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56" r:id="rId6"/>
    <p:sldId id="257" r:id="rId7"/>
    <p:sldId id="306" r:id="rId8"/>
    <p:sldId id="307" r:id="rId9"/>
    <p:sldId id="258" r:id="rId10"/>
    <p:sldId id="259" r:id="rId11"/>
    <p:sldId id="260" r:id="rId12"/>
    <p:sldId id="262" r:id="rId13"/>
    <p:sldId id="264" r:id="rId14"/>
    <p:sldId id="265" r:id="rId15"/>
    <p:sldId id="296" r:id="rId16"/>
    <p:sldId id="267" r:id="rId17"/>
    <p:sldId id="268" r:id="rId18"/>
    <p:sldId id="269" r:id="rId19"/>
    <p:sldId id="294" r:id="rId20"/>
    <p:sldId id="29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5" r:id="rId33"/>
    <p:sldId id="286" r:id="rId34"/>
    <p:sldId id="288" r:id="rId35"/>
    <p:sldId id="299" r:id="rId36"/>
    <p:sldId id="301" r:id="rId37"/>
    <p:sldId id="304" r:id="rId38"/>
    <p:sldId id="305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35650E-80CA-42B7-B5BF-9B0445EF1C4B}">
          <p14:sldIdLst>
            <p14:sldId id="293"/>
            <p14:sldId id="256"/>
            <p14:sldId id="257"/>
            <p14:sldId id="306"/>
            <p14:sldId id="307"/>
            <p14:sldId id="258"/>
            <p14:sldId id="259"/>
            <p14:sldId id="260"/>
            <p14:sldId id="262"/>
            <p14:sldId id="264"/>
            <p14:sldId id="265"/>
            <p14:sldId id="296"/>
            <p14:sldId id="267"/>
            <p14:sldId id="268"/>
            <p14:sldId id="269"/>
            <p14:sldId id="294"/>
            <p14:sldId id="295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5"/>
            <p14:sldId id="286"/>
          </p14:sldIdLst>
        </p14:section>
        <p14:section name="Untitled Section" id="{2C4D68E7-A400-458E-AD15-D37A1C7232C1}">
          <p14:sldIdLst>
            <p14:sldId id="288"/>
            <p14:sldId id="299"/>
            <p14:sldId id="301"/>
            <p14:sldId id="304"/>
            <p14:sldId id="30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977E1-752F-B277-0ADD-B7B15A44EF45}" v="23" dt="2023-02-14T23:20:4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ppeda, Anvesh" userId="S::amuppeda@ttu.edu::06b03efe-61ac-428c-8f04-21f5fe3dd4d6" providerId="AD" clId="Web-{215FBCCC-71C7-1239-472E-D5CD16E820A6}"/>
    <pc:docChg chg="modSld">
      <pc:chgData name="Muppeda, Anvesh" userId="S::amuppeda@ttu.edu::06b03efe-61ac-428c-8f04-21f5fe3dd4d6" providerId="AD" clId="Web-{215FBCCC-71C7-1239-472E-D5CD16E820A6}" dt="2023-02-14T23:43:24.927" v="1" actId="20577"/>
      <pc:docMkLst>
        <pc:docMk/>
      </pc:docMkLst>
      <pc:sldChg chg="modSp">
        <pc:chgData name="Muppeda, Anvesh" userId="S::amuppeda@ttu.edu::06b03efe-61ac-428c-8f04-21f5fe3dd4d6" providerId="AD" clId="Web-{215FBCCC-71C7-1239-472E-D5CD16E820A6}" dt="2023-02-14T23:43:24.927" v="1" actId="20577"/>
        <pc:sldMkLst>
          <pc:docMk/>
          <pc:sldMk cId="4133940610" sldId="259"/>
        </pc:sldMkLst>
        <pc:graphicFrameChg chg="modGraphic">
          <ac:chgData name="Muppeda, Anvesh" userId="S::amuppeda@ttu.edu::06b03efe-61ac-428c-8f04-21f5fe3dd4d6" providerId="AD" clId="Web-{215FBCCC-71C7-1239-472E-D5CD16E820A6}" dt="2023-02-14T23:43:24.927" v="1" actId="20577"/>
          <ac:graphicFrameMkLst>
            <pc:docMk/>
            <pc:sldMk cId="4133940610" sldId="259"/>
            <ac:graphicFrameMk id="5" creationId="{4D5E8745-8EB1-8EC1-33F7-BE9C0CF8641A}"/>
          </ac:graphicFrameMkLst>
        </pc:graphicFrameChg>
      </pc:sldChg>
    </pc:docChg>
  </pc:docChgLst>
  <pc:docChgLst>
    <pc:chgData name="Muppeda, Anvesh" userId="S::amuppeda@ttu.edu::06b03efe-61ac-428c-8f04-21f5fe3dd4d6" providerId="AD" clId="Web-{441977E1-752F-B277-0ADD-B7B15A44EF45}"/>
    <pc:docChg chg="modSld">
      <pc:chgData name="Muppeda, Anvesh" userId="S::amuppeda@ttu.edu::06b03efe-61ac-428c-8f04-21f5fe3dd4d6" providerId="AD" clId="Web-{441977E1-752F-B277-0ADD-B7B15A44EF45}" dt="2023-02-14T23:20:42.382" v="10" actId="20577"/>
      <pc:docMkLst>
        <pc:docMk/>
      </pc:docMkLst>
      <pc:sldChg chg="modSp">
        <pc:chgData name="Muppeda, Anvesh" userId="S::amuppeda@ttu.edu::06b03efe-61ac-428c-8f04-21f5fe3dd4d6" providerId="AD" clId="Web-{441977E1-752F-B277-0ADD-B7B15A44EF45}" dt="2023-02-14T23:20:42.382" v="10" actId="20577"/>
        <pc:sldMkLst>
          <pc:docMk/>
          <pc:sldMk cId="3864478085" sldId="295"/>
        </pc:sldMkLst>
        <pc:spChg chg="mod">
          <ac:chgData name="Muppeda, Anvesh" userId="S::amuppeda@ttu.edu::06b03efe-61ac-428c-8f04-21f5fe3dd4d6" providerId="AD" clId="Web-{441977E1-752F-B277-0ADD-B7B15A44EF45}" dt="2023-02-14T23:20:42.382" v="10" actId="20577"/>
          <ac:spMkLst>
            <pc:docMk/>
            <pc:sldMk cId="3864478085" sldId="295"/>
            <ac:spMk id="3" creationId="{0B2610D3-A4FF-980E-F93F-14FC313D81F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FE92B-96E0-463A-8370-85FA526E443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71549A-CA0C-4B07-BC74-951C4891DFBF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Modern</a:t>
          </a:r>
          <a:r>
            <a:rPr lang="en-US" dirty="0"/>
            <a:t> high-end servers are large NUMA multiprocessors.</a:t>
          </a:r>
        </a:p>
      </dgm:t>
    </dgm:pt>
    <dgm:pt modelId="{79BF33B0-4C35-4E9C-9580-8710E2348E8E}" type="parTrans" cxnId="{C49A5661-B76D-4CF2-AB81-45E63068A7A5}">
      <dgm:prSet/>
      <dgm:spPr/>
      <dgm:t>
        <a:bodyPr/>
        <a:lstStyle/>
        <a:p>
          <a:endParaRPr lang="en-US"/>
        </a:p>
      </dgm:t>
    </dgm:pt>
    <dgm:pt modelId="{217A0CC6-C817-4712-B9E1-A91723BD77BC}" type="sibTrans" cxnId="{C49A5661-B76D-4CF2-AB81-45E63068A7A5}">
      <dgm:prSet/>
      <dgm:spPr/>
      <dgm:t>
        <a:bodyPr/>
        <a:lstStyle/>
        <a:p>
          <a:endParaRPr lang="en-US"/>
        </a:p>
      </dgm:t>
    </dgm:pt>
    <dgm:pt modelId="{FB2524A4-AD5C-4F2B-AE58-BBFDABFADE85}">
      <dgm:prSet/>
      <dgm:spPr/>
      <dgm:t>
        <a:bodyPr/>
        <a:lstStyle/>
        <a:p>
          <a:r>
            <a:rPr lang="en-US" dirty="0"/>
            <a:t>Accessing local memory is faster than accessing remote memories.</a:t>
          </a:r>
        </a:p>
      </dgm:t>
    </dgm:pt>
    <dgm:pt modelId="{BA0C77D6-1DE4-4A7A-9D06-3E66EFF5FA65}" type="parTrans" cxnId="{528298F2-E4F0-4F66-B5A4-49641D115CD2}">
      <dgm:prSet/>
      <dgm:spPr/>
      <dgm:t>
        <a:bodyPr/>
        <a:lstStyle/>
        <a:p>
          <a:endParaRPr lang="en-US"/>
        </a:p>
      </dgm:t>
    </dgm:pt>
    <dgm:pt modelId="{83D89B0C-4E00-4A93-A253-1C1D55BBFCBC}" type="sibTrans" cxnId="{528298F2-E4F0-4F66-B5A4-49641D115CD2}">
      <dgm:prSet/>
      <dgm:spPr/>
      <dgm:t>
        <a:bodyPr/>
        <a:lstStyle/>
        <a:p>
          <a:endParaRPr lang="en-US"/>
        </a:p>
      </dgm:t>
    </dgm:pt>
    <dgm:pt modelId="{30061061-FC19-46C8-B3FF-1B4364C5A722}">
      <dgm:prSet/>
      <dgm:spPr/>
      <dgm:t>
        <a:bodyPr/>
        <a:lstStyle/>
        <a:p>
          <a:r>
            <a:rPr lang="en-US" dirty="0"/>
            <a:t>NUMA message passing mechanisms uses </a:t>
          </a:r>
          <a:r>
            <a:rPr lang="en-US" dirty="0" err="1"/>
            <a:t>chache</a:t>
          </a:r>
          <a:r>
            <a:rPr lang="en-US" dirty="0"/>
            <a:t> coherency.</a:t>
          </a:r>
        </a:p>
      </dgm:t>
    </dgm:pt>
    <dgm:pt modelId="{08329835-FBFB-4ACF-95DC-3459E29CC729}" type="parTrans" cxnId="{B111A209-3EA8-44CC-87EF-0CCEBC5D85A0}">
      <dgm:prSet/>
      <dgm:spPr/>
      <dgm:t>
        <a:bodyPr/>
        <a:lstStyle/>
        <a:p>
          <a:endParaRPr lang="en-US"/>
        </a:p>
      </dgm:t>
    </dgm:pt>
    <dgm:pt modelId="{95687F35-1EDC-4C63-AA8E-A103DA3CE809}" type="sibTrans" cxnId="{B111A209-3EA8-44CC-87EF-0CCEBC5D85A0}">
      <dgm:prSet/>
      <dgm:spPr/>
      <dgm:t>
        <a:bodyPr/>
        <a:lstStyle/>
        <a:p>
          <a:endParaRPr lang="en-US"/>
        </a:p>
      </dgm:t>
    </dgm:pt>
    <dgm:pt modelId="{D2EC8A17-D2DC-461F-A221-DBB7A79B0C00}" type="pres">
      <dgm:prSet presAssocID="{62EFE92B-96E0-463A-8370-85FA526E443F}" presName="vert0" presStyleCnt="0">
        <dgm:presLayoutVars>
          <dgm:dir/>
          <dgm:animOne val="branch"/>
          <dgm:animLvl val="lvl"/>
        </dgm:presLayoutVars>
      </dgm:prSet>
      <dgm:spPr/>
    </dgm:pt>
    <dgm:pt modelId="{27AEC059-179A-4CF9-9FC6-9705590AC73B}" type="pres">
      <dgm:prSet presAssocID="{6C71549A-CA0C-4B07-BC74-951C4891DFBF}" presName="thickLine" presStyleLbl="alignNode1" presStyleIdx="0" presStyleCnt="3"/>
      <dgm:spPr/>
    </dgm:pt>
    <dgm:pt modelId="{184285A0-0AAC-461B-9652-EE44DE1F339A}" type="pres">
      <dgm:prSet presAssocID="{6C71549A-CA0C-4B07-BC74-951C4891DFBF}" presName="horz1" presStyleCnt="0"/>
      <dgm:spPr/>
    </dgm:pt>
    <dgm:pt modelId="{E8C13948-412C-494B-8D40-1649A5985CAE}" type="pres">
      <dgm:prSet presAssocID="{6C71549A-CA0C-4B07-BC74-951C4891DFBF}" presName="tx1" presStyleLbl="revTx" presStyleIdx="0" presStyleCnt="3"/>
      <dgm:spPr/>
    </dgm:pt>
    <dgm:pt modelId="{45E2AFCB-56FB-4AD9-B103-291CDC63FB7D}" type="pres">
      <dgm:prSet presAssocID="{6C71549A-CA0C-4B07-BC74-951C4891DFBF}" presName="vert1" presStyleCnt="0"/>
      <dgm:spPr/>
    </dgm:pt>
    <dgm:pt modelId="{A5C55774-A9EB-4A20-859D-7BE35CFEC121}" type="pres">
      <dgm:prSet presAssocID="{FB2524A4-AD5C-4F2B-AE58-BBFDABFADE85}" presName="thickLine" presStyleLbl="alignNode1" presStyleIdx="1" presStyleCnt="3"/>
      <dgm:spPr/>
    </dgm:pt>
    <dgm:pt modelId="{416D7475-B30D-403E-8085-01888D43D466}" type="pres">
      <dgm:prSet presAssocID="{FB2524A4-AD5C-4F2B-AE58-BBFDABFADE85}" presName="horz1" presStyleCnt="0"/>
      <dgm:spPr/>
    </dgm:pt>
    <dgm:pt modelId="{126762B5-3B25-464F-BD56-F7521CBEE5EE}" type="pres">
      <dgm:prSet presAssocID="{FB2524A4-AD5C-4F2B-AE58-BBFDABFADE85}" presName="tx1" presStyleLbl="revTx" presStyleIdx="1" presStyleCnt="3"/>
      <dgm:spPr/>
    </dgm:pt>
    <dgm:pt modelId="{4DB62603-9E19-42BA-BE85-E37C7A077F03}" type="pres">
      <dgm:prSet presAssocID="{FB2524A4-AD5C-4F2B-AE58-BBFDABFADE85}" presName="vert1" presStyleCnt="0"/>
      <dgm:spPr/>
    </dgm:pt>
    <dgm:pt modelId="{7B250759-1620-4289-BC28-C9E67B2B753D}" type="pres">
      <dgm:prSet presAssocID="{30061061-FC19-46C8-B3FF-1B4364C5A722}" presName="thickLine" presStyleLbl="alignNode1" presStyleIdx="2" presStyleCnt="3"/>
      <dgm:spPr/>
    </dgm:pt>
    <dgm:pt modelId="{8A74110B-ECEB-4770-8086-39E643CB45A8}" type="pres">
      <dgm:prSet presAssocID="{30061061-FC19-46C8-B3FF-1B4364C5A722}" presName="horz1" presStyleCnt="0"/>
      <dgm:spPr/>
    </dgm:pt>
    <dgm:pt modelId="{CDF9D71D-B165-4430-9A49-91E2396B5F26}" type="pres">
      <dgm:prSet presAssocID="{30061061-FC19-46C8-B3FF-1B4364C5A722}" presName="tx1" presStyleLbl="revTx" presStyleIdx="2" presStyleCnt="3"/>
      <dgm:spPr/>
    </dgm:pt>
    <dgm:pt modelId="{A24C9FDC-C118-4735-B2EC-17EB5464813F}" type="pres">
      <dgm:prSet presAssocID="{30061061-FC19-46C8-B3FF-1B4364C5A722}" presName="vert1" presStyleCnt="0"/>
      <dgm:spPr/>
    </dgm:pt>
  </dgm:ptLst>
  <dgm:cxnLst>
    <dgm:cxn modelId="{B111A209-3EA8-44CC-87EF-0CCEBC5D85A0}" srcId="{62EFE92B-96E0-463A-8370-85FA526E443F}" destId="{30061061-FC19-46C8-B3FF-1B4364C5A722}" srcOrd="2" destOrd="0" parTransId="{08329835-FBFB-4ACF-95DC-3459E29CC729}" sibTransId="{95687F35-1EDC-4C63-AA8E-A103DA3CE809}"/>
    <dgm:cxn modelId="{94A53620-C379-478B-8630-6BAC73CC40AD}" type="presOf" srcId="{6C71549A-CA0C-4B07-BC74-951C4891DFBF}" destId="{E8C13948-412C-494B-8D40-1649A5985CAE}" srcOrd="0" destOrd="0" presId="urn:microsoft.com/office/officeart/2008/layout/LinedList"/>
    <dgm:cxn modelId="{6342943E-3595-43B2-8B93-29B35A196BB0}" type="presOf" srcId="{FB2524A4-AD5C-4F2B-AE58-BBFDABFADE85}" destId="{126762B5-3B25-464F-BD56-F7521CBEE5EE}" srcOrd="0" destOrd="0" presId="urn:microsoft.com/office/officeart/2008/layout/LinedList"/>
    <dgm:cxn modelId="{C49A5661-B76D-4CF2-AB81-45E63068A7A5}" srcId="{62EFE92B-96E0-463A-8370-85FA526E443F}" destId="{6C71549A-CA0C-4B07-BC74-951C4891DFBF}" srcOrd="0" destOrd="0" parTransId="{79BF33B0-4C35-4E9C-9580-8710E2348E8E}" sibTransId="{217A0CC6-C817-4712-B9E1-A91723BD77BC}"/>
    <dgm:cxn modelId="{4C89B952-7C0C-4F9B-A1CA-8A9FAEEA5A47}" type="presOf" srcId="{30061061-FC19-46C8-B3FF-1B4364C5A722}" destId="{CDF9D71D-B165-4430-9A49-91E2396B5F26}" srcOrd="0" destOrd="0" presId="urn:microsoft.com/office/officeart/2008/layout/LinedList"/>
    <dgm:cxn modelId="{DBD3C3ED-9F0A-419C-BD3C-A6E0A0E846F6}" type="presOf" srcId="{62EFE92B-96E0-463A-8370-85FA526E443F}" destId="{D2EC8A17-D2DC-461F-A221-DBB7A79B0C00}" srcOrd="0" destOrd="0" presId="urn:microsoft.com/office/officeart/2008/layout/LinedList"/>
    <dgm:cxn modelId="{528298F2-E4F0-4F66-B5A4-49641D115CD2}" srcId="{62EFE92B-96E0-463A-8370-85FA526E443F}" destId="{FB2524A4-AD5C-4F2B-AE58-BBFDABFADE85}" srcOrd="1" destOrd="0" parTransId="{BA0C77D6-1DE4-4A7A-9D06-3E66EFF5FA65}" sibTransId="{83D89B0C-4E00-4A93-A253-1C1D55BBFCBC}"/>
    <dgm:cxn modelId="{2AB5355F-66F7-432C-858B-63188C543419}" type="presParOf" srcId="{D2EC8A17-D2DC-461F-A221-DBB7A79B0C00}" destId="{27AEC059-179A-4CF9-9FC6-9705590AC73B}" srcOrd="0" destOrd="0" presId="urn:microsoft.com/office/officeart/2008/layout/LinedList"/>
    <dgm:cxn modelId="{69907E70-2E87-445C-AB84-E5C9580F719C}" type="presParOf" srcId="{D2EC8A17-D2DC-461F-A221-DBB7A79B0C00}" destId="{184285A0-0AAC-461B-9652-EE44DE1F339A}" srcOrd="1" destOrd="0" presId="urn:microsoft.com/office/officeart/2008/layout/LinedList"/>
    <dgm:cxn modelId="{05E1A2A9-E7B1-41C7-B48F-843974CB43B8}" type="presParOf" srcId="{184285A0-0AAC-461B-9652-EE44DE1F339A}" destId="{E8C13948-412C-494B-8D40-1649A5985CAE}" srcOrd="0" destOrd="0" presId="urn:microsoft.com/office/officeart/2008/layout/LinedList"/>
    <dgm:cxn modelId="{7A47644C-3D1B-4C79-B2F4-54EAA8EBE789}" type="presParOf" srcId="{184285A0-0AAC-461B-9652-EE44DE1F339A}" destId="{45E2AFCB-56FB-4AD9-B103-291CDC63FB7D}" srcOrd="1" destOrd="0" presId="urn:microsoft.com/office/officeart/2008/layout/LinedList"/>
    <dgm:cxn modelId="{C8D4AE4E-A455-4385-BCC1-27537745F23C}" type="presParOf" srcId="{D2EC8A17-D2DC-461F-A221-DBB7A79B0C00}" destId="{A5C55774-A9EB-4A20-859D-7BE35CFEC121}" srcOrd="2" destOrd="0" presId="urn:microsoft.com/office/officeart/2008/layout/LinedList"/>
    <dgm:cxn modelId="{73A311DF-1627-4957-A50A-AAEACD850556}" type="presParOf" srcId="{D2EC8A17-D2DC-461F-A221-DBB7A79B0C00}" destId="{416D7475-B30D-403E-8085-01888D43D466}" srcOrd="3" destOrd="0" presId="urn:microsoft.com/office/officeart/2008/layout/LinedList"/>
    <dgm:cxn modelId="{06850FE2-D4A0-4B60-AB63-DD118F306A23}" type="presParOf" srcId="{416D7475-B30D-403E-8085-01888D43D466}" destId="{126762B5-3B25-464F-BD56-F7521CBEE5EE}" srcOrd="0" destOrd="0" presId="urn:microsoft.com/office/officeart/2008/layout/LinedList"/>
    <dgm:cxn modelId="{798A4D45-65BB-4D5E-AF89-B3160A1732E3}" type="presParOf" srcId="{416D7475-B30D-403E-8085-01888D43D466}" destId="{4DB62603-9E19-42BA-BE85-E37C7A077F03}" srcOrd="1" destOrd="0" presId="urn:microsoft.com/office/officeart/2008/layout/LinedList"/>
    <dgm:cxn modelId="{A28D73ED-F63A-4B50-9B32-7CBCF62B8C4C}" type="presParOf" srcId="{D2EC8A17-D2DC-461F-A221-DBB7A79B0C00}" destId="{7B250759-1620-4289-BC28-C9E67B2B753D}" srcOrd="4" destOrd="0" presId="urn:microsoft.com/office/officeart/2008/layout/LinedList"/>
    <dgm:cxn modelId="{AA4A1E5E-B5D4-493F-A476-90C0E74B32E8}" type="presParOf" srcId="{D2EC8A17-D2DC-461F-A221-DBB7A79B0C00}" destId="{8A74110B-ECEB-4770-8086-39E643CB45A8}" srcOrd="5" destOrd="0" presId="urn:microsoft.com/office/officeart/2008/layout/LinedList"/>
    <dgm:cxn modelId="{0A61ED6B-E80F-4860-85FA-77FA18A2A54B}" type="presParOf" srcId="{8A74110B-ECEB-4770-8086-39E643CB45A8}" destId="{CDF9D71D-B165-4430-9A49-91E2396B5F26}" srcOrd="0" destOrd="0" presId="urn:microsoft.com/office/officeart/2008/layout/LinedList"/>
    <dgm:cxn modelId="{740A6102-9FE5-4EE5-846C-8C0C56518315}" type="presParOf" srcId="{8A74110B-ECEB-4770-8086-39E643CB45A8}" destId="{A24C9FDC-C118-4735-B2EC-17EB54648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58926-CBBB-4B52-9900-4E62B54C46A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E2242-B97D-44A0-9053-232D63AF79E5}">
      <dgm:prSet/>
      <dgm:spPr/>
      <dgm:t>
        <a:bodyPr/>
        <a:lstStyle/>
        <a:p>
          <a:r>
            <a:rPr lang="en-US" dirty="0"/>
            <a:t>Message passing – building block for higher-level distributed operations like atomic broadcast, reductions, barriers or agreement.</a:t>
          </a:r>
        </a:p>
      </dgm:t>
    </dgm:pt>
    <dgm:pt modelId="{CE6D473C-B6CA-4384-B3CE-2CF2A02163E8}" type="parTrans" cxnId="{EA03ED57-73FA-47F4-AF97-064620AF2B92}">
      <dgm:prSet/>
      <dgm:spPr/>
      <dgm:t>
        <a:bodyPr/>
        <a:lstStyle/>
        <a:p>
          <a:endParaRPr lang="en-US"/>
        </a:p>
      </dgm:t>
    </dgm:pt>
    <dgm:pt modelId="{33285E42-6DDB-4D01-A96D-DBCFEAE724CC}" type="sibTrans" cxnId="{EA03ED57-73FA-47F4-AF97-064620AF2B92}">
      <dgm:prSet/>
      <dgm:spPr/>
      <dgm:t>
        <a:bodyPr/>
        <a:lstStyle/>
        <a:p>
          <a:endParaRPr lang="en-US"/>
        </a:p>
      </dgm:t>
    </dgm:pt>
    <dgm:pt modelId="{28E8EB42-E1D8-45E7-AD09-2C8BA06ECDAC}">
      <dgm:prSet/>
      <dgm:spPr/>
      <dgm:t>
        <a:bodyPr/>
        <a:lstStyle/>
        <a:p>
          <a:r>
            <a:rPr lang="en-US" dirty="0"/>
            <a:t>Messages to be sent to different cores and becomes critical for complex memory hierarchy.</a:t>
          </a:r>
        </a:p>
      </dgm:t>
    </dgm:pt>
    <dgm:pt modelId="{B838E419-9F8F-4E96-967A-AB8911E3C18E}" type="parTrans" cxnId="{BADD0E10-BB10-4737-AAD5-D9C68A606744}">
      <dgm:prSet/>
      <dgm:spPr/>
      <dgm:t>
        <a:bodyPr/>
        <a:lstStyle/>
        <a:p>
          <a:endParaRPr lang="en-US"/>
        </a:p>
      </dgm:t>
    </dgm:pt>
    <dgm:pt modelId="{713BC34E-6DAC-45DA-81BF-8D66ED076143}" type="sibTrans" cxnId="{BADD0E10-BB10-4737-AAD5-D9C68A606744}">
      <dgm:prSet/>
      <dgm:spPr/>
      <dgm:t>
        <a:bodyPr/>
        <a:lstStyle/>
        <a:p>
          <a:endParaRPr lang="en-US"/>
        </a:p>
      </dgm:t>
    </dgm:pt>
    <dgm:pt modelId="{03D136A2-9425-4051-B24A-6926B89A6113}">
      <dgm:prSet/>
      <dgm:spPr/>
      <dgm:t>
        <a:bodyPr/>
        <a:lstStyle/>
        <a:p>
          <a:r>
            <a:rPr lang="en-US" dirty="0"/>
            <a:t>Both the topology and the order to send messages to a node’s children are critical for performance.</a:t>
          </a:r>
        </a:p>
      </dgm:t>
    </dgm:pt>
    <dgm:pt modelId="{EB36428C-2516-4B61-A418-7582AC1DC5D6}" type="parTrans" cxnId="{54578506-3892-4594-809D-90E1DAC8A9A4}">
      <dgm:prSet/>
      <dgm:spPr/>
      <dgm:t>
        <a:bodyPr/>
        <a:lstStyle/>
        <a:p>
          <a:endParaRPr lang="en-US"/>
        </a:p>
      </dgm:t>
    </dgm:pt>
    <dgm:pt modelId="{1C7CB395-4D44-4625-83A7-942B9F4E4C4A}" type="sibTrans" cxnId="{54578506-3892-4594-809D-90E1DAC8A9A4}">
      <dgm:prSet/>
      <dgm:spPr/>
      <dgm:t>
        <a:bodyPr/>
        <a:lstStyle/>
        <a:p>
          <a:endParaRPr lang="en-US"/>
        </a:p>
      </dgm:t>
    </dgm:pt>
    <dgm:pt modelId="{E74CDDA1-6281-450F-89FD-2F551E5815C7}">
      <dgm:prSet/>
      <dgm:spPr/>
      <dgm:t>
        <a:bodyPr/>
        <a:lstStyle/>
        <a:p>
          <a:r>
            <a:rPr lang="en-US" dirty="0"/>
            <a:t>Cost of sending message between cores of different nodes is high.</a:t>
          </a:r>
        </a:p>
      </dgm:t>
    </dgm:pt>
    <dgm:pt modelId="{FC1C4600-57E8-4F9A-944F-CB920E713D43}" type="parTrans" cxnId="{569609E9-998F-46A4-A779-26A788F495AE}">
      <dgm:prSet/>
      <dgm:spPr/>
      <dgm:t>
        <a:bodyPr/>
        <a:lstStyle/>
        <a:p>
          <a:endParaRPr lang="en-US"/>
        </a:p>
      </dgm:t>
    </dgm:pt>
    <dgm:pt modelId="{AC9605D2-C385-4EC7-8E28-99E3DA378E4E}" type="sibTrans" cxnId="{569609E9-998F-46A4-A779-26A788F495AE}">
      <dgm:prSet/>
      <dgm:spPr/>
      <dgm:t>
        <a:bodyPr/>
        <a:lstStyle/>
        <a:p>
          <a:endParaRPr lang="en-US"/>
        </a:p>
      </dgm:t>
    </dgm:pt>
    <dgm:pt modelId="{6421C42D-7C0A-401B-913C-525289929409}" type="pres">
      <dgm:prSet presAssocID="{D4758926-CBBB-4B52-9900-4E62B54C46A9}" presName="vert0" presStyleCnt="0">
        <dgm:presLayoutVars>
          <dgm:dir/>
          <dgm:animOne val="branch"/>
          <dgm:animLvl val="lvl"/>
        </dgm:presLayoutVars>
      </dgm:prSet>
      <dgm:spPr/>
    </dgm:pt>
    <dgm:pt modelId="{2EA11250-4E11-488A-887B-E9A5E5783F04}" type="pres">
      <dgm:prSet presAssocID="{034E2242-B97D-44A0-9053-232D63AF79E5}" presName="thickLine" presStyleLbl="alignNode1" presStyleIdx="0" presStyleCnt="4"/>
      <dgm:spPr/>
    </dgm:pt>
    <dgm:pt modelId="{3F8F7464-2F8A-4A47-A287-BC71EB8B7145}" type="pres">
      <dgm:prSet presAssocID="{034E2242-B97D-44A0-9053-232D63AF79E5}" presName="horz1" presStyleCnt="0"/>
      <dgm:spPr/>
    </dgm:pt>
    <dgm:pt modelId="{011157B0-3694-45CC-A808-A1391CE1B15C}" type="pres">
      <dgm:prSet presAssocID="{034E2242-B97D-44A0-9053-232D63AF79E5}" presName="tx1" presStyleLbl="revTx" presStyleIdx="0" presStyleCnt="4"/>
      <dgm:spPr/>
    </dgm:pt>
    <dgm:pt modelId="{1CA24E3C-982C-4D58-8920-95AAF73C9344}" type="pres">
      <dgm:prSet presAssocID="{034E2242-B97D-44A0-9053-232D63AF79E5}" presName="vert1" presStyleCnt="0"/>
      <dgm:spPr/>
    </dgm:pt>
    <dgm:pt modelId="{42B37B6A-E1CE-4802-AE45-FA2C171021DB}" type="pres">
      <dgm:prSet presAssocID="{28E8EB42-E1D8-45E7-AD09-2C8BA06ECDAC}" presName="thickLine" presStyleLbl="alignNode1" presStyleIdx="1" presStyleCnt="4"/>
      <dgm:spPr/>
    </dgm:pt>
    <dgm:pt modelId="{1C39FA8E-F76B-43AC-B289-6F0613D77627}" type="pres">
      <dgm:prSet presAssocID="{28E8EB42-E1D8-45E7-AD09-2C8BA06ECDAC}" presName="horz1" presStyleCnt="0"/>
      <dgm:spPr/>
    </dgm:pt>
    <dgm:pt modelId="{9EBAB008-3B77-44AD-8FED-47C6130CB1DC}" type="pres">
      <dgm:prSet presAssocID="{28E8EB42-E1D8-45E7-AD09-2C8BA06ECDAC}" presName="tx1" presStyleLbl="revTx" presStyleIdx="1" presStyleCnt="4"/>
      <dgm:spPr/>
    </dgm:pt>
    <dgm:pt modelId="{BEF0CACA-0279-442B-B33F-F545A57A10EB}" type="pres">
      <dgm:prSet presAssocID="{28E8EB42-E1D8-45E7-AD09-2C8BA06ECDAC}" presName="vert1" presStyleCnt="0"/>
      <dgm:spPr/>
    </dgm:pt>
    <dgm:pt modelId="{42EE017D-F4D4-4788-B92C-757197BC8949}" type="pres">
      <dgm:prSet presAssocID="{03D136A2-9425-4051-B24A-6926B89A6113}" presName="thickLine" presStyleLbl="alignNode1" presStyleIdx="2" presStyleCnt="4"/>
      <dgm:spPr/>
    </dgm:pt>
    <dgm:pt modelId="{FFC09045-561A-4D37-BF7A-33F5A59CC54C}" type="pres">
      <dgm:prSet presAssocID="{03D136A2-9425-4051-B24A-6926B89A6113}" presName="horz1" presStyleCnt="0"/>
      <dgm:spPr/>
    </dgm:pt>
    <dgm:pt modelId="{2DCB1011-7634-4DDC-BB92-8F756E7527D0}" type="pres">
      <dgm:prSet presAssocID="{03D136A2-9425-4051-B24A-6926B89A6113}" presName="tx1" presStyleLbl="revTx" presStyleIdx="2" presStyleCnt="4"/>
      <dgm:spPr/>
    </dgm:pt>
    <dgm:pt modelId="{83970B07-12F8-40EB-A1B2-60663CD1A6A2}" type="pres">
      <dgm:prSet presAssocID="{03D136A2-9425-4051-B24A-6926B89A6113}" presName="vert1" presStyleCnt="0"/>
      <dgm:spPr/>
    </dgm:pt>
    <dgm:pt modelId="{D9CEC6AB-759E-42AF-ABC7-6B2F4D68206C}" type="pres">
      <dgm:prSet presAssocID="{E74CDDA1-6281-450F-89FD-2F551E5815C7}" presName="thickLine" presStyleLbl="alignNode1" presStyleIdx="3" presStyleCnt="4"/>
      <dgm:spPr/>
    </dgm:pt>
    <dgm:pt modelId="{9D88C273-EFAD-4149-82D2-C9F26D4411D4}" type="pres">
      <dgm:prSet presAssocID="{E74CDDA1-6281-450F-89FD-2F551E5815C7}" presName="horz1" presStyleCnt="0"/>
      <dgm:spPr/>
    </dgm:pt>
    <dgm:pt modelId="{F41D7A59-C215-4CEC-A634-DCCFF68ECAC9}" type="pres">
      <dgm:prSet presAssocID="{E74CDDA1-6281-450F-89FD-2F551E5815C7}" presName="tx1" presStyleLbl="revTx" presStyleIdx="3" presStyleCnt="4"/>
      <dgm:spPr/>
    </dgm:pt>
    <dgm:pt modelId="{59267E55-6F97-4ACB-9FDF-5DB94F41BC96}" type="pres">
      <dgm:prSet presAssocID="{E74CDDA1-6281-450F-89FD-2F551E5815C7}" presName="vert1" presStyleCnt="0"/>
      <dgm:spPr/>
    </dgm:pt>
  </dgm:ptLst>
  <dgm:cxnLst>
    <dgm:cxn modelId="{54578506-3892-4594-809D-90E1DAC8A9A4}" srcId="{D4758926-CBBB-4B52-9900-4E62B54C46A9}" destId="{03D136A2-9425-4051-B24A-6926B89A6113}" srcOrd="2" destOrd="0" parTransId="{EB36428C-2516-4B61-A418-7582AC1DC5D6}" sibTransId="{1C7CB395-4D44-4625-83A7-942B9F4E4C4A}"/>
    <dgm:cxn modelId="{BADD0E10-BB10-4737-AAD5-D9C68A606744}" srcId="{D4758926-CBBB-4B52-9900-4E62B54C46A9}" destId="{28E8EB42-E1D8-45E7-AD09-2C8BA06ECDAC}" srcOrd="1" destOrd="0" parTransId="{B838E419-9F8F-4E96-967A-AB8911E3C18E}" sibTransId="{713BC34E-6DAC-45DA-81BF-8D66ED076143}"/>
    <dgm:cxn modelId="{1B49C03B-3225-43C8-A938-F80F9A9B9F0A}" type="presOf" srcId="{28E8EB42-E1D8-45E7-AD09-2C8BA06ECDAC}" destId="{9EBAB008-3B77-44AD-8FED-47C6130CB1DC}" srcOrd="0" destOrd="0" presId="urn:microsoft.com/office/officeart/2008/layout/LinedList"/>
    <dgm:cxn modelId="{677D1764-08B5-4ACF-A527-AF2E386D1773}" type="presOf" srcId="{03D136A2-9425-4051-B24A-6926B89A6113}" destId="{2DCB1011-7634-4DDC-BB92-8F756E7527D0}" srcOrd="0" destOrd="0" presId="urn:microsoft.com/office/officeart/2008/layout/LinedList"/>
    <dgm:cxn modelId="{829A9064-F917-4FEE-817E-BBA263010493}" type="presOf" srcId="{D4758926-CBBB-4B52-9900-4E62B54C46A9}" destId="{6421C42D-7C0A-401B-913C-525289929409}" srcOrd="0" destOrd="0" presId="urn:microsoft.com/office/officeart/2008/layout/LinedList"/>
    <dgm:cxn modelId="{70B82F57-37EE-4C76-8C19-5AB5BD5EE25A}" type="presOf" srcId="{E74CDDA1-6281-450F-89FD-2F551E5815C7}" destId="{F41D7A59-C215-4CEC-A634-DCCFF68ECAC9}" srcOrd="0" destOrd="0" presId="urn:microsoft.com/office/officeart/2008/layout/LinedList"/>
    <dgm:cxn modelId="{EA03ED57-73FA-47F4-AF97-064620AF2B92}" srcId="{D4758926-CBBB-4B52-9900-4E62B54C46A9}" destId="{034E2242-B97D-44A0-9053-232D63AF79E5}" srcOrd="0" destOrd="0" parTransId="{CE6D473C-B6CA-4384-B3CE-2CF2A02163E8}" sibTransId="{33285E42-6DDB-4D01-A96D-DBCFEAE724CC}"/>
    <dgm:cxn modelId="{232C44C3-D456-4746-B3EE-1709E757CC35}" type="presOf" srcId="{034E2242-B97D-44A0-9053-232D63AF79E5}" destId="{011157B0-3694-45CC-A808-A1391CE1B15C}" srcOrd="0" destOrd="0" presId="urn:microsoft.com/office/officeart/2008/layout/LinedList"/>
    <dgm:cxn modelId="{569609E9-998F-46A4-A779-26A788F495AE}" srcId="{D4758926-CBBB-4B52-9900-4E62B54C46A9}" destId="{E74CDDA1-6281-450F-89FD-2F551E5815C7}" srcOrd="3" destOrd="0" parTransId="{FC1C4600-57E8-4F9A-944F-CB920E713D43}" sibTransId="{AC9605D2-C385-4EC7-8E28-99E3DA378E4E}"/>
    <dgm:cxn modelId="{E9E836F4-DCBB-4DEA-8CE9-B661DC4FB0C1}" type="presParOf" srcId="{6421C42D-7C0A-401B-913C-525289929409}" destId="{2EA11250-4E11-488A-887B-E9A5E5783F04}" srcOrd="0" destOrd="0" presId="urn:microsoft.com/office/officeart/2008/layout/LinedList"/>
    <dgm:cxn modelId="{9C0C6DEB-6553-48B2-82B4-4C1065C3B768}" type="presParOf" srcId="{6421C42D-7C0A-401B-913C-525289929409}" destId="{3F8F7464-2F8A-4A47-A287-BC71EB8B7145}" srcOrd="1" destOrd="0" presId="urn:microsoft.com/office/officeart/2008/layout/LinedList"/>
    <dgm:cxn modelId="{1AA16DE3-080D-4B2C-AF6C-4C24615BC4D6}" type="presParOf" srcId="{3F8F7464-2F8A-4A47-A287-BC71EB8B7145}" destId="{011157B0-3694-45CC-A808-A1391CE1B15C}" srcOrd="0" destOrd="0" presId="urn:microsoft.com/office/officeart/2008/layout/LinedList"/>
    <dgm:cxn modelId="{0D5743C3-5B51-4845-A397-D589E400FBDA}" type="presParOf" srcId="{3F8F7464-2F8A-4A47-A287-BC71EB8B7145}" destId="{1CA24E3C-982C-4D58-8920-95AAF73C9344}" srcOrd="1" destOrd="0" presId="urn:microsoft.com/office/officeart/2008/layout/LinedList"/>
    <dgm:cxn modelId="{AD6F93BD-A61E-46DA-8D00-231DA521EB08}" type="presParOf" srcId="{6421C42D-7C0A-401B-913C-525289929409}" destId="{42B37B6A-E1CE-4802-AE45-FA2C171021DB}" srcOrd="2" destOrd="0" presId="urn:microsoft.com/office/officeart/2008/layout/LinedList"/>
    <dgm:cxn modelId="{CF32892D-58B7-445B-9C6A-15A70815D9C8}" type="presParOf" srcId="{6421C42D-7C0A-401B-913C-525289929409}" destId="{1C39FA8E-F76B-43AC-B289-6F0613D77627}" srcOrd="3" destOrd="0" presId="urn:microsoft.com/office/officeart/2008/layout/LinedList"/>
    <dgm:cxn modelId="{BC94C483-0CC8-44E1-8C8D-99566A4F7DB7}" type="presParOf" srcId="{1C39FA8E-F76B-43AC-B289-6F0613D77627}" destId="{9EBAB008-3B77-44AD-8FED-47C6130CB1DC}" srcOrd="0" destOrd="0" presId="urn:microsoft.com/office/officeart/2008/layout/LinedList"/>
    <dgm:cxn modelId="{687B259C-782E-44CB-8701-491ABE9ED7E1}" type="presParOf" srcId="{1C39FA8E-F76B-43AC-B289-6F0613D77627}" destId="{BEF0CACA-0279-442B-B33F-F545A57A10EB}" srcOrd="1" destOrd="0" presId="urn:microsoft.com/office/officeart/2008/layout/LinedList"/>
    <dgm:cxn modelId="{4A50AC95-92AD-438E-AEBD-64A731D4B629}" type="presParOf" srcId="{6421C42D-7C0A-401B-913C-525289929409}" destId="{42EE017D-F4D4-4788-B92C-757197BC8949}" srcOrd="4" destOrd="0" presId="urn:microsoft.com/office/officeart/2008/layout/LinedList"/>
    <dgm:cxn modelId="{7027EE24-92A6-472C-8838-88E7E08A5615}" type="presParOf" srcId="{6421C42D-7C0A-401B-913C-525289929409}" destId="{FFC09045-561A-4D37-BF7A-33F5A59CC54C}" srcOrd="5" destOrd="0" presId="urn:microsoft.com/office/officeart/2008/layout/LinedList"/>
    <dgm:cxn modelId="{2E73885E-640B-4526-9556-60EB66AC4A42}" type="presParOf" srcId="{FFC09045-561A-4D37-BF7A-33F5A59CC54C}" destId="{2DCB1011-7634-4DDC-BB92-8F756E7527D0}" srcOrd="0" destOrd="0" presId="urn:microsoft.com/office/officeart/2008/layout/LinedList"/>
    <dgm:cxn modelId="{EBE4AA44-7E00-4AB9-BAAB-A544A594C6EC}" type="presParOf" srcId="{FFC09045-561A-4D37-BF7A-33F5A59CC54C}" destId="{83970B07-12F8-40EB-A1B2-60663CD1A6A2}" srcOrd="1" destOrd="0" presId="urn:microsoft.com/office/officeart/2008/layout/LinedList"/>
    <dgm:cxn modelId="{BAF846CE-AA07-4408-9B97-34A8BB7BDF96}" type="presParOf" srcId="{6421C42D-7C0A-401B-913C-525289929409}" destId="{D9CEC6AB-759E-42AF-ABC7-6B2F4D68206C}" srcOrd="6" destOrd="0" presId="urn:microsoft.com/office/officeart/2008/layout/LinedList"/>
    <dgm:cxn modelId="{60A0104E-4B7D-412F-A0D1-624CB296F37D}" type="presParOf" srcId="{6421C42D-7C0A-401B-913C-525289929409}" destId="{9D88C273-EFAD-4149-82D2-C9F26D4411D4}" srcOrd="7" destOrd="0" presId="urn:microsoft.com/office/officeart/2008/layout/LinedList"/>
    <dgm:cxn modelId="{CF427032-0BCF-43C0-9414-3C55221687AB}" type="presParOf" srcId="{9D88C273-EFAD-4149-82D2-C9F26D4411D4}" destId="{F41D7A59-C215-4CEC-A634-DCCFF68ECAC9}" srcOrd="0" destOrd="0" presId="urn:microsoft.com/office/officeart/2008/layout/LinedList"/>
    <dgm:cxn modelId="{AB2ECDFC-7293-4397-8D21-4CEFDAA51D39}" type="presParOf" srcId="{9D88C273-EFAD-4149-82D2-C9F26D4411D4}" destId="{59267E55-6F97-4ACB-9FDF-5DB94F41BC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C059-179A-4CF9-9FC6-9705590AC73B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13948-412C-494B-8D40-1649A5985CAE}">
      <dsp:nvSpPr>
        <dsp:cNvPr id="0" name=""/>
        <dsp:cNvSpPr/>
      </dsp:nvSpPr>
      <dsp:spPr>
        <a:xfrm>
          <a:off x="0" y="2011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Modern</a:t>
          </a:r>
          <a:r>
            <a:rPr lang="en-US" sz="3400" kern="1200" dirty="0"/>
            <a:t> high-end servers are large NUMA multiprocessors.</a:t>
          </a:r>
        </a:p>
      </dsp:txBody>
      <dsp:txXfrm>
        <a:off x="0" y="2011"/>
        <a:ext cx="6713552" cy="1371716"/>
      </dsp:txXfrm>
    </dsp:sp>
    <dsp:sp modelId="{A5C55774-A9EB-4A20-859D-7BE35CFEC121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6762B5-3B25-464F-BD56-F7521CBEE5EE}">
      <dsp:nvSpPr>
        <dsp:cNvPr id="0" name=""/>
        <dsp:cNvSpPr/>
      </dsp:nvSpPr>
      <dsp:spPr>
        <a:xfrm>
          <a:off x="0" y="1373727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Accessing local memory is faster than accessing remote memories.</a:t>
          </a:r>
        </a:p>
      </dsp:txBody>
      <dsp:txXfrm>
        <a:off x="0" y="1373727"/>
        <a:ext cx="6713552" cy="1371716"/>
      </dsp:txXfrm>
    </dsp:sp>
    <dsp:sp modelId="{7B250759-1620-4289-BC28-C9E67B2B753D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F9D71D-B165-4430-9A49-91E2396B5F26}">
      <dsp:nvSpPr>
        <dsp:cNvPr id="0" name=""/>
        <dsp:cNvSpPr/>
      </dsp:nvSpPr>
      <dsp:spPr>
        <a:xfrm>
          <a:off x="0" y="2745444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NUMA message passing mechanisms uses </a:t>
          </a:r>
          <a:r>
            <a:rPr lang="en-US" sz="3400" kern="1200" dirty="0" err="1"/>
            <a:t>chache</a:t>
          </a:r>
          <a:r>
            <a:rPr lang="en-US" sz="3400" kern="1200" dirty="0"/>
            <a:t> coherency.</a:t>
          </a:r>
        </a:p>
      </dsp:txBody>
      <dsp:txXfrm>
        <a:off x="0" y="2745444"/>
        <a:ext cx="6713552" cy="137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1250-4E11-488A-887B-E9A5E5783F0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57B0-3694-45CC-A808-A1391CE1B15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 passing – building block for higher-level distributed operations like atomic broadcast, reductions, barriers or agreement.</a:t>
          </a:r>
        </a:p>
      </dsp:txBody>
      <dsp:txXfrm>
        <a:off x="0" y="0"/>
        <a:ext cx="6900512" cy="1384035"/>
      </dsp:txXfrm>
    </dsp:sp>
    <dsp:sp modelId="{42B37B6A-E1CE-4802-AE45-FA2C171021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AB008-3B77-44AD-8FED-47C6130CB1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Messages to be sent to different cores and becomes critical for complex memory hierarchy.</a:t>
          </a:r>
        </a:p>
      </dsp:txBody>
      <dsp:txXfrm>
        <a:off x="0" y="1384035"/>
        <a:ext cx="6900512" cy="1384035"/>
      </dsp:txXfrm>
    </dsp:sp>
    <dsp:sp modelId="{42EE017D-F4D4-4788-B92C-757197BC894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1011-7634-4DDC-BB92-8F756E7527D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Both the topology and the order to send messages to a node’s children are critical for performance.</a:t>
          </a:r>
        </a:p>
      </dsp:txBody>
      <dsp:txXfrm>
        <a:off x="0" y="2768070"/>
        <a:ext cx="6900512" cy="1384035"/>
      </dsp:txXfrm>
    </dsp:sp>
    <dsp:sp modelId="{D9CEC6AB-759E-42AF-ABC7-6B2F4D68206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D7A59-C215-4CEC-A634-DCCFF68ECAC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Cost of sending message between cores of different nodes is high.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8ABD-8293-7C77-107D-1A8B1AF3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DC1C-08AB-67B1-B167-82AAEDC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CA66-3D93-EB3C-E17E-742FAC8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9CEE-066F-5267-D7BE-1B51AF6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90BA-139F-8922-0055-9260C34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F0B-F32E-5DE5-301A-4205593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F9C-C750-CCAC-1DF1-35FDDE7F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AB73-7DE7-0BCC-4767-F65CB24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F4A-6D20-D65C-093C-5EAC128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82B1-085D-2AF3-6428-C031708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1D37-5CB4-0C04-33BE-04B3FF3A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952D-760E-43EA-35D9-5D385738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A494-B5C4-B9F8-B464-8A5115F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F3B-5EA8-2EB6-9DAB-FFA4DBE3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6F7D-C4A8-DC23-3901-522090C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CB5-0A6B-18DC-FBD1-76F271D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918-D825-7443-9E83-0D2DEBD9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3769-F27D-CFE7-E6CC-90EC73F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B06A-7AAF-E7F6-6B38-025163A4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F262-7B7C-D4CA-77FC-C79BF3F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42F3-F0B9-B111-4E6F-34B1851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F47C-A884-B807-562A-7AC09A38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9D6B-413A-3A22-05F3-3B7F20C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295-DE50-3AC2-0563-C48B268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C94E-7AA3-ADA2-6ECC-6FDBB14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40-C425-6BA0-98C6-A12E8A86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2C85-D173-D292-133B-C2256271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CE9A-A403-43DE-768B-022EE3DA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F44C-DB2E-142C-50FA-3ACED9A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8048-EA54-3D4F-09C5-E8F38A9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43C5-CB65-F657-E72E-71A12F8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528-4761-138C-A1B1-6B7F8C80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52C0-63A5-0D62-7F2D-8F822319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8A96-612D-552F-63A6-5FAC26A7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B6DF8-EACF-35C0-33F6-2E41563D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38E9-5F80-3526-0C28-9F3CBD3C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C6587-3DBD-06B9-9ED5-1D0CB18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0441F-20FA-487F-4241-42FDCF1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56CB-23A3-509B-7553-8561D7B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D3C-AA0B-388E-86F5-1C4810C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06BF-76B4-D0FF-21C3-C5F5A62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40213-DA33-E27E-D53F-4F082DEA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C9B2-DEA2-89C9-9DA3-BF1D8F2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EC55-4DBD-4D17-9FAA-9682C54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F4699-7378-A92F-3911-80EB7CEF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5BC5-633F-2BA3-4106-9FE0FDAA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86F-3C10-B645-6F7A-AC542E43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EBBB-C675-00E6-0551-008B0A0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68F6-8114-576F-CB8F-48395D59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D85C-AAE5-C7E6-EE28-12DBA052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03F1-E3F2-AB0A-EAA6-BDB6C0E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EE7-E20D-F439-C9F5-F1381C1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EEF-1893-50B2-1C02-7A62E406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BE4C5-3742-5FBE-0F5B-EA658964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D62-7C37-CE2C-F4B0-CFE36629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2312-02F0-9BC0-0AE4-BEB1B9A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C1A9-CFEC-2DD3-959C-ABD3BABD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0E0C-F206-FE17-8C3D-82C4802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B94F-941E-0FF1-53D3-0C69DD4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1828-4A65-10E7-DFBB-E205DD5A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ED88-31B5-EF96-AEAD-F8635509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4071-291F-4A37-82BD-E5B831EBFF0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D391-9AA6-3BF2-A6CB-9F051557F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6E5D-F3A8-EC37-B0D0-7669E662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ndowstechpro.com/what-is-num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bonacci_Tree_5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475-2F24-BC5E-5535-FB9A32A8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3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Machine-Aware Atomic Broadcast Trees for Multicores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70246-A7F9-1297-1172-6FFCD0C91ABE}"/>
              </a:ext>
            </a:extLst>
          </p:cNvPr>
          <p:cNvSpPr txBox="1"/>
          <p:nvPr/>
        </p:nvSpPr>
        <p:spPr>
          <a:xfrm>
            <a:off x="4726531" y="462262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Presented By</a:t>
            </a:r>
          </a:p>
          <a:p>
            <a:pPr algn="ctr"/>
            <a:r>
              <a:rPr lang="en-US" sz="2400" dirty="0">
                <a:cs typeface="Calibri"/>
              </a:rPr>
              <a:t>Anvesh </a:t>
            </a:r>
            <a:r>
              <a:rPr lang="en-US" sz="2400" dirty="0" err="1">
                <a:cs typeface="Calibri"/>
              </a:rPr>
              <a:t>Muppeda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9FB4-039B-677E-E86D-7F943F1D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Design</a:t>
            </a:r>
          </a:p>
        </p:txBody>
      </p:sp>
    </p:spTree>
    <p:extLst>
      <p:ext uri="{BB962C8B-B14F-4D97-AF65-F5344CB8AC3E}">
        <p14:creationId xmlns:p14="http://schemas.microsoft.com/office/powerpoint/2010/main" val="1785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Basic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797EBB-0AEB-20F6-0D4A-F15400AA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908" y="3017522"/>
            <a:ext cx="7949558" cy="312465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Send 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FE2F9E-4A93-FD29-63E5-348EE6B1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49" y="2880702"/>
            <a:ext cx="8552502" cy="3498751"/>
          </a:xfrm>
        </p:spPr>
      </p:pic>
    </p:spTree>
    <p:extLst>
      <p:ext uri="{BB962C8B-B14F-4D97-AF65-F5344CB8AC3E}">
        <p14:creationId xmlns:p14="http://schemas.microsoft.com/office/powerpoint/2010/main" val="97850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B270-19EF-3DDF-9ECE-C8F047F6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Modelling Broadcast on Multicores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081-3D9B-C55F-5EF9-F1811995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Communication modelled as a fully connected graph G(V,E) –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correspond to threads(cores).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Edges e = (v</a:t>
            </a:r>
            <a:r>
              <a:rPr lang="en-US" sz="1800" baseline="-25000" dirty="0"/>
              <a:t>i</a:t>
            </a:r>
            <a:r>
              <a:rPr lang="en-US" sz="1800" dirty="0"/>
              <a:t> ,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) model communication between threads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 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Weight as a tuple w(e) = (</a:t>
            </a:r>
            <a:r>
              <a:rPr lang="en-US" sz="1800" dirty="0" err="1"/>
              <a:t>t</a:t>
            </a:r>
            <a:r>
              <a:rPr lang="en-US" sz="1800" baseline="-25000" dirty="0" err="1"/>
              <a:t>send</a:t>
            </a:r>
            <a:r>
              <a:rPr lang="en-US" sz="1800" dirty="0"/>
              <a:t> , </a:t>
            </a:r>
            <a:r>
              <a:rPr lang="en-US" sz="1800" dirty="0" err="1"/>
              <a:t>t</a:t>
            </a:r>
            <a:r>
              <a:rPr lang="en-US" sz="1800" baseline="-25000" dirty="0" err="1"/>
              <a:t>receive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/>
              <a:t>Desired Output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A root </a:t>
            </a:r>
            <a:r>
              <a:rPr lang="en-US" sz="1800" dirty="0" err="1"/>
              <a:t>v</a:t>
            </a:r>
            <a:r>
              <a:rPr lang="en-US" sz="1800" baseline="-25000" dirty="0" err="1"/>
              <a:t>root</a:t>
            </a:r>
            <a:endParaRPr lang="en-US" sz="1800" baseline="-25000" dirty="0">
              <a:cs typeface="Calibri"/>
            </a:endParaRPr>
          </a:p>
          <a:p>
            <a:r>
              <a:rPr lang="en-US" sz="1800" dirty="0"/>
              <a:t>A tree T = (V, E’ ) with E’ ⊆ E, where T is a spanning tree of G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priorities w’(v) representing the order in which a vertex v sends messages to its children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T is to be chosen such that the latency </a:t>
            </a:r>
            <a:r>
              <a:rPr lang="en-US" sz="1800" dirty="0" err="1"/>
              <a:t>lat</a:t>
            </a:r>
            <a:r>
              <a:rPr lang="en-US" sz="1800" dirty="0"/>
              <a:t>(T) is minimal</a:t>
            </a:r>
            <a:endParaRPr lang="en-US" sz="1800" dirty="0">
              <a:cs typeface="Calibri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14CE4-408B-791D-CAD5-6D1BA5BC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Populating  the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7635-F1D9-C39D-5AE3-C0E31BB7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pairwise send (</a:t>
            </a:r>
            <a:r>
              <a:rPr lang="en-US" sz="2400" dirty="0" err="1"/>
              <a:t>t</a:t>
            </a:r>
            <a:r>
              <a:rPr lang="en-US" sz="2400" baseline="-25000" dirty="0" err="1"/>
              <a:t>send</a:t>
            </a:r>
            <a:r>
              <a:rPr lang="en-US" sz="2400" dirty="0"/>
              <a:t>)  and receive (</a:t>
            </a:r>
            <a:r>
              <a:rPr lang="en-US" sz="2400" dirty="0" err="1"/>
              <a:t>t</a:t>
            </a:r>
            <a:r>
              <a:rPr lang="en-US" sz="2400" baseline="-25000" dirty="0" err="1"/>
              <a:t>receive</a:t>
            </a:r>
            <a:r>
              <a:rPr lang="en-US" sz="2400" baseline="-25000" dirty="0"/>
              <a:t> </a:t>
            </a:r>
            <a:r>
              <a:rPr lang="en-US" sz="2400" dirty="0"/>
              <a:t>) latencies are measured for all hardware threads in the system.</a:t>
            </a:r>
          </a:p>
          <a:p>
            <a:r>
              <a:rPr lang="en-US" sz="2400" dirty="0"/>
              <a:t>A batch of 8 messages is sent for each pair and the average cost is taken to compensate for the possible existence of a hardware write buffer.</a:t>
            </a:r>
          </a:p>
          <a:p>
            <a:r>
              <a:rPr lang="en-US" sz="2400" dirty="0"/>
              <a:t>This allows to predict the time a core is busy sending or receiving a message and when it will becomes idle again.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8588-9D4F-EB93-15F3-D6FC66C1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Tree generation: adaptive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AF76-6FA7-0EFC-E579-3AFBB27E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The Heuristics for the Base Algorithms are –</a:t>
            </a:r>
          </a:p>
          <a:p>
            <a:r>
              <a:rPr lang="en-US" sz="1800" dirty="0"/>
              <a:t>Remote cores first – Local communication can be done later</a:t>
            </a:r>
          </a:p>
          <a:p>
            <a:r>
              <a:rPr lang="en-US" sz="1800" dirty="0"/>
              <a:t>Avoid expensive communication links</a:t>
            </a:r>
          </a:p>
          <a:p>
            <a:r>
              <a:rPr lang="en-US" sz="1800" dirty="0"/>
              <a:t>No redundancy – both core and node does not receive a message twice</a:t>
            </a:r>
          </a:p>
          <a:p>
            <a:r>
              <a:rPr lang="en-US" sz="1800" dirty="0"/>
              <a:t>Parallelism – Preferring unbalanced trees with appropriate ordering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Classification-</a:t>
            </a:r>
          </a:p>
          <a:p>
            <a:r>
              <a:rPr lang="en-US" sz="1800" dirty="0"/>
              <a:t>A core is active if it has received the message , otherwise inactive</a:t>
            </a:r>
          </a:p>
          <a:p>
            <a:r>
              <a:rPr lang="en-US" sz="1800" dirty="0"/>
              <a:t>A node is active if any of its core is active ,otherwise inactive.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0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2398760" y="1182565"/>
            <a:ext cx="73944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						//Set of cores</a:t>
            </a:r>
          </a:p>
          <a:p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err="1"/>
              <a:t>node_of</a:t>
            </a:r>
            <a:r>
              <a:rPr lang="en-US"/>
              <a:t>(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/>
              <a:t>) 				//Active nodes</a:t>
            </a:r>
          </a:p>
          <a:p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 baseline="-25000"/>
              <a:t>					</a:t>
            </a:r>
            <a:r>
              <a:rPr lang="en-US"/>
              <a:t>//Active cores</a:t>
            </a:r>
          </a:p>
          <a:p>
            <a:endParaRPr lang="en-US"/>
          </a:p>
          <a:p>
            <a:r>
              <a:rPr lang="en-US" b="1"/>
              <a:t>function</a:t>
            </a:r>
            <a:r>
              <a:rPr lang="en-US"/>
              <a:t> PICK_MOST_EXPENSIVE(C,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max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 + </a:t>
            </a:r>
            <a:r>
              <a:rPr lang="en-US" err="1"/>
              <a:t>t</a:t>
            </a:r>
            <a:r>
              <a:rPr lang="en-US" baseline="-25000" err="1"/>
              <a:t>receive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r>
              <a:rPr lang="en-US" b="1"/>
              <a:t>function</a:t>
            </a:r>
            <a:r>
              <a:rPr lang="en-US"/>
              <a:t> PICK_CHEAPEST(C,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return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min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endParaRPr lang="en-US" b="1"/>
          </a:p>
          <a:p>
            <a:r>
              <a:rPr lang="en-US" b="1"/>
              <a:t>function</a:t>
            </a:r>
            <a:r>
              <a:rPr lang="en-US"/>
              <a:t> ADAPTIVE_TREEE				//Run for core </a:t>
            </a:r>
            <a:r>
              <a:rPr lang="en-US" err="1"/>
              <a:t>c</a:t>
            </a:r>
            <a:r>
              <a:rPr lang="en-US" baseline="-25000" err="1"/>
              <a:t>self</a:t>
            </a:r>
            <a:endParaRPr lang="en-US" baseline="-25000"/>
          </a:p>
          <a:p>
            <a:r>
              <a:rPr lang="en-US" b="1"/>
              <a:t>	while</a:t>
            </a:r>
            <a:r>
              <a:rPr lang="en-US"/>
              <a:t> C</a:t>
            </a:r>
            <a:r>
              <a:rPr lang="en-US" baseline="-25000"/>
              <a:t>all</a:t>
            </a:r>
            <a:r>
              <a:rPr lang="en-US"/>
              <a:t> ∩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!= ∅ </a:t>
            </a:r>
            <a:r>
              <a:rPr lang="en-US" b="1"/>
              <a:t>do</a:t>
            </a:r>
          </a:p>
          <a:p>
            <a:r>
              <a:rPr lang="en-US" b="1"/>
              <a:t>	        if</a:t>
            </a:r>
            <a:r>
              <a:rPr lang="en-US"/>
              <a:t> 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 ∈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</a:t>
            </a:r>
            <a:r>
              <a:rPr lang="en-US" b="1"/>
              <a:t>then</a:t>
            </a:r>
          </a:p>
          <a:p>
            <a:r>
              <a:rPr lang="en-US"/>
              <a:t>		NODE_IDLE(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)</a:t>
            </a:r>
          </a:p>
          <a:p>
            <a:r>
              <a:rPr lang="en-US"/>
              <a:t> 	       </a:t>
            </a:r>
            <a:r>
              <a:rPr lang="en-US" b="1"/>
              <a:t>else</a:t>
            </a:r>
          </a:p>
          <a:p>
            <a:r>
              <a:rPr lang="en-US"/>
              <a:t>		WAIT_MESSAGE</a:t>
            </a:r>
          </a:p>
          <a:p>
            <a:r>
              <a:rPr lang="en-US"/>
              <a:t>    	       </a:t>
            </a:r>
            <a:r>
              <a:rPr lang="en-US" b="1"/>
              <a:t>end if</a:t>
            </a:r>
          </a:p>
          <a:p>
            <a:r>
              <a:rPr lang="en-US"/>
              <a:t>	</a:t>
            </a:r>
            <a:r>
              <a:rPr lang="en-US" b="1"/>
              <a:t>end while</a:t>
            </a:r>
          </a:p>
          <a:p>
            <a:r>
              <a:rPr lang="en-US" b="1"/>
              <a:t>end function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512526" y="320920"/>
            <a:ext cx="516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</a:t>
            </a:r>
          </a:p>
        </p:txBody>
      </p:sp>
    </p:spTree>
    <p:extLst>
      <p:ext uri="{BB962C8B-B14F-4D97-AF65-F5344CB8AC3E}">
        <p14:creationId xmlns:p14="http://schemas.microsoft.com/office/powerpoint/2010/main" val="46967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1266749" y="1817514"/>
            <a:ext cx="965849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NODE_IDLE(</a:t>
            </a:r>
            <a:r>
              <a:rPr lang="en-US" dirty="0" err="1"/>
              <a:t>i</a:t>
            </a:r>
            <a:r>
              <a:rPr lang="en-US" dirty="0"/>
              <a:t>) 					//Executed for active idle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err="1"/>
              <a:t>C</a:t>
            </a:r>
            <a:r>
              <a:rPr lang="en-US" baseline="-25000" dirty="0" err="1"/>
              <a:t>inactive</a:t>
            </a:r>
            <a:r>
              <a:rPr lang="en-US" dirty="0"/>
              <a:t> ← </a:t>
            </a:r>
            <a:r>
              <a:rPr lang="en-US" b="1" dirty="0"/>
              <a:t>C</a:t>
            </a:r>
            <a:r>
              <a:rPr lang="en-US" baseline="-25000" dirty="0"/>
              <a:t>all </a:t>
            </a:r>
            <a:r>
              <a:rPr lang="en-US" dirty="0"/>
              <a:t>- (</a:t>
            </a:r>
            <a:r>
              <a:rPr lang="en-US" b="1" dirty="0"/>
              <a:t>A</a:t>
            </a:r>
            <a:r>
              <a:rPr lang="en-US" baseline="-25000" dirty="0"/>
              <a:t>cores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∪</a:t>
            </a:r>
            <a:r>
              <a:rPr lang="en-US" dirty="0"/>
              <a:t> CORES_OF(</a:t>
            </a:r>
            <a:r>
              <a:rPr lang="en-US" b="1" dirty="0"/>
              <a:t>A</a:t>
            </a:r>
            <a:r>
              <a:rPr lang="en-US" baseline="-25000" dirty="0"/>
              <a:t>nodes</a:t>
            </a:r>
            <a:r>
              <a:rPr lang="en-US" dirty="0"/>
              <a:t>) 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 ← PICK_MOST_EXPENSIVE(</a:t>
            </a:r>
            <a:r>
              <a:rPr lang="en-US" b="1" dirty="0" err="1"/>
              <a:t>C</a:t>
            </a:r>
            <a:r>
              <a:rPr lang="en-US" baseline="-25000" dirty="0" err="1"/>
              <a:t>inactive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SAME_NODE(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) </a:t>
            </a:r>
            <a:r>
              <a:rPr lang="en-US" b="1" dirty="0"/>
              <a:t>then</a:t>
            </a:r>
            <a:r>
              <a:rPr lang="en-US" dirty="0"/>
              <a:t> 				//Local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		SEND(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		</a:t>
            </a:r>
            <a:r>
              <a:rPr lang="en-US" b="1" dirty="0"/>
              <a:t>A</a:t>
            </a:r>
            <a:r>
              <a:rPr lang="en-US" baseline="-25000" dirty="0"/>
              <a:t>cores</a:t>
            </a:r>
            <a:r>
              <a:rPr lang="en-US" dirty="0"/>
              <a:t> ← </a:t>
            </a:r>
            <a:r>
              <a:rPr lang="en-US" b="1" dirty="0"/>
              <a:t>A</a:t>
            </a:r>
            <a:r>
              <a:rPr lang="en-US" baseline="-25000" dirty="0"/>
              <a:t>cores</a:t>
            </a:r>
            <a:r>
              <a:rPr lang="en-US" dirty="0"/>
              <a:t> ∪ 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 			// Mark core active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		</a:t>
            </a:r>
            <a:r>
              <a:rPr lang="en-US" b="1" dirty="0" err="1"/>
              <a:t>C</a:t>
            </a:r>
            <a:r>
              <a:rPr lang="en-US" baseline="-25000" dirty="0" err="1"/>
              <a:t>eligible</a:t>
            </a:r>
            <a:r>
              <a:rPr lang="en-US" dirty="0"/>
              <a:t> ← NODE_OF(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) 			//All cores on node</a:t>
            </a:r>
            <a:endParaRPr lang="en-US" dirty="0">
              <a:ea typeface="Calibri"/>
              <a:cs typeface="Calibri"/>
            </a:endParaRPr>
          </a:p>
          <a:p>
            <a:pPr lvl="4"/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 ← PICK_CHEAPEST(</a:t>
            </a:r>
            <a:r>
              <a:rPr lang="en-US" b="1" dirty="0" err="1"/>
              <a:t>C</a:t>
            </a:r>
            <a:r>
              <a:rPr lang="en-US" baseline="-25000" dirty="0" err="1"/>
              <a:t>eligible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pPr lvl="4"/>
            <a:r>
              <a:rPr lang="en-US" dirty="0"/>
              <a:t>SEND(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) 				//Send remotely</a:t>
            </a:r>
            <a:endParaRPr lang="en-US" dirty="0">
              <a:ea typeface="Calibri"/>
              <a:cs typeface="Calibri"/>
            </a:endParaRPr>
          </a:p>
          <a:p>
            <a:pPr lvl="4"/>
            <a:r>
              <a:rPr lang="en-US" b="1" dirty="0"/>
              <a:t>A</a:t>
            </a:r>
            <a:r>
              <a:rPr lang="en-US" baseline="-25000" dirty="0"/>
              <a:t>nodes</a:t>
            </a:r>
            <a:r>
              <a:rPr lang="en-US" dirty="0"/>
              <a:t> ← </a:t>
            </a:r>
            <a:r>
              <a:rPr lang="en-US" b="1" dirty="0"/>
              <a:t>A</a:t>
            </a:r>
            <a:r>
              <a:rPr lang="en-US" baseline="-25000" dirty="0"/>
              <a:t>nodes</a:t>
            </a:r>
            <a:r>
              <a:rPr lang="en-US" dirty="0"/>
              <a:t>∪ NODE_OF(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pPr lvl="4"/>
            <a:r>
              <a:rPr lang="en-US" b="1" dirty="0"/>
              <a:t>A</a:t>
            </a:r>
            <a:r>
              <a:rPr lang="en-US" baseline="-25000" dirty="0"/>
              <a:t>cores</a:t>
            </a:r>
            <a:r>
              <a:rPr lang="en-US" dirty="0"/>
              <a:t> ← </a:t>
            </a:r>
            <a:r>
              <a:rPr lang="en-US" b="1" dirty="0"/>
              <a:t>A</a:t>
            </a:r>
            <a:r>
              <a:rPr lang="en-US" baseline="-25000" dirty="0"/>
              <a:t>cores</a:t>
            </a:r>
            <a:r>
              <a:rPr lang="en-US" dirty="0"/>
              <a:t> ∪ </a:t>
            </a:r>
            <a:r>
              <a:rPr lang="en-US" dirty="0" err="1"/>
              <a:t>c</a:t>
            </a:r>
            <a:r>
              <a:rPr lang="en-US" baseline="-25000" dirty="0" err="1"/>
              <a:t>next</a:t>
            </a:r>
            <a:endParaRPr lang="en-US" baseline="-25000" dirty="0"/>
          </a:p>
          <a:p>
            <a:r>
              <a:rPr lang="en-US" dirty="0"/>
              <a:t>	</a:t>
            </a:r>
            <a:r>
              <a:rPr lang="en-US" b="1" dirty="0"/>
              <a:t>end if</a:t>
            </a:r>
            <a:endParaRPr lang="en-US" b="1" dirty="0">
              <a:ea typeface="Calibri"/>
              <a:cs typeface="Calibri"/>
            </a:endParaRPr>
          </a:p>
          <a:p>
            <a:r>
              <a:rPr lang="en-US" b="1" dirty="0"/>
              <a:t>end function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047264" y="430823"/>
            <a:ext cx="60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tree(cont.)</a:t>
            </a:r>
          </a:p>
        </p:txBody>
      </p:sp>
    </p:spTree>
    <p:extLst>
      <p:ext uri="{BB962C8B-B14F-4D97-AF65-F5344CB8AC3E}">
        <p14:creationId xmlns:p14="http://schemas.microsoft.com/office/powerpoint/2010/main" val="386447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B9EC-327A-C141-BB8E-3CE44B2C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37" y="1471351"/>
            <a:ext cx="6724997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8398-A6E9-1432-D295-EA9E48D6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SmeltRT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EBA8-50D8-30CA-9C8F-B11AEFDB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Smelt runtime (</a:t>
            </a:r>
            <a:r>
              <a:rPr lang="en-US" sz="2400" dirty="0" err="1"/>
              <a:t>SmeltRT</a:t>
            </a:r>
            <a:r>
              <a:rPr lang="en-US" sz="2400" dirty="0"/>
              <a:t>) is available as a open source C++ library.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Easy to implement machine optimized higher level protocols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Available at 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https://github.com/libsmelt/libsmelt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0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8C53-6CAD-1D6D-FFC6-99629936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addressed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6033-1054-8DA3-0D0A-F69D79C3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paper addressed the problem of efficiently communicating between cores on modem multi-cores machines.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performance of parallel programs on multicore machines are mostly hardware dependent.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Important to address because parallel programming with message-passing used widely.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Different machines show radically different optimal layouts.</a:t>
            </a:r>
          </a:p>
        </p:txBody>
      </p:sp>
    </p:spTree>
    <p:extLst>
      <p:ext uri="{BB962C8B-B14F-4D97-AF65-F5344CB8AC3E}">
        <p14:creationId xmlns:p14="http://schemas.microsoft.com/office/powerpoint/2010/main" val="193889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B177-98A0-2AE0-9A45-AD0F43F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A795-6423-2C3A-479D-E4C352E7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Structured in two layers </a:t>
            </a:r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Transport layer 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Provide send/receive functionality       </a:t>
            </a:r>
            <a:endParaRPr lang="en-US" sz="2400" dirty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2400" b="1" dirty="0"/>
              <a:t>Collective layer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Supports group communication like broadcast and reduce</a:t>
            </a:r>
            <a:endParaRPr lang="en-US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4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2604-4FD1-FFB1-FB6F-DC580E0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AE42-33F0-B06F-4331-28ED0A4D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Point to point message passing </a:t>
            </a:r>
          </a:p>
          <a:p>
            <a:r>
              <a:rPr lang="en-US" sz="3200" dirty="0"/>
              <a:t>Responsible for send() , receive() and OS independent controls</a:t>
            </a:r>
          </a:p>
          <a:p>
            <a:r>
              <a:rPr lang="en-US" sz="3200" dirty="0"/>
              <a:t>Uses bi-directional </a:t>
            </a:r>
            <a:r>
              <a:rPr lang="en-US" sz="3200" dirty="0" err="1"/>
              <a:t>queuepair</a:t>
            </a:r>
            <a:r>
              <a:rPr lang="en-US" sz="3200" dirty="0"/>
              <a:t> for message passing.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E7D27-2363-75EE-04EF-65D143B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Queuepair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92E-5D80-2D03-A58E-99DF40FC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502538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Properties:</a:t>
            </a:r>
          </a:p>
          <a:p>
            <a:pPr marL="0" indent="0">
              <a:buNone/>
            </a:pPr>
            <a:endParaRPr lang="en-US" sz="700" b="1" dirty="0"/>
          </a:p>
          <a:p>
            <a:r>
              <a:rPr lang="en-US" sz="2000" dirty="0"/>
              <a:t> </a:t>
            </a:r>
            <a:r>
              <a:rPr lang="en-US" sz="2000" b="1" dirty="0"/>
              <a:t>Reliability:</a:t>
            </a:r>
          </a:p>
          <a:p>
            <a:pPr marL="0" indent="0">
              <a:buNone/>
            </a:pPr>
            <a:r>
              <a:rPr lang="en-US" sz="2000" dirty="0"/>
              <a:t>                Message sent over a </a:t>
            </a:r>
            <a:r>
              <a:rPr lang="en-US" sz="2000" dirty="0" err="1"/>
              <a:t>queuepair</a:t>
            </a:r>
            <a:r>
              <a:rPr lang="en-US" sz="2000" dirty="0"/>
              <a:t> is never lost or corrupted and will be received eventually.</a:t>
            </a:r>
          </a:p>
          <a:p>
            <a:r>
              <a:rPr lang="en-US" sz="2000" b="1" dirty="0"/>
              <a:t>Ordering :</a:t>
            </a:r>
          </a:p>
          <a:p>
            <a:pPr marL="0" indent="0">
              <a:buNone/>
            </a:pPr>
            <a:r>
              <a:rPr lang="en-US" sz="2000" dirty="0"/>
              <a:t>              Two messages send over the same </a:t>
            </a:r>
            <a:r>
              <a:rPr lang="en-US" sz="2000" dirty="0" err="1"/>
              <a:t>queuepair</a:t>
            </a:r>
            <a:r>
              <a:rPr lang="en-US" sz="2000" dirty="0"/>
              <a:t> will be received in  the same order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queuepair</a:t>
            </a:r>
            <a:r>
              <a:rPr lang="en-US" sz="2000" dirty="0"/>
              <a:t> can hold a pre-defined number of messages.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1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0C10E-73D5-2EDB-00CF-4D9645E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Interface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5115-5DD5-B2B2-7C03-9D525843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Message and its length is encapsulated using  Smelt-messages and sent over the </a:t>
            </a:r>
            <a:r>
              <a:rPr lang="en-US" sz="2200" dirty="0" err="1"/>
              <a:t>queuepair</a:t>
            </a:r>
            <a:endParaRPr lang="en-US" sz="2200" dirty="0"/>
          </a:p>
          <a:p>
            <a:r>
              <a:rPr lang="en-US" sz="2200" dirty="0"/>
              <a:t>The send and receive operations may block if the </a:t>
            </a:r>
            <a:r>
              <a:rPr lang="en-US" sz="2200" dirty="0" err="1"/>
              <a:t>queuepair</a:t>
            </a:r>
            <a:r>
              <a:rPr lang="en-US" sz="2200" dirty="0"/>
              <a:t> is full or empty respectively</a:t>
            </a:r>
          </a:p>
          <a:p>
            <a:r>
              <a:rPr lang="en-US" sz="2200" dirty="0"/>
              <a:t>The state of a </a:t>
            </a:r>
            <a:r>
              <a:rPr lang="en-US" sz="2200" dirty="0" err="1"/>
              <a:t>queuepair</a:t>
            </a:r>
            <a:r>
              <a:rPr lang="en-US" sz="2200" dirty="0"/>
              <a:t> can be queried to avoid unnecessary blocking.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C34253C-2815-DA8D-E714-69DE0791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152"/>
            <a:ext cx="5923946" cy="2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9373-0961-F545-0897-3D1F2F6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Collective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6EA-C02D-7F92-45F7-E9A5362E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Built upon transport layer</a:t>
            </a:r>
          </a:p>
          <a:p>
            <a:endParaRPr lang="en-US" sz="2400"/>
          </a:p>
          <a:p>
            <a:r>
              <a:rPr lang="en-US" sz="2400"/>
              <a:t>Provides machine aware, optimized group communication primitives such as broadcast() and reduce()</a:t>
            </a:r>
          </a:p>
          <a:p>
            <a:endParaRPr lang="en-US" sz="2400"/>
          </a:p>
          <a:p>
            <a:r>
              <a:rPr lang="en-US" sz="2400"/>
              <a:t>It rely on core concepts of topologies and contexts.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3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CFCF-517E-A3F1-DB82-A35832AD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Collective operations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1E29-D97C-1C16-4AC8-43D444B2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1945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reduction takes an operation argument which is a function pointer to implement the reduction operation</a:t>
            </a:r>
          </a:p>
          <a:p>
            <a:r>
              <a:rPr lang="en-US" sz="2400" dirty="0"/>
              <a:t>In reduction, the result parameter at the root contains the gathered value.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B2AB86-3FEB-15CB-B21C-6F3A53FC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3" y="2290465"/>
            <a:ext cx="6903720" cy="21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56A2-1AB7-9301-BC0E-EE176A4A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EE28-57D7-84E2-43A0-5946FA35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4048786"/>
            <a:ext cx="9941319" cy="20933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basic reduce and broadcast with zero payload, barrier can be implemented.</a:t>
            </a:r>
          </a:p>
          <a:p>
            <a:r>
              <a:rPr lang="en-US" sz="2400" dirty="0"/>
              <a:t>Here we measure the cost on each node and take the maximum.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351285-3F51-C867-FC61-DC785298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78" y="2809214"/>
            <a:ext cx="667188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87590-81D4-0BE7-6E30-30864E6D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64C-4074-E735-BD2D-E61DF424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Evaluate performance of smelt’s adaptive tree against the tree topologies.</a:t>
            </a:r>
          </a:p>
          <a:p>
            <a:r>
              <a:rPr lang="en-US" sz="2400" dirty="0"/>
              <a:t>Motivate that no single static topology works well across all machines.</a:t>
            </a:r>
          </a:p>
          <a:p>
            <a:r>
              <a:rPr lang="en-US" sz="2400" dirty="0"/>
              <a:t>Understand why smelt matches/improves over performance of best static topology known.</a:t>
            </a:r>
          </a:p>
          <a:p>
            <a:r>
              <a:rPr lang="en-US" sz="2400" dirty="0"/>
              <a:t>Compare performance of Smelt with well known and widely used run-times.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0816C-EC99-55EA-7268-14AEF08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Breakdown for selected machines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4D9996-B9A7-F156-817D-5B41F421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16" y="2633858"/>
            <a:ext cx="11289200" cy="36308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64833-B942-B7F2-EC03-A08C51C5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Comparison with best other topologies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F0022C-FD60-70B0-D024-32EFDB09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361" y="2862991"/>
            <a:ext cx="6621325" cy="35935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41CD-B028-36D7-76D6-EB8CAD0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Smelt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D566C5-5099-7FF6-0243-1337C7F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Smelt, a software library which builds efficient </a:t>
            </a:r>
            <a:r>
              <a:rPr lang="en-US" sz="2400" b="1" dirty="0"/>
              <a:t>multicast trees </a:t>
            </a:r>
            <a:r>
              <a:rPr lang="en-US" sz="2400" dirty="0"/>
              <a:t>without manual tuning.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Smelt servers as a fundamental building block for higher-level operations such as atomic broadcast, barriers and consensus protocols.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8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DE9D-48C8-E67E-2F9E-BA18B25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Multicast topologies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AE5C13-5F3C-C0AE-A712-43B47150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80" y="2777732"/>
            <a:ext cx="8906743" cy="344437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Comparison with MPI and OpenMP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F13EC60-6FBE-1EA7-EBCE-845516CA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33" y="3031084"/>
            <a:ext cx="11177570" cy="3012276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8F206CE-D382-ADC6-E862-A9E9B079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38768"/>
            <a:ext cx="7608304" cy="40514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Key-value Store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417DE-A352-120A-EBF5-57620FF8F0A4}"/>
              </a:ext>
            </a:extLst>
          </p:cNvPr>
          <p:cNvSpPr txBox="1"/>
          <p:nvPr/>
        </p:nvSpPr>
        <p:spPr>
          <a:xfrm>
            <a:off x="630936" y="2807208"/>
            <a:ext cx="3954252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Nearest replica responds to clients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Supports a get/set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results are omitted as they are served locally.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507C84-E33B-318A-812B-A6970C47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95439"/>
            <a:ext cx="6903720" cy="48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C</a:t>
            </a:r>
            <a:r>
              <a:rPr lang="en-US" sz="4800" b="0" i="0" dirty="0">
                <a:solidFill>
                  <a:srgbClr val="343541"/>
                </a:solidFill>
                <a:effectLst/>
                <a:latin typeface="Söhne"/>
              </a:rPr>
              <a:t>hallenges and limitations?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Complexity</a:t>
            </a:r>
            <a:r>
              <a:rPr lang="en-US" sz="2400" dirty="0"/>
              <a:t>: Compared to other broadcast algorithms, the MABT method is relatively sophisticated, which could make it challenging to develop and maintain in a practical environment.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It is unclear how well the MABT algorithm will function in larger.</a:t>
            </a:r>
          </a:p>
          <a:p>
            <a:r>
              <a:rPr lang="en-US" sz="2400" b="1" dirty="0"/>
              <a:t>Resource needs</a:t>
            </a:r>
            <a:r>
              <a:rPr lang="en-US" sz="2400" dirty="0"/>
              <a:t>: In contexts with limited resources, the MABT algorithm may be difficult to implement due to its high memory and computing resource requirements.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Future Work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Performance assessment: </a:t>
            </a:r>
            <a:r>
              <a:rPr lang="en-US" sz="2400" dirty="0"/>
              <a:t>Additional performance analysis of the MABT algorithm is required to fully comprehend its capabilities and constraints in practical settings.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In order to make sure that the MABT algorithm can handle huge and complicated networks, its scalability needs to be assessed and enhanced.</a:t>
            </a:r>
          </a:p>
          <a:p>
            <a:r>
              <a:rPr lang="en-US" sz="2400" b="1" dirty="0"/>
              <a:t>Implementation in the real world</a:t>
            </a:r>
            <a:r>
              <a:rPr lang="en-US" sz="2400" dirty="0"/>
              <a:t>: The MABT algorithm should be implemented in the real world to verify its efficacy and to uncover any extra difficulties or constraints.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87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D099-B077-6770-D361-33EDA61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Related Work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Tree-based broadcast algorithms</a:t>
            </a:r>
            <a:r>
              <a:rPr lang="en-US" sz="2400" dirty="0"/>
              <a:t>: A set of broadcast algorithms that consistently and efficiently convey messages using a tree-based topology is known as tree-based broadcast algorithms.</a:t>
            </a:r>
          </a:p>
          <a:p>
            <a:r>
              <a:rPr lang="en-US" sz="2400" b="1" dirty="0"/>
              <a:t>Algorithms for logical reliable broadcast</a:t>
            </a:r>
            <a:r>
              <a:rPr lang="en-US" sz="2400" dirty="0"/>
              <a:t>: Another popular broadcast algorithm, logical reliable broadcast ensures effective and dependable message delivery in dispersed systems.</a:t>
            </a:r>
          </a:p>
          <a:p>
            <a:r>
              <a:rPr lang="en-US" sz="2400" b="1" dirty="0"/>
              <a:t>Hardware-aware broadcast algorithms</a:t>
            </a:r>
            <a:r>
              <a:rPr lang="en-US" sz="2400" dirty="0"/>
              <a:t>: To increase performance and reliability, hardware-aware broadcast algorithms take advantage of the hardware-level capabilities of contemporary multicore processors.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Related applications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Distributed systems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Parallel computing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Cluster computing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Cloud computing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High-performance computing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05B7-1CC7-A53A-92FB-50F2B52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Motivation</a:t>
            </a:r>
          </a:p>
        </p:txBody>
      </p:sp>
    </p:spTree>
    <p:extLst>
      <p:ext uri="{BB962C8B-B14F-4D97-AF65-F5344CB8AC3E}">
        <p14:creationId xmlns:p14="http://schemas.microsoft.com/office/powerpoint/2010/main" val="566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C7FF-031B-DE1F-5956-C8D47698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NUMA (Non-uniform memory access)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BA1715E8-8993-5DDC-47A6-F9A1F37E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r="4" b="2797"/>
          <a:stretch/>
        </p:blipFill>
        <p:spPr>
          <a:xfrm>
            <a:off x="7678443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E8745-8EB1-8EC1-33F7-BE9C0CF8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8222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73B72A-FAC4-5CEF-8C44-7CFCD1EECCF5}"/>
              </a:ext>
            </a:extLst>
          </p:cNvPr>
          <p:cNvSpPr txBox="1"/>
          <p:nvPr/>
        </p:nvSpPr>
        <p:spPr>
          <a:xfrm>
            <a:off x="9368289" y="63183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46067-A465-B625-24BA-9002381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Group Communication Primitives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94308-BECE-5926-B60F-F98DE284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96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BCE5-D765-F615-2137-15FE672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Common tree topologies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B5A-24C2-7D8F-5B61-550F69D4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984778"/>
            <a:ext cx="4062923" cy="272360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Binary trees</a:t>
            </a:r>
            <a:endParaRPr lang="en-US" sz="2000" dirty="0"/>
          </a:p>
          <a:p>
            <a:r>
              <a:rPr lang="en-US" sz="2400" dirty="0"/>
              <a:t>Fibonacci trees</a:t>
            </a:r>
          </a:p>
          <a:p>
            <a:r>
              <a:rPr lang="en-US" sz="2400" dirty="0"/>
              <a:t>Sequential trees</a:t>
            </a:r>
          </a:p>
          <a:p>
            <a:r>
              <a:rPr lang="en-US" sz="2400" dirty="0"/>
              <a:t>Minimum Spanning Trees</a:t>
            </a:r>
          </a:p>
          <a:p>
            <a:r>
              <a:rPr lang="en-US" sz="2400" dirty="0"/>
              <a:t>Cluster</a:t>
            </a:r>
          </a:p>
        </p:txBody>
      </p:sp>
      <p:pic>
        <p:nvPicPr>
          <p:cNvPr id="5" name="Picture 4" descr="Application, background pattern&#10;&#10;Description automatically generated">
            <a:extLst>
              <a:ext uri="{FF2B5EF4-FFF2-40B4-BE49-F238E27FC236}">
                <a16:creationId xmlns:a16="http://schemas.microsoft.com/office/drawing/2014/main" id="{E7834127-7479-84C1-0082-074DA3DE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25904"/>
            <a:ext cx="5150277" cy="363094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DF79-52FF-7D2C-AE08-544C098481E2}"/>
              </a:ext>
            </a:extLst>
          </p:cNvPr>
          <p:cNvSpPr txBox="1"/>
          <p:nvPr/>
        </p:nvSpPr>
        <p:spPr>
          <a:xfrm>
            <a:off x="8219820" y="5759962"/>
            <a:ext cx="15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Fibonacci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5B0A3AA09F840B6D9BD936C40E238" ma:contentTypeVersion="12" ma:contentTypeDescription="Create a new document." ma:contentTypeScope="" ma:versionID="dd2886586033583000fc5d979c9a1418">
  <xsd:schema xmlns:xsd="http://www.w3.org/2001/XMLSchema" xmlns:xs="http://www.w3.org/2001/XMLSchema" xmlns:p="http://schemas.microsoft.com/office/2006/metadata/properties" xmlns:ns3="ef47e17d-bfa6-4b37-8f2a-9feef0494acd" xmlns:ns4="2cf96c68-feb5-4fed-81bf-a2f43027efa6" targetNamespace="http://schemas.microsoft.com/office/2006/metadata/properties" ma:root="true" ma:fieldsID="0f5b4317b9e940995bd0487acc1bffb3" ns3:_="" ns4:_="">
    <xsd:import namespace="ef47e17d-bfa6-4b37-8f2a-9feef0494acd"/>
    <xsd:import namespace="2cf96c68-feb5-4fed-81bf-a2f43027ef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7e17d-bfa6-4b37-8f2a-9feef0494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96c68-feb5-4fed-81bf-a2f43027e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0C878-1489-4787-8E8F-9F5B49CA59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83567-F065-45B4-AEB6-23F0429C2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7e17d-bfa6-4b37-8f2a-9feef0494acd"/>
    <ds:schemaRef ds:uri="2cf96c68-feb5-4fed-81bf-a2f43027e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503C46-2C5E-404D-8486-86E8B1D139A6}">
  <ds:schemaRefs>
    <ds:schemaRef ds:uri="http://schemas.microsoft.com/office/2006/metadata/properties"/>
    <ds:schemaRef ds:uri="2cf96c68-feb5-4fed-81bf-a2f43027efa6"/>
    <ds:schemaRef ds:uri="ef47e17d-bfa6-4b37-8f2a-9feef0494ac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1405</Words>
  <Application>Microsoft Office PowerPoint</Application>
  <PresentationFormat>Widescreen</PresentationFormat>
  <Paragraphs>167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Machine-Aware Atomic Broadcast Trees for Multicores</vt:lpstr>
      <vt:lpstr>Problems addressed</vt:lpstr>
      <vt:lpstr>Smelt</vt:lpstr>
      <vt:lpstr>Related Work</vt:lpstr>
      <vt:lpstr>Related applications</vt:lpstr>
      <vt:lpstr>                     Motivation</vt:lpstr>
      <vt:lpstr>NUMA (Non-uniform memory access)</vt:lpstr>
      <vt:lpstr>Group Communication Primitives</vt:lpstr>
      <vt:lpstr>Common tree topologies</vt:lpstr>
      <vt:lpstr>                          Design</vt:lpstr>
      <vt:lpstr>Basic Design</vt:lpstr>
      <vt:lpstr>Send Operation</vt:lpstr>
      <vt:lpstr>Modelling Broadcast on Multicores </vt:lpstr>
      <vt:lpstr>Populating  the machine model</vt:lpstr>
      <vt:lpstr>Tree generation: adaptive Tree</vt:lpstr>
      <vt:lpstr>PowerPoint Presentation</vt:lpstr>
      <vt:lpstr>PowerPoint Presentation</vt:lpstr>
      <vt:lpstr>                         Implementation</vt:lpstr>
      <vt:lpstr>SmeltRT</vt:lpstr>
      <vt:lpstr>Layers</vt:lpstr>
      <vt:lpstr>Transport layer</vt:lpstr>
      <vt:lpstr>Queuepair</vt:lpstr>
      <vt:lpstr>Interface</vt:lpstr>
      <vt:lpstr>Collective Layer</vt:lpstr>
      <vt:lpstr>Collective operations </vt:lpstr>
      <vt:lpstr>Barriers</vt:lpstr>
      <vt:lpstr>Evaluation</vt:lpstr>
      <vt:lpstr>Breakdown for selected machines</vt:lpstr>
      <vt:lpstr>Comparison with best other topologies</vt:lpstr>
      <vt:lpstr>Multicast topologies</vt:lpstr>
      <vt:lpstr>Comparison with MPI and OpenMP</vt:lpstr>
      <vt:lpstr>Streamcluster</vt:lpstr>
      <vt:lpstr>Key-value Store</vt:lpstr>
      <vt:lpstr>Challenges and limitations?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addressed</dc:title>
  <dc:creator>Palle,Narender Reddy</dc:creator>
  <cp:lastModifiedBy>Palle,Narender Reddy</cp:lastModifiedBy>
  <cp:revision>248</cp:revision>
  <dcterms:created xsi:type="dcterms:W3CDTF">2023-02-12T00:33:59Z</dcterms:created>
  <dcterms:modified xsi:type="dcterms:W3CDTF">2023-02-14T23:43:33Z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0x010100BCB5B0A3AA09F840B6D9BD936C40E238</vt:lpwstr>
  </property>
</Properties>
</file>