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0" r:id="rId4"/>
    <p:sldId id="297" r:id="rId5"/>
    <p:sldId id="281" r:id="rId6"/>
    <p:sldId id="316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8776"/>
  </p:normalViewPr>
  <p:slideViewPr>
    <p:cSldViewPr snapToGrid="0" snapToObjects="1">
      <p:cViewPr varScale="1">
        <p:scale>
          <a:sx n="72" d="100"/>
          <a:sy n="72" d="100"/>
        </p:scale>
        <p:origin x="2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CBC88-FC33-444F-ADAA-AE781F22F05B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5F23-8150-4C47-87CB-40093740B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5F23-8150-4C47-87CB-40093740B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jumble-up, Decrypting with the wrong key will further convolute the output. 3DES is a </a:t>
            </a:r>
            <a:r>
              <a:rPr lang="en-US" dirty="0" err="1"/>
              <a:t>feistel</a:t>
            </a:r>
            <a:r>
              <a:rPr lang="en-US" dirty="0"/>
              <a:t> cipher structure, encryption and decryption are symmetrical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1B43-2A9C-C64E-878B-C75DBF39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F9AB5-3E13-A645-ADF2-DB04DE52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E70B-BEFC-3F41-B8DC-5EBE806C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E81E-DACC-5C46-BBC0-6763773D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FC06-8FDB-7A43-A949-4DAECA5D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99C8-CC4D-E44D-A438-6516FFDF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BDFA5-2C52-5346-8FDB-9E9718D9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67F9-C367-B842-9ACA-16069687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1036-6A30-7848-B5AC-2BD22E04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B6A1-46B7-654E-B24D-4872F49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73D12-7448-6D4A-B8C7-E9572D0AE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48807-C0A3-E746-A768-837665EED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0A80-B83A-624F-A4F0-99FB33AF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78B4-F3B4-D248-BB61-B8CDE56E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70EC-2DCA-E543-B3D8-B2387612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B4F-D314-064F-B701-5B38DC60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2176-A1C6-CD42-8239-9B9A2D53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A20F-27A8-DF47-98F0-70BA2E16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8D34-8364-F342-B5A9-F6571B3C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F81B-9747-C74C-97B6-D988B2A4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9C5-B920-B546-B4FF-A5511CED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A23C-CC51-EB43-9F7E-E0FF8193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B626-54CF-B748-A5B5-48F12152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B4C4-13B0-9940-8D03-48C1AA43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0D77-B060-4D45-8899-3AA73783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3315-750C-ED4A-BD77-784430B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FA78-0EFC-804F-9FEE-1834A44DF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A3E79-7908-4742-95D6-55ED3B5E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D7B1-DAF0-9247-A5EB-87AF34D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C4CA-AC0B-0641-A478-8F0F72CC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9643-0154-634E-ACE4-FA9D059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5018-03EA-E54D-AACE-94410FC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B023-9B21-5740-A05A-E76097C5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26331-2FD6-A14C-B86F-27338757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3A0E3-10C7-F346-9139-17EAF45BF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3F70-DAB2-4247-B09A-C18A75F8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FAD0D-343F-D049-BD2D-4FBE778E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54293-30AC-624F-8E49-C3D674C4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AACF9-934A-C842-989F-DE2D1951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2BD9-F9B0-4845-A2A1-B30AF50B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A324-F9E8-A14B-BDA2-F6B26AA5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05287-C29D-BC4F-B556-E1BA2BEA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11DA3-97E9-7946-99BD-4ADF04BA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0AF9-1E7A-DF4B-A87B-B6CFA843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77AC-4310-E54F-8C57-6E684957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6301F-F4F1-5047-B47D-2BBAA03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98D5-E4C8-A94A-92FE-B8740A66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08E-F55B-154E-A27E-964EF0B9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78B6C-F8C0-2A41-A7A1-654A89C74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246B-1E6B-3A49-A1A3-9EDEB1FF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FCD68-8F41-2746-9F5F-8B149B98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2774-06EA-E544-BCC6-16112437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6C88-17CA-6B48-8CFC-A29136BD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FE9CA-0D0A-2F46-AB07-5A70BDE71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DC00-D7A8-4444-B7D9-70D5EEBD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3045-9552-AC4D-B033-52119FF7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6F6B-086E-F04F-B5C6-A4F9B084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CA0D5-D77B-674F-BC96-45A7C769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7978A-78B3-C945-AFB5-8D22FE0E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0CF09-D778-6647-975E-45E340B6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B3C45-5E41-424B-B006-D2A3D8A35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CAB3-E44E-2742-A7BF-DD782535B39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26D8-F4C5-564A-8203-0853C2F12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F3D0-7417-6549-ADF1-D234DCC96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5D3F-8DD6-0F4A-9F5C-5A3C93E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cryptographic-standards-and-guidelines/archived-crypto-projects/aes-develop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F5FD-ADCA-EF49-B61D-4373DD7E6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18EA2-9601-0D47-B6B9-428001ED8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309F-E6C7-D04F-84F2-D26114D3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Encryption and Decryption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65CF08E-88AD-8F42-9BF4-B39752EE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4244" y="1254048"/>
            <a:ext cx="4387367" cy="5603952"/>
          </a:xfrm>
        </p:spPr>
      </p:pic>
    </p:spTree>
    <p:extLst>
      <p:ext uri="{BB962C8B-B14F-4D97-AF65-F5344CB8AC3E}">
        <p14:creationId xmlns:p14="http://schemas.microsoft.com/office/powerpoint/2010/main" val="65703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7ECD-92B7-D54D-B43D-32AD79BD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2135"/>
            <a:ext cx="10515600" cy="1325563"/>
          </a:xfrm>
        </p:spPr>
        <p:txBody>
          <a:bodyPr/>
          <a:lstStyle/>
          <a:p>
            <a:r>
              <a:rPr lang="en-US" dirty="0"/>
              <a:t>AES encryption 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F856606-CBCB-C649-8108-97151DBAC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343153" y="454933"/>
            <a:ext cx="5505693" cy="7300442"/>
          </a:xfrm>
        </p:spPr>
      </p:pic>
    </p:spTree>
    <p:extLst>
      <p:ext uri="{BB962C8B-B14F-4D97-AF65-F5344CB8AC3E}">
        <p14:creationId xmlns:p14="http://schemas.microsoft.com/office/powerpoint/2010/main" val="258271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A064-A189-A84E-ABBD-A35117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6B17-3594-9B45-9FF7-7EA87337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all operations can be combined into XOR and table lookups - hence very fast &amp;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715F-B4A4-8F42-84B7-C69666D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 (3DES)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14B0B-BA4F-7A4A-A211-C74148E4C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9051" y="1500159"/>
            <a:ext cx="6173898" cy="4877509"/>
          </a:xfrm>
        </p:spPr>
      </p:pic>
    </p:spTree>
    <p:extLst>
      <p:ext uri="{BB962C8B-B14F-4D97-AF65-F5344CB8AC3E}">
        <p14:creationId xmlns:p14="http://schemas.microsoft.com/office/powerpoint/2010/main" val="9807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BCF3-435F-A649-9C20-DC68296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38BF-1F10-6A4A-A0C5-08204B65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 DES with three keys – brute-force complexity 2</a:t>
            </a:r>
            <a:r>
              <a:rPr lang="en-US" baseline="30000" dirty="0"/>
              <a:t>168</a:t>
            </a:r>
          </a:p>
          <a:p>
            <a:r>
              <a:rPr lang="en-US" dirty="0"/>
              <a:t>3DES is the FIPS-approved symmetric encryption algorithm</a:t>
            </a:r>
          </a:p>
          <a:p>
            <a:r>
              <a:rPr lang="en-US" dirty="0">
                <a:effectLst/>
              </a:rPr>
              <a:t>Weakness: slow speed for encryption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8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F8B0-2C8F-6C4E-89C2-FEDC2649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2DES?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2414-C1B1-904F-B3E2-6234D9D9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in middle attack!!</a:t>
            </a:r>
          </a:p>
          <a:p>
            <a:r>
              <a:rPr lang="en-US" dirty="0"/>
              <a:t>C = E(K</a:t>
            </a:r>
            <a:r>
              <a:rPr lang="en-US" baseline="-25000" dirty="0"/>
              <a:t>2</a:t>
            </a:r>
            <a:r>
              <a:rPr lang="en-US" dirty="0"/>
              <a:t>, E(K</a:t>
            </a:r>
            <a:r>
              <a:rPr lang="en-US" baseline="-25000" dirty="0"/>
              <a:t>1</a:t>
            </a:r>
            <a:r>
              <a:rPr lang="en-US" dirty="0"/>
              <a:t>, P))</a:t>
            </a:r>
          </a:p>
        </p:txBody>
      </p:sp>
    </p:spTree>
    <p:extLst>
      <p:ext uri="{BB962C8B-B14F-4D97-AF65-F5344CB8AC3E}">
        <p14:creationId xmlns:p14="http://schemas.microsoft.com/office/powerpoint/2010/main" val="10016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140C-CFC5-C547-A327-82FAA924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8AD4-802D-EF4C-9543-9B234803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clearly a replacement for DES was needed</a:t>
            </a:r>
          </a:p>
          <a:p>
            <a:pPr lvl="1"/>
            <a:r>
              <a:rPr lang="en-US" altLang="en-US" dirty="0"/>
              <a:t>have theoretical attacks that can break it</a:t>
            </a:r>
          </a:p>
          <a:p>
            <a:pPr lvl="1"/>
            <a:r>
              <a:rPr lang="en-US" altLang="en-US" dirty="0"/>
              <a:t>have demonstrated exhaustive key search attacks</a:t>
            </a:r>
            <a:endParaRPr lang="en-AU" altLang="en-US" dirty="0"/>
          </a:p>
          <a:p>
            <a:r>
              <a:rPr lang="en-AU" altLang="en-US" dirty="0"/>
              <a:t>can use Triple-DES – but slow with small blocks</a:t>
            </a:r>
          </a:p>
          <a:p>
            <a:r>
              <a:rPr lang="en-AU" altLang="en-US" dirty="0"/>
              <a:t>US NIST issued call for ciphers in 1997</a:t>
            </a:r>
          </a:p>
          <a:p>
            <a:r>
              <a:rPr lang="en-AU" altLang="en-US" dirty="0"/>
              <a:t>15 candidates accepted in Jun 98 </a:t>
            </a:r>
          </a:p>
          <a:p>
            <a:r>
              <a:rPr lang="en-AU" altLang="en-US" dirty="0"/>
              <a:t>5 were short-listed in Aug-99 </a:t>
            </a:r>
          </a:p>
          <a:p>
            <a:r>
              <a:rPr lang="en-AU" altLang="en-US" dirty="0"/>
              <a:t>Rijndael was selected as the AES in Oct-2000</a:t>
            </a:r>
          </a:p>
          <a:p>
            <a:r>
              <a:rPr lang="en-AU" altLang="en-US" dirty="0"/>
              <a:t>issued as FIPS PUB 197 standard in Nov-2001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086B-CFBC-DA4D-9207-E3AE6476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evaluate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6EB7-8017-024E-979E-E979A952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 security</a:t>
            </a:r>
          </a:p>
          <a:p>
            <a:r>
              <a:rPr lang="en-US" dirty="0"/>
              <a:t>Software implementations</a:t>
            </a:r>
          </a:p>
          <a:p>
            <a:r>
              <a:rPr lang="en-US" dirty="0"/>
              <a:t>Restricted-space environments</a:t>
            </a:r>
          </a:p>
          <a:p>
            <a:r>
              <a:rPr lang="en-US" dirty="0"/>
              <a:t>Hardware implementations</a:t>
            </a:r>
          </a:p>
          <a:p>
            <a:r>
              <a:rPr lang="en-US" dirty="0"/>
              <a:t>Attacks on implementations</a:t>
            </a:r>
          </a:p>
          <a:p>
            <a:r>
              <a:rPr lang="en-US" dirty="0"/>
              <a:t>Encryption versus decryption</a:t>
            </a:r>
          </a:p>
          <a:p>
            <a:r>
              <a:rPr lang="en-US" dirty="0"/>
              <a:t>Key agility</a:t>
            </a:r>
          </a:p>
          <a:p>
            <a:r>
              <a:rPr lang="en-US" dirty="0"/>
              <a:t>Other versatility and flexibility</a:t>
            </a:r>
          </a:p>
          <a:p>
            <a:r>
              <a:rPr lang="en-US" dirty="0"/>
              <a:t>Potential for instruction-level parallelism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Cryptographic Standards and Guidelines | CSRC (nist.gov)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D26F-F65B-CB44-9091-4EB2CA6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98C-3B90-4949-A6EA-E71DB2CF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private key symmetric block cipher </a:t>
            </a:r>
          </a:p>
          <a:p>
            <a:r>
              <a:rPr lang="en-AU" altLang="en-US" dirty="0"/>
              <a:t>128-bit data, 128/192/256-bit keys </a:t>
            </a:r>
          </a:p>
          <a:p>
            <a:r>
              <a:rPr lang="en-AU" altLang="en-US" dirty="0"/>
              <a:t>stronger &amp; faster than Triple-DES </a:t>
            </a:r>
          </a:p>
          <a:p>
            <a:r>
              <a:rPr lang="en-AU" altLang="en-US" dirty="0"/>
              <a:t>active life of 20-30 years (+ archival use) </a:t>
            </a:r>
          </a:p>
          <a:p>
            <a:r>
              <a:rPr lang="en-AU" altLang="en-US" dirty="0"/>
              <a:t>provide full specification &amp; design details </a:t>
            </a:r>
          </a:p>
          <a:p>
            <a:r>
              <a:rPr lang="en-AU" altLang="en-US" dirty="0"/>
              <a:t>both C &amp; Java implementations</a:t>
            </a:r>
          </a:p>
          <a:p>
            <a:r>
              <a:rPr lang="en-AU" altLang="en-US" dirty="0"/>
              <a:t>NIST have released all submissions &amp; unclassified analyses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420-FCA8-D140-A076-7E76A854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The AES Cipher - Rijndael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D275-5717-BA48-A63A-036E1AA7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designed by </a:t>
            </a:r>
            <a:r>
              <a:rPr lang="en-AU" altLang="en-US" dirty="0" err="1"/>
              <a:t>Rijmen</a:t>
            </a:r>
            <a:r>
              <a:rPr lang="en-AU" altLang="en-US" dirty="0"/>
              <a:t>-Daemen in Belgium </a:t>
            </a:r>
          </a:p>
          <a:p>
            <a:r>
              <a:rPr lang="en-AU" altLang="en-US" dirty="0"/>
              <a:t>has 128/192/256 bit keys, 128 bit data </a:t>
            </a:r>
          </a:p>
          <a:p>
            <a:r>
              <a:rPr lang="en-AU" altLang="en-US" dirty="0"/>
              <a:t>an </a:t>
            </a:r>
            <a:r>
              <a:rPr lang="en-AU" altLang="en-US" b="1" dirty="0"/>
              <a:t>iterative</a:t>
            </a:r>
            <a:r>
              <a:rPr lang="en-AU" altLang="en-US" dirty="0"/>
              <a:t> rather than </a:t>
            </a:r>
            <a:r>
              <a:rPr lang="en-AU" altLang="en-US" b="1" dirty="0" err="1"/>
              <a:t>feistel</a:t>
            </a:r>
            <a:r>
              <a:rPr lang="en-AU" altLang="en-US" dirty="0"/>
              <a:t> cipher</a:t>
            </a:r>
          </a:p>
          <a:p>
            <a:pPr lvl="1"/>
            <a:r>
              <a:rPr lang="en-AU" altLang="en-US" dirty="0"/>
              <a:t>treats data in 4 groups of 4 bytes</a:t>
            </a:r>
          </a:p>
          <a:p>
            <a:pPr lvl="1"/>
            <a:r>
              <a:rPr lang="en-US" altLang="en-US" dirty="0"/>
              <a:t>operates an entire block in every round</a:t>
            </a:r>
            <a:endParaRPr lang="en-AU" altLang="en-US" dirty="0"/>
          </a:p>
          <a:p>
            <a:r>
              <a:rPr lang="en-US" altLang="en-US" dirty="0"/>
              <a:t>designed to be:</a:t>
            </a:r>
          </a:p>
          <a:p>
            <a:pPr lvl="1"/>
            <a:r>
              <a:rPr lang="en-US" altLang="en-US" dirty="0"/>
              <a:t>resistant against known attacks</a:t>
            </a:r>
          </a:p>
          <a:p>
            <a:pPr lvl="1"/>
            <a:r>
              <a:rPr lang="en-US" altLang="en-US" dirty="0"/>
              <a:t>speed and code compactness on many CPUs</a:t>
            </a:r>
          </a:p>
          <a:p>
            <a:pPr lvl="1"/>
            <a:r>
              <a:rPr lang="en-US" altLang="en-US" dirty="0"/>
              <a:t>design simplicity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14522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A247-4666-204C-8CF1-7C3B89D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Rijndael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4528-A8E7-1A4C-8101-72989DCE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processes data as </a:t>
            </a:r>
            <a:r>
              <a:rPr lang="en-AU" altLang="en-US" dirty="0"/>
              <a:t>4 groups of 4 bytes (state) = 128 bits</a:t>
            </a:r>
          </a:p>
          <a:p>
            <a:r>
              <a:rPr lang="en-AU" altLang="en-US" dirty="0"/>
              <a:t>has 9/11/13 rounds in which state undergoes: </a:t>
            </a:r>
          </a:p>
          <a:p>
            <a:pPr lvl="1"/>
            <a:r>
              <a:rPr lang="en-AU" altLang="en-US" dirty="0"/>
              <a:t>byte substitution (1 S-box used on every byte) </a:t>
            </a:r>
          </a:p>
          <a:p>
            <a:pPr lvl="1"/>
            <a:r>
              <a:rPr lang="en-AU" altLang="en-US" dirty="0"/>
              <a:t>shift rows (permute bytes between groups/columns) </a:t>
            </a:r>
          </a:p>
          <a:p>
            <a:pPr lvl="1"/>
            <a:r>
              <a:rPr lang="en-AU" altLang="en-US" dirty="0"/>
              <a:t>mix columns (alter each byte in a column as a function of all of the bytes in the column) </a:t>
            </a:r>
          </a:p>
          <a:p>
            <a:pPr lvl="1"/>
            <a:r>
              <a:rPr lang="en-AU" altLang="en-US" dirty="0"/>
              <a:t>add round key (XOR state with key material) </a:t>
            </a:r>
          </a:p>
          <a:p>
            <a:r>
              <a:rPr lang="en-AU" altLang="en-US" dirty="0"/>
              <a:t>128-bit keys – 10 rounds, 192-bit keys – 12 rounds, 256-bit keys – 14 rounds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AD71636-6D1E-1A4D-B101-0BB0FA89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611838"/>
            <a:ext cx="2159000" cy="29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8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406</Words>
  <Application>Microsoft Macintosh PowerPoint</Application>
  <PresentationFormat>Widescreen</PresentationFormat>
  <Paragraphs>71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10</vt:lpstr>
      <vt:lpstr>Triple DES (3DES)</vt:lpstr>
      <vt:lpstr>3DES</vt:lpstr>
      <vt:lpstr>Why not 2DES?</vt:lpstr>
      <vt:lpstr>AES</vt:lpstr>
      <vt:lpstr>Criteria to evaluate AES</vt:lpstr>
      <vt:lpstr>AES Requirements</vt:lpstr>
      <vt:lpstr>The AES Cipher - Rijndael </vt:lpstr>
      <vt:lpstr>Rijndael</vt:lpstr>
      <vt:lpstr>AES Encryption and Decryption</vt:lpstr>
      <vt:lpstr>AES encryption round</vt:lpstr>
      <vt:lpstr>AES pros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</dc:creator>
  <cp:lastModifiedBy>Liu, Y</cp:lastModifiedBy>
  <cp:revision>3</cp:revision>
  <dcterms:created xsi:type="dcterms:W3CDTF">2023-02-10T19:35:54Z</dcterms:created>
  <dcterms:modified xsi:type="dcterms:W3CDTF">2023-02-10T19:39:41Z</dcterms:modified>
</cp:coreProperties>
</file>