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7" r:id="rId3"/>
    <p:sldId id="298" r:id="rId4"/>
    <p:sldId id="318" r:id="rId5"/>
    <p:sldId id="350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2"/>
    <p:restoredTop sz="48430"/>
  </p:normalViewPr>
  <p:slideViewPr>
    <p:cSldViewPr snapToGrid="0" snapToObjects="1">
      <p:cViewPr varScale="1">
        <p:scale>
          <a:sx n="52" d="100"/>
          <a:sy n="52" d="100"/>
        </p:scale>
        <p:origin x="2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21C20-66B5-3B4F-859B-E4C5C78EF42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649E5-1E26-584E-B5BB-C1732AC5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6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49E5-1E26-584E-B5BB-C1732AC5A1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65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649E5-1E26-584E-B5BB-C1732AC5A1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1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8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DA7C-0A30-4A41-B3D9-29E1F4EAF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34ADC-B17C-6941-84B7-8B8971A9C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73113-DCBE-BB4D-94F6-85D835B8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7C75-24B1-3344-9B9D-6D08B200C17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D828-0E1D-DC45-A95D-5EED3ED1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8DCF-FB1A-DF4A-AEE3-3DA16324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3964-75C2-8644-95B0-E4732C65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900D-F6B0-A94E-B951-B2DCC1B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0EC34-CA32-4740-AD1B-4905AFE1A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2278-0FF6-D846-9472-88B74CC2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7C75-24B1-3344-9B9D-6D08B200C17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647A7-91D0-9B40-A51B-2C46F6AB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3799F-EB75-9E41-957C-96088494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3964-75C2-8644-95B0-E4732C65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F5442-E363-9D44-ABF7-C0992E475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5AC79-C12C-7144-8E23-C3C70B7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377DB-FB12-4849-AA25-59053816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7C75-24B1-3344-9B9D-6D08B200C17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AB507-0637-CE4E-8CBD-241F1622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6F50-93F9-EB4B-96B1-13723B73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3964-75C2-8644-95B0-E4732C65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70FB-B4DA-3F46-80B8-35CBE695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2787-FE0B-0745-9468-FA33C0B1D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16D27-8D27-4D42-821A-5D5C222F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7C75-24B1-3344-9B9D-6D08B200C17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B7C0C-D80A-5A45-9FA5-94CF3FE3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35926-EB0D-6545-A9F6-628C8316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3964-75C2-8644-95B0-E4732C65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9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F35E-E443-AA4E-8187-3907038A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D838D-A75E-CE47-A52D-D8C9C3E06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D7925-13EB-D94D-BF10-C81887DE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7C75-24B1-3344-9B9D-6D08B200C17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06EAF-94D2-E044-A586-BB79E2AD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0D6D-B80A-BF43-8694-C6E29358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3964-75C2-8644-95B0-E4732C65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6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614C-8B7B-A748-A5D9-5B7070C7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B071-6C2F-9C42-A913-5872809AA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51278-7FEC-7C43-9F08-7EFB29771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01C24-B1DB-6548-830E-D4457F32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7C75-24B1-3344-9B9D-6D08B200C17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78ABC-D391-D045-B098-F46D3BB2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C25F0-4A85-914B-97B7-157DEEE8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3964-75C2-8644-95B0-E4732C65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5167-6C4A-2E44-92A3-51814EB5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444E-2AE3-EC4A-B578-C3F1CB1B0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15786-F0A4-C949-8E18-BC1F3D669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A20A1-5A83-9448-8A06-DB274DE68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A5374-F7F0-F34E-AC6A-8FF577F04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DAC0C-D637-B34C-8157-9D24AA1E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7C75-24B1-3344-9B9D-6D08B200C17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8D416-9675-4146-B9BF-0A7F2D5D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AA57C-451C-0F4D-9538-0C9B5486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3964-75C2-8644-95B0-E4732C65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6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E217-F760-A844-A14C-412AAD50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7B4AF-9480-4A42-B5A1-30A317D6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7C75-24B1-3344-9B9D-6D08B200C17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DE931-5724-F84C-8733-904CB87F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2EA72-0282-1649-9753-D13D9E03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3964-75C2-8644-95B0-E4732C65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830BB-FD30-274E-89C3-97B4ACBA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7C75-24B1-3344-9B9D-6D08B200C17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7221A-40F8-494B-8547-813B85DC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356CA-EC59-344F-8C71-FD04EC52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3964-75C2-8644-95B0-E4732C65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1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C181-3436-5141-84B5-F1C905B0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DAAC-737D-1348-B6B2-369DEF6E1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82AFD-D8B4-5241-8108-3C3DC52BF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1DC95-8593-9949-A797-DFB0B432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7C75-24B1-3344-9B9D-6D08B200C17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EA201-F4B4-D544-8492-582993CA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E39B7-8D09-E447-A0D0-2CA4CD28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3964-75C2-8644-95B0-E4732C65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6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E2C4-44DC-3546-BDAE-67CF1CB4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DAA23-F5E8-8C49-A754-363DA5E17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DB5D0-268B-214F-81F0-DE3EA2C61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6FE67-21E6-9145-ADF0-24038556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7C75-24B1-3344-9B9D-6D08B200C17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6522-3002-874B-967E-A8681825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6F19E-B9E1-0B49-A42B-726E6BC5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3964-75C2-8644-95B0-E4732C65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AE51B-AC00-B349-8EBC-C19ECC6A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3549-2AAC-2445-864E-C7D8C87E3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9FC2-5A41-A54A-9F39-65EAE5068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B7C75-24B1-3344-9B9D-6D08B200C17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6D20-D25E-7942-8D83-7FB986192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3F80-99EF-224F-A1ED-36AE40F8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3964-75C2-8644-95B0-E4732C65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1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vlpubs.nist.gov/nistpubs/FIPS/NIST.FIPS.197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8D01-ED61-BF4D-8D92-21B7AF83E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96AE5-7060-5843-B745-6AF13533D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AES + Random number</a:t>
            </a:r>
          </a:p>
        </p:txBody>
      </p:sp>
    </p:spTree>
    <p:extLst>
      <p:ext uri="{BB962C8B-B14F-4D97-AF65-F5344CB8AC3E}">
        <p14:creationId xmlns:p14="http://schemas.microsoft.com/office/powerpoint/2010/main" val="56530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A064-A189-A84E-ABBD-A3511712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6B17-3594-9B45-9FF7-7EA87337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all operations can be combined into XOR and table lookups - hence very fast &amp;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7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F116-DFD2-2B40-B3F7-A75AB4C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9F2A-B0CE-0044-88B3-0DD43550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AES code to encrypt a text (A), then decrypt it and check whether the original text (A) equals the decrypted text (B). Whether A = B?</a:t>
            </a:r>
          </a:p>
          <a:p>
            <a:r>
              <a:rPr lang="en-US" dirty="0"/>
              <a:t>Compare the decryption time with different key lengths, and with DES and 3DES. </a:t>
            </a:r>
          </a:p>
          <a:p>
            <a:pPr lvl="1"/>
            <a:r>
              <a:rPr lang="en-US" dirty="0"/>
              <a:t>Suggestions: find a large A file. Run decryption a couple of times and take the average. </a:t>
            </a:r>
          </a:p>
        </p:txBody>
      </p:sp>
    </p:spTree>
    <p:extLst>
      <p:ext uri="{BB962C8B-B14F-4D97-AF65-F5344CB8AC3E}">
        <p14:creationId xmlns:p14="http://schemas.microsoft.com/office/powerpoint/2010/main" val="253230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5A43-D12B-44C3-BAAC-0105670F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8982-5159-4105-929B-CD5509E86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FIPS 197, Advanced Encryption Standard (AES) (nist.gov)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6B0F-A730-6B44-92AE-2D458335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9C01AC-F56D-9748-823C-B4C145D4BC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Definition (congruent modulo): </a:t>
                </a:r>
              </a:p>
              <a:p>
                <a:pPr lvl="1"/>
                <a:r>
                  <a:rPr lang="en-US" dirty="0"/>
                  <a:t>given b – a = km for some k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(mod m)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(mod m)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(mod m), then</a:t>
                </a:r>
              </a:p>
              <a:p>
                <a:pPr lvl="1"/>
                <a:r>
                  <a:rPr lang="en-US" dirty="0"/>
                  <a:t>a + b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c + d (mod m)</a:t>
                </a:r>
              </a:p>
              <a:p>
                <a:pPr lvl="1"/>
                <a:r>
                  <a:rPr lang="en-US" dirty="0"/>
                  <a:t>a - b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c - d (mod m)</a:t>
                </a:r>
              </a:p>
              <a:p>
                <a:pPr lvl="1"/>
                <a:r>
                  <a:rPr lang="en-US" dirty="0"/>
                  <a:t>a + 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b + d (mod m)</a:t>
                </a:r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d (mod m)</a:t>
                </a:r>
              </a:p>
              <a:p>
                <a:pPr lvl="1"/>
                <a:r>
                  <a:rPr lang="en-US" dirty="0" err="1"/>
                  <a:t>a</a:t>
                </a:r>
                <a:r>
                  <a:rPr lang="en-US" baseline="30000" dirty="0" err="1"/>
                  <a:t>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b</a:t>
                </a:r>
                <a:r>
                  <a:rPr lang="en-US" baseline="30000" dirty="0"/>
                  <a:t>k</a:t>
                </a:r>
                <a:r>
                  <a:rPr lang="en-US" dirty="0"/>
                  <a:t> (mod m)</a:t>
                </a:r>
              </a:p>
              <a:p>
                <a:pPr lvl="1"/>
                <a:r>
                  <a:rPr lang="en-US" dirty="0"/>
                  <a:t>ka = kb (mod m)</a:t>
                </a:r>
              </a:p>
              <a:p>
                <a:pPr lvl="1"/>
                <a:r>
                  <a:rPr lang="en-US" dirty="0"/>
                  <a:t>p(a)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p(b) (mod m), any polynomial 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 with integer coefficients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nary>
                  </m:oMath>
                </a14:m>
                <a:r>
                  <a:rPr lang="en-US" dirty="0"/>
                  <a:t> = A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9C01AC-F56D-9748-823C-B4C145D4B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52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BF1C-1680-DD46-ADCF-5D56EE45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9B655-A07A-494F-8733-B0A9E0AE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Random and Pseudorandom Numbers</a:t>
            </a:r>
          </a:p>
        </p:txBody>
      </p:sp>
    </p:spTree>
    <p:extLst>
      <p:ext uri="{BB962C8B-B14F-4D97-AF65-F5344CB8AC3E}">
        <p14:creationId xmlns:p14="http://schemas.microsoft.com/office/powerpoint/2010/main" val="230981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72C8-6D81-FC46-9125-00942712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random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EF7A-224A-7446-A938-E5D06643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 of a stream key for symmetric stream cipher </a:t>
            </a:r>
          </a:p>
          <a:p>
            <a:r>
              <a:rPr lang="en-US" dirty="0"/>
              <a:t>Generation of keys for public-key algorithms</a:t>
            </a:r>
          </a:p>
          <a:p>
            <a:pPr lvl="1"/>
            <a:r>
              <a:rPr lang="en-US" dirty="0"/>
              <a:t> RSA public-key encryption algorithm (described in Chapter 3)</a:t>
            </a:r>
            <a:endParaRPr lang="en-US" dirty="0">
              <a:effectLst/>
            </a:endParaRPr>
          </a:p>
          <a:p>
            <a:r>
              <a:rPr lang="en-US" dirty="0"/>
              <a:t>Generation of a symmetric key for use as a temporary </a:t>
            </a:r>
            <a:r>
              <a:rPr lang="en-US" b="1" dirty="0"/>
              <a:t>session key</a:t>
            </a:r>
          </a:p>
          <a:p>
            <a:pPr lvl="1"/>
            <a:r>
              <a:rPr lang="en-US" dirty="0"/>
              <a:t>used in a number of networking applications, such as Transport Layer Security (Chapter 5), Wi-Fi (Chapter 6), e-mail security (Chapter 7), and IP security (Chapter 8) </a:t>
            </a:r>
            <a:endParaRPr lang="en-US" dirty="0">
              <a:effectLst/>
            </a:endParaRPr>
          </a:p>
          <a:p>
            <a:r>
              <a:rPr lang="en-US" dirty="0"/>
              <a:t>In a number of key distribution scenarios</a:t>
            </a:r>
          </a:p>
          <a:p>
            <a:pPr lvl="1"/>
            <a:r>
              <a:rPr lang="en-US" dirty="0"/>
              <a:t>Kerberos (Chapter 4)</a:t>
            </a:r>
          </a:p>
        </p:txBody>
      </p:sp>
    </p:spTree>
    <p:extLst>
      <p:ext uri="{BB962C8B-B14F-4D97-AF65-F5344CB8AC3E}">
        <p14:creationId xmlns:p14="http://schemas.microsoft.com/office/powerpoint/2010/main" val="180361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9518-1F90-4F4F-B79E-1F4A3198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26441-6DB9-8A4F-B5EB-4079553D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random numbers:</a:t>
            </a:r>
          </a:p>
          <a:p>
            <a:pPr lvl="1"/>
            <a:r>
              <a:rPr lang="en-US" dirty="0"/>
              <a:t>generated in non-deterministic ways. They are </a:t>
            </a:r>
            <a:r>
              <a:rPr lang="en-US" dirty="0">
                <a:solidFill>
                  <a:srgbClr val="FF0000"/>
                </a:solidFill>
              </a:rPr>
              <a:t>not predictable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repeatable</a:t>
            </a:r>
          </a:p>
          <a:p>
            <a:r>
              <a:rPr lang="en-US" dirty="0"/>
              <a:t>Pseudorandom numbers:</a:t>
            </a:r>
          </a:p>
          <a:p>
            <a:pPr lvl="1"/>
            <a:r>
              <a:rPr lang="en-US" dirty="0"/>
              <a:t>appear random, but are obtained in a deterministic, repeatable, and predictable manner</a:t>
            </a:r>
          </a:p>
        </p:txBody>
      </p:sp>
    </p:spTree>
    <p:extLst>
      <p:ext uri="{BB962C8B-B14F-4D97-AF65-F5344CB8AC3E}">
        <p14:creationId xmlns:p14="http://schemas.microsoft.com/office/powerpoint/2010/main" val="204148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FE33-C1B6-E44C-B58C-6EB9E19F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8D98-499A-0244-9FB2-A5EE238C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  <a:p>
            <a:pPr lvl="1"/>
            <a:r>
              <a:rPr lang="en-US" dirty="0"/>
              <a:t>Uniformity</a:t>
            </a:r>
          </a:p>
          <a:p>
            <a:pPr lvl="2"/>
            <a:r>
              <a:rPr lang="en-US" dirty="0"/>
              <a:t>distribution of bits in the sequence should be uniform </a:t>
            </a:r>
          </a:p>
          <a:p>
            <a:pPr lvl="1"/>
            <a:r>
              <a:rPr lang="en-US" dirty="0"/>
              <a:t>Independence</a:t>
            </a:r>
          </a:p>
          <a:p>
            <a:pPr lvl="2"/>
            <a:r>
              <a:rPr lang="en-US" dirty="0"/>
              <a:t>no one subsequence in the sequence can be inferred from the others </a:t>
            </a:r>
          </a:p>
          <a:p>
            <a:r>
              <a:rPr lang="en-US" dirty="0"/>
              <a:t>U</a:t>
            </a:r>
            <a:r>
              <a:rPr lang="en-US" dirty="0">
                <a:effectLst/>
              </a:rPr>
              <a:t>npredictable</a:t>
            </a:r>
          </a:p>
          <a:p>
            <a:pPr lvl="1"/>
            <a:r>
              <a:rPr lang="en-US" altLang="en-US" dirty="0"/>
              <a:t>satisfies the "next-bit test“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416</Words>
  <Application>Microsoft Macintosh PowerPoint</Application>
  <PresentationFormat>Widescreen</PresentationFormat>
  <Paragraphs>53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Lecture 11</vt:lpstr>
      <vt:lpstr>AES pros</vt:lpstr>
      <vt:lpstr>Take-home Exercises</vt:lpstr>
      <vt:lpstr>Reading materials</vt:lpstr>
      <vt:lpstr>Modular Arithmetic</vt:lpstr>
      <vt:lpstr>PowerPoint Presentation</vt:lpstr>
      <vt:lpstr>When to use random numbers?</vt:lpstr>
      <vt:lpstr>Two types of random numbers</vt:lpstr>
      <vt:lpstr>Properties of Random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Liu, Y</dc:creator>
  <cp:lastModifiedBy>Liu, Y</cp:lastModifiedBy>
  <cp:revision>3</cp:revision>
  <dcterms:created xsi:type="dcterms:W3CDTF">2023-02-13T16:57:32Z</dcterms:created>
  <dcterms:modified xsi:type="dcterms:W3CDTF">2023-02-13T16:59:35Z</dcterms:modified>
</cp:coreProperties>
</file>