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20" r:id="rId4"/>
    <p:sldId id="293" r:id="rId5"/>
    <p:sldId id="294" r:id="rId6"/>
    <p:sldId id="319" r:id="rId7"/>
    <p:sldId id="321" r:id="rId8"/>
    <p:sldId id="322" r:id="rId9"/>
    <p:sldId id="323" r:id="rId10"/>
    <p:sldId id="292" r:id="rId11"/>
    <p:sldId id="324" r:id="rId12"/>
    <p:sldId id="325" r:id="rId13"/>
    <p:sldId id="352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77"/>
  </p:normalViewPr>
  <p:slideViewPr>
    <p:cSldViewPr snapToGrid="0" snapToObjects="1">
      <p:cViewPr varScale="1">
        <p:scale>
          <a:sx n="74" d="100"/>
          <a:sy n="74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FAE0-1828-5449-AC08-E90C0DEE6103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F1DE9-9760-FA45-8E22-9E4BD01DA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36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F1DE9-9760-FA45-8E22-9E4BD01DA2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37B2-E10E-064F-A677-2300ED0B37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134-77A4-BB4D-B178-966358B8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D2BE6-2A4B-E545-B587-8E5C96272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3976-2658-A041-96DF-96966E07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17B-1CDF-CB4C-B89C-2902DB8A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4233-C06D-4B4C-8E52-3EFCD0EC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7F3F-AD32-CD4E-9C5C-1D808B06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6B28B-8B95-A34A-9867-59AB39BF2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45CE-B548-5848-88D3-5C1A8DF3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8C6D-24AF-DB49-816D-D8FA48CF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69AC-14E0-EB4C-979E-D5424F8A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5533F-C4A8-3746-A2D8-3DEC4918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E2F0E-6C8F-904A-9BE4-FF967A34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95AE-B565-5041-AB99-D6911838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FCB4-71DD-F146-9007-CCF6FEA6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21C0-256B-504A-9F24-6252E9FF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6DF6-BBE5-D242-8FF3-C82A4A30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F4AE-6952-9E49-8159-E2784F97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205B-D2C8-8D44-AB5F-8D4FB100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1C14-0FDF-B341-A84B-79963E8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56389-135B-9C41-9D77-B667A1FD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1A3-2031-3040-8C59-D04A0F9D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E15C-716F-9C45-B355-E40FE872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B4ED-16B1-DC42-9A2E-923AC18F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89E33-C5E1-F741-8766-6BE8B1C7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BF33-5144-F94C-A525-5E7955D4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555E-FA53-A44D-89E3-04A8C8F5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BDB9-0640-F74A-867C-D62D0E25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FA0C8-A5ED-9C40-B036-6D69917D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9E0C-A021-1842-9CB1-0027B581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FFDCF-D9FD-B942-A0CE-1AFB7690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F91F-C23F-FC4A-9A26-DA09B30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9456-46E2-3941-AD30-9EF58C77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04A5-ABDB-B24F-BC46-4B8F5171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788A-8365-924A-9B19-26AA8E5B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0AFC-373C-CB4C-A42C-C1F9BEA9D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C032F-BE04-A04F-9964-E9DAA26EA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A17B3-F5FC-FB4B-BD07-EE4628C5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9D642-2A15-3642-81F0-5DF29A55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DAD8E-CA7A-A241-AD9A-FFC8E820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0A5-1E5A-4045-81C5-A286DDA1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C9D1FD-C830-E14F-A82B-B1D1F716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ECF8B-ACDE-4B4B-9B10-60479861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1989D-1C10-964C-8324-B0EB9A98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5BAAC-5D80-5843-85F1-665A6A9D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27F38-C462-0847-8E4B-FFD00D00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B2DB-B854-0641-A36F-FCFF0C61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BDA-107C-004E-B5BE-8E6CE584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084-F719-874A-A49D-0AA44378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DA0EC-D27F-F646-B738-71C36317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123C7-B5BF-1346-8A2D-CD5102B8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331A-C516-AE4A-830B-C50A4C96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84BB-4E68-724F-8C2E-B0A4670F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B1C-6FB3-F644-B85E-6DB5B1C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C96FD-297D-2E4B-9D69-42490F63D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3A9E-7BFC-9E46-A4B9-80360A3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D5BE9-CE17-1E4C-A55D-077A8886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8296-AC30-5344-9124-45CB5B0B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FBDC-035F-9E42-A51A-14DA33A7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1342E-BD9A-7D4C-AECF-A89B6974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8392-561E-944A-90A7-DD0DFDF1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A7E8-B10F-974E-904A-D5C587F5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F96C-B532-CB42-9F8A-9E63D2731F1F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DBBF-7525-2D4D-8213-EBBD2CFCB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A6A9-2A42-7D44-BDBE-AB0FB8571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C58A-53F4-9646-82B5-53FAA7D80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0EFA-2C3E-2540-9C17-91B653650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E359-09ED-3F4E-90F6-74EE5C647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0A82-9807-2D4F-92C3-8D73E4E9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pseudorandom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D1F5-F74F-1F4F-A4CE-4855BDE2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Truly random numbers are impossible with any program!</a:t>
            </a:r>
          </a:p>
          <a:p>
            <a:r>
              <a:rPr lang="en-US" dirty="0"/>
              <a:t>However, we can generate seemingly random numbers, called pseudorandom numbers</a:t>
            </a:r>
          </a:p>
          <a:p>
            <a:r>
              <a:rPr lang="en-US" dirty="0"/>
              <a:t>The function rand() returns a non-negative number between 0 and RAND_MAX</a:t>
            </a:r>
          </a:p>
          <a:p>
            <a:r>
              <a:rPr lang="en-US" dirty="0"/>
              <a:t>For C, it is defined in </a:t>
            </a:r>
            <a:r>
              <a:rPr lang="en-US" dirty="0" err="1"/>
              <a:t>stdlib.h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4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36B5-9055-D54B-A6CD-26896B36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Example construction of PRNG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C490-D8E1-3447-8D1A-747F54554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406525"/>
            <a:ext cx="11112500" cy="4351338"/>
          </a:xfrm>
        </p:spPr>
        <p:txBody>
          <a:bodyPr/>
          <a:lstStyle/>
          <a:p>
            <a:pPr fontAlgn="base"/>
            <a:r>
              <a:rPr lang="en-US" dirty="0"/>
              <a:t>Using block cipher in Counter (CTR) mode:</a:t>
            </a:r>
          </a:p>
          <a:p>
            <a:pPr fontAlgn="base"/>
            <a:r>
              <a:rPr lang="en-US" dirty="0"/>
              <a:t>If you want m random bits, and a block cipher with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has n bits, apply the block cipher m/n times and concatenate the result:</a:t>
            </a:r>
          </a:p>
          <a:p>
            <a:pPr fontAlgn="base"/>
            <a:r>
              <a:rPr lang="en-US" dirty="0" err="1"/>
              <a:t>PRNG.Seed</a:t>
            </a:r>
            <a:r>
              <a:rPr lang="en-US" dirty="0"/>
              <a:t>(K | IV) =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(IV, 1) |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(IV, 2) |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(IV, 3) …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(IV, ceil(m/n)),   </a:t>
            </a:r>
          </a:p>
          <a:p>
            <a:pPr lvl="1" fontAlgn="base"/>
            <a:r>
              <a:rPr lang="en-US" dirty="0"/>
              <a:t>| is concatenation</a:t>
            </a:r>
          </a:p>
          <a:p>
            <a:pPr lvl="1" fontAlgn="base"/>
            <a:r>
              <a:rPr lang="en-US" dirty="0"/>
              <a:t>Initialization vector (IV) – typically is random or pseudorandom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68C456-00FC-9349-B128-E2A5CB6F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001294"/>
            <a:ext cx="6847714" cy="30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DFE692-F39A-C24F-961D-807695107574}"/>
              </a:ext>
            </a:extLst>
          </p:cNvPr>
          <p:cNvCxnSpPr>
            <a:stCxn id="1026" idx="1"/>
          </p:cNvCxnSpPr>
          <p:nvPr/>
        </p:nvCxnSpPr>
        <p:spPr>
          <a:xfrm>
            <a:off x="1645920" y="5511943"/>
            <a:ext cx="7498080" cy="65897"/>
          </a:xfrm>
          <a:prstGeom prst="line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72C96CB-49F3-7B40-AFE2-6587B3E35594}"/>
              </a:ext>
            </a:extLst>
          </p:cNvPr>
          <p:cNvSpPr txBox="1"/>
          <p:nvPr/>
        </p:nvSpPr>
        <p:spPr>
          <a:xfrm>
            <a:off x="9333704" y="5237622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Randomness, </a:t>
            </a:r>
          </a:p>
          <a:p>
            <a:r>
              <a:rPr lang="en-US" dirty="0"/>
              <a:t>PRNG output</a:t>
            </a:r>
          </a:p>
        </p:txBody>
      </p:sp>
    </p:spTree>
    <p:extLst>
      <p:ext uri="{BB962C8B-B14F-4D97-AF65-F5344CB8AC3E}">
        <p14:creationId xmlns:p14="http://schemas.microsoft.com/office/powerpoint/2010/main" val="68592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19A6-CCC5-C142-AC40-5EAC3CD2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PRNGs: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DB6-E976-FD4D-93E2-15441BD2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randomness requires sampling a physical process</a:t>
            </a:r>
          </a:p>
          <a:p>
            <a:pPr fontAlgn="base"/>
            <a:r>
              <a:rPr lang="en-US" dirty="0"/>
              <a:t>PRNG: An algorithm that uses a little bit of true randomness to generate a lot of random-looking output</a:t>
            </a:r>
          </a:p>
          <a:p>
            <a:pPr lvl="1" fontAlgn="base"/>
            <a:r>
              <a:rPr lang="en-US" dirty="0"/>
              <a:t>Seed(entropy): Initialize internal state</a:t>
            </a:r>
          </a:p>
          <a:p>
            <a:pPr lvl="1" fontAlgn="base"/>
            <a:r>
              <a:rPr lang="en-US" dirty="0"/>
              <a:t>Generate(n): Generate n bits of pseudorandom output</a:t>
            </a:r>
          </a:p>
          <a:p>
            <a:pPr fontAlgn="base"/>
            <a:r>
              <a:rPr lang="en-US" dirty="0"/>
              <a:t>Security: computationally indistinguishable from truly random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2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74A5-D90E-A848-8A6D-4C3E824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no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A6A5-CEC4-C048-B861-473CA242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soon (~ Feb 22) </a:t>
            </a:r>
          </a:p>
          <a:p>
            <a:r>
              <a:rPr lang="en-US" dirty="0"/>
              <a:t>Choose one of the review papers to implement (we recommend)</a:t>
            </a:r>
          </a:p>
          <a:p>
            <a:r>
              <a:rPr lang="en-US" dirty="0"/>
              <a:t>If you don’t know what to do or are not interested in the implementation of a review paper, it’s fine.</a:t>
            </a:r>
          </a:p>
          <a:p>
            <a:pPr lvl="1"/>
            <a:r>
              <a:rPr lang="en-US" dirty="0"/>
              <a:t>go and discuss it with TA and justify your plan;</a:t>
            </a:r>
          </a:p>
          <a:p>
            <a:pPr lvl="1"/>
            <a:r>
              <a:rPr lang="en-US" dirty="0"/>
              <a:t>the plan should be </a:t>
            </a:r>
            <a:r>
              <a:rPr lang="en-US" i="1" dirty="0"/>
              <a:t>workable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relate to </a:t>
            </a:r>
            <a:r>
              <a:rPr lang="en-US" i="1" dirty="0"/>
              <a:t>network security</a:t>
            </a:r>
            <a:r>
              <a:rPr lang="en-US" dirty="0"/>
              <a:t>; </a:t>
            </a:r>
          </a:p>
          <a:p>
            <a:r>
              <a:rPr lang="en-US" dirty="0"/>
              <a:t>Deadline: by the end of next week.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8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230E-8544-1D4E-AA72-3151E0DE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4F30F-7D97-7C43-83B8-81AB9A73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238364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E33-C1B6-E44C-B58C-6EB9E19F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8D98-499A-0244-9FB2-A5EE238C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  <a:p>
            <a:pPr lvl="1"/>
            <a:r>
              <a:rPr lang="en-US" dirty="0"/>
              <a:t>Uniformity</a:t>
            </a:r>
          </a:p>
          <a:p>
            <a:pPr lvl="2"/>
            <a:r>
              <a:rPr lang="en-US" dirty="0"/>
              <a:t>distribution of bits in the sequence should be uniform </a:t>
            </a:r>
          </a:p>
          <a:p>
            <a:pPr lvl="1"/>
            <a:r>
              <a:rPr lang="en-US" dirty="0"/>
              <a:t>Independence</a:t>
            </a:r>
          </a:p>
          <a:p>
            <a:pPr lvl="2"/>
            <a:r>
              <a:rPr lang="en-US" dirty="0"/>
              <a:t>no one subsequence in the sequence can be inferred from the others </a:t>
            </a:r>
          </a:p>
          <a:p>
            <a:r>
              <a:rPr lang="en-US" dirty="0"/>
              <a:t>U</a:t>
            </a:r>
            <a:r>
              <a:rPr lang="en-US" dirty="0">
                <a:effectLst/>
              </a:rPr>
              <a:t>npredictable</a:t>
            </a:r>
          </a:p>
          <a:p>
            <a:pPr lvl="1"/>
            <a:r>
              <a:rPr lang="en-US" altLang="en-US" dirty="0"/>
              <a:t>satisfies the "next-bit test“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3960-4F53-B94F-8382-FCCE5B5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F10D-D168-E942-B30E-58CB93DC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uncertainty</a:t>
            </a:r>
          </a:p>
          <a:p>
            <a:pPr lvl="1" fontAlgn="base"/>
            <a:r>
              <a:rPr lang="en-US" dirty="0"/>
              <a:t>In other words, a measure of how unpredictable the outcomes are</a:t>
            </a:r>
          </a:p>
          <a:p>
            <a:pPr lvl="1" fontAlgn="base"/>
            <a:r>
              <a:rPr lang="en-US" dirty="0"/>
              <a:t>High entropy = unpredictable outcomes = desirable in cryptography</a:t>
            </a:r>
          </a:p>
          <a:p>
            <a:pPr lvl="1" fontAlgn="base"/>
            <a:r>
              <a:rPr lang="en-US" dirty="0"/>
              <a:t>The uniform distribution has the highest entropy (every outcome equally likely, e.g. fair coin toss)</a:t>
            </a:r>
          </a:p>
          <a:p>
            <a:pPr lvl="1" fontAlgn="base"/>
            <a:r>
              <a:rPr lang="en-US" dirty="0"/>
              <a:t>Usually measured in bits (so 3 bits of entropy = uniform, random distribution over 8 values)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F0D72-B6CC-BB42-82C0-28D8695F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4889500"/>
            <a:ext cx="2728976" cy="682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B4A48-E3A1-6744-96E3-1C6DFAC669A9}"/>
              </a:ext>
            </a:extLst>
          </p:cNvPr>
          <p:cNvSpPr txBox="1"/>
          <p:nvPr/>
        </p:nvSpPr>
        <p:spPr>
          <a:xfrm>
            <a:off x="3860800" y="5505021"/>
            <a:ext cx="328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of an information source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67A969C-F352-C343-BCBF-7446EAF4E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592" y="4494022"/>
            <a:ext cx="14732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EB0B-320F-F546-9516-25B2D785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random numbers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E91-92A8-0B41-B27D-F75547FF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sources of randomness – natural sources of randomness</a:t>
            </a:r>
          </a:p>
          <a:p>
            <a:pPr lvl="1"/>
            <a:r>
              <a:rPr lang="en-US" dirty="0"/>
              <a:t>decay times of radioactive materials</a:t>
            </a:r>
          </a:p>
          <a:p>
            <a:pPr lvl="1"/>
            <a:r>
              <a:rPr lang="en-US" dirty="0"/>
              <a:t>electrical noise from a resistor or semiconductor</a:t>
            </a:r>
          </a:p>
          <a:p>
            <a:pPr lvl="1"/>
            <a:r>
              <a:rPr lang="en-US" dirty="0"/>
              <a:t>radio channel or audible noise</a:t>
            </a:r>
          </a:p>
          <a:p>
            <a:pPr lvl="1"/>
            <a:r>
              <a:rPr lang="en-US" dirty="0"/>
              <a:t>keyboard timings</a:t>
            </a:r>
          </a:p>
          <a:p>
            <a:pPr lvl="1"/>
            <a:r>
              <a:rPr lang="en-US" dirty="0"/>
              <a:t>disk electrical activity</a:t>
            </a:r>
          </a:p>
          <a:p>
            <a:pPr lvl="1"/>
            <a:r>
              <a:rPr lang="en-US" dirty="0"/>
              <a:t>mouse movements</a:t>
            </a:r>
          </a:p>
          <a:p>
            <a:pPr lvl="1"/>
            <a:r>
              <a:rPr lang="en-US" dirty="0"/>
              <a:t>Physical unclonable function (PUF)</a:t>
            </a:r>
          </a:p>
          <a:p>
            <a:r>
              <a:rPr lang="en-US" dirty="0"/>
              <a:t>Some are better than others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0CB19F1-E176-BD40-9654-F2B10CAD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863" y="2688329"/>
            <a:ext cx="2120542" cy="3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4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822-947D-1D4A-AADD-96AC4DF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sources of randomness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9FE15-35A5-9B4D-979D-F5A316230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r1, r2, …, </a:t>
                </a:r>
                <a:r>
                  <a:rPr lang="en-US" dirty="0" err="1"/>
                  <a:t>rk</a:t>
                </a:r>
                <a:r>
                  <a:rPr lang="en-US" dirty="0"/>
                  <a:t> are random numbers from different sources. E.g.,</a:t>
                </a:r>
              </a:p>
              <a:p>
                <a:pPr marL="0" indent="0">
                  <a:buNone/>
                </a:pPr>
                <a:r>
                  <a:rPr lang="en-US" dirty="0"/>
                  <a:t>   r1 = from JPEG file</a:t>
                </a:r>
              </a:p>
              <a:p>
                <a:pPr marL="0" indent="0">
                  <a:buNone/>
                </a:pPr>
                <a:r>
                  <a:rPr lang="en-US" dirty="0"/>
                  <a:t>   r2 = sample of hip-hop music on radio</a:t>
                </a:r>
              </a:p>
              <a:p>
                <a:pPr marL="0" indent="0">
                  <a:buNone/>
                </a:pPr>
                <a:r>
                  <a:rPr lang="en-US" dirty="0"/>
                  <a:t>   r3 = clock on computer</a:t>
                </a:r>
              </a:p>
              <a:p>
                <a:pPr marL="0" indent="0">
                  <a:buNone/>
                </a:pPr>
                <a:r>
                  <a:rPr lang="en-US" dirty="0"/>
                  <a:t>   b = r1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r2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rk</a:t>
                </a:r>
              </a:p>
              <a:p>
                <a:pPr marL="0" indent="0">
                  <a:buNone/>
                </a:pPr>
                <a:r>
                  <a:rPr lang="en-US" dirty="0"/>
                  <a:t>   If any one of r1, r2, …, </a:t>
                </a:r>
                <a:r>
                  <a:rPr lang="en-US" dirty="0" err="1"/>
                  <a:t>rk</a:t>
                </a:r>
                <a:r>
                  <a:rPr lang="en-US" dirty="0"/>
                  <a:t> is truly random, then so is b</a:t>
                </a:r>
              </a:p>
              <a:p>
                <a:pPr marL="0" indent="0">
                  <a:buNone/>
                </a:pPr>
                <a:r>
                  <a:rPr lang="en-US" dirty="0"/>
                  <a:t>   Many poor sources + 1 good source = good entropy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A9FE15-35A5-9B4D-979D-F5A316230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D7E0-7BD5-5349-B634-D167738A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Pseudorandom Number Generators (PRNGs)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BF1-8EDA-A849-8233-B09F7792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True randomness is expensive</a:t>
            </a:r>
          </a:p>
          <a:p>
            <a:pPr fontAlgn="base"/>
            <a:r>
              <a:rPr lang="en-US" b="1" dirty="0"/>
              <a:t>Pseudorandom number generator</a:t>
            </a:r>
            <a:r>
              <a:rPr lang="en-US" dirty="0"/>
              <a:t> (</a:t>
            </a:r>
            <a:r>
              <a:rPr lang="en-US" b="1" dirty="0"/>
              <a:t>PRNGs</a:t>
            </a:r>
            <a:r>
              <a:rPr lang="en-US" dirty="0"/>
              <a:t>): An algorithm that uses a little bit of true randomness to generate a lot of random-looking output </a:t>
            </a:r>
            <a:endParaRPr lang="en-US" b="1" dirty="0"/>
          </a:p>
          <a:p>
            <a:pPr lvl="1" fontAlgn="base"/>
            <a:r>
              <a:rPr lang="en-US" dirty="0"/>
              <a:t>Also called </a:t>
            </a:r>
            <a:r>
              <a:rPr lang="en-US" b="1" dirty="0"/>
              <a:t>deterministic random bit generators</a:t>
            </a:r>
            <a:r>
              <a:rPr lang="en-US" dirty="0"/>
              <a:t> (</a:t>
            </a:r>
            <a:r>
              <a:rPr lang="en-US" b="1" dirty="0"/>
              <a:t>DRBGs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PRNGs are deterministic: Output is generated according to a set algorithm</a:t>
            </a:r>
          </a:p>
          <a:p>
            <a:pPr lvl="1"/>
            <a:r>
              <a:rPr lang="en-US" dirty="0"/>
              <a:t>However, for an attacker who can’t see the internal state, the output is </a:t>
            </a:r>
            <a:r>
              <a:rPr lang="en-US" i="1" dirty="0"/>
              <a:t>computationally </a:t>
            </a:r>
            <a:r>
              <a:rPr lang="en-US" i="1" dirty="0">
                <a:solidFill>
                  <a:srgbClr val="FF0000"/>
                </a:solidFill>
              </a:rPr>
              <a:t>indistinguishable</a:t>
            </a:r>
            <a:r>
              <a:rPr lang="en-US" dirty="0"/>
              <a:t> from true randomness</a:t>
            </a:r>
          </a:p>
        </p:txBody>
      </p:sp>
    </p:spTree>
    <p:extLst>
      <p:ext uri="{BB962C8B-B14F-4D97-AF65-F5344CB8AC3E}">
        <p14:creationId xmlns:p14="http://schemas.microsoft.com/office/powerpoint/2010/main" val="201313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E5A3-6653-624E-8965-F3D341E8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77F1-E612-8046-A985-AF36A94C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04" y="1533799"/>
            <a:ext cx="10796082" cy="482809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PRNG has two functions:</a:t>
            </a:r>
          </a:p>
          <a:p>
            <a:pPr lvl="1" fontAlgn="base"/>
            <a:r>
              <a:rPr lang="en-US" dirty="0" err="1"/>
              <a:t>PRNG.Seed</a:t>
            </a:r>
            <a:r>
              <a:rPr lang="en-US" dirty="0"/>
              <a:t>(randomness): Initializes the internal state using the entropy</a:t>
            </a:r>
          </a:p>
          <a:p>
            <a:pPr lvl="2" fontAlgn="base"/>
            <a:r>
              <a:rPr lang="en-US" dirty="0"/>
              <a:t>Input: Some truly random bits</a:t>
            </a:r>
          </a:p>
          <a:p>
            <a:pPr lvl="1" fontAlgn="base"/>
            <a:r>
              <a:rPr lang="en-US" dirty="0" err="1"/>
              <a:t>PRNG.Generate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Generate </a:t>
            </a:r>
            <a:r>
              <a:rPr lang="en-US" i="1" dirty="0"/>
              <a:t>n</a:t>
            </a:r>
            <a:r>
              <a:rPr lang="en-US" dirty="0"/>
              <a:t> pseudorandom bits</a:t>
            </a:r>
          </a:p>
          <a:p>
            <a:pPr lvl="2" fontAlgn="base"/>
            <a:r>
              <a:rPr lang="en-US" dirty="0"/>
              <a:t>Input: A number </a:t>
            </a:r>
            <a:r>
              <a:rPr lang="en-US" i="1" dirty="0"/>
              <a:t>n</a:t>
            </a:r>
            <a:endParaRPr lang="en-US" dirty="0"/>
          </a:p>
          <a:p>
            <a:pPr lvl="2" fontAlgn="base"/>
            <a:r>
              <a:rPr lang="en-US" dirty="0"/>
              <a:t>Output: </a:t>
            </a:r>
            <a:r>
              <a:rPr lang="en-US" i="1" dirty="0"/>
              <a:t>n</a:t>
            </a:r>
            <a:r>
              <a:rPr lang="en-US" dirty="0"/>
              <a:t> pseudorandom bits</a:t>
            </a:r>
          </a:p>
          <a:p>
            <a:pPr lvl="2" fontAlgn="base"/>
            <a:r>
              <a:rPr lang="en-US" dirty="0"/>
              <a:t>Updates the internal state as needed</a:t>
            </a:r>
          </a:p>
          <a:p>
            <a:r>
              <a:rPr lang="en-US" dirty="0"/>
              <a:t>Properties</a:t>
            </a:r>
          </a:p>
          <a:p>
            <a:pPr lvl="1" fontAlgn="base"/>
            <a:r>
              <a:rPr lang="en-US" b="1" dirty="0"/>
              <a:t>Correctness</a:t>
            </a:r>
            <a:r>
              <a:rPr lang="en-US" dirty="0"/>
              <a:t>: Deterministic</a:t>
            </a:r>
            <a:endParaRPr lang="en-US" b="1" dirty="0"/>
          </a:p>
          <a:p>
            <a:pPr lvl="1" fontAlgn="base"/>
            <a:r>
              <a:rPr lang="en-US" b="1" dirty="0"/>
              <a:t>Efficiency</a:t>
            </a:r>
            <a:r>
              <a:rPr lang="en-US" dirty="0"/>
              <a:t>: Efficient to generate pseudorandom bits</a:t>
            </a:r>
            <a:endParaRPr lang="en-US" b="1" dirty="0"/>
          </a:p>
          <a:p>
            <a:pPr lvl="1" fontAlgn="base"/>
            <a:r>
              <a:rPr lang="en-US" b="1" dirty="0"/>
              <a:t>Security</a:t>
            </a:r>
            <a:r>
              <a:rPr lang="en-US" dirty="0"/>
              <a:t>: Indistinguishability from random</a:t>
            </a:r>
          </a:p>
          <a:p>
            <a:pPr lvl="1" fontAlgn="base"/>
            <a:r>
              <a:rPr lang="en-US" b="1" dirty="0"/>
              <a:t>Rollback resistance</a:t>
            </a:r>
            <a:r>
              <a:rPr lang="en-US" dirty="0"/>
              <a:t>: cannot deduce anything about any previously-generated bit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B606356-783E-CE45-A68D-8713DD4B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85" y="2859362"/>
            <a:ext cx="1762462" cy="21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6C62-5645-1946-8DA4-822586F1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PRNG: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83FC7-38F5-7949-878F-C0FC4B976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Can we design a PRNG that is truly random?</a:t>
                </a:r>
              </a:p>
              <a:p>
                <a:pPr fontAlgn="base"/>
                <a:r>
                  <a:rPr lang="en-US" dirty="0"/>
                  <a:t>A PRNG cannot be truly random</a:t>
                </a:r>
              </a:p>
              <a:p>
                <a:pPr lvl="1" fontAlgn="base"/>
                <a:r>
                  <a:rPr lang="en-US" dirty="0"/>
                  <a:t>The output is deterministic given the initial seed</a:t>
                </a:r>
              </a:p>
              <a:p>
                <a:pPr fontAlgn="base"/>
                <a:r>
                  <a:rPr lang="en-US" dirty="0"/>
                  <a:t>A secure PRNG is computationally indistinguishable from random to an attacker</a:t>
                </a:r>
              </a:p>
              <a:p>
                <a:pPr lvl="1" fontAlgn="base"/>
                <a:r>
                  <a:rPr lang="en-US" dirty="0"/>
                  <a:t>Game: Present an attacker with a truly random sequence and a sequence outputted from a secure PRNG</a:t>
                </a:r>
              </a:p>
              <a:p>
                <a:pPr lvl="1" fontAlgn="base"/>
                <a:r>
                  <a:rPr lang="en-US" dirty="0"/>
                  <a:t>An attacker should be able to determine which is which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</a:t>
                </a:r>
              </a:p>
              <a:p>
                <a:pPr fontAlgn="base"/>
                <a:r>
                  <a:rPr lang="en-US" dirty="0"/>
                  <a:t>Equivalence: An attacker cannot predict future output of the PRNG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83FC7-38F5-7949-878F-C0FC4B976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42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0DAE-13E8-E449-9009-D9D3048F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PRNGs: Breaking Slot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0DB3-7EC3-6E4C-AE4E-C5A251DB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What happens if PRNGs are used improperly?</a:t>
            </a:r>
          </a:p>
          <a:p>
            <a:pPr fontAlgn="base"/>
            <a:r>
              <a:rPr lang="en-US" dirty="0"/>
              <a:t>Ex: Breaking slot machine</a:t>
            </a:r>
          </a:p>
          <a:p>
            <a:pPr lvl="1" fontAlgn="base"/>
            <a:r>
              <a:rPr lang="en-US" dirty="0"/>
              <a:t>A casino in St. Louis experienced unusual bad “luck”</a:t>
            </a:r>
          </a:p>
          <a:p>
            <a:pPr lvl="2" fontAlgn="base"/>
            <a:r>
              <a:rPr lang="en-US" dirty="0"/>
              <a:t>Suspicious players would hover over the lever and then spin at a specific time to win</a:t>
            </a:r>
          </a:p>
          <a:p>
            <a:pPr lvl="1" fontAlgn="base"/>
            <a:r>
              <a:rPr lang="en-US" dirty="0"/>
              <a:t>Vulnerability: Slot machines used predictable PRNGs</a:t>
            </a:r>
          </a:p>
          <a:p>
            <a:pPr lvl="2" fontAlgn="base"/>
            <a:r>
              <a:rPr lang="en-US" dirty="0"/>
              <a:t>The PRNG output was based on the current time</a:t>
            </a:r>
          </a:p>
          <a:p>
            <a:pPr lvl="1" fontAlgn="base"/>
            <a:r>
              <a:rPr lang="en-US" dirty="0"/>
              <a:t>Strategy:</a:t>
            </a:r>
          </a:p>
          <a:p>
            <a:pPr lvl="2" fontAlgn="base"/>
            <a:r>
              <a:rPr lang="en-US" dirty="0"/>
              <a:t>Use a smartphone to alert you to when to pull the lever for the best chance of winning</a:t>
            </a:r>
          </a:p>
          <a:p>
            <a:pPr lvl="1" fontAlgn="base"/>
            <a:r>
              <a:rPr lang="en-US" dirty="0"/>
              <a:t>Las Vegas was not affected by the vulnerability</a:t>
            </a:r>
          </a:p>
          <a:p>
            <a:pPr lvl="2" fontAlgn="base"/>
            <a:r>
              <a:rPr lang="en-US" dirty="0"/>
              <a:t>Nevada slot machines must follow evaluation standards designed to address this sort of issue</a:t>
            </a:r>
          </a:p>
        </p:txBody>
      </p:sp>
    </p:spTree>
    <p:extLst>
      <p:ext uri="{BB962C8B-B14F-4D97-AF65-F5344CB8AC3E}">
        <p14:creationId xmlns:p14="http://schemas.microsoft.com/office/powerpoint/2010/main" val="241945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868</Words>
  <Application>Microsoft Macintosh PowerPoint</Application>
  <PresentationFormat>Widescreen</PresentationFormat>
  <Paragraphs>110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Lecture 12</vt:lpstr>
      <vt:lpstr>Properties of Random Numbers</vt:lpstr>
      <vt:lpstr>Entropy</vt:lpstr>
      <vt:lpstr>True random numbers generators</vt:lpstr>
      <vt:lpstr>Combining sources of randomness</vt:lpstr>
      <vt:lpstr>Pseudorandom Number Generators (PRNGs)</vt:lpstr>
      <vt:lpstr>PRNG: Definition</vt:lpstr>
      <vt:lpstr>PRNG: Security</vt:lpstr>
      <vt:lpstr>Insecure PRNGs: Breaking Slot Machines</vt:lpstr>
      <vt:lpstr>Create pseudorandom numbers</vt:lpstr>
      <vt:lpstr>Example construction of PRNG</vt:lpstr>
      <vt:lpstr>PRNGs: Summary</vt:lpstr>
      <vt:lpstr>Project – no submission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Liu, Y</dc:creator>
  <cp:lastModifiedBy>Liu, Y</cp:lastModifiedBy>
  <cp:revision>4</cp:revision>
  <dcterms:created xsi:type="dcterms:W3CDTF">2023-02-15T17:05:55Z</dcterms:created>
  <dcterms:modified xsi:type="dcterms:W3CDTF">2023-02-15T17:10:12Z</dcterms:modified>
</cp:coreProperties>
</file>