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5" r:id="rId3"/>
    <p:sldId id="296" r:id="rId4"/>
    <p:sldId id="299" r:id="rId5"/>
    <p:sldId id="328" r:id="rId6"/>
    <p:sldId id="327" r:id="rId7"/>
    <p:sldId id="329" r:id="rId8"/>
    <p:sldId id="330" r:id="rId9"/>
    <p:sldId id="331" r:id="rId10"/>
    <p:sldId id="300" r:id="rId11"/>
    <p:sldId id="334" r:id="rId12"/>
    <p:sldId id="301" r:id="rId13"/>
    <p:sldId id="302" r:id="rId14"/>
    <p:sldId id="332" r:id="rId15"/>
    <p:sldId id="303" r:id="rId16"/>
    <p:sldId id="353" r:id="rId17"/>
    <p:sldId id="354" r:id="rId18"/>
    <p:sldId id="3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61308"/>
  </p:normalViewPr>
  <p:slideViewPr>
    <p:cSldViewPr snapToGrid="0" snapToObjects="1">
      <p:cViewPr varScale="1">
        <p:scale>
          <a:sx n="66" d="100"/>
          <a:sy n="66" d="100"/>
        </p:scale>
        <p:origin x="2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54B0D-6FD4-DC44-B5BF-8D85F9B853E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7146-BB8D-4944-B862-E7BB3A6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0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3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3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AFC8-2583-1448-9653-83040AE85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B6F19-FED1-5C4E-B2DE-9AB617A1D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733D-3BA5-2549-8FD3-0ED9F683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0B3C-9577-A940-806D-4674CA400C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8071-3AFF-B64A-94AC-7B021CD6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F2E2-8D10-9F43-98F9-A35B312D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7577-EB8D-4C4F-8262-348FBFE22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9FC8-EDDF-B44E-AB00-6AD4B128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F59BB-47EB-6341-9C1C-EA4CA6C1B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FFDD-0585-C24B-A7D1-1E456BA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0B3C-9577-A940-806D-4674CA400C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10C7-8D25-3243-A7E0-8ED9B4C1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C2BD-1AF3-104C-9887-3C04F492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7577-EB8D-4C4F-8262-348FBFE22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EB8A4-E328-8547-A199-82DDD6486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A18E8-082F-C04F-985D-DE1ADD852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1B1B-B6FF-8E41-8CF3-A3773740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0B3C-9577-A940-806D-4674CA400C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36AA1-025B-0E42-881C-0355CC55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776D-4A43-4545-8838-324DF8FB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7577-EB8D-4C4F-8262-348FBFE22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A926-5CD0-4347-BD47-EF3E317C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BDCB-A47F-994F-BFAE-7A0D7110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C296-4ECF-1B43-A096-0602AA6E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0B3C-9577-A940-806D-4674CA400C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8870-0429-6B47-BEA5-069A5008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DBFE-64FC-2D4B-A460-75D9E833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7577-EB8D-4C4F-8262-348FBFE22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787B-8CFE-9B47-AE75-182030A1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66198-1274-494F-ACC8-8262714EE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1DF2-B4F6-F346-84C1-B1AD6E07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0B3C-9577-A940-806D-4674CA400C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83C9-CB8D-F649-85C1-DDED00D1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AEF54-437C-F648-A4D7-3D8563BF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7577-EB8D-4C4F-8262-348FBFE22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9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F5EF-4730-9A47-BD21-DE57B9F9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E20E-36F3-634F-B894-DF7A2832F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BDCC5-5841-AC44-B1B0-E9EAF7FCC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F4060-1E46-F941-B18A-231123A9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0B3C-9577-A940-806D-4674CA400C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61C20-A4D0-3941-B72A-43F03DDD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E62F7-A610-5942-A4FF-614BF2A5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7577-EB8D-4C4F-8262-348FBFE22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E9DD-4616-7D4B-B9C7-1DDFDBA4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253C9-F243-E14A-9172-18A646D6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D171F-7968-E04A-B904-78AB2E8B1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D502C-7B80-5243-AF2D-5BD5C459B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27509-4052-A444-9E28-FB6C9A7FB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3B5F7-B22B-9745-94FD-85BFF3A2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0B3C-9577-A940-806D-4674CA400C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5AC54-AA84-D54C-8F06-0FB564BD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B770B-857B-C949-B31D-7AFDC8D5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7577-EB8D-4C4F-8262-348FBFE22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4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0960-53FF-5C4C-92F1-3C3B8DDA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ACA9C-822B-FB46-A1C6-8B20F44A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0B3C-9577-A940-806D-4674CA400C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BF5B7-2228-D34A-8D13-3D242A3D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7207-3C31-3642-80CB-C705B3CD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7577-EB8D-4C4F-8262-348FBFE22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8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94F44-5A08-314F-BFD2-E96F1C81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0B3C-9577-A940-806D-4674CA400C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F5BB4-0588-FF41-AC34-C8B9EFE3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3CAA6-1AB2-5E40-A815-FFE27CDD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7577-EB8D-4C4F-8262-348FBFE22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6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D3E3-F634-574F-96C5-5DFAE37F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8F04-48DA-2740-8B02-46ED75B4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099CA-95A9-AA4E-A1FD-85D964C9E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FF8D9-126D-B045-B5B1-BED971AD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0B3C-9577-A940-806D-4674CA400C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19783-FA26-9044-B1AD-7D29CE7B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D62E1-9430-D643-90BA-78515FF7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7577-EB8D-4C4F-8262-348FBFE22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4E07-A7BB-F940-8D36-5A91738F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2F1F4-EDCD-9641-8731-71DDB1B2F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F288A-5498-7F4E-A2C9-266F4AAF8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62EF7-15E9-1449-8960-68831AED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0B3C-9577-A940-806D-4674CA400C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12B3-8DD8-6148-833C-069A9F99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2CE2A-7700-264B-932B-47236F05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7577-EB8D-4C4F-8262-348FBFE22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60B09-77D9-D949-A86D-1A8EF600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206E4-710C-8E4C-B6AB-C69831D90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896E-DEF3-0347-B8F7-2D90FBE1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0B3C-9577-A940-806D-4674CA400CE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BA56-6B40-B84B-A6B0-A7D59FBA8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2BF5-BCB2-0D4F-B7E0-CC12989B0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7577-EB8D-4C4F-8262-348FBFE22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0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c.villanova.edu/~mdamian/Past/csc3990fa08/csrs2007/01-pp1-7-MattBlumenthal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1FBB-D727-B643-9F38-7D51A3F82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2FAAA-111F-A84D-9B0E-A428180D3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D976-9EAF-564C-9E21-30815F6B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example: RC4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5A81-168E-DC42-8D1A-40CD2321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en-US" dirty="0"/>
              <a:t>a proprietary cipher designed in 1987 </a:t>
            </a:r>
          </a:p>
          <a:p>
            <a:r>
              <a:rPr lang="en-AU" altLang="en-US" dirty="0"/>
              <a:t>Extremely simple but effective!</a:t>
            </a:r>
          </a:p>
          <a:p>
            <a:r>
              <a:rPr lang="en-AU" altLang="en-US" dirty="0"/>
              <a:t>Very fast - especially in software</a:t>
            </a:r>
          </a:p>
          <a:p>
            <a:r>
              <a:rPr lang="en-AU" altLang="en-US" dirty="0"/>
              <a:t>Easily adapts to any key length, byte-oriented stream cipher </a:t>
            </a:r>
          </a:p>
          <a:p>
            <a:r>
              <a:rPr lang="en-AU" altLang="en-US" dirty="0"/>
              <a:t>widely used (web SSL/TLS, wireless WEP</a:t>
            </a:r>
            <a:r>
              <a:rPr lang="en-AU" altLang="en-US"/>
              <a:t>, WAP) </a:t>
            </a:r>
            <a:endParaRPr lang="en-AU" altLang="en-US" dirty="0"/>
          </a:p>
          <a:p>
            <a:r>
              <a:rPr lang="en-AU" altLang="en-US" dirty="0"/>
              <a:t>A trade secret by RSA Security</a:t>
            </a:r>
          </a:p>
          <a:p>
            <a:r>
              <a:rPr lang="en-AU" altLang="en-US" dirty="0"/>
              <a:t>uses that permutation to scramble input info processed a byte at a time </a:t>
            </a:r>
          </a:p>
        </p:txBody>
      </p:sp>
    </p:spTree>
    <p:extLst>
      <p:ext uri="{BB962C8B-B14F-4D97-AF65-F5344CB8AC3E}">
        <p14:creationId xmlns:p14="http://schemas.microsoft.com/office/powerpoint/2010/main" val="286788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49DE-2F15-354E-960B-BD93706B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RC4 Stream Cipher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8653D7-A923-2143-A1DF-7A18FB15F2A4}"/>
              </a:ext>
            </a:extLst>
          </p:cNvPr>
          <p:cNvSpPr/>
          <p:nvPr/>
        </p:nvSpPr>
        <p:spPr>
          <a:xfrm>
            <a:off x="1194471" y="3415748"/>
            <a:ext cx="1272208" cy="294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6AB02-6257-9646-B5F4-2F3C1543611B}"/>
              </a:ext>
            </a:extLst>
          </p:cNvPr>
          <p:cNvSpPr/>
          <p:nvPr/>
        </p:nvSpPr>
        <p:spPr>
          <a:xfrm>
            <a:off x="3103016" y="3248681"/>
            <a:ext cx="1468983" cy="62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RC4 (K|IV)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667EC-A260-AB4B-BD46-9379762A8B42}"/>
              </a:ext>
            </a:extLst>
          </p:cNvPr>
          <p:cNvSpPr/>
          <p:nvPr/>
        </p:nvSpPr>
        <p:spPr>
          <a:xfrm>
            <a:off x="5247860" y="3448878"/>
            <a:ext cx="2093843" cy="23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011010010111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36A55-494A-CB45-B1A1-DCC55B76C63B}"/>
                  </a:ext>
                </a:extLst>
              </p:cNvPr>
              <p:cNvSpPr txBox="1"/>
              <p:nvPr/>
            </p:nvSpPr>
            <p:spPr>
              <a:xfrm>
                <a:off x="6096000" y="3964987"/>
                <a:ext cx="47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36A55-494A-CB45-B1A1-DCC55B76C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64987"/>
                <a:ext cx="471936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A61E0C9-F42B-EC4E-A12F-E64234172935}"/>
              </a:ext>
            </a:extLst>
          </p:cNvPr>
          <p:cNvSpPr/>
          <p:nvPr/>
        </p:nvSpPr>
        <p:spPr>
          <a:xfrm>
            <a:off x="5775376" y="4637981"/>
            <a:ext cx="1113183" cy="294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D1013-2B32-A840-A4F0-43F7EACC9E35}"/>
              </a:ext>
            </a:extLst>
          </p:cNvPr>
          <p:cNvSpPr/>
          <p:nvPr/>
        </p:nvSpPr>
        <p:spPr>
          <a:xfrm>
            <a:off x="8156712" y="4002222"/>
            <a:ext cx="1113183" cy="294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35BFD4-1065-B14E-92D9-CF26BE4F027E}"/>
              </a:ext>
            </a:extLst>
          </p:cNvPr>
          <p:cNvSpPr txBox="1"/>
          <p:nvPr/>
        </p:nvSpPr>
        <p:spPr>
          <a:xfrm>
            <a:off x="1363568" y="2478161"/>
            <a:ext cx="960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key</a:t>
            </a:r>
          </a:p>
          <a:p>
            <a:pPr algn="ctr"/>
            <a:r>
              <a:rPr lang="en-US" sz="2400" dirty="0"/>
              <a:t>(seed)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58CEE-305B-904D-B115-24A1AEE5956C}"/>
              </a:ext>
            </a:extLst>
          </p:cNvPr>
          <p:cNvSpPr txBox="1"/>
          <p:nvPr/>
        </p:nvSpPr>
        <p:spPr>
          <a:xfrm>
            <a:off x="5208336" y="2458918"/>
            <a:ext cx="3605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 stream</a:t>
            </a:r>
          </a:p>
          <a:p>
            <a:r>
              <a:rPr lang="en-US" sz="2400" dirty="0"/>
              <a:t>(pseudo random sequence)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4D16FF-8F63-CB46-B5C4-4B238F662C3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66679" y="3559158"/>
            <a:ext cx="636337" cy="4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6E26CB-C06E-0349-B47A-5167863DFFC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71999" y="3559158"/>
            <a:ext cx="675861" cy="5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FFDAC5-9D4E-E44E-93E1-F043633BB66E}"/>
              </a:ext>
            </a:extLst>
          </p:cNvPr>
          <p:cNvCxnSpPr>
            <a:cxnSpLocks/>
          </p:cNvCxnSpPr>
          <p:nvPr/>
        </p:nvCxnSpPr>
        <p:spPr>
          <a:xfrm>
            <a:off x="6334538" y="3720959"/>
            <a:ext cx="6627" cy="321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14014A-8987-D54F-9660-162094EE575D}"/>
              </a:ext>
            </a:extLst>
          </p:cNvPr>
          <p:cNvCxnSpPr>
            <a:cxnSpLocks/>
          </p:cNvCxnSpPr>
          <p:nvPr/>
        </p:nvCxnSpPr>
        <p:spPr>
          <a:xfrm flipV="1">
            <a:off x="6331968" y="4314441"/>
            <a:ext cx="0" cy="303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176C98-B764-2047-887D-63A7721C81FF}"/>
              </a:ext>
            </a:extLst>
          </p:cNvPr>
          <p:cNvCxnSpPr>
            <a:cxnSpLocks/>
          </p:cNvCxnSpPr>
          <p:nvPr/>
        </p:nvCxnSpPr>
        <p:spPr>
          <a:xfrm>
            <a:off x="6528180" y="4149653"/>
            <a:ext cx="15887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D3B680-B16D-654E-A943-6A2CC80F14E7}"/>
              </a:ext>
            </a:extLst>
          </p:cNvPr>
          <p:cNvSpPr txBox="1"/>
          <p:nvPr/>
        </p:nvSpPr>
        <p:spPr>
          <a:xfrm>
            <a:off x="5705064" y="5049079"/>
            <a:ext cx="1267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1FD4F3-13F8-FC4B-8DD9-2F560B96E438}"/>
              </a:ext>
            </a:extLst>
          </p:cNvPr>
          <p:cNvSpPr txBox="1"/>
          <p:nvPr/>
        </p:nvSpPr>
        <p:spPr>
          <a:xfrm>
            <a:off x="8017566" y="4334319"/>
            <a:ext cx="145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278902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FE33-D36F-BA46-BF93-F9B09925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RC4 Key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19A9-305B-2E4E-915E-0D7CEB82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168374" cy="4393982"/>
          </a:xfrm>
        </p:spPr>
        <p:txBody>
          <a:bodyPr>
            <a:normAutofit/>
          </a:bodyPr>
          <a:lstStyle/>
          <a:p>
            <a:r>
              <a:rPr lang="en-US" dirty="0"/>
              <a:t>starts with an array S of numbers: 0…255</a:t>
            </a:r>
          </a:p>
          <a:p>
            <a:r>
              <a:rPr lang="en-US" dirty="0"/>
              <a:t>use key to well and truly shuffle</a:t>
            </a:r>
          </a:p>
          <a:p>
            <a:r>
              <a:rPr lang="en-US" dirty="0"/>
              <a:t>S forms internal state of the cipher</a:t>
            </a:r>
          </a:p>
          <a:p>
            <a:r>
              <a:rPr lang="en-US" dirty="0"/>
              <a:t>given a key k of length I bytes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6BF676-CCF5-BF44-9982-286953E55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06" y="1782982"/>
            <a:ext cx="5806236" cy="211655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E3C6EDF-6F69-8843-8000-1AD84A475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20" y="4070860"/>
            <a:ext cx="6253212" cy="2063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88137-D4E4-DF4D-B207-283AFCC010F3}"/>
              </a:ext>
            </a:extLst>
          </p:cNvPr>
          <p:cNvSpPr txBox="1"/>
          <p:nvPr/>
        </p:nvSpPr>
        <p:spPr>
          <a:xfrm>
            <a:off x="5518806" y="6176963"/>
            <a:ext cx="580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Throw away T &amp; K, retain S</a:t>
            </a:r>
          </a:p>
        </p:txBody>
      </p:sp>
    </p:spTree>
    <p:extLst>
      <p:ext uri="{BB962C8B-B14F-4D97-AF65-F5344CB8AC3E}">
        <p14:creationId xmlns:p14="http://schemas.microsoft.com/office/powerpoint/2010/main" val="273496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1635-1CBE-B044-9FBC-3BFD4C4F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RC4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6E3E-19CB-1243-9749-9043A86C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AU" altLang="en-US" dirty="0"/>
              <a:t>encryption continues shuffling array values</a:t>
            </a:r>
          </a:p>
          <a:p>
            <a:r>
              <a:rPr lang="en-AU" altLang="en-US" dirty="0"/>
              <a:t>sum of shuffled pair selects "stream key" value</a:t>
            </a:r>
          </a:p>
          <a:p>
            <a:r>
              <a:rPr lang="en-AU" altLang="en-US" dirty="0"/>
              <a:t>XOR with next byte of message to </a:t>
            </a:r>
            <a:r>
              <a:rPr lang="en-AU" altLang="en-US" dirty="0" err="1"/>
              <a:t>en</a:t>
            </a:r>
            <a:r>
              <a:rPr lang="en-AU" altLang="en-US" dirty="0"/>
              <a:t>/decrypt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F2E5839-3FB3-2245-B030-5B73507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2197395"/>
            <a:ext cx="6253212" cy="35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1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1424-590A-B243-9DD1-45BCBAD5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RC4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823DAAD-0AA4-FA4A-A302-E868215FB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651636" y="-96769"/>
            <a:ext cx="5278872" cy="8119872"/>
          </a:xfrm>
        </p:spPr>
      </p:pic>
    </p:spTree>
    <p:extLst>
      <p:ext uri="{BB962C8B-B14F-4D97-AF65-F5344CB8AC3E}">
        <p14:creationId xmlns:p14="http://schemas.microsoft.com/office/powerpoint/2010/main" val="137632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A39E-5327-2744-9EC0-45B94206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RC4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0057-66AA-254A-A572-7A83818C7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claimed secure against known attacks</a:t>
            </a:r>
          </a:p>
          <a:p>
            <a:r>
              <a:rPr lang="en-US" dirty="0"/>
              <a:t>since RC4 is a stream cipher, must never reuse a key</a:t>
            </a:r>
          </a:p>
          <a:p>
            <a:r>
              <a:rPr lang="en-US" dirty="0"/>
              <a:t>have a concern with WEP, but </a:t>
            </a:r>
            <a:r>
              <a:rPr lang="en-AU" altLang="en-US" dirty="0"/>
              <a:t>due to key handling rather than RC4 itself </a:t>
            </a:r>
          </a:p>
          <a:p>
            <a:r>
              <a:rPr lang="en-AU" altLang="en-US" dirty="0"/>
              <a:t>RC4 is widely used, in SSL for secure web transactions amongst other uses. Currently it’s regarded as quite secure, if used correctly.</a:t>
            </a:r>
          </a:p>
          <a:p>
            <a:pPr lvl="1"/>
            <a:r>
              <a:rPr lang="en-AU" altLang="en-US" sz="2000" dirty="0"/>
              <a:t>Extensively studied, not a completely secure PRNG, first part of output biased, when used as stream cipher, should use RC4-Drop[n]</a:t>
            </a:r>
          </a:p>
          <a:p>
            <a:pPr lvl="2"/>
            <a:r>
              <a:rPr lang="en-AU" altLang="en-US" sz="1600" dirty="0"/>
              <a:t>Which drops first n bytes before using the output</a:t>
            </a:r>
          </a:p>
          <a:p>
            <a:pPr lvl="2"/>
            <a:r>
              <a:rPr lang="en-AU" altLang="en-US" sz="1600" dirty="0"/>
              <a:t>Conservatively, set n=3072</a:t>
            </a:r>
          </a:p>
          <a:p>
            <a:pPr lvl="1"/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2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36E9-ABDD-A243-83F0-5DBE2DF2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Chapter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01CE-4744-2649-A87D-36921C56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Symmetric block cipher</a:t>
            </a:r>
          </a:p>
          <a:p>
            <a:pPr lvl="1"/>
            <a:r>
              <a:rPr lang="en-US" dirty="0"/>
              <a:t>DES, 3DES</a:t>
            </a:r>
          </a:p>
          <a:p>
            <a:pPr lvl="1"/>
            <a:r>
              <a:rPr lang="en-US" dirty="0"/>
              <a:t>AES</a:t>
            </a:r>
          </a:p>
          <a:p>
            <a:r>
              <a:rPr lang="en-US" dirty="0"/>
              <a:t>Random number</a:t>
            </a:r>
          </a:p>
          <a:p>
            <a:pPr lvl="1"/>
            <a:r>
              <a:rPr lang="en-US" dirty="0"/>
              <a:t>true random number</a:t>
            </a:r>
          </a:p>
          <a:p>
            <a:pPr lvl="1"/>
            <a:r>
              <a:rPr lang="en-US" dirty="0"/>
              <a:t>pseudorandom number</a:t>
            </a:r>
          </a:p>
          <a:p>
            <a:r>
              <a:rPr lang="en-US" dirty="0"/>
              <a:t>Stream cipher </a:t>
            </a:r>
          </a:p>
          <a:p>
            <a:r>
              <a:rPr lang="en-US" dirty="0"/>
              <a:t>The security of symmetric encryption depends on the secrecy of the key</a:t>
            </a:r>
          </a:p>
          <a:p>
            <a:r>
              <a:rPr lang="en-US" dirty="0"/>
              <a:t>Symmetric encryption: pros and cons </a:t>
            </a:r>
          </a:p>
        </p:txBody>
      </p:sp>
    </p:spTree>
    <p:extLst>
      <p:ext uri="{BB962C8B-B14F-4D97-AF65-F5344CB8AC3E}">
        <p14:creationId xmlns:p14="http://schemas.microsoft.com/office/powerpoint/2010/main" val="273675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87D7-0842-F740-9466-B3830348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6B73-F3D2-C14D-A8E2-71B4E874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Encryption: Strengths and Weaknesses of Public-key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80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2052-D037-5C4A-B38C-9A0D95C7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1 - individual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9886-F7B1-1D48-9AF3-D77C27D09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Chapter 1 &amp; 2</a:t>
            </a:r>
          </a:p>
          <a:p>
            <a:r>
              <a:rPr lang="en-US" dirty="0"/>
              <a:t>Deadline: Feb. 24 (Friday), 11:59 pm</a:t>
            </a:r>
          </a:p>
        </p:txBody>
      </p:sp>
    </p:spTree>
    <p:extLst>
      <p:ext uri="{BB962C8B-B14F-4D97-AF65-F5344CB8AC3E}">
        <p14:creationId xmlns:p14="http://schemas.microsoft.com/office/powerpoint/2010/main" val="240507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E664-7F1D-044A-8DB8-72CFFA6E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49BD-EFE7-484A-AA54-C6878A01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  <a:r>
              <a:rPr lang="en-US" sz="3600" dirty="0"/>
              <a:t> Stream Ciphers</a:t>
            </a:r>
          </a:p>
        </p:txBody>
      </p:sp>
    </p:spTree>
    <p:extLst>
      <p:ext uri="{BB962C8B-B14F-4D97-AF65-F5344CB8AC3E}">
        <p14:creationId xmlns:p14="http://schemas.microsoft.com/office/powerpoint/2010/main" val="382807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D764-8A6C-7A4F-8F0F-0F6E81B5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99339-C3CC-3544-A092-97A138C09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altLang="en-US" dirty="0"/>
                  <a:t>process the message bit by bit (as a stream) </a:t>
                </a:r>
              </a:p>
              <a:p>
                <a:r>
                  <a:rPr lang="en-AU" altLang="en-US" dirty="0"/>
                  <a:t>typically have a (pseudo) random </a:t>
                </a:r>
                <a:r>
                  <a:rPr lang="en-AU" altLang="en-US" b="1" dirty="0"/>
                  <a:t>stream key</a:t>
                </a:r>
                <a:r>
                  <a:rPr lang="en-AU" altLang="en-US" dirty="0"/>
                  <a:t> </a:t>
                </a:r>
              </a:p>
              <a:p>
                <a:r>
                  <a:rPr lang="en-AU" altLang="en-US" dirty="0"/>
                  <a:t>combined (XOR) with plaintext bit by bit </a:t>
                </a:r>
              </a:p>
              <a:p>
                <a:r>
                  <a:rPr lang="en-AU" altLang="en-US" dirty="0"/>
                  <a:t>randomness of </a:t>
                </a:r>
                <a:r>
                  <a:rPr lang="en-AU" altLang="en-US" b="1" dirty="0"/>
                  <a:t>stream key</a:t>
                </a:r>
                <a:r>
                  <a:rPr lang="en-AU" altLang="en-US" dirty="0"/>
                  <a:t> completely destroys any statistically properties in the message </a:t>
                </a:r>
              </a:p>
              <a:p>
                <a:pPr lvl="1"/>
                <a:r>
                  <a:rPr lang="en-AU" altLang="en-US" dirty="0">
                    <a:latin typeface="Courier New" panose="02070309020205020404" pitchFamily="49" charset="0"/>
                  </a:rPr>
                  <a:t>C</a:t>
                </a:r>
                <a:r>
                  <a:rPr lang="en-AU" altLang="en-US" baseline="-25000" dirty="0">
                    <a:latin typeface="Courier New" panose="02070309020205020404" pitchFamily="49" charset="0"/>
                  </a:rPr>
                  <a:t>i</a:t>
                </a:r>
                <a:r>
                  <a:rPr lang="en-AU" altLang="en-US" dirty="0">
                    <a:latin typeface="Courier New" panose="02070309020205020404" pitchFamily="49" charset="0"/>
                  </a:rPr>
                  <a:t> = M</a:t>
                </a:r>
                <a:r>
                  <a:rPr lang="en-AU" altLang="en-US" baseline="-25000" dirty="0">
                    <a:latin typeface="Courier New" panose="02070309020205020404" pitchFamily="49" charset="0"/>
                  </a:rPr>
                  <a:t>i</a:t>
                </a:r>
                <a:r>
                  <a:rPr lang="en-AU" altLang="en-US" dirty="0">
                    <a:latin typeface="Courier New" panose="02070309020205020404" pitchFamily="49" charset="0"/>
                  </a:rPr>
                  <a:t> XOR </a:t>
                </a:r>
                <a:r>
                  <a:rPr lang="en-AU" altLang="en-US" dirty="0" err="1">
                    <a:latin typeface="Courier New" panose="02070309020205020404" pitchFamily="49" charset="0"/>
                  </a:rPr>
                  <a:t>StreamKey</a:t>
                </a:r>
                <a:r>
                  <a:rPr lang="en-AU" altLang="en-US" baseline="-25000" dirty="0" err="1">
                    <a:latin typeface="Courier New" panose="02070309020205020404" pitchFamily="49" charset="0"/>
                  </a:rPr>
                  <a:t>i</a:t>
                </a:r>
                <a:r>
                  <a:rPr lang="en-AU" altLang="en-US" dirty="0"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AU" altLang="en-US" dirty="0"/>
                  <a:t>what could be simpler!!!! </a:t>
                </a:r>
              </a:p>
              <a:p>
                <a:r>
                  <a:rPr lang="en-US" altLang="en-US" dirty="0"/>
                  <a:t>but must never reuse stream key</a:t>
                </a:r>
              </a:p>
              <a:p>
                <a:pPr lvl="1"/>
                <a:r>
                  <a:rPr lang="en-US" altLang="en-US" dirty="0"/>
                  <a:t>otherwise, can remove effect and recover messages, M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AU" altLang="en-US" dirty="0"/>
                  <a:t>K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AU" altLang="en-US" dirty="0"/>
                  <a:t>K = 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99339-C3CC-3544-A092-97A138C09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31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DCD1-FC44-524A-988D-88881435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A4A3-91B3-FC44-BB95-E9BE6E99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design considerations are:</a:t>
            </a:r>
          </a:p>
          <a:p>
            <a:pPr lvl="1"/>
            <a:r>
              <a:rPr lang="en-AU" altLang="en-US" dirty="0"/>
              <a:t>statistically random </a:t>
            </a:r>
          </a:p>
          <a:p>
            <a:pPr lvl="1"/>
            <a:r>
              <a:rPr lang="en-US" altLang="en-US" dirty="0"/>
              <a:t>depends on large enough key</a:t>
            </a:r>
            <a:endParaRPr lang="en-AU" altLang="en-US" dirty="0"/>
          </a:p>
          <a:p>
            <a:pPr lvl="1"/>
            <a:r>
              <a:rPr lang="en-AU" altLang="en-US" dirty="0"/>
              <a:t>large linear complexity</a:t>
            </a:r>
          </a:p>
          <a:p>
            <a:pPr lvl="1"/>
            <a:r>
              <a:rPr lang="en-AU" altLang="en-US" dirty="0"/>
              <a:t>correlation immunity </a:t>
            </a:r>
          </a:p>
          <a:p>
            <a:pPr lvl="1"/>
            <a:r>
              <a:rPr lang="en-AU" altLang="en-US" dirty="0"/>
              <a:t>confusion</a:t>
            </a:r>
          </a:p>
          <a:p>
            <a:pPr lvl="1"/>
            <a:r>
              <a:rPr lang="en-AU" altLang="en-US" dirty="0"/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294413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20B7-6677-AB4D-BEDD-F0C41373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Stream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0E61-0A36-5346-A4EB-11919E04A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generate Stream Key?</a:t>
            </a:r>
          </a:p>
        </p:txBody>
      </p:sp>
    </p:spTree>
    <p:extLst>
      <p:ext uri="{BB962C8B-B14F-4D97-AF65-F5344CB8AC3E}">
        <p14:creationId xmlns:p14="http://schemas.microsoft.com/office/powerpoint/2010/main" val="373958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9BEC-3DFD-7A46-A3E3-70232A00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40C4-3749-8F46-8135-172DA3CA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Idea: replace “rand” by “pseudo rand”</a:t>
            </a:r>
          </a:p>
          <a:p>
            <a:r>
              <a:rPr lang="en-US" altLang="en-US" dirty="0"/>
              <a:t>Use Pseudo Random Number Generator </a:t>
            </a:r>
          </a:p>
          <a:p>
            <a:pPr lvl="1" fontAlgn="base"/>
            <a:r>
              <a:rPr lang="en-US" dirty="0"/>
              <a:t>A secure PRNG produces output that looks indistinguishable from random</a:t>
            </a:r>
          </a:p>
          <a:p>
            <a:pPr lvl="1" fontAlgn="base"/>
            <a:r>
              <a:rPr lang="en-US" dirty="0"/>
              <a:t>An attacker who can’t see the internal PRNG state can’t learn any output</a:t>
            </a:r>
            <a:endParaRPr lang="en-US" altLang="en-US" dirty="0"/>
          </a:p>
          <a:p>
            <a:r>
              <a:rPr lang="en-US" altLang="en-US" dirty="0"/>
              <a:t>PRNG: {0,1}</a:t>
            </a:r>
            <a:r>
              <a:rPr lang="en-US" altLang="en-US" baseline="30000" dirty="0"/>
              <a:t>s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 {0,1}</a:t>
            </a:r>
            <a:r>
              <a:rPr lang="en-US" altLang="en-US" baseline="30000" dirty="0">
                <a:sym typeface="Symbol" pitchFamily="2" charset="2"/>
              </a:rPr>
              <a:t>n</a:t>
            </a:r>
          </a:p>
          <a:p>
            <a:pPr lvl="1"/>
            <a:r>
              <a:rPr lang="en-US" altLang="en-US" dirty="0">
                <a:sym typeface="Symbol" pitchFamily="2" charset="2"/>
              </a:rPr>
              <a:t>expand a short (e.g., 128-bit) random seed into a long (typically unbounded) string that “looks random”</a:t>
            </a:r>
          </a:p>
          <a:p>
            <a:r>
              <a:rPr lang="en-US" altLang="en-US" dirty="0"/>
              <a:t>Secret key is the seed</a:t>
            </a:r>
          </a:p>
          <a:p>
            <a:pPr lvl="1"/>
            <a:r>
              <a:rPr lang="en-US" altLang="en-US" dirty="0"/>
              <a:t>Basic encryption method: 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key</a:t>
            </a:r>
            <a:r>
              <a:rPr lang="en-US" altLang="en-US" dirty="0"/>
              <a:t>[M] = M </a:t>
            </a:r>
            <a:r>
              <a:rPr lang="en-US" altLang="en-US" dirty="0">
                <a:sym typeface="Symbol" pitchFamily="2" charset="2"/>
              </a:rPr>
              <a:t> PRNG(key)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8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C6DD-56B6-A640-B076-951525B0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6B2C-D013-954B-A28F-F098A366A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Protocol: Alice and Bob both seed a secure PRNG with their symmetric secret key, and then use the output as the key for stream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F2CFE-A656-C34E-84EC-D88D62E92797}"/>
              </a:ext>
            </a:extLst>
          </p:cNvPr>
          <p:cNvSpPr txBox="1"/>
          <p:nvPr/>
        </p:nvSpPr>
        <p:spPr>
          <a:xfrm>
            <a:off x="3163824" y="3194605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F0CF3-56E3-4E4B-B42D-BEF46188078D}"/>
              </a:ext>
            </a:extLst>
          </p:cNvPr>
          <p:cNvSpPr txBox="1"/>
          <p:nvPr/>
        </p:nvSpPr>
        <p:spPr>
          <a:xfrm>
            <a:off x="7839458" y="3194604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43AB5-E709-D749-B6C9-AE4AA3DDD8D7}"/>
              </a:ext>
            </a:extLst>
          </p:cNvPr>
          <p:cNvSpPr txBox="1"/>
          <p:nvPr/>
        </p:nvSpPr>
        <p:spPr>
          <a:xfrm>
            <a:off x="3108960" y="3859069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Seed(k)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A8DBD-3CAE-9D4D-97AE-5E472F8BADF1}"/>
              </a:ext>
            </a:extLst>
          </p:cNvPr>
          <p:cNvSpPr txBox="1"/>
          <p:nvPr/>
        </p:nvSpPr>
        <p:spPr>
          <a:xfrm>
            <a:off x="7784594" y="3889034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Seed(k)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84780-EB9D-384A-93A1-898907F04B65}"/>
              </a:ext>
            </a:extLst>
          </p:cNvPr>
          <p:cNvSpPr txBox="1"/>
          <p:nvPr/>
        </p:nvSpPr>
        <p:spPr>
          <a:xfrm>
            <a:off x="2852928" y="4567147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22DB3-C723-DB43-AF58-D9A217D712EA}"/>
              </a:ext>
            </a:extLst>
          </p:cNvPr>
          <p:cNvSpPr txBox="1"/>
          <p:nvPr/>
        </p:nvSpPr>
        <p:spPr>
          <a:xfrm>
            <a:off x="7559040" y="4563583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B9023-F5A0-C247-9F2D-E6AF699E31BE}"/>
              </a:ext>
            </a:extLst>
          </p:cNvPr>
          <p:cNvSpPr txBox="1"/>
          <p:nvPr/>
        </p:nvSpPr>
        <p:spPr>
          <a:xfrm>
            <a:off x="1005840" y="5705294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3E65E-2727-1C41-8F58-76FDEA186A3B}"/>
              </a:ext>
            </a:extLst>
          </p:cNvPr>
          <p:cNvSpPr txBox="1"/>
          <p:nvPr/>
        </p:nvSpPr>
        <p:spPr>
          <a:xfrm>
            <a:off x="9869426" y="5668156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98B0E-5094-894B-AABB-EECFF031FB52}"/>
              </a:ext>
            </a:extLst>
          </p:cNvPr>
          <p:cNvSpPr txBox="1"/>
          <p:nvPr/>
        </p:nvSpPr>
        <p:spPr>
          <a:xfrm>
            <a:off x="5167639" y="5723020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906AA1-66A2-D54A-9AD7-D18D45991AC0}"/>
                  </a:ext>
                </a:extLst>
              </p:cNvPr>
              <p:cNvSpPr txBox="1"/>
              <p:nvPr/>
            </p:nvSpPr>
            <p:spPr>
              <a:xfrm>
                <a:off x="7967024" y="5751460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906AA1-66A2-D54A-9AD7-D18D45991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024" y="5751460"/>
                <a:ext cx="46679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521EA5-D1A8-E64A-9444-8D824604BEE3}"/>
                  </a:ext>
                </a:extLst>
              </p:cNvPr>
              <p:cNvSpPr txBox="1"/>
              <p:nvPr/>
            </p:nvSpPr>
            <p:spPr>
              <a:xfrm>
                <a:off x="3290093" y="5734165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521EA5-D1A8-E64A-9444-8D824604B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93" y="5734165"/>
                <a:ext cx="46679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CC63F-5CD1-7F4B-B2D0-33AA703F4078}"/>
              </a:ext>
            </a:extLst>
          </p:cNvPr>
          <p:cNvCxnSpPr/>
          <p:nvPr/>
        </p:nvCxnSpPr>
        <p:spPr>
          <a:xfrm>
            <a:off x="3541778" y="3569485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6F5D24-2DDF-F84B-B374-2ED36B66CA77}"/>
              </a:ext>
            </a:extLst>
          </p:cNvPr>
          <p:cNvCxnSpPr/>
          <p:nvPr/>
        </p:nvCxnSpPr>
        <p:spPr>
          <a:xfrm>
            <a:off x="3541778" y="4320734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1B06A0-36C9-8A40-BB57-759508DA1C4C}"/>
              </a:ext>
            </a:extLst>
          </p:cNvPr>
          <p:cNvCxnSpPr/>
          <p:nvPr/>
        </p:nvCxnSpPr>
        <p:spPr>
          <a:xfrm>
            <a:off x="8174738" y="3592376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8DB63E-E8CC-1A4A-97E6-C62A95037474}"/>
              </a:ext>
            </a:extLst>
          </p:cNvPr>
          <p:cNvCxnSpPr/>
          <p:nvPr/>
        </p:nvCxnSpPr>
        <p:spPr>
          <a:xfrm>
            <a:off x="8174740" y="4325337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F495CC-AFB2-F149-88AE-A61AE479D4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249424" y="5918831"/>
            <a:ext cx="1040669" cy="9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EFFF25-362B-C34C-A20B-C7C5EB16922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846376" y="5953853"/>
            <a:ext cx="1321263" cy="4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FFA953-2D19-DF44-A5C3-0152B272C31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743925" y="5936126"/>
            <a:ext cx="1223099" cy="11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7A5B39-091E-0945-AD46-284A75FBADA1}"/>
              </a:ext>
            </a:extLst>
          </p:cNvPr>
          <p:cNvCxnSpPr>
            <a:cxnSpLocks/>
          </p:cNvCxnSpPr>
          <p:nvPr/>
        </p:nvCxnSpPr>
        <p:spPr>
          <a:xfrm>
            <a:off x="8433818" y="5952256"/>
            <a:ext cx="1283206" cy="4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4B9B78-5E0A-4047-A77E-DD6D81FC5627}"/>
              </a:ext>
            </a:extLst>
          </p:cNvPr>
          <p:cNvCxnSpPr>
            <a:cxnSpLocks/>
          </p:cNvCxnSpPr>
          <p:nvPr/>
        </p:nvCxnSpPr>
        <p:spPr>
          <a:xfrm>
            <a:off x="3523492" y="5025248"/>
            <a:ext cx="0" cy="72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7074AB-72BF-594C-BAE4-303878B058F1}"/>
              </a:ext>
            </a:extLst>
          </p:cNvPr>
          <p:cNvCxnSpPr>
            <a:cxnSpLocks/>
          </p:cNvCxnSpPr>
          <p:nvPr/>
        </p:nvCxnSpPr>
        <p:spPr>
          <a:xfrm>
            <a:off x="8174738" y="4979082"/>
            <a:ext cx="0" cy="72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7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6B0A-216E-8749-AC8F-BEE8A899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Stream Ciphers: Encrypting Multiple Messages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6F518E-A32D-9248-A160-EEF306BF3AB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we encrypt multiple messages without key reuses?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27013-9EC6-1241-ADAC-DAB7E18C77AD}"/>
              </a:ext>
            </a:extLst>
          </p:cNvPr>
          <p:cNvSpPr txBox="1"/>
          <p:nvPr/>
        </p:nvSpPr>
        <p:spPr>
          <a:xfrm>
            <a:off x="3163824" y="2920285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C3948-873E-7B4B-8A70-A245F7ABA53F}"/>
              </a:ext>
            </a:extLst>
          </p:cNvPr>
          <p:cNvSpPr txBox="1"/>
          <p:nvPr/>
        </p:nvSpPr>
        <p:spPr>
          <a:xfrm>
            <a:off x="7839458" y="2920284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D464-D50B-D34E-B9EE-887929BA941C}"/>
              </a:ext>
            </a:extLst>
          </p:cNvPr>
          <p:cNvSpPr txBox="1"/>
          <p:nvPr/>
        </p:nvSpPr>
        <p:spPr>
          <a:xfrm>
            <a:off x="3108960" y="3584749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Seed(k)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21817-B01D-F348-B699-C705121E9387}"/>
              </a:ext>
            </a:extLst>
          </p:cNvPr>
          <p:cNvSpPr txBox="1"/>
          <p:nvPr/>
        </p:nvSpPr>
        <p:spPr>
          <a:xfrm>
            <a:off x="7784594" y="3614714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Seed(k)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682C9-8753-FF4A-B580-48EFC2CA7F90}"/>
              </a:ext>
            </a:extLst>
          </p:cNvPr>
          <p:cNvSpPr txBox="1"/>
          <p:nvPr/>
        </p:nvSpPr>
        <p:spPr>
          <a:xfrm>
            <a:off x="2852928" y="4292827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1D2D9-FADC-9642-9935-B2C535B418A1}"/>
              </a:ext>
            </a:extLst>
          </p:cNvPr>
          <p:cNvSpPr txBox="1"/>
          <p:nvPr/>
        </p:nvSpPr>
        <p:spPr>
          <a:xfrm>
            <a:off x="7559040" y="4289263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56798-83E2-7447-96B6-57797CE13622}"/>
              </a:ext>
            </a:extLst>
          </p:cNvPr>
          <p:cNvSpPr txBox="1"/>
          <p:nvPr/>
        </p:nvSpPr>
        <p:spPr>
          <a:xfrm>
            <a:off x="1005840" y="5430974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BC295-AE14-9B48-B4AE-C3F37580C293}"/>
              </a:ext>
            </a:extLst>
          </p:cNvPr>
          <p:cNvSpPr txBox="1"/>
          <p:nvPr/>
        </p:nvSpPr>
        <p:spPr>
          <a:xfrm>
            <a:off x="9869426" y="5393836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3BCA4-4857-9F47-B5CE-C6AA5DB646FF}"/>
              </a:ext>
            </a:extLst>
          </p:cNvPr>
          <p:cNvSpPr txBox="1"/>
          <p:nvPr/>
        </p:nvSpPr>
        <p:spPr>
          <a:xfrm>
            <a:off x="5167639" y="5448700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0924BB-AFD1-404C-A445-1332892BA601}"/>
                  </a:ext>
                </a:extLst>
              </p:cNvPr>
              <p:cNvSpPr txBox="1"/>
              <p:nvPr/>
            </p:nvSpPr>
            <p:spPr>
              <a:xfrm>
                <a:off x="7967024" y="5477140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0924BB-AFD1-404C-A445-1332892BA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024" y="5477140"/>
                <a:ext cx="46679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F43D3A-504F-994D-B09A-C482E28461DE}"/>
                  </a:ext>
                </a:extLst>
              </p:cNvPr>
              <p:cNvSpPr txBox="1"/>
              <p:nvPr/>
            </p:nvSpPr>
            <p:spPr>
              <a:xfrm>
                <a:off x="3290093" y="5459845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F43D3A-504F-994D-B09A-C482E284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93" y="5459845"/>
                <a:ext cx="466794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F56C9E-867C-2D42-BF61-AC1FF18D2DDE}"/>
              </a:ext>
            </a:extLst>
          </p:cNvPr>
          <p:cNvCxnSpPr/>
          <p:nvPr/>
        </p:nvCxnSpPr>
        <p:spPr>
          <a:xfrm>
            <a:off x="3541778" y="3295165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F4FB87-7652-B54E-9235-7ED5FE250E49}"/>
              </a:ext>
            </a:extLst>
          </p:cNvPr>
          <p:cNvCxnSpPr/>
          <p:nvPr/>
        </p:nvCxnSpPr>
        <p:spPr>
          <a:xfrm>
            <a:off x="3541778" y="4046414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D5AB4C-64CE-4346-99EF-3A9A52270004}"/>
              </a:ext>
            </a:extLst>
          </p:cNvPr>
          <p:cNvCxnSpPr/>
          <p:nvPr/>
        </p:nvCxnSpPr>
        <p:spPr>
          <a:xfrm>
            <a:off x="8174738" y="3318056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F30E40-14B1-8445-B93D-D012DAE383F0}"/>
              </a:ext>
            </a:extLst>
          </p:cNvPr>
          <p:cNvCxnSpPr/>
          <p:nvPr/>
        </p:nvCxnSpPr>
        <p:spPr>
          <a:xfrm>
            <a:off x="8174740" y="4051017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17E126-0CC9-1D4F-A04E-42E07C72F70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249424" y="5644511"/>
            <a:ext cx="1040669" cy="9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D1BE6-2D8F-494F-B344-23F46C2E01D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846376" y="5679533"/>
            <a:ext cx="1321263" cy="4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D07CD3-CA12-5945-8CD5-62B444D805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743925" y="5661806"/>
            <a:ext cx="1223099" cy="11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5E1CC5-16D2-904B-97B1-7AB1BD9D6EC4}"/>
              </a:ext>
            </a:extLst>
          </p:cNvPr>
          <p:cNvCxnSpPr>
            <a:cxnSpLocks/>
          </p:cNvCxnSpPr>
          <p:nvPr/>
        </p:nvCxnSpPr>
        <p:spPr>
          <a:xfrm>
            <a:off x="8433818" y="5677936"/>
            <a:ext cx="1283206" cy="4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6D9E0F-70E6-A64F-AEFE-20B02A7091F9}"/>
              </a:ext>
            </a:extLst>
          </p:cNvPr>
          <p:cNvCxnSpPr>
            <a:cxnSpLocks/>
          </p:cNvCxnSpPr>
          <p:nvPr/>
        </p:nvCxnSpPr>
        <p:spPr>
          <a:xfrm>
            <a:off x="3523492" y="4750928"/>
            <a:ext cx="0" cy="72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564429-3E6C-954A-92F0-71BE7B730916}"/>
              </a:ext>
            </a:extLst>
          </p:cNvPr>
          <p:cNvCxnSpPr>
            <a:cxnSpLocks/>
          </p:cNvCxnSpPr>
          <p:nvPr/>
        </p:nvCxnSpPr>
        <p:spPr>
          <a:xfrm>
            <a:off x="8174738" y="4704762"/>
            <a:ext cx="0" cy="72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7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5613-40A6-C940-A8A3-9C257B00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Stream Ciphers: Encrypting Multiple Messages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CA31BC0-5E16-2D46-BAE0-9E4A7CFB900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Solution: For each message, seed the PRNG with the key and a random IV, concatenated(“|”). Send the IV with the ciphertext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58D95E-2365-2344-8561-99B06D8C677B}"/>
              </a:ext>
            </a:extLst>
          </p:cNvPr>
          <p:cNvSpPr txBox="1"/>
          <p:nvPr/>
        </p:nvSpPr>
        <p:spPr>
          <a:xfrm>
            <a:off x="3163824" y="2920285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CADA75-8028-5640-A622-62642ADCBE45}"/>
              </a:ext>
            </a:extLst>
          </p:cNvPr>
          <p:cNvSpPr txBox="1"/>
          <p:nvPr/>
        </p:nvSpPr>
        <p:spPr>
          <a:xfrm>
            <a:off x="7839458" y="2920284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F9E2D1-754D-1841-8E0B-46A66A568B8B}"/>
              </a:ext>
            </a:extLst>
          </p:cNvPr>
          <p:cNvSpPr txBox="1"/>
          <p:nvPr/>
        </p:nvSpPr>
        <p:spPr>
          <a:xfrm>
            <a:off x="2834639" y="4480861"/>
            <a:ext cx="166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Seed(k | IV)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7D72E4-16E9-1843-AF71-AA03C419B430}"/>
              </a:ext>
            </a:extLst>
          </p:cNvPr>
          <p:cNvSpPr txBox="1"/>
          <p:nvPr/>
        </p:nvSpPr>
        <p:spPr>
          <a:xfrm>
            <a:off x="7546863" y="4474250"/>
            <a:ext cx="166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Seed(k | IV)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31A480-A78E-E144-AE15-1D9C6E7A720F}"/>
              </a:ext>
            </a:extLst>
          </p:cNvPr>
          <p:cNvSpPr txBox="1"/>
          <p:nvPr/>
        </p:nvSpPr>
        <p:spPr>
          <a:xfrm>
            <a:off x="2783478" y="5188939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Generate(n)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6805A-87EE-7D40-AAEF-0B91084198A2}"/>
              </a:ext>
            </a:extLst>
          </p:cNvPr>
          <p:cNvSpPr txBox="1"/>
          <p:nvPr/>
        </p:nvSpPr>
        <p:spPr>
          <a:xfrm>
            <a:off x="7478015" y="5185375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Generate(n)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0FE607-900C-0D41-8D26-2EF29821E6A1}"/>
              </a:ext>
            </a:extLst>
          </p:cNvPr>
          <p:cNvSpPr txBox="1"/>
          <p:nvPr/>
        </p:nvSpPr>
        <p:spPr>
          <a:xfrm>
            <a:off x="1005840" y="6327086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0F4DA5-C3A5-544D-95F2-14E3139E842B}"/>
              </a:ext>
            </a:extLst>
          </p:cNvPr>
          <p:cNvSpPr txBox="1"/>
          <p:nvPr/>
        </p:nvSpPr>
        <p:spPr>
          <a:xfrm>
            <a:off x="9869426" y="6289948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AB27B8-335F-744A-B623-3C398096F434}"/>
              </a:ext>
            </a:extLst>
          </p:cNvPr>
          <p:cNvSpPr txBox="1"/>
          <p:nvPr/>
        </p:nvSpPr>
        <p:spPr>
          <a:xfrm>
            <a:off x="5167639" y="6344812"/>
            <a:ext cx="215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8F18A7-7234-E349-A08B-55FD3162DE90}"/>
                  </a:ext>
                </a:extLst>
              </p:cNvPr>
              <p:cNvSpPr txBox="1"/>
              <p:nvPr/>
            </p:nvSpPr>
            <p:spPr>
              <a:xfrm>
                <a:off x="7967024" y="637325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8F18A7-7234-E349-A08B-55FD3162D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024" y="6373252"/>
                <a:ext cx="46679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D25993-0609-B143-A75D-22F70A139A8A}"/>
                  </a:ext>
                </a:extLst>
              </p:cNvPr>
              <p:cNvSpPr txBox="1"/>
              <p:nvPr/>
            </p:nvSpPr>
            <p:spPr>
              <a:xfrm>
                <a:off x="3290093" y="6355957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D25993-0609-B143-A75D-22F70A13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93" y="6355957"/>
                <a:ext cx="46679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F4191-037A-0544-B4F0-35083C6D20BA}"/>
              </a:ext>
            </a:extLst>
          </p:cNvPr>
          <p:cNvCxnSpPr/>
          <p:nvPr/>
        </p:nvCxnSpPr>
        <p:spPr>
          <a:xfrm>
            <a:off x="3541778" y="3295165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918A28-3B6A-F34B-9649-00E01C147A94}"/>
              </a:ext>
            </a:extLst>
          </p:cNvPr>
          <p:cNvCxnSpPr/>
          <p:nvPr/>
        </p:nvCxnSpPr>
        <p:spPr>
          <a:xfrm>
            <a:off x="3541778" y="4942526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BCF2D4-680D-4045-A30E-77DAD8BD24E4}"/>
              </a:ext>
            </a:extLst>
          </p:cNvPr>
          <p:cNvCxnSpPr/>
          <p:nvPr/>
        </p:nvCxnSpPr>
        <p:spPr>
          <a:xfrm>
            <a:off x="8174738" y="3318056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71B1AC-2773-C34B-96EB-3649317C78CE}"/>
              </a:ext>
            </a:extLst>
          </p:cNvPr>
          <p:cNvCxnSpPr/>
          <p:nvPr/>
        </p:nvCxnSpPr>
        <p:spPr>
          <a:xfrm>
            <a:off x="8174740" y="4947129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6062F5-8A28-FD40-8DAD-A7385E199FC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249424" y="6540623"/>
            <a:ext cx="1040669" cy="9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17D435-F6A1-C842-A5E0-8CC7C1F846B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846376" y="6575645"/>
            <a:ext cx="1321263" cy="4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84745-9B7A-D540-87EB-15B36B7D7F62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743925" y="6557918"/>
            <a:ext cx="1223099" cy="11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2CC522-AACB-3C42-ACD9-7A5DBE9BE44E}"/>
              </a:ext>
            </a:extLst>
          </p:cNvPr>
          <p:cNvCxnSpPr>
            <a:cxnSpLocks/>
          </p:cNvCxnSpPr>
          <p:nvPr/>
        </p:nvCxnSpPr>
        <p:spPr>
          <a:xfrm>
            <a:off x="8433818" y="6574048"/>
            <a:ext cx="1283206" cy="4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C10B0C-DC85-454A-B0D6-27519BFEFDD7}"/>
              </a:ext>
            </a:extLst>
          </p:cNvPr>
          <p:cNvCxnSpPr>
            <a:cxnSpLocks/>
          </p:cNvCxnSpPr>
          <p:nvPr/>
        </p:nvCxnSpPr>
        <p:spPr>
          <a:xfrm>
            <a:off x="3523492" y="5647040"/>
            <a:ext cx="0" cy="72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48EE55-30FB-BD49-AD48-35FDDE6431CD}"/>
              </a:ext>
            </a:extLst>
          </p:cNvPr>
          <p:cNvCxnSpPr>
            <a:cxnSpLocks/>
          </p:cNvCxnSpPr>
          <p:nvPr/>
        </p:nvCxnSpPr>
        <p:spPr>
          <a:xfrm>
            <a:off x="8174738" y="5600874"/>
            <a:ext cx="0" cy="72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9977709-1C94-FC4C-BF54-A0B668CD1E50}"/>
              </a:ext>
            </a:extLst>
          </p:cNvPr>
          <p:cNvSpPr txBox="1"/>
          <p:nvPr/>
        </p:nvSpPr>
        <p:spPr>
          <a:xfrm>
            <a:off x="3108960" y="3628363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IV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C0FCF6-75DD-0E41-A570-32DF6F1F3DDC}"/>
              </a:ext>
            </a:extLst>
          </p:cNvPr>
          <p:cNvSpPr txBox="1"/>
          <p:nvPr/>
        </p:nvSpPr>
        <p:spPr>
          <a:xfrm>
            <a:off x="7784594" y="3633838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IV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8ADE0A-A9C7-784E-B2AC-22E1D92A6FF9}"/>
              </a:ext>
            </a:extLst>
          </p:cNvPr>
          <p:cNvCxnSpPr/>
          <p:nvPr/>
        </p:nvCxnSpPr>
        <p:spPr>
          <a:xfrm>
            <a:off x="3523490" y="4118125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4C63BD-DEBB-B349-A42A-E9D8530EEB22}"/>
              </a:ext>
            </a:extLst>
          </p:cNvPr>
          <p:cNvCxnSpPr/>
          <p:nvPr/>
        </p:nvCxnSpPr>
        <p:spPr>
          <a:xfrm>
            <a:off x="8200421" y="4118125"/>
            <a:ext cx="0" cy="39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C5924F-92D0-BE42-B48D-406160E59CFE}"/>
              </a:ext>
            </a:extLst>
          </p:cNvPr>
          <p:cNvCxnSpPr>
            <a:endCxn id="48" idx="1"/>
          </p:cNvCxnSpPr>
          <p:nvPr/>
        </p:nvCxnSpPr>
        <p:spPr>
          <a:xfrm>
            <a:off x="4023360" y="3858768"/>
            <a:ext cx="3761234" cy="5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699</Words>
  <Application>Microsoft Macintosh PowerPoint</Application>
  <PresentationFormat>Widescreen</PresentationFormat>
  <Paragraphs>134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Lecture 13</vt:lpstr>
      <vt:lpstr>PowerPoint Presentation</vt:lpstr>
      <vt:lpstr>Stream Ciphers</vt:lpstr>
      <vt:lpstr>Stream Cipher Properties</vt:lpstr>
      <vt:lpstr>How to generate Stream Key?</vt:lpstr>
      <vt:lpstr>Stream Ciphers </vt:lpstr>
      <vt:lpstr>Stream Ciphers</vt:lpstr>
      <vt:lpstr>Stream Ciphers: Encrypting Multiple Messages</vt:lpstr>
      <vt:lpstr>Stream Ciphers: Encrypting Multiple Messages</vt:lpstr>
      <vt:lpstr>Real-world example: RC4</vt:lpstr>
      <vt:lpstr>RC4 Stream Cipher</vt:lpstr>
      <vt:lpstr>RC4 Key Schedule</vt:lpstr>
      <vt:lpstr>RC4 Encryption</vt:lpstr>
      <vt:lpstr>RC4</vt:lpstr>
      <vt:lpstr>RC4 Security</vt:lpstr>
      <vt:lpstr>Summary – Chapter 2</vt:lpstr>
      <vt:lpstr>Reading material</vt:lpstr>
      <vt:lpstr>Homework 1 - individual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Liu, Y</dc:creator>
  <cp:lastModifiedBy>Liu, Y</cp:lastModifiedBy>
  <cp:revision>5</cp:revision>
  <dcterms:created xsi:type="dcterms:W3CDTF">2023-02-17T16:41:47Z</dcterms:created>
  <dcterms:modified xsi:type="dcterms:W3CDTF">2023-02-17T16:47:20Z</dcterms:modified>
</cp:coreProperties>
</file>