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330" r:id="rId5"/>
    <p:sldId id="333" r:id="rId6"/>
    <p:sldId id="271" r:id="rId7"/>
    <p:sldId id="331" r:id="rId8"/>
    <p:sldId id="332" r:id="rId9"/>
    <p:sldId id="272" r:id="rId10"/>
    <p:sldId id="274" r:id="rId11"/>
    <p:sldId id="273" r:id="rId12"/>
    <p:sldId id="339" r:id="rId13"/>
    <p:sldId id="275" r:id="rId14"/>
    <p:sldId id="276" r:id="rId15"/>
    <p:sldId id="277" r:id="rId16"/>
    <p:sldId id="3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2"/>
    <p:restoredTop sz="48615"/>
  </p:normalViewPr>
  <p:slideViewPr>
    <p:cSldViewPr snapToGrid="0" snapToObjects="1">
      <p:cViewPr varScale="1">
        <p:scale>
          <a:sx n="51" d="100"/>
          <a:sy n="51" d="100"/>
        </p:scale>
        <p:origin x="2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92F20-2179-0D4A-B963-7C28E06B523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EAA4E-3113-764A-87E9-66EC440C3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72195-E6FF-E24A-BA66-C61426A3C0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77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72195-E6FF-E24A-BA66-C61426A3C0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34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EAA4E-3113-764A-87E9-66EC440C37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EAA4E-3113-764A-87E9-66EC440C37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2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72195-E6FF-E24A-BA66-C61426A3C0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44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72195-E6FF-E24A-BA66-C61426A3C0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04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72195-E6FF-E24A-BA66-C61426A3C0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9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72195-E6FF-E24A-BA66-C61426A3C0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25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72195-E6FF-E24A-BA66-C61426A3C0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1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624E-BA93-4543-98B3-A55E46CC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6819F-3097-AF4E-9D0F-18B416F4F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A7F0B-B00F-5542-983A-FDA6191F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2D86-F13D-644C-BB7A-A34A809B8EA7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491A4-D50F-CA4F-B588-6D8F839D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3D974-E40D-7342-82B1-20499945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817D-0D79-B749-8937-37CD77B1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C1C9-63A7-9B4B-8C2F-F6DC8523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B33EA-6C32-1143-B2A3-1F4C4F8B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79BB8-49ED-414A-AAE3-DEC6513E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2D86-F13D-644C-BB7A-A34A809B8EA7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6E54C-3250-4A46-B74B-F47EB13B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4D099-FBB3-F94B-A31A-6B13FCBB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817D-0D79-B749-8937-37CD77B1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8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E46E7-AA0B-2F4A-8F0D-CE3DEA008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AC3FF-6B7C-2446-A1E1-2CDAF7D34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4E76F-CE96-C84B-B8AC-68A71AA8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2D86-F13D-644C-BB7A-A34A809B8EA7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8A671-40D9-7242-8FC3-DE7D3977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F9CE7-F5E5-3C4D-8FDE-935F6979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817D-0D79-B749-8937-37CD77B1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7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05AC-D3C9-3240-A275-97FF05F2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69FBA-0D0D-2B49-9EBA-8BEC4CF2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42552-4A94-4D4C-9FFB-02F6EBF7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2D86-F13D-644C-BB7A-A34A809B8EA7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70D8-A160-AB4C-BE60-DBE6354A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BD53-6737-2940-B051-C0DD34DD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817D-0D79-B749-8937-37CD77B1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2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DC23-2CA1-E54A-BF5A-3FFD4A36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582D6-A7DB-ED4C-87C9-F20D0F891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01C8A-999C-164F-A9DA-5C9168B0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2D86-F13D-644C-BB7A-A34A809B8EA7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0EA50-9924-8348-8801-46384B5E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4C1D9-9968-9B4B-A7D3-9142DB48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817D-0D79-B749-8937-37CD77B1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84A5-E56F-874E-B573-97BDA791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DDAEF-8CF1-794E-A10D-BBA472E59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25B08-03D2-5648-B99D-95EB27BEE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7CA24-43E5-6745-941D-2DBC208C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2D86-F13D-644C-BB7A-A34A809B8EA7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39107-BCEA-7A4F-9B68-D7F38E0E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4F278-298C-2D45-B844-F6A37B0E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817D-0D79-B749-8937-37CD77B1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B577-F09A-4C44-9DD3-9F1DB27F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50F4A-BA5D-4844-A58B-7FAC01545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C7AC1-9723-1A4C-8290-6B57E9B5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B4640-C045-2945-8779-5D8634DF4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0AA02-8FF5-4E49-8C9E-4A655AB92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E014D-60DC-3742-A555-7610DBBB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2D86-F13D-644C-BB7A-A34A809B8EA7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5F4EF-BC95-4843-900F-D4C6D08C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5C294-7120-A448-A5A9-6D4B53DA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817D-0D79-B749-8937-37CD77B1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9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AA91-40CC-5140-B63F-43A25463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973FA-D41B-384B-8E35-ACBF17F7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2D86-F13D-644C-BB7A-A34A809B8EA7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9F7DE-240A-C94B-ACC2-944260A4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A9D69-DA32-BC44-9035-317B1478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817D-0D79-B749-8937-37CD77B1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67C73-B041-9343-AA73-7656A537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2D86-F13D-644C-BB7A-A34A809B8EA7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77B4A-5930-C747-925A-AF1FA04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F14BE-8F5E-A148-841D-950DF8B9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817D-0D79-B749-8937-37CD77B1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E891-C585-F14D-BA17-2512E0F1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1EF8-AF46-B745-BF56-03288A485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3BECB-92D1-4342-B199-5F9AB16EA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0D175-21B6-B440-888E-8D73F006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2D86-F13D-644C-BB7A-A34A809B8EA7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FA151-6A7D-0D48-94A6-BB3F3BEB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59B08-2086-C14F-9EA2-18832726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817D-0D79-B749-8937-37CD77B1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2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278E-6B6D-3849-B54F-4E908103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300BF-1893-674F-A173-A77AD27EB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783ED-D565-CA48-BDDD-CFDACFCAF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9B4BF-049B-A547-9A1D-1D9F8115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2D86-F13D-644C-BB7A-A34A809B8EA7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80D85-5733-4343-8D88-4F37A5F7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2558C-E1FA-8447-B0E5-275AA58D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817D-0D79-B749-8937-37CD77B1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E1DA2-91CC-194A-9EC9-02680323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6827E-0698-4D42-A1B7-44CA69AE3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2DCC-52BC-2F4D-A99F-78929A83C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2D86-F13D-644C-BB7A-A34A809B8EA7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6CFC4-CE0A-E242-8EF2-8D206CAF6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33F3F-99D8-A045-B89B-984409089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1817D-0D79-B749-8937-37CD77B1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8EAA-9860-E64F-AFFA-F7D825E55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A992C-D7E6-7642-8E41-57111533B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8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7C94-C909-B146-BFAD-317F395B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75D4-D6B9-2C4B-9825-DE016AD4A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step1: generate a pair of keys</a:t>
            </a:r>
          </a:p>
          <a:p>
            <a:r>
              <a:rPr lang="en-US" dirty="0"/>
              <a:t>step2: keep the private key / secret key (SK) and distribute the public key (PK) – place PK in a public register or other accessible file</a:t>
            </a:r>
          </a:p>
          <a:p>
            <a:r>
              <a:rPr lang="en-US" dirty="0"/>
              <a:t>step3: Bob encrypts the message with Alice’s PK</a:t>
            </a:r>
          </a:p>
          <a:p>
            <a:r>
              <a:rPr lang="en-US" dirty="0"/>
              <a:t>step4: upon receiving the ciphertext (CT), Alice decrypt CT with SK</a:t>
            </a:r>
          </a:p>
        </p:txBody>
      </p:sp>
    </p:spTree>
    <p:extLst>
      <p:ext uri="{BB962C8B-B14F-4D97-AF65-F5344CB8AC3E}">
        <p14:creationId xmlns:p14="http://schemas.microsoft.com/office/powerpoint/2010/main" val="219164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14B0-6B40-ED48-92A2-7C2F8BF3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Cryptography - Signature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750FEBD-33F6-4449-BF97-E63A32403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0016" y="1690688"/>
            <a:ext cx="8113183" cy="4597965"/>
          </a:xfrm>
        </p:spPr>
      </p:pic>
    </p:spTree>
    <p:extLst>
      <p:ext uri="{BB962C8B-B14F-4D97-AF65-F5344CB8AC3E}">
        <p14:creationId xmlns:p14="http://schemas.microsoft.com/office/powerpoint/2010/main" val="156337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D65B-36C2-404C-8FA9-EABDA6E6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9B15EC6-D0B4-9D4A-A012-1111E1FF9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431" y="2844800"/>
            <a:ext cx="1892300" cy="1168400"/>
          </a:xfrm>
        </p:spPr>
      </p:pic>
      <p:pic>
        <p:nvPicPr>
          <p:cNvPr id="6" name="Picture 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F9C89FC2-4EEA-F840-9A89-561CE1D3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433" y="2844800"/>
            <a:ext cx="736600" cy="749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412231-7DA1-C64B-893E-B53F8FAFAD29}"/>
              </a:ext>
            </a:extLst>
          </p:cNvPr>
          <p:cNvSpPr txBox="1"/>
          <p:nvPr/>
        </p:nvSpPr>
        <p:spPr>
          <a:xfrm>
            <a:off x="9362443" y="2475468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27B94-58DC-7D4B-B1E1-A3EF63EE71E7}"/>
              </a:ext>
            </a:extLst>
          </p:cNvPr>
          <p:cNvSpPr txBox="1"/>
          <p:nvPr/>
        </p:nvSpPr>
        <p:spPr>
          <a:xfrm>
            <a:off x="1569771" y="2475468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57B8A6-A2C4-B245-BB50-20CE86506C05}"/>
              </a:ext>
            </a:extLst>
          </p:cNvPr>
          <p:cNvCxnSpPr/>
          <p:nvPr/>
        </p:nvCxnSpPr>
        <p:spPr>
          <a:xfrm>
            <a:off x="3285067" y="3014133"/>
            <a:ext cx="5943600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D613EA-A664-1F48-848D-B7E702B8F1EF}"/>
              </a:ext>
            </a:extLst>
          </p:cNvPr>
          <p:cNvCxnSpPr>
            <a:cxnSpLocks/>
          </p:cNvCxnSpPr>
          <p:nvPr/>
        </p:nvCxnSpPr>
        <p:spPr>
          <a:xfrm flipH="1">
            <a:off x="3245225" y="3594100"/>
            <a:ext cx="5947584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8FCB7B-22F4-CE44-8E70-CAFA50455411}"/>
              </a:ext>
            </a:extLst>
          </p:cNvPr>
          <p:cNvSpPr txBox="1"/>
          <p:nvPr/>
        </p:nvSpPr>
        <p:spPr>
          <a:xfrm>
            <a:off x="5441576" y="3604828"/>
            <a:ext cx="206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Signature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55D03-E7CE-F54E-835A-8095A462A948}"/>
              </a:ext>
            </a:extLst>
          </p:cNvPr>
          <p:cNvSpPr txBox="1"/>
          <p:nvPr/>
        </p:nvSpPr>
        <p:spPr>
          <a:xfrm>
            <a:off x="5351932" y="2520293"/>
            <a:ext cx="206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6259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4F7E-C55D-5E45-9563-A4F16754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Public-key cryptography?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6DDB-0ED0-D34A-940F-DFFB93E8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developed to address two key issues:</a:t>
            </a:r>
          </a:p>
          <a:p>
            <a:pPr lvl="1"/>
            <a:r>
              <a:rPr lang="en-US" altLang="en-US" b="1" dirty="0"/>
              <a:t>key distribution</a:t>
            </a:r>
            <a:r>
              <a:rPr lang="en-US" altLang="en-US" dirty="0"/>
              <a:t> – how to have secure communications in general without having to trust a KDC with your key</a:t>
            </a:r>
          </a:p>
          <a:p>
            <a:pPr lvl="1"/>
            <a:r>
              <a:rPr lang="en-US" altLang="en-US" b="1" dirty="0"/>
              <a:t>digital signatures</a:t>
            </a:r>
            <a:r>
              <a:rPr lang="en-US" altLang="en-US" dirty="0"/>
              <a:t> – how to verify a message comes intact from the claimed sender</a:t>
            </a:r>
          </a:p>
          <a:p>
            <a:r>
              <a:rPr lang="en-US" altLang="en-US" dirty="0"/>
              <a:t>public invention due to Whitfield Diffie &amp; Martin Hellman at Stanford Uni in 1976</a:t>
            </a:r>
          </a:p>
          <a:p>
            <a:pPr lvl="1"/>
            <a:r>
              <a:rPr lang="en-AU" altLang="en-US" dirty="0"/>
              <a:t>https://</a:t>
            </a:r>
            <a:r>
              <a:rPr lang="en-AU" altLang="en-US" dirty="0" err="1"/>
              <a:t>news.stanford.edu</a:t>
            </a:r>
            <a:r>
              <a:rPr lang="en-AU" altLang="en-US" dirty="0"/>
              <a:t>/press-releases/2016/03/01/pr-turing-hellman-diffie-030116/</a:t>
            </a:r>
          </a:p>
        </p:txBody>
      </p:sp>
    </p:spTree>
    <p:extLst>
      <p:ext uri="{BB962C8B-B14F-4D97-AF65-F5344CB8AC3E}">
        <p14:creationId xmlns:p14="http://schemas.microsoft.com/office/powerpoint/2010/main" val="2982206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879D-0C4A-A146-B15D-0FE6BF41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E9AF-3F49-E340-9807-D8642EFB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classify uses into 3 categories:</a:t>
            </a:r>
          </a:p>
          <a:p>
            <a:pPr lvl="1"/>
            <a:r>
              <a:rPr lang="en-US" altLang="en-US" b="1" dirty="0"/>
              <a:t>encryption/decryption</a:t>
            </a:r>
            <a:r>
              <a:rPr lang="en-US" altLang="en-US" dirty="0"/>
              <a:t> (provide secrecy)</a:t>
            </a:r>
          </a:p>
          <a:p>
            <a:pPr lvl="1"/>
            <a:r>
              <a:rPr lang="en-US" altLang="en-US" b="1" dirty="0"/>
              <a:t>digital signatures</a:t>
            </a:r>
            <a:r>
              <a:rPr lang="en-US" altLang="en-US" dirty="0"/>
              <a:t> (provide authentication)</a:t>
            </a:r>
          </a:p>
          <a:p>
            <a:pPr lvl="1"/>
            <a:r>
              <a:rPr lang="en-US" altLang="en-US" b="1" dirty="0"/>
              <a:t>key exchange</a:t>
            </a:r>
            <a:r>
              <a:rPr lang="en-US" altLang="en-US" dirty="0"/>
              <a:t> (of session keys)</a:t>
            </a:r>
          </a:p>
          <a:p>
            <a:r>
              <a:rPr lang="en-US" altLang="en-US" dirty="0"/>
              <a:t>some algorithms are suitable for all uses; others are specific to one</a:t>
            </a:r>
            <a:endParaRPr lang="en-AU" altLang="en-US" dirty="0"/>
          </a:p>
          <a:p>
            <a:r>
              <a:rPr lang="en-AU" altLang="en-US" dirty="0"/>
              <a:t>Either of the two related keys can be used for encryption, with the other used for decryption</a:t>
            </a:r>
            <a:endParaRPr lang="en-US" altLang="en-US" dirty="0"/>
          </a:p>
          <a:p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BC80A3F-BD78-5749-8C0C-A739AB864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17" y="4905375"/>
            <a:ext cx="72771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13F4-ECA6-A841-A0B7-C02A4D40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Security of Public Key Schemes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BAAD-5FD4-4E4B-A23B-A3A2E7992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like private key schemes brute force </a:t>
            </a:r>
            <a:r>
              <a:rPr lang="en-AU" altLang="en-US" b="1" dirty="0"/>
              <a:t>exhaustive search</a:t>
            </a:r>
            <a:r>
              <a:rPr lang="en-AU" altLang="en-US" dirty="0"/>
              <a:t> attack is always theoretically possible </a:t>
            </a:r>
          </a:p>
          <a:p>
            <a:r>
              <a:rPr lang="en-AU" altLang="en-US" dirty="0"/>
              <a:t>but keys used are too large (&gt;512bits) </a:t>
            </a:r>
          </a:p>
          <a:p>
            <a:r>
              <a:rPr lang="en-AU" altLang="en-US" dirty="0"/>
              <a:t>security relies on a </a:t>
            </a:r>
            <a:r>
              <a:rPr lang="en-AU" altLang="en-US" b="1" dirty="0"/>
              <a:t>large enough</a:t>
            </a:r>
            <a:r>
              <a:rPr lang="en-AU" altLang="en-US" dirty="0"/>
              <a:t> difference in difficulty between </a:t>
            </a:r>
            <a:r>
              <a:rPr lang="en-AU" altLang="en-US" b="1" dirty="0"/>
              <a:t>easy</a:t>
            </a:r>
            <a:r>
              <a:rPr lang="en-AU" altLang="en-US" dirty="0"/>
              <a:t> (</a:t>
            </a:r>
            <a:r>
              <a:rPr lang="en-AU" altLang="en-US" dirty="0" err="1"/>
              <a:t>en</a:t>
            </a:r>
            <a:r>
              <a:rPr lang="en-AU" altLang="en-US" dirty="0"/>
              <a:t>/decrypt) and </a:t>
            </a:r>
            <a:r>
              <a:rPr lang="en-AU" altLang="en-US" b="1" dirty="0"/>
              <a:t>hard</a:t>
            </a:r>
            <a:r>
              <a:rPr lang="en-AU" altLang="en-US" dirty="0"/>
              <a:t> (cryptanalyze) problems</a:t>
            </a:r>
          </a:p>
          <a:p>
            <a:r>
              <a:rPr lang="en-AU" altLang="en-US" dirty="0"/>
              <a:t>more generally the </a:t>
            </a:r>
            <a:r>
              <a:rPr lang="en-AU" altLang="en-US" b="1" dirty="0"/>
              <a:t>hard</a:t>
            </a:r>
            <a:r>
              <a:rPr lang="en-AU" altLang="en-US" dirty="0"/>
              <a:t> problem is known, it’s just made too hard to do in practice </a:t>
            </a:r>
          </a:p>
          <a:p>
            <a:r>
              <a:rPr lang="en-AU" altLang="en-US" dirty="0"/>
              <a:t>requires the use of </a:t>
            </a:r>
            <a:r>
              <a:rPr lang="en-AU" altLang="en-US" b="1" dirty="0"/>
              <a:t>very large numbers</a:t>
            </a:r>
          </a:p>
          <a:p>
            <a:r>
              <a:rPr lang="en-AU" altLang="en-US" dirty="0"/>
              <a:t>hence is </a:t>
            </a:r>
            <a:r>
              <a:rPr lang="en-AU" altLang="en-US" b="1" dirty="0"/>
              <a:t>slow</a:t>
            </a:r>
            <a:r>
              <a:rPr lang="en-AU" altLang="en-US" dirty="0"/>
              <a:t> compared to private/symmetric key schemes</a:t>
            </a:r>
            <a:r>
              <a:rPr lang="en-AU" altLang="en-US" sz="2400" dirty="0"/>
              <a:t> </a:t>
            </a:r>
          </a:p>
          <a:p>
            <a:pPr marL="0" indent="0">
              <a:buNone/>
            </a:pPr>
            <a:endParaRPr lang="en-AU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3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B14D-5A10-B642-AC5A-51838AC4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Mid-term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D31F0-736F-2D45-8E7C-81D65ED3A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March 8, 2023 from 9:00 am – 9:50 am</a:t>
            </a:r>
          </a:p>
          <a:p>
            <a:r>
              <a:rPr lang="en-US" dirty="0"/>
              <a:t>In class</a:t>
            </a:r>
          </a:p>
          <a:p>
            <a:r>
              <a:rPr lang="en-US" dirty="0"/>
              <a:t>Close book, no cheat</a:t>
            </a:r>
          </a:p>
        </p:txBody>
      </p:sp>
    </p:spTree>
    <p:extLst>
      <p:ext uri="{BB962C8B-B14F-4D97-AF65-F5344CB8AC3E}">
        <p14:creationId xmlns:p14="http://schemas.microsoft.com/office/powerpoint/2010/main" val="309348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472A-659E-364E-AA46-5313EB1B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32E03-54CF-D04B-ADD2-16FE3CE2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Public-Key Cryptography</a:t>
            </a:r>
          </a:p>
        </p:txBody>
      </p:sp>
    </p:spTree>
    <p:extLst>
      <p:ext uri="{BB962C8B-B14F-4D97-AF65-F5344CB8AC3E}">
        <p14:creationId xmlns:p14="http://schemas.microsoft.com/office/powerpoint/2010/main" val="72855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36C6-B47F-844B-B3D8-604B0CA0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71EA0-69D0-C14E-BBC8-6C8B42F1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traditional </a:t>
            </a:r>
            <a:r>
              <a:rPr lang="en-AU" altLang="en-US" b="1" dirty="0"/>
              <a:t>private/secret/single-key</a:t>
            </a:r>
            <a:r>
              <a:rPr lang="en-AU" altLang="en-US" dirty="0"/>
              <a:t> cryptography uses </a:t>
            </a:r>
            <a:r>
              <a:rPr lang="en-AU" altLang="en-US" b="1" dirty="0"/>
              <a:t>one</a:t>
            </a:r>
            <a:r>
              <a:rPr lang="en-AU" altLang="en-US" dirty="0"/>
              <a:t> key </a:t>
            </a:r>
          </a:p>
          <a:p>
            <a:r>
              <a:rPr lang="en-AU" altLang="en-US" dirty="0"/>
              <a:t>shared by both sender and receiver </a:t>
            </a:r>
          </a:p>
          <a:p>
            <a:r>
              <a:rPr lang="en-AU" altLang="en-US" dirty="0"/>
              <a:t>if this key is disclosed communications are compromised </a:t>
            </a:r>
          </a:p>
          <a:p>
            <a:r>
              <a:rPr lang="en-AU" altLang="en-US" dirty="0"/>
              <a:t>also is </a:t>
            </a:r>
            <a:r>
              <a:rPr lang="en-AU" altLang="en-US" b="1" dirty="0"/>
              <a:t>symmetric</a:t>
            </a:r>
            <a:r>
              <a:rPr lang="en-AU" altLang="en-US" dirty="0"/>
              <a:t>, parties are equal </a:t>
            </a:r>
          </a:p>
          <a:p>
            <a:r>
              <a:rPr lang="en-AU" altLang="en-US" dirty="0"/>
              <a:t>hence does not protect sender from receiver forging a message &amp; claiming it’s sent by sender </a:t>
            </a:r>
          </a:p>
          <a:p>
            <a:r>
              <a:rPr lang="en-AU" altLang="en-US" dirty="0"/>
              <a:t>Pros and Cons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6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E204-49D9-B949-8D61-F0F079BB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794"/>
            <a:ext cx="10515600" cy="1325563"/>
          </a:xfrm>
        </p:spPr>
        <p:txBody>
          <a:bodyPr/>
          <a:lstStyle/>
          <a:p>
            <a:r>
              <a:rPr lang="en-US" dirty="0"/>
              <a:t>Public-Key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1E08-172C-F54C-AC52-5C788F9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65"/>
            <a:ext cx="10202333" cy="520170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In public-key schemes, each person has two keys</a:t>
            </a:r>
          </a:p>
          <a:p>
            <a:pPr lvl="1" fontAlgn="base"/>
            <a:r>
              <a:rPr lang="en-US" b="1" dirty="0"/>
              <a:t>Public key</a:t>
            </a:r>
            <a:r>
              <a:rPr lang="en-US" dirty="0"/>
              <a:t>: Known to everybody</a:t>
            </a:r>
            <a:endParaRPr lang="en-US" b="1" dirty="0"/>
          </a:p>
          <a:p>
            <a:pPr lvl="1" fontAlgn="base"/>
            <a:r>
              <a:rPr lang="en-US" b="1" dirty="0"/>
              <a:t>Private key</a:t>
            </a:r>
            <a:r>
              <a:rPr lang="en-US" dirty="0"/>
              <a:t>: Only known by that person</a:t>
            </a:r>
            <a:endParaRPr lang="en-US" b="1" dirty="0"/>
          </a:p>
          <a:p>
            <a:pPr lvl="1" fontAlgn="base"/>
            <a:r>
              <a:rPr lang="en-US" dirty="0"/>
              <a:t>Keys come in pairs: every public key corresponds to one private key</a:t>
            </a:r>
          </a:p>
          <a:p>
            <a:pPr fontAlgn="base"/>
            <a:r>
              <a:rPr lang="en-US" dirty="0"/>
              <a:t>Uses number theory</a:t>
            </a:r>
          </a:p>
          <a:p>
            <a:pPr lvl="1" fontAlgn="base"/>
            <a:r>
              <a:rPr lang="en-US" dirty="0"/>
              <a:t>Examples: Modular arithmetic, factoring, discrete logarithm problem, Elliptic logs over Elliptic Curves</a:t>
            </a:r>
          </a:p>
          <a:p>
            <a:pPr lvl="1" fontAlgn="base"/>
            <a:r>
              <a:rPr lang="en-US" dirty="0"/>
              <a:t>Contrast with symmetric-key cryptography (uses XORs and bit-shifts)</a:t>
            </a:r>
          </a:p>
          <a:p>
            <a:pPr fontAlgn="base"/>
            <a:r>
              <a:rPr lang="en-US" dirty="0"/>
              <a:t>Messages are numbers</a:t>
            </a:r>
          </a:p>
          <a:p>
            <a:pPr lvl="1" fontAlgn="base"/>
            <a:r>
              <a:rPr lang="en-US" dirty="0"/>
              <a:t>Contrast with symmetric-key cryptography (messages are bit strings)</a:t>
            </a:r>
          </a:p>
        </p:txBody>
      </p:sp>
    </p:spTree>
    <p:extLst>
      <p:ext uri="{BB962C8B-B14F-4D97-AF65-F5344CB8AC3E}">
        <p14:creationId xmlns:p14="http://schemas.microsoft.com/office/powerpoint/2010/main" val="209494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9505-074A-E148-9F7F-264DC346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72253-8A2A-FD4A-981C-A42E6DB0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Benefit: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Drawback: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6608CE-7A83-8D40-8CBD-19DCA110A7B1}"/>
              </a:ext>
            </a:extLst>
          </p:cNvPr>
          <p:cNvSpPr txBox="1">
            <a:spLocks/>
          </p:cNvSpPr>
          <p:nvPr/>
        </p:nvSpPr>
        <p:spPr>
          <a:xfrm>
            <a:off x="838200" y="18137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Benefit: No longer need to assume that Alice and Bob already share a secret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C4B136-01B0-2844-A6DB-66CD10F4FEB1}"/>
              </a:ext>
            </a:extLst>
          </p:cNvPr>
          <p:cNvSpPr txBox="1">
            <a:spLocks/>
          </p:cNvSpPr>
          <p:nvPr/>
        </p:nvSpPr>
        <p:spPr>
          <a:xfrm>
            <a:off x="838200" y="18375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Drawback: Much slower than symmetric-key cryptography</a:t>
            </a:r>
          </a:p>
          <a:p>
            <a:pPr lvl="1" fontAlgn="base"/>
            <a:r>
              <a:rPr lang="en-US" dirty="0"/>
              <a:t>Number theory calculations are much slower than XORs and bit-shifts</a:t>
            </a:r>
          </a:p>
        </p:txBody>
      </p:sp>
    </p:spTree>
    <p:extLst>
      <p:ext uri="{BB962C8B-B14F-4D97-AF65-F5344CB8AC3E}">
        <p14:creationId xmlns:p14="http://schemas.microsoft.com/office/powerpoint/2010/main" val="219805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2E13-5513-EB43-9F38-45848083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3D29-89A8-7C4A-8C33-8F2ED257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b="1" dirty="0"/>
              <a:t>public-key/two-key/asymmetric</a:t>
            </a:r>
            <a:r>
              <a:rPr lang="en-AU" altLang="en-US" dirty="0"/>
              <a:t> cryptography involves the use of </a:t>
            </a:r>
            <a:r>
              <a:rPr lang="en-AU" altLang="en-US" b="1" dirty="0"/>
              <a:t>two</a:t>
            </a:r>
            <a:r>
              <a:rPr lang="en-AU" altLang="en-US" dirty="0"/>
              <a:t> keys: </a:t>
            </a:r>
          </a:p>
          <a:p>
            <a:pPr lvl="1"/>
            <a:r>
              <a:rPr lang="en-AU" altLang="en-US" dirty="0"/>
              <a:t>a </a:t>
            </a:r>
            <a:r>
              <a:rPr lang="en-AU" altLang="en-US" b="1" dirty="0"/>
              <a:t>public-key</a:t>
            </a:r>
            <a:r>
              <a:rPr lang="en-AU" altLang="en-US" dirty="0"/>
              <a:t>, which may be known by anybody, and can be used to </a:t>
            </a:r>
            <a:r>
              <a:rPr lang="en-AU" altLang="en-US" b="1" dirty="0">
                <a:solidFill>
                  <a:srgbClr val="FF0000"/>
                </a:solidFill>
              </a:rPr>
              <a:t>encrypt messages</a:t>
            </a:r>
            <a:r>
              <a:rPr lang="en-AU" altLang="en-US" dirty="0"/>
              <a:t>, and </a:t>
            </a:r>
            <a:r>
              <a:rPr lang="en-AU" altLang="en-US" b="1" dirty="0">
                <a:solidFill>
                  <a:srgbClr val="FF0000"/>
                </a:solidFill>
              </a:rPr>
              <a:t>verify signatures</a:t>
            </a:r>
            <a:r>
              <a:rPr lang="en-AU" alt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AU" altLang="en-US" dirty="0"/>
              <a:t>a </a:t>
            </a:r>
            <a:r>
              <a:rPr lang="en-AU" altLang="en-US" b="1" dirty="0"/>
              <a:t>private-key</a:t>
            </a:r>
            <a:r>
              <a:rPr lang="en-AU" altLang="en-US" dirty="0"/>
              <a:t>, known only to the recipient, used to </a:t>
            </a:r>
            <a:r>
              <a:rPr lang="en-AU" altLang="en-US" b="1" dirty="0">
                <a:solidFill>
                  <a:srgbClr val="FF0000"/>
                </a:solidFill>
              </a:rPr>
              <a:t>decrypt messages</a:t>
            </a:r>
            <a:r>
              <a:rPr lang="en-AU" altLang="en-US" dirty="0"/>
              <a:t>, and </a:t>
            </a:r>
            <a:r>
              <a:rPr lang="en-AU" altLang="en-US" b="1" dirty="0">
                <a:solidFill>
                  <a:srgbClr val="FF0000"/>
                </a:solidFill>
              </a:rPr>
              <a:t>sign</a:t>
            </a:r>
            <a:r>
              <a:rPr lang="en-AU" altLang="en-US" dirty="0"/>
              <a:t> (create)</a:t>
            </a:r>
            <a:r>
              <a:rPr lang="en-AU" altLang="en-US" b="1" dirty="0"/>
              <a:t> </a:t>
            </a:r>
            <a:r>
              <a:rPr lang="en-AU" altLang="en-US" b="1" dirty="0">
                <a:solidFill>
                  <a:srgbClr val="FF0000"/>
                </a:solidFill>
              </a:rPr>
              <a:t>signatures</a:t>
            </a:r>
            <a:endParaRPr lang="en-AU" altLang="en-US" dirty="0">
              <a:solidFill>
                <a:srgbClr val="FF0000"/>
              </a:solidFill>
            </a:endParaRPr>
          </a:p>
          <a:p>
            <a:r>
              <a:rPr lang="en-AU" altLang="en-US" dirty="0"/>
              <a:t>is </a:t>
            </a:r>
            <a:r>
              <a:rPr lang="en-AU" altLang="en-US" b="1" dirty="0"/>
              <a:t>asymmetric</a:t>
            </a:r>
            <a:r>
              <a:rPr lang="en-AU" altLang="en-US" dirty="0"/>
              <a:t> because</a:t>
            </a:r>
          </a:p>
          <a:p>
            <a:pPr lvl="1"/>
            <a:r>
              <a:rPr lang="en-AU" altLang="en-US" dirty="0"/>
              <a:t>Not the same key</a:t>
            </a:r>
          </a:p>
          <a:p>
            <a:pPr lvl="1"/>
            <a:r>
              <a:rPr lang="en-AU" altLang="en-US" dirty="0"/>
              <a:t>those who encrypt messages or verify signatures </a:t>
            </a:r>
            <a:r>
              <a:rPr lang="en-AU" altLang="en-US" b="1" dirty="0"/>
              <a:t>cannot</a:t>
            </a:r>
            <a:r>
              <a:rPr lang="en-AU" altLang="en-US" dirty="0"/>
              <a:t> decrypt messages or create signatures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2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D579-86C8-C245-A9AF-DDF46240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EC61-2D7E-C040-84A2-7598E7D3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Everybody can encrypt with the public key</a:t>
            </a:r>
          </a:p>
          <a:p>
            <a:pPr fontAlgn="base"/>
            <a:r>
              <a:rPr lang="en-US" dirty="0"/>
              <a:t>Only the recipient can decrypt with the private key</a:t>
            </a:r>
          </a:p>
          <a:p>
            <a:endParaRPr lang="en-US" dirty="0"/>
          </a:p>
        </p:txBody>
      </p:sp>
      <p:pic>
        <p:nvPicPr>
          <p:cNvPr id="5" name="Picture 4" descr="A drawing of a child&#10;&#10;Description automatically generated with low confidence">
            <a:extLst>
              <a:ext uri="{FF2B5EF4-FFF2-40B4-BE49-F238E27FC236}">
                <a16:creationId xmlns:a16="http://schemas.microsoft.com/office/drawing/2014/main" id="{E45F4843-AFC9-E947-AB97-21C9F105C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82" y="3429000"/>
            <a:ext cx="1877483" cy="2149582"/>
          </a:xfrm>
          <a:prstGeom prst="rect">
            <a:avLst/>
          </a:prstGeom>
        </p:spPr>
      </p:pic>
      <p:pic>
        <p:nvPicPr>
          <p:cNvPr id="7" name="Picture 6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F8CEF09B-8B43-8049-A915-5F147616F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866" y="3513667"/>
            <a:ext cx="2045713" cy="1989666"/>
          </a:xfrm>
          <a:prstGeom prst="rect">
            <a:avLst/>
          </a:prstGeom>
        </p:spPr>
      </p:pic>
      <p:pic>
        <p:nvPicPr>
          <p:cNvPr id="9" name="Picture 8" descr="A picture containing wire&#10;&#10;Description automatically generated">
            <a:extLst>
              <a:ext uri="{FF2B5EF4-FFF2-40B4-BE49-F238E27FC236}">
                <a16:creationId xmlns:a16="http://schemas.microsoft.com/office/drawing/2014/main" id="{A7144325-EAE4-0847-8324-C62E6FD94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323" y="4343872"/>
            <a:ext cx="2045713" cy="196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4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E5F9-8105-2743-B393-670FABDC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07A0-8FFF-904E-8A76-17F8F657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131"/>
            <a:ext cx="10515600" cy="5469467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Three parts:</a:t>
            </a:r>
          </a:p>
          <a:p>
            <a:pPr lvl="1" fontAlgn="base"/>
            <a:r>
              <a:rPr lang="en-US" dirty="0" err="1"/>
              <a:t>KeyGen</a:t>
            </a:r>
            <a:r>
              <a:rPr lang="en-US" dirty="0"/>
              <a:t>() → </a:t>
            </a:r>
            <a:r>
              <a:rPr lang="en-US" i="1" dirty="0"/>
              <a:t>PK</a:t>
            </a:r>
            <a:r>
              <a:rPr lang="en-US" dirty="0"/>
              <a:t>, </a:t>
            </a:r>
            <a:r>
              <a:rPr lang="en-US" i="1" dirty="0"/>
              <a:t>SK</a:t>
            </a:r>
            <a:r>
              <a:rPr lang="en-US" dirty="0"/>
              <a:t>: Generate a public/private keypair, where </a:t>
            </a:r>
            <a:r>
              <a:rPr lang="en-US" i="1" dirty="0"/>
              <a:t>PK</a:t>
            </a:r>
            <a:r>
              <a:rPr lang="en-US" dirty="0"/>
              <a:t> is the public key, and </a:t>
            </a:r>
            <a:r>
              <a:rPr lang="en-US" i="1" dirty="0"/>
              <a:t>SK</a:t>
            </a:r>
            <a:r>
              <a:rPr lang="en-US" dirty="0"/>
              <a:t> is the private (secret) key</a:t>
            </a:r>
          </a:p>
          <a:p>
            <a:pPr lvl="1" fontAlgn="base"/>
            <a:r>
              <a:rPr lang="en-US" dirty="0"/>
              <a:t>Enc(</a:t>
            </a:r>
            <a:r>
              <a:rPr lang="en-US" i="1" dirty="0"/>
              <a:t>PK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) → </a:t>
            </a:r>
            <a:r>
              <a:rPr lang="en-US" i="1" dirty="0"/>
              <a:t>C</a:t>
            </a:r>
            <a:r>
              <a:rPr lang="en-US" dirty="0"/>
              <a:t>: Encrypt a plaintext </a:t>
            </a:r>
            <a:r>
              <a:rPr lang="en-US" i="1" dirty="0"/>
              <a:t>M</a:t>
            </a:r>
            <a:r>
              <a:rPr lang="en-US" dirty="0"/>
              <a:t> using public key </a:t>
            </a:r>
            <a:r>
              <a:rPr lang="en-US" i="1" dirty="0"/>
              <a:t>PK</a:t>
            </a:r>
            <a:r>
              <a:rPr lang="en-US" dirty="0"/>
              <a:t> to produce ciphertext </a:t>
            </a:r>
            <a:r>
              <a:rPr lang="en-US" i="1" dirty="0"/>
              <a:t>C</a:t>
            </a:r>
            <a:endParaRPr lang="en-US" dirty="0"/>
          </a:p>
          <a:p>
            <a:pPr lvl="1" fontAlgn="base"/>
            <a:r>
              <a:rPr lang="en-US" dirty="0"/>
              <a:t>Dec(</a:t>
            </a:r>
            <a:r>
              <a:rPr lang="en-US" i="1" dirty="0"/>
              <a:t>SK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) → </a:t>
            </a:r>
            <a:r>
              <a:rPr lang="en-US" i="1" dirty="0"/>
              <a:t>M</a:t>
            </a:r>
            <a:r>
              <a:rPr lang="en-US" dirty="0"/>
              <a:t>: Decrypt a ciphertext </a:t>
            </a:r>
            <a:r>
              <a:rPr lang="en-US" i="1" dirty="0"/>
              <a:t>C</a:t>
            </a:r>
            <a:r>
              <a:rPr lang="en-US" dirty="0"/>
              <a:t> using secret key </a:t>
            </a:r>
            <a:r>
              <a:rPr lang="en-US" i="1" dirty="0"/>
              <a:t>SK</a:t>
            </a:r>
            <a:endParaRPr lang="en-US" dirty="0"/>
          </a:p>
          <a:p>
            <a:pPr fontAlgn="base"/>
            <a:r>
              <a:rPr lang="en-US" dirty="0"/>
              <a:t>Properties</a:t>
            </a:r>
          </a:p>
          <a:p>
            <a:pPr lvl="1" fontAlgn="base"/>
            <a:r>
              <a:rPr lang="en-US" b="1" dirty="0"/>
              <a:t>Correctness</a:t>
            </a:r>
            <a:r>
              <a:rPr lang="en-US" dirty="0"/>
              <a:t>: Decrypting a ciphertext should result in the message that was originally encrypted</a:t>
            </a:r>
            <a:endParaRPr lang="en-US" b="1" dirty="0"/>
          </a:p>
          <a:p>
            <a:pPr lvl="2" fontAlgn="base"/>
            <a:r>
              <a:rPr lang="en-US" dirty="0"/>
              <a:t>Dec(</a:t>
            </a:r>
            <a:r>
              <a:rPr lang="en-US" i="1" dirty="0"/>
              <a:t>SK</a:t>
            </a:r>
            <a:r>
              <a:rPr lang="en-US" dirty="0"/>
              <a:t>, Enc(</a:t>
            </a:r>
            <a:r>
              <a:rPr lang="en-US" i="1" dirty="0"/>
              <a:t>PK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)) = </a:t>
            </a:r>
            <a:r>
              <a:rPr lang="en-US" i="1" dirty="0"/>
              <a:t>M</a:t>
            </a:r>
            <a:r>
              <a:rPr lang="en-US" dirty="0"/>
              <a:t> for all </a:t>
            </a:r>
            <a:r>
              <a:rPr lang="en-US" i="1" dirty="0"/>
              <a:t>PK</a:t>
            </a:r>
            <a:r>
              <a:rPr lang="en-US" dirty="0"/>
              <a:t>, </a:t>
            </a:r>
            <a:r>
              <a:rPr lang="en-US" i="1" dirty="0"/>
              <a:t>SK</a:t>
            </a:r>
            <a:r>
              <a:rPr lang="en-US" dirty="0"/>
              <a:t> ← </a:t>
            </a:r>
            <a:r>
              <a:rPr lang="en-US" dirty="0" err="1"/>
              <a:t>KeyGen</a:t>
            </a:r>
            <a:r>
              <a:rPr lang="en-US" dirty="0"/>
              <a:t>() and </a:t>
            </a:r>
            <a:r>
              <a:rPr lang="en-US" i="1" dirty="0"/>
              <a:t>M</a:t>
            </a:r>
            <a:endParaRPr lang="en-US" dirty="0"/>
          </a:p>
          <a:p>
            <a:pPr lvl="1" fontAlgn="base"/>
            <a:r>
              <a:rPr lang="en-US" b="1" dirty="0"/>
              <a:t>Efficiency</a:t>
            </a:r>
            <a:r>
              <a:rPr lang="en-US" dirty="0"/>
              <a:t>: Encryption/decryption should be fast</a:t>
            </a:r>
            <a:endParaRPr lang="en-US" b="1" dirty="0"/>
          </a:p>
          <a:p>
            <a:pPr lvl="1" fontAlgn="base"/>
            <a:r>
              <a:rPr lang="en-US" b="1" dirty="0"/>
              <a:t>Security</a:t>
            </a:r>
            <a:r>
              <a:rPr lang="en-US" dirty="0"/>
              <a:t>: 1. Alice (the challenger) just gives Eve (the adversary) the public key, and Eve doesn’t request encryptions. Eve cannot guess out anything; 2. computationally infeasible to recover M with PK and ciphertext</a:t>
            </a:r>
          </a:p>
        </p:txBody>
      </p:sp>
    </p:spTree>
    <p:extLst>
      <p:ext uri="{BB962C8B-B14F-4D97-AF65-F5344CB8AC3E}">
        <p14:creationId xmlns:p14="http://schemas.microsoft.com/office/powerpoint/2010/main" val="331226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5380-1189-434D-97F8-7E2ED529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Cryptography - Encryption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C6FAD69-6C8B-C34F-B8D2-BDDC4D20E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894" y="1690688"/>
            <a:ext cx="8054212" cy="4574911"/>
          </a:xfrm>
        </p:spPr>
      </p:pic>
    </p:spTree>
    <p:extLst>
      <p:ext uri="{BB962C8B-B14F-4D97-AF65-F5344CB8AC3E}">
        <p14:creationId xmlns:p14="http://schemas.microsoft.com/office/powerpoint/2010/main" val="134114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752</Words>
  <Application>Microsoft Macintosh PowerPoint</Application>
  <PresentationFormat>Widescreen</PresentationFormat>
  <Paragraphs>95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Lecture 14</vt:lpstr>
      <vt:lpstr>PowerPoint Presentation</vt:lpstr>
      <vt:lpstr>Conventional cryptography</vt:lpstr>
      <vt:lpstr>Public-Key Cryptography</vt:lpstr>
      <vt:lpstr>Public-key Cryptography</vt:lpstr>
      <vt:lpstr>Public-key cryptography</vt:lpstr>
      <vt:lpstr>Public-Key Encryption</vt:lpstr>
      <vt:lpstr>Public-Key Encryption: Definition</vt:lpstr>
      <vt:lpstr>Public-Key Cryptography - Encryption</vt:lpstr>
      <vt:lpstr>Encryption steps</vt:lpstr>
      <vt:lpstr>Public-Key Cryptography - Signature</vt:lpstr>
      <vt:lpstr>Review</vt:lpstr>
      <vt:lpstr>Why Public-key cryptography?</vt:lpstr>
      <vt:lpstr>Public-Key application</vt:lpstr>
      <vt:lpstr>Security of Public Key Schemes</vt:lpstr>
      <vt:lpstr>Mid-term Exam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Y</dc:creator>
  <cp:lastModifiedBy>Liu, Y</cp:lastModifiedBy>
  <cp:revision>4</cp:revision>
  <dcterms:created xsi:type="dcterms:W3CDTF">2023-02-20T18:11:50Z</dcterms:created>
  <dcterms:modified xsi:type="dcterms:W3CDTF">2023-02-20T18:50:18Z</dcterms:modified>
</cp:coreProperties>
</file>