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77" r:id="rId3"/>
    <p:sldId id="278" r:id="rId4"/>
    <p:sldId id="279" r:id="rId5"/>
    <p:sldId id="280" r:id="rId6"/>
    <p:sldId id="281" r:id="rId7"/>
    <p:sldId id="283" r:id="rId8"/>
    <p:sldId id="284" r:id="rId9"/>
    <p:sldId id="282" r:id="rId10"/>
    <p:sldId id="285" r:id="rId11"/>
    <p:sldId id="338" r:id="rId12"/>
    <p:sldId id="286" r:id="rId13"/>
    <p:sldId id="341" r:id="rId14"/>
    <p:sldId id="295" r:id="rId15"/>
    <p:sldId id="35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62"/>
    <p:restoredTop sz="47925"/>
  </p:normalViewPr>
  <p:slideViewPr>
    <p:cSldViewPr snapToGrid="0" snapToObjects="1">
      <p:cViewPr varScale="1">
        <p:scale>
          <a:sx n="39" d="100"/>
          <a:sy n="39" d="100"/>
        </p:scale>
        <p:origin x="28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DE50D-6D6D-AE44-9EB9-31F0B6806342}" type="datetimeFigureOut">
              <a:rPr lang="en-US" smtClean="0"/>
              <a:t>2/22/23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D3C43B-01A4-8548-866A-A1C1124C969A}" type="slidenum">
              <a:rPr lang="en-US" smtClean="0"/>
              <a:t>‹#›</a:t>
            </a:fld>
            <a:endParaRPr lang="en-US"/>
          </a:p>
        </p:txBody>
      </p:sp>
    </p:spTree>
    <p:extLst>
      <p:ext uri="{BB962C8B-B14F-4D97-AF65-F5344CB8AC3E}">
        <p14:creationId xmlns:p14="http://schemas.microsoft.com/office/powerpoint/2010/main" val="3574960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972195-E6FF-E24A-BA66-C61426A3C029}" type="slidenum">
              <a:rPr lang="en-US" smtClean="0"/>
              <a:t>2</a:t>
            </a:fld>
            <a:endParaRPr lang="en-US"/>
          </a:p>
        </p:txBody>
      </p:sp>
    </p:spTree>
    <p:extLst>
      <p:ext uri="{BB962C8B-B14F-4D97-AF65-F5344CB8AC3E}">
        <p14:creationId xmlns:p14="http://schemas.microsoft.com/office/powerpoint/2010/main" val="790815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972195-E6FF-E24A-BA66-C61426A3C029}" type="slidenum">
              <a:rPr lang="en-US" smtClean="0"/>
              <a:t>13</a:t>
            </a:fld>
            <a:endParaRPr lang="en-US"/>
          </a:p>
        </p:txBody>
      </p:sp>
    </p:spTree>
    <p:extLst>
      <p:ext uri="{BB962C8B-B14F-4D97-AF65-F5344CB8AC3E}">
        <p14:creationId xmlns:p14="http://schemas.microsoft.com/office/powerpoint/2010/main" val="3670500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972195-E6FF-E24A-BA66-C61426A3C029}" type="slidenum">
              <a:rPr lang="en-US" smtClean="0"/>
              <a:t>15</a:t>
            </a:fld>
            <a:endParaRPr lang="en-US"/>
          </a:p>
        </p:txBody>
      </p:sp>
    </p:spTree>
    <p:extLst>
      <p:ext uri="{BB962C8B-B14F-4D97-AF65-F5344CB8AC3E}">
        <p14:creationId xmlns:p14="http://schemas.microsoft.com/office/powerpoint/2010/main" val="650000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972195-E6FF-E24A-BA66-C61426A3C029}" type="slidenum">
              <a:rPr lang="en-US" smtClean="0"/>
              <a:t>4</a:t>
            </a:fld>
            <a:endParaRPr lang="en-US"/>
          </a:p>
        </p:txBody>
      </p:sp>
    </p:spTree>
    <p:extLst>
      <p:ext uri="{BB962C8B-B14F-4D97-AF65-F5344CB8AC3E}">
        <p14:creationId xmlns:p14="http://schemas.microsoft.com/office/powerpoint/2010/main" val="2178060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972195-E6FF-E24A-BA66-C61426A3C029}" type="slidenum">
              <a:rPr lang="en-US" smtClean="0"/>
              <a:t>5</a:t>
            </a:fld>
            <a:endParaRPr lang="en-US"/>
          </a:p>
        </p:txBody>
      </p:sp>
    </p:spTree>
    <p:extLst>
      <p:ext uri="{BB962C8B-B14F-4D97-AF65-F5344CB8AC3E}">
        <p14:creationId xmlns:p14="http://schemas.microsoft.com/office/powerpoint/2010/main" val="4259582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972195-E6FF-E24A-BA66-C61426A3C029}" type="slidenum">
              <a:rPr lang="en-US" smtClean="0"/>
              <a:t>6</a:t>
            </a:fld>
            <a:endParaRPr lang="en-US"/>
          </a:p>
        </p:txBody>
      </p:sp>
    </p:spTree>
    <p:extLst>
      <p:ext uri="{BB962C8B-B14F-4D97-AF65-F5344CB8AC3E}">
        <p14:creationId xmlns:p14="http://schemas.microsoft.com/office/powerpoint/2010/main" val="2686994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972195-E6FF-E24A-BA66-C61426A3C029}" type="slidenum">
              <a:rPr lang="en-US" smtClean="0"/>
              <a:t>7</a:t>
            </a:fld>
            <a:endParaRPr lang="en-US"/>
          </a:p>
        </p:txBody>
      </p:sp>
    </p:spTree>
    <p:extLst>
      <p:ext uri="{BB962C8B-B14F-4D97-AF65-F5344CB8AC3E}">
        <p14:creationId xmlns:p14="http://schemas.microsoft.com/office/powerpoint/2010/main" val="199655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972195-E6FF-E24A-BA66-C61426A3C029}" type="slidenum">
              <a:rPr lang="en-US" smtClean="0"/>
              <a:t>8</a:t>
            </a:fld>
            <a:endParaRPr lang="en-US"/>
          </a:p>
        </p:txBody>
      </p:sp>
    </p:spTree>
    <p:extLst>
      <p:ext uri="{BB962C8B-B14F-4D97-AF65-F5344CB8AC3E}">
        <p14:creationId xmlns:p14="http://schemas.microsoft.com/office/powerpoint/2010/main" val="2387035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972195-E6FF-E24A-BA66-C61426A3C029}" type="slidenum">
              <a:rPr lang="en-US" smtClean="0"/>
              <a:t>10</a:t>
            </a:fld>
            <a:endParaRPr lang="en-US"/>
          </a:p>
        </p:txBody>
      </p:sp>
    </p:spTree>
    <p:extLst>
      <p:ext uri="{BB962C8B-B14F-4D97-AF65-F5344CB8AC3E}">
        <p14:creationId xmlns:p14="http://schemas.microsoft.com/office/powerpoint/2010/main" val="3289472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972195-E6FF-E24A-BA66-C61426A3C029}" type="slidenum">
              <a:rPr lang="en-US" smtClean="0"/>
              <a:t>11</a:t>
            </a:fld>
            <a:endParaRPr lang="en-US"/>
          </a:p>
        </p:txBody>
      </p:sp>
    </p:spTree>
    <p:extLst>
      <p:ext uri="{BB962C8B-B14F-4D97-AF65-F5344CB8AC3E}">
        <p14:creationId xmlns:p14="http://schemas.microsoft.com/office/powerpoint/2010/main" val="2322056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u="none" strike="noStrike" dirty="0">
              <a:solidFill>
                <a:srgbClr val="000000"/>
              </a:solidFill>
              <a:effectLst/>
              <a:latin typeface="-webkit-standard"/>
            </a:endParaRPr>
          </a:p>
          <a:p>
            <a:endParaRPr lang="en-US" dirty="0"/>
          </a:p>
        </p:txBody>
      </p:sp>
      <p:sp>
        <p:nvSpPr>
          <p:cNvPr id="4" name="Slide Number Placeholder 3"/>
          <p:cNvSpPr>
            <a:spLocks noGrp="1"/>
          </p:cNvSpPr>
          <p:nvPr>
            <p:ph type="sldNum" sz="quarter" idx="5"/>
          </p:nvPr>
        </p:nvSpPr>
        <p:spPr/>
        <p:txBody>
          <a:bodyPr/>
          <a:lstStyle/>
          <a:p>
            <a:fld id="{12972195-E6FF-E24A-BA66-C61426A3C029}" type="slidenum">
              <a:rPr lang="en-US" smtClean="0"/>
              <a:t>12</a:t>
            </a:fld>
            <a:endParaRPr lang="en-US"/>
          </a:p>
        </p:txBody>
      </p:sp>
    </p:spTree>
    <p:extLst>
      <p:ext uri="{BB962C8B-B14F-4D97-AF65-F5344CB8AC3E}">
        <p14:creationId xmlns:p14="http://schemas.microsoft.com/office/powerpoint/2010/main" val="789267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6D19-DF7C-5E4E-ABD4-8E41E6F622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F1D724-808A-774C-A928-471472D4BF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D33480-3AB5-3648-901D-D66A1D095AB4}"/>
              </a:ext>
            </a:extLst>
          </p:cNvPr>
          <p:cNvSpPr>
            <a:spLocks noGrp="1"/>
          </p:cNvSpPr>
          <p:nvPr>
            <p:ph type="dt" sz="half" idx="10"/>
          </p:nvPr>
        </p:nvSpPr>
        <p:spPr/>
        <p:txBody>
          <a:bodyPr/>
          <a:lstStyle/>
          <a:p>
            <a:fld id="{1DA398C8-864B-2A46-8396-653EB8219888}" type="datetimeFigureOut">
              <a:rPr lang="en-US" smtClean="0"/>
              <a:t>2/22/23</a:t>
            </a:fld>
            <a:endParaRPr lang="en-US"/>
          </a:p>
        </p:txBody>
      </p:sp>
      <p:sp>
        <p:nvSpPr>
          <p:cNvPr id="5" name="Footer Placeholder 4">
            <a:extLst>
              <a:ext uri="{FF2B5EF4-FFF2-40B4-BE49-F238E27FC236}">
                <a16:creationId xmlns:a16="http://schemas.microsoft.com/office/drawing/2014/main" id="{0A450D59-3A58-C142-891B-73B2D2890A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056CB6-DAE9-8047-B4AF-26BDA22CDC8D}"/>
              </a:ext>
            </a:extLst>
          </p:cNvPr>
          <p:cNvSpPr>
            <a:spLocks noGrp="1"/>
          </p:cNvSpPr>
          <p:nvPr>
            <p:ph type="sldNum" sz="quarter" idx="12"/>
          </p:nvPr>
        </p:nvSpPr>
        <p:spPr/>
        <p:txBody>
          <a:bodyPr/>
          <a:lstStyle/>
          <a:p>
            <a:fld id="{18F70E4A-8B6A-2E4F-BA0E-DAB93E8DDD1B}" type="slidenum">
              <a:rPr lang="en-US" smtClean="0"/>
              <a:t>‹#›</a:t>
            </a:fld>
            <a:endParaRPr lang="en-US"/>
          </a:p>
        </p:txBody>
      </p:sp>
    </p:spTree>
    <p:extLst>
      <p:ext uri="{BB962C8B-B14F-4D97-AF65-F5344CB8AC3E}">
        <p14:creationId xmlns:p14="http://schemas.microsoft.com/office/powerpoint/2010/main" val="406805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525E5-5579-1D47-8571-84F8E516D1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B76DEA-BE8B-474F-B5F8-AA1A833727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2BEDFC-31E9-6D4E-83E0-5C43D02030EB}"/>
              </a:ext>
            </a:extLst>
          </p:cNvPr>
          <p:cNvSpPr>
            <a:spLocks noGrp="1"/>
          </p:cNvSpPr>
          <p:nvPr>
            <p:ph type="dt" sz="half" idx="10"/>
          </p:nvPr>
        </p:nvSpPr>
        <p:spPr/>
        <p:txBody>
          <a:bodyPr/>
          <a:lstStyle/>
          <a:p>
            <a:fld id="{1DA398C8-864B-2A46-8396-653EB8219888}" type="datetimeFigureOut">
              <a:rPr lang="en-US" smtClean="0"/>
              <a:t>2/22/23</a:t>
            </a:fld>
            <a:endParaRPr lang="en-US"/>
          </a:p>
        </p:txBody>
      </p:sp>
      <p:sp>
        <p:nvSpPr>
          <p:cNvPr id="5" name="Footer Placeholder 4">
            <a:extLst>
              <a:ext uri="{FF2B5EF4-FFF2-40B4-BE49-F238E27FC236}">
                <a16:creationId xmlns:a16="http://schemas.microsoft.com/office/drawing/2014/main" id="{63C28B49-97C4-E848-96C2-2D82AC1D90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A1821-9804-4C4D-A653-A1AF1D1C2B34}"/>
              </a:ext>
            </a:extLst>
          </p:cNvPr>
          <p:cNvSpPr>
            <a:spLocks noGrp="1"/>
          </p:cNvSpPr>
          <p:nvPr>
            <p:ph type="sldNum" sz="quarter" idx="12"/>
          </p:nvPr>
        </p:nvSpPr>
        <p:spPr/>
        <p:txBody>
          <a:bodyPr/>
          <a:lstStyle/>
          <a:p>
            <a:fld id="{18F70E4A-8B6A-2E4F-BA0E-DAB93E8DDD1B}" type="slidenum">
              <a:rPr lang="en-US" smtClean="0"/>
              <a:t>‹#›</a:t>
            </a:fld>
            <a:endParaRPr lang="en-US"/>
          </a:p>
        </p:txBody>
      </p:sp>
    </p:spTree>
    <p:extLst>
      <p:ext uri="{BB962C8B-B14F-4D97-AF65-F5344CB8AC3E}">
        <p14:creationId xmlns:p14="http://schemas.microsoft.com/office/powerpoint/2010/main" val="316186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4B6ECE-BB39-6545-9FFD-F61C6F6010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7268C7-C3F3-584E-BAC8-899A396B7E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B7EC01-6CF7-3A4F-B56A-BDDB92ADFBD4}"/>
              </a:ext>
            </a:extLst>
          </p:cNvPr>
          <p:cNvSpPr>
            <a:spLocks noGrp="1"/>
          </p:cNvSpPr>
          <p:nvPr>
            <p:ph type="dt" sz="half" idx="10"/>
          </p:nvPr>
        </p:nvSpPr>
        <p:spPr/>
        <p:txBody>
          <a:bodyPr/>
          <a:lstStyle/>
          <a:p>
            <a:fld id="{1DA398C8-864B-2A46-8396-653EB8219888}" type="datetimeFigureOut">
              <a:rPr lang="en-US" smtClean="0"/>
              <a:t>2/22/23</a:t>
            </a:fld>
            <a:endParaRPr lang="en-US"/>
          </a:p>
        </p:txBody>
      </p:sp>
      <p:sp>
        <p:nvSpPr>
          <p:cNvPr id="5" name="Footer Placeholder 4">
            <a:extLst>
              <a:ext uri="{FF2B5EF4-FFF2-40B4-BE49-F238E27FC236}">
                <a16:creationId xmlns:a16="http://schemas.microsoft.com/office/drawing/2014/main" id="{2543C7D4-0421-BA43-A648-1C956F0DCF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DCEF76-FE24-7241-978D-9CB1B5A98A5D}"/>
              </a:ext>
            </a:extLst>
          </p:cNvPr>
          <p:cNvSpPr>
            <a:spLocks noGrp="1"/>
          </p:cNvSpPr>
          <p:nvPr>
            <p:ph type="sldNum" sz="quarter" idx="12"/>
          </p:nvPr>
        </p:nvSpPr>
        <p:spPr/>
        <p:txBody>
          <a:bodyPr/>
          <a:lstStyle/>
          <a:p>
            <a:fld id="{18F70E4A-8B6A-2E4F-BA0E-DAB93E8DDD1B}" type="slidenum">
              <a:rPr lang="en-US" smtClean="0"/>
              <a:t>‹#›</a:t>
            </a:fld>
            <a:endParaRPr lang="en-US"/>
          </a:p>
        </p:txBody>
      </p:sp>
    </p:spTree>
    <p:extLst>
      <p:ext uri="{BB962C8B-B14F-4D97-AF65-F5344CB8AC3E}">
        <p14:creationId xmlns:p14="http://schemas.microsoft.com/office/powerpoint/2010/main" val="166421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4E287-1901-7D4C-9579-9F14E00D1D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DB7A2D-30C8-F746-B22F-BD583A49C2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E46B22-FEFF-B84D-9741-B3F07E934DD5}"/>
              </a:ext>
            </a:extLst>
          </p:cNvPr>
          <p:cNvSpPr>
            <a:spLocks noGrp="1"/>
          </p:cNvSpPr>
          <p:nvPr>
            <p:ph type="dt" sz="half" idx="10"/>
          </p:nvPr>
        </p:nvSpPr>
        <p:spPr/>
        <p:txBody>
          <a:bodyPr/>
          <a:lstStyle/>
          <a:p>
            <a:fld id="{1DA398C8-864B-2A46-8396-653EB8219888}" type="datetimeFigureOut">
              <a:rPr lang="en-US" smtClean="0"/>
              <a:t>2/22/23</a:t>
            </a:fld>
            <a:endParaRPr lang="en-US"/>
          </a:p>
        </p:txBody>
      </p:sp>
      <p:sp>
        <p:nvSpPr>
          <p:cNvPr id="5" name="Footer Placeholder 4">
            <a:extLst>
              <a:ext uri="{FF2B5EF4-FFF2-40B4-BE49-F238E27FC236}">
                <a16:creationId xmlns:a16="http://schemas.microsoft.com/office/drawing/2014/main" id="{A8933205-FD33-4443-A7FA-9E126FCD88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A07513-2445-FE4F-988E-8DD3F4546D66}"/>
              </a:ext>
            </a:extLst>
          </p:cNvPr>
          <p:cNvSpPr>
            <a:spLocks noGrp="1"/>
          </p:cNvSpPr>
          <p:nvPr>
            <p:ph type="sldNum" sz="quarter" idx="12"/>
          </p:nvPr>
        </p:nvSpPr>
        <p:spPr/>
        <p:txBody>
          <a:bodyPr/>
          <a:lstStyle/>
          <a:p>
            <a:fld id="{18F70E4A-8B6A-2E4F-BA0E-DAB93E8DDD1B}" type="slidenum">
              <a:rPr lang="en-US" smtClean="0"/>
              <a:t>‹#›</a:t>
            </a:fld>
            <a:endParaRPr lang="en-US"/>
          </a:p>
        </p:txBody>
      </p:sp>
    </p:spTree>
    <p:extLst>
      <p:ext uri="{BB962C8B-B14F-4D97-AF65-F5344CB8AC3E}">
        <p14:creationId xmlns:p14="http://schemas.microsoft.com/office/powerpoint/2010/main" val="1866488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6F4E8-4DB0-6149-A6F1-D92B85B1E6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D987C8-D2F2-3A43-B2BE-DC67EF2090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DAC91A-A138-4A4B-9EE8-D9E2E928A607}"/>
              </a:ext>
            </a:extLst>
          </p:cNvPr>
          <p:cNvSpPr>
            <a:spLocks noGrp="1"/>
          </p:cNvSpPr>
          <p:nvPr>
            <p:ph type="dt" sz="half" idx="10"/>
          </p:nvPr>
        </p:nvSpPr>
        <p:spPr/>
        <p:txBody>
          <a:bodyPr/>
          <a:lstStyle/>
          <a:p>
            <a:fld id="{1DA398C8-864B-2A46-8396-653EB8219888}" type="datetimeFigureOut">
              <a:rPr lang="en-US" smtClean="0"/>
              <a:t>2/22/23</a:t>
            </a:fld>
            <a:endParaRPr lang="en-US"/>
          </a:p>
        </p:txBody>
      </p:sp>
      <p:sp>
        <p:nvSpPr>
          <p:cNvPr id="5" name="Footer Placeholder 4">
            <a:extLst>
              <a:ext uri="{FF2B5EF4-FFF2-40B4-BE49-F238E27FC236}">
                <a16:creationId xmlns:a16="http://schemas.microsoft.com/office/drawing/2014/main" id="{E63938F6-5522-E843-8304-46DDD69B0D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FAC4C9-2602-F04C-A447-F4E377B63E6E}"/>
              </a:ext>
            </a:extLst>
          </p:cNvPr>
          <p:cNvSpPr>
            <a:spLocks noGrp="1"/>
          </p:cNvSpPr>
          <p:nvPr>
            <p:ph type="sldNum" sz="quarter" idx="12"/>
          </p:nvPr>
        </p:nvSpPr>
        <p:spPr/>
        <p:txBody>
          <a:bodyPr/>
          <a:lstStyle/>
          <a:p>
            <a:fld id="{18F70E4A-8B6A-2E4F-BA0E-DAB93E8DDD1B}" type="slidenum">
              <a:rPr lang="en-US" smtClean="0"/>
              <a:t>‹#›</a:t>
            </a:fld>
            <a:endParaRPr lang="en-US"/>
          </a:p>
        </p:txBody>
      </p:sp>
    </p:spTree>
    <p:extLst>
      <p:ext uri="{BB962C8B-B14F-4D97-AF65-F5344CB8AC3E}">
        <p14:creationId xmlns:p14="http://schemas.microsoft.com/office/powerpoint/2010/main" val="3755096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9B25-186F-274F-8FB1-732DCE7A71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98744F-A62C-B64E-ABBB-D4CBF55002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F2B3C5-0733-6848-AF84-26E041B09A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64380F-45F1-F648-93DC-508197BFB7ED}"/>
              </a:ext>
            </a:extLst>
          </p:cNvPr>
          <p:cNvSpPr>
            <a:spLocks noGrp="1"/>
          </p:cNvSpPr>
          <p:nvPr>
            <p:ph type="dt" sz="half" idx="10"/>
          </p:nvPr>
        </p:nvSpPr>
        <p:spPr/>
        <p:txBody>
          <a:bodyPr/>
          <a:lstStyle/>
          <a:p>
            <a:fld id="{1DA398C8-864B-2A46-8396-653EB8219888}" type="datetimeFigureOut">
              <a:rPr lang="en-US" smtClean="0"/>
              <a:t>2/22/23</a:t>
            </a:fld>
            <a:endParaRPr lang="en-US"/>
          </a:p>
        </p:txBody>
      </p:sp>
      <p:sp>
        <p:nvSpPr>
          <p:cNvPr id="6" name="Footer Placeholder 5">
            <a:extLst>
              <a:ext uri="{FF2B5EF4-FFF2-40B4-BE49-F238E27FC236}">
                <a16:creationId xmlns:a16="http://schemas.microsoft.com/office/drawing/2014/main" id="{76B5563E-C486-8E40-AE5E-AAEB1D3F86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083174-3ACA-2C4C-A5E1-C8C86974E573}"/>
              </a:ext>
            </a:extLst>
          </p:cNvPr>
          <p:cNvSpPr>
            <a:spLocks noGrp="1"/>
          </p:cNvSpPr>
          <p:nvPr>
            <p:ph type="sldNum" sz="quarter" idx="12"/>
          </p:nvPr>
        </p:nvSpPr>
        <p:spPr/>
        <p:txBody>
          <a:bodyPr/>
          <a:lstStyle/>
          <a:p>
            <a:fld id="{18F70E4A-8B6A-2E4F-BA0E-DAB93E8DDD1B}" type="slidenum">
              <a:rPr lang="en-US" smtClean="0"/>
              <a:t>‹#›</a:t>
            </a:fld>
            <a:endParaRPr lang="en-US"/>
          </a:p>
        </p:txBody>
      </p:sp>
    </p:spTree>
    <p:extLst>
      <p:ext uri="{BB962C8B-B14F-4D97-AF65-F5344CB8AC3E}">
        <p14:creationId xmlns:p14="http://schemas.microsoft.com/office/powerpoint/2010/main" val="216293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B171-3F3A-494A-8E7B-399D6211F4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A5ABF3-4201-014E-B1C4-A8025F6821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40FFA6-B587-0A4B-B0D4-9B0EC566A9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48F196-6195-7249-8901-9A0ED19185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76AD91-6359-FE40-8B8C-11F972B7D4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13DE67-A3C8-0749-9A32-DC0714A42605}"/>
              </a:ext>
            </a:extLst>
          </p:cNvPr>
          <p:cNvSpPr>
            <a:spLocks noGrp="1"/>
          </p:cNvSpPr>
          <p:nvPr>
            <p:ph type="dt" sz="half" idx="10"/>
          </p:nvPr>
        </p:nvSpPr>
        <p:spPr/>
        <p:txBody>
          <a:bodyPr/>
          <a:lstStyle/>
          <a:p>
            <a:fld id="{1DA398C8-864B-2A46-8396-653EB8219888}" type="datetimeFigureOut">
              <a:rPr lang="en-US" smtClean="0"/>
              <a:t>2/22/23</a:t>
            </a:fld>
            <a:endParaRPr lang="en-US"/>
          </a:p>
        </p:txBody>
      </p:sp>
      <p:sp>
        <p:nvSpPr>
          <p:cNvPr id="8" name="Footer Placeholder 7">
            <a:extLst>
              <a:ext uri="{FF2B5EF4-FFF2-40B4-BE49-F238E27FC236}">
                <a16:creationId xmlns:a16="http://schemas.microsoft.com/office/drawing/2014/main" id="{65928FD9-02F3-6E43-9F4E-819C7D5615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6626C5-EC44-EE49-986A-F7948CCB6980}"/>
              </a:ext>
            </a:extLst>
          </p:cNvPr>
          <p:cNvSpPr>
            <a:spLocks noGrp="1"/>
          </p:cNvSpPr>
          <p:nvPr>
            <p:ph type="sldNum" sz="quarter" idx="12"/>
          </p:nvPr>
        </p:nvSpPr>
        <p:spPr/>
        <p:txBody>
          <a:bodyPr/>
          <a:lstStyle/>
          <a:p>
            <a:fld id="{18F70E4A-8B6A-2E4F-BA0E-DAB93E8DDD1B}" type="slidenum">
              <a:rPr lang="en-US" smtClean="0"/>
              <a:t>‹#›</a:t>
            </a:fld>
            <a:endParaRPr lang="en-US"/>
          </a:p>
        </p:txBody>
      </p:sp>
    </p:spTree>
    <p:extLst>
      <p:ext uri="{BB962C8B-B14F-4D97-AF65-F5344CB8AC3E}">
        <p14:creationId xmlns:p14="http://schemas.microsoft.com/office/powerpoint/2010/main" val="3557236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1BE8-8DE6-8641-822F-5EEDFEFF4C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C676D9-C89F-D14F-A4C0-0A36E926B56A}"/>
              </a:ext>
            </a:extLst>
          </p:cNvPr>
          <p:cNvSpPr>
            <a:spLocks noGrp="1"/>
          </p:cNvSpPr>
          <p:nvPr>
            <p:ph type="dt" sz="half" idx="10"/>
          </p:nvPr>
        </p:nvSpPr>
        <p:spPr/>
        <p:txBody>
          <a:bodyPr/>
          <a:lstStyle/>
          <a:p>
            <a:fld id="{1DA398C8-864B-2A46-8396-653EB8219888}" type="datetimeFigureOut">
              <a:rPr lang="en-US" smtClean="0"/>
              <a:t>2/22/23</a:t>
            </a:fld>
            <a:endParaRPr lang="en-US"/>
          </a:p>
        </p:txBody>
      </p:sp>
      <p:sp>
        <p:nvSpPr>
          <p:cNvPr id="4" name="Footer Placeholder 3">
            <a:extLst>
              <a:ext uri="{FF2B5EF4-FFF2-40B4-BE49-F238E27FC236}">
                <a16:creationId xmlns:a16="http://schemas.microsoft.com/office/drawing/2014/main" id="{3D08E9DA-F541-EF4E-B645-67ACEE6551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70B3D7-632E-C54F-AE9D-4E80FDB40A40}"/>
              </a:ext>
            </a:extLst>
          </p:cNvPr>
          <p:cNvSpPr>
            <a:spLocks noGrp="1"/>
          </p:cNvSpPr>
          <p:nvPr>
            <p:ph type="sldNum" sz="quarter" idx="12"/>
          </p:nvPr>
        </p:nvSpPr>
        <p:spPr/>
        <p:txBody>
          <a:bodyPr/>
          <a:lstStyle/>
          <a:p>
            <a:fld id="{18F70E4A-8B6A-2E4F-BA0E-DAB93E8DDD1B}" type="slidenum">
              <a:rPr lang="en-US" smtClean="0"/>
              <a:t>‹#›</a:t>
            </a:fld>
            <a:endParaRPr lang="en-US"/>
          </a:p>
        </p:txBody>
      </p:sp>
    </p:spTree>
    <p:extLst>
      <p:ext uri="{BB962C8B-B14F-4D97-AF65-F5344CB8AC3E}">
        <p14:creationId xmlns:p14="http://schemas.microsoft.com/office/powerpoint/2010/main" val="4244382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78A50-92B6-EC40-B3D3-E085ABBC149A}"/>
              </a:ext>
            </a:extLst>
          </p:cNvPr>
          <p:cNvSpPr>
            <a:spLocks noGrp="1"/>
          </p:cNvSpPr>
          <p:nvPr>
            <p:ph type="dt" sz="half" idx="10"/>
          </p:nvPr>
        </p:nvSpPr>
        <p:spPr/>
        <p:txBody>
          <a:bodyPr/>
          <a:lstStyle/>
          <a:p>
            <a:fld id="{1DA398C8-864B-2A46-8396-653EB8219888}" type="datetimeFigureOut">
              <a:rPr lang="en-US" smtClean="0"/>
              <a:t>2/22/23</a:t>
            </a:fld>
            <a:endParaRPr lang="en-US"/>
          </a:p>
        </p:txBody>
      </p:sp>
      <p:sp>
        <p:nvSpPr>
          <p:cNvPr id="3" name="Footer Placeholder 2">
            <a:extLst>
              <a:ext uri="{FF2B5EF4-FFF2-40B4-BE49-F238E27FC236}">
                <a16:creationId xmlns:a16="http://schemas.microsoft.com/office/drawing/2014/main" id="{860B36A8-9887-0A42-AF53-9EB7459981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179DF0-3789-DB40-B9AD-93C5BDA37926}"/>
              </a:ext>
            </a:extLst>
          </p:cNvPr>
          <p:cNvSpPr>
            <a:spLocks noGrp="1"/>
          </p:cNvSpPr>
          <p:nvPr>
            <p:ph type="sldNum" sz="quarter" idx="12"/>
          </p:nvPr>
        </p:nvSpPr>
        <p:spPr/>
        <p:txBody>
          <a:bodyPr/>
          <a:lstStyle/>
          <a:p>
            <a:fld id="{18F70E4A-8B6A-2E4F-BA0E-DAB93E8DDD1B}" type="slidenum">
              <a:rPr lang="en-US" smtClean="0"/>
              <a:t>‹#›</a:t>
            </a:fld>
            <a:endParaRPr lang="en-US"/>
          </a:p>
        </p:txBody>
      </p:sp>
    </p:spTree>
    <p:extLst>
      <p:ext uri="{BB962C8B-B14F-4D97-AF65-F5344CB8AC3E}">
        <p14:creationId xmlns:p14="http://schemas.microsoft.com/office/powerpoint/2010/main" val="2920457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9321E-0B17-A642-89B4-A58B5CD68A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B537C1-4212-754C-9F14-7FFC4E0038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6B7367-E930-3E4E-A335-A491BC879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173F63-4D5D-7940-9DF7-E7E1064D8DD9}"/>
              </a:ext>
            </a:extLst>
          </p:cNvPr>
          <p:cNvSpPr>
            <a:spLocks noGrp="1"/>
          </p:cNvSpPr>
          <p:nvPr>
            <p:ph type="dt" sz="half" idx="10"/>
          </p:nvPr>
        </p:nvSpPr>
        <p:spPr/>
        <p:txBody>
          <a:bodyPr/>
          <a:lstStyle/>
          <a:p>
            <a:fld id="{1DA398C8-864B-2A46-8396-653EB8219888}" type="datetimeFigureOut">
              <a:rPr lang="en-US" smtClean="0"/>
              <a:t>2/22/23</a:t>
            </a:fld>
            <a:endParaRPr lang="en-US"/>
          </a:p>
        </p:txBody>
      </p:sp>
      <p:sp>
        <p:nvSpPr>
          <p:cNvPr id="6" name="Footer Placeholder 5">
            <a:extLst>
              <a:ext uri="{FF2B5EF4-FFF2-40B4-BE49-F238E27FC236}">
                <a16:creationId xmlns:a16="http://schemas.microsoft.com/office/drawing/2014/main" id="{F8EB7039-1584-864F-A6B6-358BB985BF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C5C1B8-2418-CC43-94CC-45B3B3F07697}"/>
              </a:ext>
            </a:extLst>
          </p:cNvPr>
          <p:cNvSpPr>
            <a:spLocks noGrp="1"/>
          </p:cNvSpPr>
          <p:nvPr>
            <p:ph type="sldNum" sz="quarter" idx="12"/>
          </p:nvPr>
        </p:nvSpPr>
        <p:spPr/>
        <p:txBody>
          <a:bodyPr/>
          <a:lstStyle/>
          <a:p>
            <a:fld id="{18F70E4A-8B6A-2E4F-BA0E-DAB93E8DDD1B}" type="slidenum">
              <a:rPr lang="en-US" smtClean="0"/>
              <a:t>‹#›</a:t>
            </a:fld>
            <a:endParaRPr lang="en-US"/>
          </a:p>
        </p:txBody>
      </p:sp>
    </p:spTree>
    <p:extLst>
      <p:ext uri="{BB962C8B-B14F-4D97-AF65-F5344CB8AC3E}">
        <p14:creationId xmlns:p14="http://schemas.microsoft.com/office/powerpoint/2010/main" val="2024588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36DFE-3472-3141-95A6-AB9FC80D0A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90F440-9511-9F47-8C1A-267BAF74AC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B6E7A8-46C5-3F47-9829-EB0C62F0C5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3DE0FE-7283-264E-AAF1-D9D8DAE24AAC}"/>
              </a:ext>
            </a:extLst>
          </p:cNvPr>
          <p:cNvSpPr>
            <a:spLocks noGrp="1"/>
          </p:cNvSpPr>
          <p:nvPr>
            <p:ph type="dt" sz="half" idx="10"/>
          </p:nvPr>
        </p:nvSpPr>
        <p:spPr/>
        <p:txBody>
          <a:bodyPr/>
          <a:lstStyle/>
          <a:p>
            <a:fld id="{1DA398C8-864B-2A46-8396-653EB8219888}" type="datetimeFigureOut">
              <a:rPr lang="en-US" smtClean="0"/>
              <a:t>2/22/23</a:t>
            </a:fld>
            <a:endParaRPr lang="en-US"/>
          </a:p>
        </p:txBody>
      </p:sp>
      <p:sp>
        <p:nvSpPr>
          <p:cNvPr id="6" name="Footer Placeholder 5">
            <a:extLst>
              <a:ext uri="{FF2B5EF4-FFF2-40B4-BE49-F238E27FC236}">
                <a16:creationId xmlns:a16="http://schemas.microsoft.com/office/drawing/2014/main" id="{BBCE2903-97B7-CF4F-962D-2744FA56FB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FA5A15-AC39-A343-A65F-ED1BD8F811E4}"/>
              </a:ext>
            </a:extLst>
          </p:cNvPr>
          <p:cNvSpPr>
            <a:spLocks noGrp="1"/>
          </p:cNvSpPr>
          <p:nvPr>
            <p:ph type="sldNum" sz="quarter" idx="12"/>
          </p:nvPr>
        </p:nvSpPr>
        <p:spPr/>
        <p:txBody>
          <a:bodyPr/>
          <a:lstStyle/>
          <a:p>
            <a:fld id="{18F70E4A-8B6A-2E4F-BA0E-DAB93E8DDD1B}" type="slidenum">
              <a:rPr lang="en-US" smtClean="0"/>
              <a:t>‹#›</a:t>
            </a:fld>
            <a:endParaRPr lang="en-US"/>
          </a:p>
        </p:txBody>
      </p:sp>
    </p:spTree>
    <p:extLst>
      <p:ext uri="{BB962C8B-B14F-4D97-AF65-F5344CB8AC3E}">
        <p14:creationId xmlns:p14="http://schemas.microsoft.com/office/powerpoint/2010/main" val="4019662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F30A8E-0B45-B94A-924B-06067CBE0A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E5CC7A-984D-A041-A87F-96E20A642D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D63EC6-665F-9E4E-BE34-7B50819F7E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A398C8-864B-2A46-8396-653EB8219888}" type="datetimeFigureOut">
              <a:rPr lang="en-US" smtClean="0"/>
              <a:t>2/22/23</a:t>
            </a:fld>
            <a:endParaRPr lang="en-US"/>
          </a:p>
        </p:txBody>
      </p:sp>
      <p:sp>
        <p:nvSpPr>
          <p:cNvPr id="5" name="Footer Placeholder 4">
            <a:extLst>
              <a:ext uri="{FF2B5EF4-FFF2-40B4-BE49-F238E27FC236}">
                <a16:creationId xmlns:a16="http://schemas.microsoft.com/office/drawing/2014/main" id="{DB8DABE5-3A1E-0045-90BE-8734A682FA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D8EA17-FFA0-4D41-A6E2-FDF88442A5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F70E4A-8B6A-2E4F-BA0E-DAB93E8DDD1B}" type="slidenum">
              <a:rPr lang="en-US" smtClean="0"/>
              <a:t>‹#›</a:t>
            </a:fld>
            <a:endParaRPr lang="en-US"/>
          </a:p>
        </p:txBody>
      </p:sp>
    </p:spTree>
    <p:extLst>
      <p:ext uri="{BB962C8B-B14F-4D97-AF65-F5344CB8AC3E}">
        <p14:creationId xmlns:p14="http://schemas.microsoft.com/office/powerpoint/2010/main" val="2094846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0.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F579E-DA01-2341-8A8D-09FFFC6C71B2}"/>
              </a:ext>
            </a:extLst>
          </p:cNvPr>
          <p:cNvSpPr>
            <a:spLocks noGrp="1"/>
          </p:cNvSpPr>
          <p:nvPr>
            <p:ph type="ctrTitle"/>
          </p:nvPr>
        </p:nvSpPr>
        <p:spPr/>
        <p:txBody>
          <a:bodyPr/>
          <a:lstStyle/>
          <a:p>
            <a:r>
              <a:rPr lang="en-US" dirty="0"/>
              <a:t>Lecture 15</a:t>
            </a:r>
          </a:p>
        </p:txBody>
      </p:sp>
      <p:sp>
        <p:nvSpPr>
          <p:cNvPr id="3" name="Subtitle 2">
            <a:extLst>
              <a:ext uri="{FF2B5EF4-FFF2-40B4-BE49-F238E27FC236}">
                <a16:creationId xmlns:a16="http://schemas.microsoft.com/office/drawing/2014/main" id="{504CCEF8-790F-4B4E-8FFB-C27B46A315E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28539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381C8-C9E9-324D-94B6-C9388A29DC48}"/>
              </a:ext>
            </a:extLst>
          </p:cNvPr>
          <p:cNvSpPr>
            <a:spLocks noGrp="1"/>
          </p:cNvSpPr>
          <p:nvPr>
            <p:ph type="title"/>
          </p:nvPr>
        </p:nvSpPr>
        <p:spPr/>
        <p:txBody>
          <a:bodyPr/>
          <a:lstStyle/>
          <a:p>
            <a:r>
              <a:rPr lang="en-US" dirty="0"/>
              <a:t>RSA key generation</a:t>
            </a:r>
          </a:p>
        </p:txBody>
      </p:sp>
      <p:sp>
        <p:nvSpPr>
          <p:cNvPr id="3" name="Content Placeholder 2">
            <a:extLst>
              <a:ext uri="{FF2B5EF4-FFF2-40B4-BE49-F238E27FC236}">
                <a16:creationId xmlns:a16="http://schemas.microsoft.com/office/drawing/2014/main" id="{D73CFCF4-0A00-FB42-88D7-A029468728DF}"/>
              </a:ext>
            </a:extLst>
          </p:cNvPr>
          <p:cNvSpPr>
            <a:spLocks noGrp="1"/>
          </p:cNvSpPr>
          <p:nvPr>
            <p:ph idx="1"/>
          </p:nvPr>
        </p:nvSpPr>
        <p:spPr/>
        <p:txBody>
          <a:bodyPr/>
          <a:lstStyle/>
          <a:p>
            <a:r>
              <a:rPr lang="en-US" altLang="en-US" dirty="0"/>
              <a:t>users of RSA must:</a:t>
            </a:r>
          </a:p>
          <a:p>
            <a:pPr lvl="1"/>
            <a:r>
              <a:rPr lang="en-US" altLang="en-US" dirty="0"/>
              <a:t>determine two primes </a:t>
            </a:r>
            <a:r>
              <a:rPr lang="en-AU" altLang="en-US" dirty="0"/>
              <a:t>at random - </a:t>
            </a:r>
            <a:r>
              <a:rPr lang="en-AU" altLang="en-US" dirty="0">
                <a:latin typeface="Courier New" panose="02070309020205020404" pitchFamily="49" charset="0"/>
              </a:rPr>
              <a:t>p, q</a:t>
            </a:r>
            <a:r>
              <a:rPr lang="en-AU" altLang="en-US" dirty="0"/>
              <a:t> </a:t>
            </a:r>
          </a:p>
          <a:p>
            <a:pPr lvl="1"/>
            <a:r>
              <a:rPr lang="en-US" altLang="en-US" dirty="0"/>
              <a:t>select either </a:t>
            </a:r>
            <a:r>
              <a:rPr lang="en-US" altLang="en-US" dirty="0">
                <a:latin typeface="Courier New" panose="02070309020205020404" pitchFamily="49" charset="0"/>
              </a:rPr>
              <a:t>e</a:t>
            </a:r>
            <a:r>
              <a:rPr lang="en-US" altLang="en-US" dirty="0"/>
              <a:t> or </a:t>
            </a:r>
            <a:r>
              <a:rPr lang="en-US" altLang="en-US" dirty="0">
                <a:latin typeface="Courier New" panose="02070309020205020404" pitchFamily="49" charset="0"/>
              </a:rPr>
              <a:t>d</a:t>
            </a:r>
            <a:r>
              <a:rPr lang="en-US" altLang="en-US" dirty="0"/>
              <a:t> and compute the other</a:t>
            </a:r>
          </a:p>
          <a:p>
            <a:r>
              <a:rPr lang="en-US" altLang="en-US" dirty="0"/>
              <a:t>primes </a:t>
            </a:r>
            <a:r>
              <a:rPr lang="en-AU" altLang="en-US" dirty="0" err="1">
                <a:latin typeface="Courier New" panose="02070309020205020404" pitchFamily="49" charset="0"/>
              </a:rPr>
              <a:t>p,q</a:t>
            </a:r>
            <a:r>
              <a:rPr lang="en-AU" altLang="en-US" dirty="0"/>
              <a:t> </a:t>
            </a:r>
            <a:r>
              <a:rPr lang="en-US" altLang="en-US" dirty="0"/>
              <a:t>must not be easily derived from modulus </a:t>
            </a:r>
            <a:r>
              <a:rPr lang="en-AU" altLang="en-US" dirty="0">
                <a:latin typeface="Courier New" panose="02070309020205020404" pitchFamily="49" charset="0"/>
              </a:rPr>
              <a:t>n=</a:t>
            </a:r>
            <a:r>
              <a:rPr lang="en-AU" altLang="en-US" dirty="0" err="1">
                <a:latin typeface="Courier New" panose="02070309020205020404" pitchFamily="49" charset="0"/>
              </a:rPr>
              <a:t>p.q</a:t>
            </a:r>
            <a:endParaRPr lang="en-AU" altLang="en-US" dirty="0">
              <a:latin typeface="Courier New" panose="02070309020205020404" pitchFamily="49" charset="0"/>
            </a:endParaRPr>
          </a:p>
          <a:p>
            <a:pPr lvl="1"/>
            <a:r>
              <a:rPr lang="en-US" altLang="en-US" dirty="0"/>
              <a:t>means must be sufficiently large</a:t>
            </a:r>
          </a:p>
          <a:p>
            <a:pPr lvl="1"/>
            <a:r>
              <a:rPr lang="en-US" altLang="en-US" dirty="0"/>
              <a:t>typically guess and use probabilistic test</a:t>
            </a:r>
          </a:p>
          <a:p>
            <a:r>
              <a:rPr lang="en-US" altLang="en-US" dirty="0"/>
              <a:t>exponents </a:t>
            </a:r>
            <a:r>
              <a:rPr lang="en-US" altLang="en-US" dirty="0">
                <a:latin typeface="Courier New" panose="02070309020205020404" pitchFamily="49" charset="0"/>
              </a:rPr>
              <a:t>e</a:t>
            </a:r>
            <a:r>
              <a:rPr lang="en-US" altLang="en-US" dirty="0"/>
              <a:t>, </a:t>
            </a:r>
            <a:r>
              <a:rPr lang="en-US" altLang="en-US" dirty="0">
                <a:latin typeface="Courier New" panose="02070309020205020404" pitchFamily="49" charset="0"/>
              </a:rPr>
              <a:t>d</a:t>
            </a:r>
            <a:r>
              <a:rPr lang="en-US" altLang="en-US" dirty="0"/>
              <a:t>  are inverses, so use Inverse algorithm to compute the other</a:t>
            </a:r>
            <a:endParaRPr lang="en-AU" altLang="en-US" dirty="0"/>
          </a:p>
        </p:txBody>
      </p:sp>
    </p:spTree>
    <p:extLst>
      <p:ext uri="{BB962C8B-B14F-4D97-AF65-F5344CB8AC3E}">
        <p14:creationId xmlns:p14="http://schemas.microsoft.com/office/powerpoint/2010/main" val="3861725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A607-DC12-5748-A390-1296E7CB8A5D}"/>
              </a:ext>
            </a:extLst>
          </p:cNvPr>
          <p:cNvSpPr>
            <a:spLocks noGrp="1"/>
          </p:cNvSpPr>
          <p:nvPr>
            <p:ph type="title"/>
          </p:nvPr>
        </p:nvSpPr>
        <p:spPr/>
        <p:txBody>
          <a:bodyPr/>
          <a:lstStyle/>
          <a:p>
            <a:r>
              <a:rPr lang="en-US" dirty="0"/>
              <a:t>Correctness of RSA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D18F3F2-98CC-2040-BD3B-3C3D03212BEF}"/>
                  </a:ext>
                </a:extLst>
              </p:cNvPr>
              <p:cNvSpPr>
                <a:spLocks noGrp="1"/>
              </p:cNvSpPr>
              <p:nvPr>
                <p:ph idx="1"/>
              </p:nvPr>
            </p:nvSpPr>
            <p:spPr/>
            <p:txBody>
              <a:bodyPr/>
              <a:lstStyle/>
              <a:p>
                <a:r>
                  <a:rPr lang="en-US" dirty="0"/>
                  <a:t>Euler’s theorem: if </a:t>
                </a:r>
                <a:r>
                  <a:rPr lang="en-US" dirty="0" err="1"/>
                  <a:t>gcd</a:t>
                </a:r>
                <a:r>
                  <a:rPr lang="en-US" dirty="0"/>
                  <a:t> (M, n) = 1, then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𝑀</m:t>
                        </m:r>
                      </m:e>
                      <m:sup>
                        <m:r>
                          <a:rPr lang="en-US"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=1 </m:t>
                    </m:r>
                  </m:oMath>
                </a14:m>
                <a:r>
                  <a:rPr lang="en-US" dirty="0"/>
                  <a:t>mod n. Here </a:t>
                </a:r>
                <a:r>
                  <a:rPr lang="el-GR" dirty="0"/>
                  <a:t>φ(</a:t>
                </a:r>
                <a:r>
                  <a:rPr lang="en-US" i="1" dirty="0"/>
                  <a:t>n</a:t>
                </a:r>
                <a:r>
                  <a:rPr lang="en-US" dirty="0"/>
                  <a:t>) is Euler’s totient function: the number of integers in {1, 2, . . ., </a:t>
                </a:r>
                <a:r>
                  <a:rPr lang="en-US" i="1" dirty="0"/>
                  <a:t>n</a:t>
                </a:r>
                <a:r>
                  <a:rPr lang="en-US" dirty="0"/>
                  <a:t>-1} which are relatively prime to </a:t>
                </a:r>
                <a:r>
                  <a:rPr lang="en-US" i="1" dirty="0"/>
                  <a:t>n</a:t>
                </a:r>
                <a:r>
                  <a:rPr lang="en-US" dirty="0"/>
                  <a:t>. When </a:t>
                </a:r>
                <a:r>
                  <a:rPr lang="en-US" i="1" dirty="0"/>
                  <a:t>n</a:t>
                </a:r>
                <a:r>
                  <a:rPr lang="en-US" dirty="0"/>
                  <a:t> is a prime, this theorem is just Fermat’s little theorem</a:t>
                </a:r>
              </a:p>
            </p:txBody>
          </p:sp>
        </mc:Choice>
        <mc:Fallback xmlns="">
          <p:sp>
            <p:nvSpPr>
              <p:cNvPr id="3" name="Content Placeholder 2">
                <a:extLst>
                  <a:ext uri="{FF2B5EF4-FFF2-40B4-BE49-F238E27FC236}">
                    <a16:creationId xmlns:a16="http://schemas.microsoft.com/office/drawing/2014/main" id="{1D18F3F2-98CC-2040-BD3B-3C3D03212BEF}"/>
                  </a:ext>
                </a:extLst>
              </p:cNvPr>
              <p:cNvSpPr>
                <a:spLocks noGrp="1" noRot="1" noChangeAspect="1" noMove="1" noResize="1" noEditPoints="1" noAdjustHandles="1" noChangeArrowheads="1" noChangeShapeType="1" noTextEdit="1"/>
              </p:cNvSpPr>
              <p:nvPr>
                <p:ph idx="1"/>
              </p:nvPr>
            </p:nvSpPr>
            <p:spPr>
              <a:blipFill>
                <a:blip r:embed="rId3"/>
                <a:stretch>
                  <a:fillRect l="-1086" t="-2035"/>
                </a:stretch>
              </a:blipFill>
            </p:spPr>
            <p:txBody>
              <a:bodyPr/>
              <a:lstStyle/>
              <a:p>
                <a:r>
                  <a:rPr lang="en-US">
                    <a:noFill/>
                  </a:rPr>
                  <a:t> </a:t>
                </a:r>
              </a:p>
            </p:txBody>
          </p:sp>
        </mc:Fallback>
      </mc:AlternateContent>
      <p:pic>
        <p:nvPicPr>
          <p:cNvPr id="4" name="Picture 3" descr="Text&#10;&#10;Description automatically generated">
            <a:extLst>
              <a:ext uri="{FF2B5EF4-FFF2-40B4-BE49-F238E27FC236}">
                <a16:creationId xmlns:a16="http://schemas.microsoft.com/office/drawing/2014/main" id="{F3853D9A-70BB-014C-B03D-373C917472C3}"/>
              </a:ext>
            </a:extLst>
          </p:cNvPr>
          <p:cNvPicPr>
            <a:picLocks noChangeAspect="1"/>
          </p:cNvPicPr>
          <p:nvPr/>
        </p:nvPicPr>
        <p:blipFill>
          <a:blip r:embed="rId4"/>
          <a:stretch>
            <a:fillRect/>
          </a:stretch>
        </p:blipFill>
        <p:spPr>
          <a:xfrm>
            <a:off x="7304617" y="3844860"/>
            <a:ext cx="4457700" cy="1168400"/>
          </a:xfrm>
          <a:prstGeom prst="rect">
            <a:avLst/>
          </a:prstGeom>
        </p:spPr>
      </p:pic>
      <p:pic>
        <p:nvPicPr>
          <p:cNvPr id="5" name="Picture 4" descr="Table&#10;&#10;Description automatically generated with medium confidence">
            <a:extLst>
              <a:ext uri="{FF2B5EF4-FFF2-40B4-BE49-F238E27FC236}">
                <a16:creationId xmlns:a16="http://schemas.microsoft.com/office/drawing/2014/main" id="{5CB80600-3C25-2B48-B673-8DFC1FBDCF7F}"/>
              </a:ext>
            </a:extLst>
          </p:cNvPr>
          <p:cNvPicPr>
            <a:picLocks noChangeAspect="1"/>
          </p:cNvPicPr>
          <p:nvPr/>
        </p:nvPicPr>
        <p:blipFill>
          <a:blip r:embed="rId5"/>
          <a:stretch>
            <a:fillRect/>
          </a:stretch>
        </p:blipFill>
        <p:spPr>
          <a:xfrm>
            <a:off x="7266517" y="4947643"/>
            <a:ext cx="4495800" cy="1181100"/>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8CC64A5-B407-FB44-981E-917C192344F3}"/>
                  </a:ext>
                </a:extLst>
              </p:cNvPr>
              <p:cNvSpPr txBox="1"/>
              <p:nvPr/>
            </p:nvSpPr>
            <p:spPr>
              <a:xfrm>
                <a:off x="1039906" y="3998259"/>
                <a:ext cx="1341329" cy="530915"/>
              </a:xfrm>
              <a:prstGeom prst="rect">
                <a:avLst/>
              </a:prstGeom>
              <a:noFill/>
            </p:spPr>
            <p:txBody>
              <a:bodyPr wrap="none" rtlCol="0">
                <a:spAutoFit/>
              </a:bodyPr>
              <a:lstStyle/>
              <a:p>
                <a:r>
                  <a:rPr lang="en-US" sz="2800" dirty="0"/>
                  <a:t>M’ = </a:t>
                </a:r>
                <a14:m>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𝐶</m:t>
                        </m:r>
                      </m:e>
                      <m:sup>
                        <m:r>
                          <a:rPr lang="en-US" sz="2800" b="0" i="1" smtClean="0">
                            <a:latin typeface="Cambria Math" panose="02040503050406030204" pitchFamily="18" charset="0"/>
                          </a:rPr>
                          <m:t>𝑑</m:t>
                        </m:r>
                      </m:sup>
                    </m:sSup>
                  </m:oMath>
                </a14:m>
                <a:endParaRPr lang="en-US" sz="2800" i="1" dirty="0">
                  <a:latin typeface="Cambria Math" panose="02040503050406030204" pitchFamily="18" charset="0"/>
                </a:endParaRPr>
              </a:p>
            </p:txBody>
          </p:sp>
        </mc:Choice>
        <mc:Fallback>
          <p:sp>
            <p:nvSpPr>
              <p:cNvPr id="6" name="TextBox 5">
                <a:extLst>
                  <a:ext uri="{FF2B5EF4-FFF2-40B4-BE49-F238E27FC236}">
                    <a16:creationId xmlns:a16="http://schemas.microsoft.com/office/drawing/2014/main" id="{E8CC64A5-B407-FB44-981E-917C192344F3}"/>
                  </a:ext>
                </a:extLst>
              </p:cNvPr>
              <p:cNvSpPr txBox="1">
                <a:spLocks noRot="1" noChangeAspect="1" noMove="1" noResize="1" noEditPoints="1" noAdjustHandles="1" noChangeArrowheads="1" noChangeShapeType="1" noTextEdit="1"/>
              </p:cNvSpPr>
              <p:nvPr/>
            </p:nvSpPr>
            <p:spPr>
              <a:xfrm>
                <a:off x="1039906" y="3998259"/>
                <a:ext cx="1341329" cy="530915"/>
              </a:xfrm>
              <a:prstGeom prst="rect">
                <a:avLst/>
              </a:prstGeom>
              <a:blipFill>
                <a:blip r:embed="rId6"/>
                <a:stretch>
                  <a:fillRect l="-9434" t="-9302" b="-302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26DF13B-A601-BC48-BFCB-245DF727FF73}"/>
                  </a:ext>
                </a:extLst>
              </p:cNvPr>
              <p:cNvSpPr txBox="1"/>
              <p:nvPr/>
            </p:nvSpPr>
            <p:spPr>
              <a:xfrm>
                <a:off x="2090033" y="4012705"/>
                <a:ext cx="1340688" cy="5309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𝑀</m:t>
                          </m:r>
                        </m:e>
                        <m:sup>
                          <m:r>
                            <a:rPr lang="en-US" sz="2800" i="1">
                              <a:latin typeface="Cambria Math" panose="02040503050406030204" pitchFamily="18" charset="0"/>
                            </a:rPr>
                            <m:t>𝑒𝑑</m:t>
                          </m:r>
                          <m:r>
                            <a:rPr lang="en-US" sz="2800" i="1">
                              <a:latin typeface="Cambria Math" panose="02040503050406030204" pitchFamily="18" charset="0"/>
                            </a:rPr>
                            <m:t> </m:t>
                          </m:r>
                        </m:sup>
                      </m:sSup>
                    </m:oMath>
                  </m:oMathPara>
                </a14:m>
                <a:endParaRPr lang="en-US" sz="2800" dirty="0"/>
              </a:p>
            </p:txBody>
          </p:sp>
        </mc:Choice>
        <mc:Fallback xmlns="">
          <p:sp>
            <p:nvSpPr>
              <p:cNvPr id="7" name="TextBox 6">
                <a:extLst>
                  <a:ext uri="{FF2B5EF4-FFF2-40B4-BE49-F238E27FC236}">
                    <a16:creationId xmlns:a16="http://schemas.microsoft.com/office/drawing/2014/main" id="{126DF13B-A601-BC48-BFCB-245DF727FF73}"/>
                  </a:ext>
                </a:extLst>
              </p:cNvPr>
              <p:cNvSpPr txBox="1">
                <a:spLocks noRot="1" noChangeAspect="1" noMove="1" noResize="1" noEditPoints="1" noAdjustHandles="1" noChangeArrowheads="1" noChangeShapeType="1" noTextEdit="1"/>
              </p:cNvSpPr>
              <p:nvPr/>
            </p:nvSpPr>
            <p:spPr>
              <a:xfrm>
                <a:off x="2090033" y="4012705"/>
                <a:ext cx="1340688" cy="53091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B86810F-A800-F64B-BDFF-22F96FB456AC}"/>
                  </a:ext>
                </a:extLst>
              </p:cNvPr>
              <p:cNvSpPr txBox="1"/>
              <p:nvPr/>
            </p:nvSpPr>
            <p:spPr>
              <a:xfrm>
                <a:off x="3171234" y="4012705"/>
                <a:ext cx="2136803" cy="5522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 </m:t>
                          </m:r>
                          <m:r>
                            <a:rPr lang="en-US" sz="2800" i="1">
                              <a:latin typeface="Cambria Math" panose="02040503050406030204" pitchFamily="18" charset="0"/>
                            </a:rPr>
                            <m:t>𝑀</m:t>
                          </m:r>
                        </m:e>
                        <m:sup>
                          <m:r>
                            <a:rPr lang="en-US" sz="2800" i="1">
                              <a:latin typeface="Cambria Math" panose="02040503050406030204" pitchFamily="18" charset="0"/>
                            </a:rPr>
                            <m:t>𝑘</m:t>
                          </m:r>
                          <m:r>
                            <a:rPr lang="en-US" sz="2800" i="1">
                              <a:latin typeface="Cambria Math" panose="02040503050406030204" pitchFamily="18" charset="0"/>
                              <a:ea typeface="Cambria Math" panose="02040503050406030204" pitchFamily="18" charset="0"/>
                            </a:rPr>
                            <m:t>𝜙</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𝑛</m:t>
                              </m:r>
                            </m:e>
                          </m:d>
                          <m:r>
                            <a:rPr lang="en-US" sz="2800" i="1">
                              <a:latin typeface="Cambria Math" panose="02040503050406030204" pitchFamily="18" charset="0"/>
                              <a:ea typeface="Cambria Math" panose="02040503050406030204" pitchFamily="18" charset="0"/>
                            </a:rPr>
                            <m:t>+1</m:t>
                          </m:r>
                        </m:sup>
                      </m:sSup>
                    </m:oMath>
                  </m:oMathPara>
                </a14:m>
                <a:endParaRPr lang="en-US" sz="2800" dirty="0"/>
              </a:p>
            </p:txBody>
          </p:sp>
        </mc:Choice>
        <mc:Fallback xmlns="">
          <p:sp>
            <p:nvSpPr>
              <p:cNvPr id="8" name="TextBox 7">
                <a:extLst>
                  <a:ext uri="{FF2B5EF4-FFF2-40B4-BE49-F238E27FC236}">
                    <a16:creationId xmlns:a16="http://schemas.microsoft.com/office/drawing/2014/main" id="{8B86810F-A800-F64B-BDFF-22F96FB456AC}"/>
                  </a:ext>
                </a:extLst>
              </p:cNvPr>
              <p:cNvSpPr txBox="1">
                <a:spLocks noRot="1" noChangeAspect="1" noMove="1" noResize="1" noEditPoints="1" noAdjustHandles="1" noChangeArrowheads="1" noChangeShapeType="1" noTextEdit="1"/>
              </p:cNvSpPr>
              <p:nvPr/>
            </p:nvSpPr>
            <p:spPr>
              <a:xfrm>
                <a:off x="3171234" y="4012705"/>
                <a:ext cx="2136803" cy="552267"/>
              </a:xfrm>
              <a:prstGeom prst="rect">
                <a:avLst/>
              </a:prstGeom>
              <a:blipFill>
                <a:blip r:embed="rId8"/>
                <a:stretch>
                  <a:fillRect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643C600-8740-CE40-AA68-41C7AFBA9FEA}"/>
                  </a:ext>
                </a:extLst>
              </p:cNvPr>
              <p:cNvSpPr txBox="1"/>
              <p:nvPr/>
            </p:nvSpPr>
            <p:spPr>
              <a:xfrm>
                <a:off x="2069832" y="4678557"/>
                <a:ext cx="2567754" cy="5416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 </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𝑀</m:t>
                              </m:r>
                            </m:e>
                            <m:sup>
                              <m:r>
                                <a:rPr lang="en-US" sz="2800" i="1">
                                  <a:latin typeface="Cambria Math" panose="02040503050406030204" pitchFamily="18" charset="0"/>
                                  <a:ea typeface="Cambria Math" panose="02040503050406030204" pitchFamily="18" charset="0"/>
                                </a:rPr>
                                <m:t>𝜙</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𝑛</m:t>
                              </m:r>
                              <m:r>
                                <a:rPr lang="en-US" sz="2800" i="1">
                                  <a:latin typeface="Cambria Math" panose="02040503050406030204" pitchFamily="18" charset="0"/>
                                  <a:ea typeface="Cambria Math" panose="02040503050406030204" pitchFamily="18" charset="0"/>
                                </a:rPr>
                                <m:t>)</m:t>
                              </m:r>
                            </m:sup>
                          </m:sSup>
                          <m:r>
                            <a:rPr lang="en-US" sz="2800" i="1">
                              <a:latin typeface="Cambria Math" panose="02040503050406030204" pitchFamily="18" charset="0"/>
                            </a:rPr>
                            <m:t>]</m:t>
                          </m:r>
                        </m:e>
                        <m:sup>
                          <m:r>
                            <a:rPr lang="en-US" sz="2800" i="1">
                              <a:latin typeface="Cambria Math" panose="02040503050406030204" pitchFamily="18" charset="0"/>
                            </a:rPr>
                            <m:t>𝑘</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𝑀</m:t>
                      </m:r>
                    </m:oMath>
                  </m:oMathPara>
                </a14:m>
                <a:endParaRPr lang="en-US" sz="2800" dirty="0"/>
              </a:p>
            </p:txBody>
          </p:sp>
        </mc:Choice>
        <mc:Fallback xmlns="">
          <p:sp>
            <p:nvSpPr>
              <p:cNvPr id="9" name="TextBox 8">
                <a:extLst>
                  <a:ext uri="{FF2B5EF4-FFF2-40B4-BE49-F238E27FC236}">
                    <a16:creationId xmlns:a16="http://schemas.microsoft.com/office/drawing/2014/main" id="{7643C600-8740-CE40-AA68-41C7AFBA9FEA}"/>
                  </a:ext>
                </a:extLst>
              </p:cNvPr>
              <p:cNvSpPr txBox="1">
                <a:spLocks noRot="1" noChangeAspect="1" noMove="1" noResize="1" noEditPoints="1" noAdjustHandles="1" noChangeArrowheads="1" noChangeShapeType="1" noTextEdit="1"/>
              </p:cNvSpPr>
              <p:nvPr/>
            </p:nvSpPr>
            <p:spPr>
              <a:xfrm>
                <a:off x="2069832" y="4678557"/>
                <a:ext cx="2567754" cy="541623"/>
              </a:xfrm>
              <a:prstGeom prst="rect">
                <a:avLst/>
              </a:prstGeom>
              <a:blipFill>
                <a:blip r:embed="rId9"/>
                <a:stretch>
                  <a:fillRect b="-23256"/>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6709F91C-907C-9443-84A2-532DCC01C96E}"/>
              </a:ext>
            </a:extLst>
          </p:cNvPr>
          <p:cNvSpPr txBox="1"/>
          <p:nvPr/>
        </p:nvSpPr>
        <p:spPr>
          <a:xfrm>
            <a:off x="2090033" y="5276583"/>
            <a:ext cx="753732" cy="523220"/>
          </a:xfrm>
          <a:prstGeom prst="rect">
            <a:avLst/>
          </a:prstGeom>
          <a:noFill/>
        </p:spPr>
        <p:txBody>
          <a:bodyPr wrap="none" rtlCol="0">
            <a:spAutoFit/>
          </a:bodyPr>
          <a:lstStyle/>
          <a:p>
            <a:r>
              <a:rPr lang="en-US" sz="2800" dirty="0"/>
              <a:t>= M</a:t>
            </a:r>
          </a:p>
        </p:txBody>
      </p:sp>
    </p:spTree>
    <p:extLst>
      <p:ext uri="{BB962C8B-B14F-4D97-AF65-F5344CB8AC3E}">
        <p14:creationId xmlns:p14="http://schemas.microsoft.com/office/powerpoint/2010/main" val="387105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1032F-D9F6-1544-BD77-B4C2943B202E}"/>
              </a:ext>
            </a:extLst>
          </p:cNvPr>
          <p:cNvSpPr>
            <a:spLocks noGrp="1"/>
          </p:cNvSpPr>
          <p:nvPr>
            <p:ph type="title"/>
          </p:nvPr>
        </p:nvSpPr>
        <p:spPr/>
        <p:txBody>
          <a:bodyPr/>
          <a:lstStyle/>
          <a:p>
            <a:r>
              <a:rPr lang="en-US" dirty="0"/>
              <a:t>Attack approaches</a:t>
            </a:r>
          </a:p>
        </p:txBody>
      </p:sp>
      <p:sp>
        <p:nvSpPr>
          <p:cNvPr id="3" name="Content Placeholder 2">
            <a:extLst>
              <a:ext uri="{FF2B5EF4-FFF2-40B4-BE49-F238E27FC236}">
                <a16:creationId xmlns:a16="http://schemas.microsoft.com/office/drawing/2014/main" id="{DDD89749-E683-A74F-BC3D-193DE1B319DA}"/>
              </a:ext>
            </a:extLst>
          </p:cNvPr>
          <p:cNvSpPr>
            <a:spLocks noGrp="1"/>
          </p:cNvSpPr>
          <p:nvPr>
            <p:ph idx="1"/>
          </p:nvPr>
        </p:nvSpPr>
        <p:spPr/>
        <p:txBody>
          <a:bodyPr>
            <a:normAutofit/>
          </a:bodyPr>
          <a:lstStyle/>
          <a:p>
            <a:r>
              <a:rPr lang="en-US" b="1" dirty="0"/>
              <a:t>Mathematical attacks</a:t>
            </a:r>
            <a:r>
              <a:rPr lang="en-US" dirty="0"/>
              <a:t>: several approaches, all equivalent in effort to factoring the product of two primes. The defense against mathematical attacks is to use a large key size. </a:t>
            </a:r>
          </a:p>
          <a:p>
            <a:r>
              <a:rPr lang="en-US" b="1" dirty="0"/>
              <a:t>Timing attacks</a:t>
            </a:r>
            <a:r>
              <a:rPr lang="en-US" dirty="0"/>
              <a:t>: These depend on the running time of the decryption algorithm</a:t>
            </a:r>
          </a:p>
          <a:p>
            <a:r>
              <a:rPr lang="en-US" b="1" dirty="0"/>
              <a:t>Chosen ciphertext attacks</a:t>
            </a:r>
            <a:r>
              <a:rPr lang="en-US" dirty="0"/>
              <a:t>: this type of attacks exploits properties of the RSA algorithm by selecting blocks of data. These attacks can be thwarted by suitable padding of the plaintext, such as PKCS1 V1.5 in SSL</a:t>
            </a:r>
          </a:p>
        </p:txBody>
      </p:sp>
    </p:spTree>
    <p:extLst>
      <p:ext uri="{BB962C8B-B14F-4D97-AF65-F5344CB8AC3E}">
        <p14:creationId xmlns:p14="http://schemas.microsoft.com/office/powerpoint/2010/main" val="1761025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8DA7-542B-6C41-830D-72BAD597E2DB}"/>
              </a:ext>
            </a:extLst>
          </p:cNvPr>
          <p:cNvSpPr>
            <a:spLocks noGrp="1"/>
          </p:cNvSpPr>
          <p:nvPr>
            <p:ph type="title"/>
          </p:nvPr>
        </p:nvSpPr>
        <p:spPr/>
        <p:txBody>
          <a:bodyPr/>
          <a:lstStyle/>
          <a:p>
            <a:r>
              <a:rPr lang="en-US" dirty="0"/>
              <a:t>A simple attack on textbook RSA</a:t>
            </a:r>
          </a:p>
        </p:txBody>
      </p:sp>
      <p:sp>
        <p:nvSpPr>
          <p:cNvPr id="3" name="Content Placeholder 2">
            <a:extLst>
              <a:ext uri="{FF2B5EF4-FFF2-40B4-BE49-F238E27FC236}">
                <a16:creationId xmlns:a16="http://schemas.microsoft.com/office/drawing/2014/main" id="{3215AA1C-41BC-2D4F-80AE-69B3A729CF59}"/>
              </a:ext>
            </a:extLst>
          </p:cNvPr>
          <p:cNvSpPr>
            <a:spLocks noGrp="1"/>
          </p:cNvSpPr>
          <p:nvPr>
            <p:ph idx="1"/>
          </p:nvPr>
        </p:nvSpPr>
        <p:spPr>
          <a:xfrm>
            <a:off x="967327" y="2744396"/>
            <a:ext cx="10515600" cy="4351338"/>
          </a:xfrm>
        </p:spPr>
        <p:txBody>
          <a:bodyPr>
            <a:normAutofit lnSpcReduction="10000"/>
          </a:bodyPr>
          <a:lstStyle/>
          <a:p>
            <a:r>
              <a:rPr lang="en-US" altLang="en-US" dirty="0"/>
              <a:t>Session-key  K is 64 bits.     View   K </a:t>
            </a:r>
            <a:r>
              <a:rPr lang="en-US" altLang="en-US" dirty="0">
                <a:sym typeface="Symbol" pitchFamily="2" charset="2"/>
              </a:rPr>
              <a:t> {0,…,2</a:t>
            </a:r>
            <a:r>
              <a:rPr lang="en-US" altLang="en-US" baseline="30000" dirty="0">
                <a:sym typeface="Symbol" pitchFamily="2" charset="2"/>
              </a:rPr>
              <a:t>64</a:t>
            </a:r>
            <a:r>
              <a:rPr lang="en-US" altLang="en-US" dirty="0">
                <a:sym typeface="Symbol" pitchFamily="2" charset="2"/>
              </a:rPr>
              <a:t>}		</a:t>
            </a:r>
          </a:p>
          <a:p>
            <a:pPr lvl="1"/>
            <a:r>
              <a:rPr lang="en-US" altLang="en-US" dirty="0">
                <a:sym typeface="Symbol" pitchFamily="2" charset="2"/>
              </a:rPr>
              <a:t>Eavesdropper sees:    C = </a:t>
            </a:r>
            <a:r>
              <a:rPr lang="en-US" altLang="en-US" dirty="0" err="1">
                <a:sym typeface="Symbol" pitchFamily="2" charset="2"/>
              </a:rPr>
              <a:t>K</a:t>
            </a:r>
            <a:r>
              <a:rPr lang="en-US" altLang="en-US" baseline="46000" dirty="0" err="1">
                <a:sym typeface="Symbol" pitchFamily="2" charset="2"/>
              </a:rPr>
              <a:t>e</a:t>
            </a:r>
            <a:r>
              <a:rPr lang="en-US" altLang="en-US" dirty="0">
                <a:sym typeface="Symbol" pitchFamily="2" charset="2"/>
              </a:rPr>
              <a:t> (mod N) .</a:t>
            </a:r>
            <a:r>
              <a:rPr lang="en-US" altLang="en-US" dirty="0"/>
              <a:t> </a:t>
            </a:r>
          </a:p>
          <a:p>
            <a:pPr>
              <a:lnSpc>
                <a:spcPct val="120000"/>
              </a:lnSpc>
              <a:spcBef>
                <a:spcPct val="70000"/>
              </a:spcBef>
            </a:pPr>
            <a:r>
              <a:rPr lang="en-US" altLang="en-US" dirty="0"/>
              <a:t>Suppose   </a:t>
            </a:r>
            <a:r>
              <a:rPr lang="en-US" altLang="en-US" b="1" dirty="0"/>
              <a:t>K = K</a:t>
            </a:r>
            <a:r>
              <a:rPr lang="en-US" altLang="en-US" b="1" baseline="-25000" dirty="0"/>
              <a:t>1</a:t>
            </a:r>
            <a:r>
              <a:rPr lang="en-US" altLang="en-US" b="1" dirty="0">
                <a:sym typeface="Symbol" pitchFamily="2" charset="2"/>
              </a:rPr>
              <a:t></a:t>
            </a:r>
            <a:r>
              <a:rPr lang="en-US" altLang="en-US" b="1" dirty="0"/>
              <a:t>K</a:t>
            </a:r>
            <a:r>
              <a:rPr lang="en-US" altLang="en-US" b="1" baseline="-25000" dirty="0"/>
              <a:t>2</a:t>
            </a:r>
            <a:r>
              <a:rPr lang="en-US" altLang="en-US" dirty="0"/>
              <a:t>   where   K</a:t>
            </a:r>
            <a:r>
              <a:rPr lang="en-US" altLang="en-US" baseline="-25000" dirty="0"/>
              <a:t>1</a:t>
            </a:r>
            <a:r>
              <a:rPr lang="en-US" altLang="en-US" dirty="0"/>
              <a:t>, K</a:t>
            </a:r>
            <a:r>
              <a:rPr lang="en-US" altLang="en-US" baseline="-25000" dirty="0"/>
              <a:t>2</a:t>
            </a:r>
            <a:r>
              <a:rPr lang="en-US" altLang="en-US" dirty="0"/>
              <a:t> &lt; 2</a:t>
            </a:r>
            <a:r>
              <a:rPr lang="en-US" altLang="en-US" baseline="30000" dirty="0"/>
              <a:t>34 </a:t>
            </a:r>
            <a:r>
              <a:rPr lang="en-US" altLang="en-US" dirty="0"/>
              <a:t> .   </a:t>
            </a:r>
            <a:endParaRPr lang="en-US" altLang="en-US" sz="2400" dirty="0"/>
          </a:p>
          <a:p>
            <a:pPr lvl="1">
              <a:lnSpc>
                <a:spcPct val="120000"/>
              </a:lnSpc>
              <a:spcBef>
                <a:spcPct val="70000"/>
              </a:spcBef>
            </a:pPr>
            <a:r>
              <a:rPr lang="en-US" altLang="en-US" dirty="0"/>
              <a:t>Then:    </a:t>
            </a:r>
            <a:r>
              <a:rPr lang="en-US" altLang="en-US" b="1" dirty="0"/>
              <a:t>C/K</a:t>
            </a:r>
            <a:r>
              <a:rPr lang="en-US" altLang="en-US" b="1" baseline="-25000" dirty="0"/>
              <a:t>1</a:t>
            </a:r>
            <a:r>
              <a:rPr lang="en-US" altLang="en-US" b="1" baseline="46000" dirty="0"/>
              <a:t>e</a:t>
            </a:r>
            <a:r>
              <a:rPr lang="en-US" altLang="en-US" b="1" dirty="0"/>
              <a:t> = K</a:t>
            </a:r>
            <a:r>
              <a:rPr lang="en-US" altLang="en-US" b="1" baseline="-25000" dirty="0"/>
              <a:t>2</a:t>
            </a:r>
            <a:r>
              <a:rPr lang="en-US" altLang="en-US" b="1" baseline="46000" dirty="0"/>
              <a:t>e</a:t>
            </a:r>
            <a:r>
              <a:rPr lang="en-US" altLang="en-US" dirty="0"/>
              <a:t>  (mod N)</a:t>
            </a:r>
          </a:p>
          <a:p>
            <a:pPr>
              <a:lnSpc>
                <a:spcPct val="120000"/>
              </a:lnSpc>
              <a:spcBef>
                <a:spcPct val="70000"/>
              </a:spcBef>
            </a:pPr>
            <a:r>
              <a:rPr lang="en-US" altLang="en-US" dirty="0"/>
              <a:t>Build table:   </a:t>
            </a:r>
            <a:r>
              <a:rPr lang="en-US" altLang="en-US" sz="2400" dirty="0"/>
              <a:t>C/1</a:t>
            </a:r>
            <a:r>
              <a:rPr lang="en-US" altLang="en-US" sz="2400" baseline="30000" dirty="0"/>
              <a:t>e</a:t>
            </a:r>
            <a:r>
              <a:rPr lang="en-US" altLang="en-US" sz="2400" dirty="0"/>
              <a:t>, C/2</a:t>
            </a:r>
            <a:r>
              <a:rPr lang="en-US" altLang="en-US" sz="2400" baseline="30000" dirty="0"/>
              <a:t>e</a:t>
            </a:r>
            <a:r>
              <a:rPr lang="en-US" altLang="en-US" sz="2400" dirty="0"/>
              <a:t>, C/3</a:t>
            </a:r>
            <a:r>
              <a:rPr lang="en-US" altLang="en-US" sz="2400" baseline="30000" dirty="0"/>
              <a:t>e</a:t>
            </a:r>
            <a:r>
              <a:rPr lang="en-US" altLang="en-US" sz="2400" dirty="0"/>
              <a:t>, …, C/2</a:t>
            </a:r>
            <a:r>
              <a:rPr lang="en-US" altLang="en-US" sz="2400" baseline="30000" dirty="0"/>
              <a:t>34e</a:t>
            </a:r>
            <a:r>
              <a:rPr lang="en-US" altLang="en-US" dirty="0"/>
              <a:t> .   time:  2</a:t>
            </a:r>
            <a:r>
              <a:rPr lang="en-US" altLang="en-US" baseline="30000" dirty="0"/>
              <a:t>34</a:t>
            </a:r>
          </a:p>
          <a:p>
            <a:pPr>
              <a:lnSpc>
                <a:spcPct val="70000"/>
              </a:lnSpc>
              <a:spcBef>
                <a:spcPct val="70000"/>
              </a:spcBef>
              <a:buFont typeface="Wingdings" pitchFamily="2" charset="2"/>
              <a:buNone/>
            </a:pPr>
            <a:r>
              <a:rPr lang="en-US" altLang="en-US" dirty="0"/>
              <a:t>	For  K</a:t>
            </a:r>
            <a:r>
              <a:rPr lang="en-US" altLang="en-US" baseline="-25000" dirty="0"/>
              <a:t>2</a:t>
            </a:r>
            <a:r>
              <a:rPr lang="en-US" altLang="en-US" dirty="0"/>
              <a:t> = 0,…, 2</a:t>
            </a:r>
            <a:r>
              <a:rPr lang="en-US" altLang="en-US" baseline="30000" dirty="0"/>
              <a:t>34</a:t>
            </a:r>
            <a:r>
              <a:rPr lang="en-US" altLang="en-US" dirty="0"/>
              <a:t>  test if  K</a:t>
            </a:r>
            <a:r>
              <a:rPr lang="en-US" altLang="en-US" baseline="-25000" dirty="0"/>
              <a:t>2</a:t>
            </a:r>
            <a:r>
              <a:rPr lang="en-US" altLang="en-US" baseline="46000" dirty="0"/>
              <a:t>e</a:t>
            </a:r>
            <a:r>
              <a:rPr lang="en-US" altLang="en-US" dirty="0"/>
              <a:t>  is in table.   time: 2</a:t>
            </a:r>
            <a:r>
              <a:rPr lang="en-US" altLang="en-US" baseline="30000" dirty="0"/>
              <a:t>34</a:t>
            </a:r>
            <a:r>
              <a:rPr lang="en-US" altLang="en-US" dirty="0">
                <a:sym typeface="Symbol" pitchFamily="2" charset="2"/>
              </a:rPr>
              <a:t></a:t>
            </a:r>
            <a:r>
              <a:rPr lang="en-US" altLang="en-US" dirty="0"/>
              <a:t>34</a:t>
            </a:r>
          </a:p>
          <a:p>
            <a:pPr>
              <a:spcBef>
                <a:spcPct val="70000"/>
              </a:spcBef>
            </a:pPr>
            <a:r>
              <a:rPr lang="en-US" altLang="en-US" dirty="0"/>
              <a:t>Attack time:   </a:t>
            </a:r>
            <a:r>
              <a:rPr lang="en-US" altLang="en-US" dirty="0">
                <a:sym typeface="Symbol" pitchFamily="2" charset="2"/>
              </a:rPr>
              <a:t></a:t>
            </a:r>
            <a:r>
              <a:rPr lang="en-US" altLang="en-US" dirty="0"/>
              <a:t>2</a:t>
            </a:r>
            <a:r>
              <a:rPr lang="en-US" altLang="en-US" baseline="30000" dirty="0"/>
              <a:t>40  </a:t>
            </a:r>
            <a:r>
              <a:rPr lang="en-US" altLang="en-US" dirty="0"/>
              <a:t>&lt;&lt; 2</a:t>
            </a:r>
            <a:r>
              <a:rPr lang="en-US" altLang="en-US" baseline="30000" dirty="0"/>
              <a:t>64</a:t>
            </a:r>
          </a:p>
          <a:p>
            <a:endParaRPr lang="en-US" dirty="0"/>
          </a:p>
        </p:txBody>
      </p:sp>
      <p:sp>
        <p:nvSpPr>
          <p:cNvPr id="4" name="Rectangle 3">
            <a:extLst>
              <a:ext uri="{FF2B5EF4-FFF2-40B4-BE49-F238E27FC236}">
                <a16:creationId xmlns:a16="http://schemas.microsoft.com/office/drawing/2014/main" id="{3942BEB5-1A27-9C45-980E-ABA4DEFBDABC}"/>
              </a:ext>
            </a:extLst>
          </p:cNvPr>
          <p:cNvSpPr/>
          <p:nvPr/>
        </p:nvSpPr>
        <p:spPr>
          <a:xfrm>
            <a:off x="3821173" y="1536040"/>
            <a:ext cx="989556" cy="1089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Browser</a:t>
            </a:r>
          </a:p>
        </p:txBody>
      </p:sp>
      <p:sp>
        <p:nvSpPr>
          <p:cNvPr id="6" name="Rectangle 5">
            <a:extLst>
              <a:ext uri="{FF2B5EF4-FFF2-40B4-BE49-F238E27FC236}">
                <a16:creationId xmlns:a16="http://schemas.microsoft.com/office/drawing/2014/main" id="{146F734D-7813-3E43-98F1-5D2EBDEDA10F}"/>
              </a:ext>
            </a:extLst>
          </p:cNvPr>
          <p:cNvSpPr/>
          <p:nvPr/>
        </p:nvSpPr>
        <p:spPr>
          <a:xfrm>
            <a:off x="7639525" y="1536040"/>
            <a:ext cx="989556" cy="1089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p>
          <a:p>
            <a:pPr algn="ctr"/>
            <a:r>
              <a:rPr lang="en-US" dirty="0"/>
              <a:t>Server</a:t>
            </a:r>
          </a:p>
        </p:txBody>
      </p:sp>
      <p:sp>
        <p:nvSpPr>
          <p:cNvPr id="7" name="TextBox 6">
            <a:extLst>
              <a:ext uri="{FF2B5EF4-FFF2-40B4-BE49-F238E27FC236}">
                <a16:creationId xmlns:a16="http://schemas.microsoft.com/office/drawing/2014/main" id="{BDD8FA99-4267-2746-81FB-7081EDBF6F3C}"/>
              </a:ext>
            </a:extLst>
          </p:cNvPr>
          <p:cNvSpPr txBox="1"/>
          <p:nvPr/>
        </p:nvSpPr>
        <p:spPr>
          <a:xfrm>
            <a:off x="1441227" y="1896256"/>
            <a:ext cx="2245230" cy="369332"/>
          </a:xfrm>
          <a:prstGeom prst="rect">
            <a:avLst/>
          </a:prstGeom>
          <a:noFill/>
        </p:spPr>
        <p:txBody>
          <a:bodyPr wrap="none" rtlCol="0">
            <a:spAutoFit/>
          </a:bodyPr>
          <a:lstStyle/>
          <a:p>
            <a:r>
              <a:rPr lang="en-US" dirty="0"/>
              <a:t>Random session key K</a:t>
            </a:r>
          </a:p>
        </p:txBody>
      </p:sp>
      <p:sp>
        <p:nvSpPr>
          <p:cNvPr id="8" name="TextBox 7">
            <a:extLst>
              <a:ext uri="{FF2B5EF4-FFF2-40B4-BE49-F238E27FC236}">
                <a16:creationId xmlns:a16="http://schemas.microsoft.com/office/drawing/2014/main" id="{0FAEBA1D-0594-BB45-9E05-06930B001B6D}"/>
              </a:ext>
            </a:extLst>
          </p:cNvPr>
          <p:cNvSpPr txBox="1"/>
          <p:nvPr/>
        </p:nvSpPr>
        <p:spPr>
          <a:xfrm>
            <a:off x="8844110" y="1896256"/>
            <a:ext cx="306494" cy="369332"/>
          </a:xfrm>
          <a:prstGeom prst="rect">
            <a:avLst/>
          </a:prstGeom>
          <a:noFill/>
        </p:spPr>
        <p:txBody>
          <a:bodyPr wrap="none" rtlCol="0">
            <a:spAutoFit/>
          </a:bodyPr>
          <a:lstStyle/>
          <a:p>
            <a:r>
              <a:rPr lang="en-US" dirty="0"/>
              <a:t>d</a:t>
            </a:r>
          </a:p>
        </p:txBody>
      </p:sp>
      <p:cxnSp>
        <p:nvCxnSpPr>
          <p:cNvPr id="10" name="Straight Arrow Connector 9">
            <a:extLst>
              <a:ext uri="{FF2B5EF4-FFF2-40B4-BE49-F238E27FC236}">
                <a16:creationId xmlns:a16="http://schemas.microsoft.com/office/drawing/2014/main" id="{85FB2D1F-7E5E-8A44-96EA-D71857B89191}"/>
              </a:ext>
            </a:extLst>
          </p:cNvPr>
          <p:cNvCxnSpPr/>
          <p:nvPr/>
        </p:nvCxnSpPr>
        <p:spPr>
          <a:xfrm>
            <a:off x="4810729" y="1686352"/>
            <a:ext cx="282879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145E6D-4D16-8649-8E24-9B0A271ED058}"/>
              </a:ext>
            </a:extLst>
          </p:cNvPr>
          <p:cNvSpPr txBox="1"/>
          <p:nvPr/>
        </p:nvSpPr>
        <p:spPr>
          <a:xfrm>
            <a:off x="5592037" y="1330902"/>
            <a:ext cx="1266180" cy="369332"/>
          </a:xfrm>
          <a:prstGeom prst="rect">
            <a:avLst/>
          </a:prstGeom>
          <a:noFill/>
        </p:spPr>
        <p:txBody>
          <a:bodyPr wrap="none" rtlCol="0">
            <a:spAutoFit/>
          </a:bodyPr>
          <a:lstStyle/>
          <a:p>
            <a:r>
              <a:rPr lang="en-US" dirty="0"/>
              <a:t>Client Hello</a:t>
            </a:r>
          </a:p>
        </p:txBody>
      </p:sp>
      <p:cxnSp>
        <p:nvCxnSpPr>
          <p:cNvPr id="13" name="Straight Arrow Connector 12">
            <a:extLst>
              <a:ext uri="{FF2B5EF4-FFF2-40B4-BE49-F238E27FC236}">
                <a16:creationId xmlns:a16="http://schemas.microsoft.com/office/drawing/2014/main" id="{F21726AA-2668-CE40-AD3D-034FB9422211}"/>
              </a:ext>
            </a:extLst>
          </p:cNvPr>
          <p:cNvCxnSpPr>
            <a:stCxn id="6" idx="1"/>
            <a:endCxn id="4" idx="3"/>
          </p:cNvCxnSpPr>
          <p:nvPr/>
        </p:nvCxnSpPr>
        <p:spPr>
          <a:xfrm flipH="1">
            <a:off x="4810729" y="2080922"/>
            <a:ext cx="282879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EA14F94-A8AD-4C48-86A4-434A32056623}"/>
              </a:ext>
            </a:extLst>
          </p:cNvPr>
          <p:cNvSpPr txBox="1"/>
          <p:nvPr/>
        </p:nvSpPr>
        <p:spPr>
          <a:xfrm>
            <a:off x="5353929" y="1712852"/>
            <a:ext cx="1894942" cy="369332"/>
          </a:xfrm>
          <a:prstGeom prst="rect">
            <a:avLst/>
          </a:prstGeom>
          <a:noFill/>
        </p:spPr>
        <p:txBody>
          <a:bodyPr wrap="none" rtlCol="0">
            <a:spAutoFit/>
          </a:bodyPr>
          <a:lstStyle/>
          <a:p>
            <a:r>
              <a:rPr lang="en-US" dirty="0"/>
              <a:t>Server Hello (e, N)</a:t>
            </a:r>
          </a:p>
        </p:txBody>
      </p:sp>
      <p:cxnSp>
        <p:nvCxnSpPr>
          <p:cNvPr id="16" name="Straight Arrow Connector 15">
            <a:extLst>
              <a:ext uri="{FF2B5EF4-FFF2-40B4-BE49-F238E27FC236}">
                <a16:creationId xmlns:a16="http://schemas.microsoft.com/office/drawing/2014/main" id="{F1631517-7EB8-3E49-B1BE-7A6A01EBC773}"/>
              </a:ext>
            </a:extLst>
          </p:cNvPr>
          <p:cNvCxnSpPr/>
          <p:nvPr/>
        </p:nvCxnSpPr>
        <p:spPr>
          <a:xfrm>
            <a:off x="4810729" y="2456334"/>
            <a:ext cx="282879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B9C2E46-F06E-3047-8221-BB3030CE02CA}"/>
              </a:ext>
            </a:extLst>
          </p:cNvPr>
          <p:cNvSpPr txBox="1"/>
          <p:nvPr/>
        </p:nvSpPr>
        <p:spPr>
          <a:xfrm>
            <a:off x="5592037" y="2145212"/>
            <a:ext cx="1202702" cy="369332"/>
          </a:xfrm>
          <a:prstGeom prst="rect">
            <a:avLst/>
          </a:prstGeom>
          <a:noFill/>
        </p:spPr>
        <p:txBody>
          <a:bodyPr wrap="none" rtlCol="0">
            <a:spAutoFit/>
          </a:bodyPr>
          <a:lstStyle/>
          <a:p>
            <a:r>
              <a:rPr lang="en-US" dirty="0"/>
              <a:t>C = RSA (K)</a:t>
            </a:r>
          </a:p>
        </p:txBody>
      </p:sp>
    </p:spTree>
    <p:extLst>
      <p:ext uri="{BB962C8B-B14F-4D97-AF65-F5344CB8AC3E}">
        <p14:creationId xmlns:p14="http://schemas.microsoft.com/office/powerpoint/2010/main" val="3240104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E3B6-2502-334E-B7B9-DFE0ABB3999B}"/>
              </a:ext>
            </a:extLst>
          </p:cNvPr>
          <p:cNvSpPr>
            <a:spLocks noGrp="1"/>
          </p:cNvSpPr>
          <p:nvPr>
            <p:ph type="title"/>
          </p:nvPr>
        </p:nvSpPr>
        <p:spPr/>
        <p:txBody>
          <a:bodyPr/>
          <a:lstStyle/>
          <a:p>
            <a:r>
              <a:rPr lang="en-US" dirty="0"/>
              <a:t>Quantum computer</a:t>
            </a:r>
          </a:p>
        </p:txBody>
      </p:sp>
      <p:sp>
        <p:nvSpPr>
          <p:cNvPr id="3" name="Content Placeholder 2">
            <a:extLst>
              <a:ext uri="{FF2B5EF4-FFF2-40B4-BE49-F238E27FC236}">
                <a16:creationId xmlns:a16="http://schemas.microsoft.com/office/drawing/2014/main" id="{9B5A8416-83C3-084E-8501-5C1552CB4B8F}"/>
              </a:ext>
            </a:extLst>
          </p:cNvPr>
          <p:cNvSpPr>
            <a:spLocks noGrp="1"/>
          </p:cNvSpPr>
          <p:nvPr>
            <p:ph idx="1"/>
          </p:nvPr>
        </p:nvSpPr>
        <p:spPr/>
        <p:txBody>
          <a:bodyPr/>
          <a:lstStyle/>
          <a:p>
            <a:r>
              <a:rPr lang="en-US" dirty="0"/>
              <a:t>The existence of quantum computers would probably be the end for ECC, RSA</a:t>
            </a:r>
          </a:p>
          <a:p>
            <a:endParaRPr lang="en-US" dirty="0"/>
          </a:p>
          <a:p>
            <a:r>
              <a:rPr lang="en-US" dirty="0"/>
              <a:t>TEXTBOOK SAYS: </a:t>
            </a:r>
            <a:endParaRPr lang="en-US" dirty="0">
              <a:effectLst/>
            </a:endParaRPr>
          </a:p>
          <a:p>
            <a:pPr lvl="1"/>
            <a:r>
              <a:rPr lang="en-US" i="1" dirty="0"/>
              <a:t>At least 2-3 decades away, and some people doubt that QC will ever exist </a:t>
            </a:r>
            <a:endParaRPr lang="en-US" dirty="0">
              <a:effectLst/>
            </a:endParaRPr>
          </a:p>
          <a:p>
            <a:endParaRPr lang="en-US" dirty="0"/>
          </a:p>
        </p:txBody>
      </p:sp>
    </p:spTree>
    <p:extLst>
      <p:ext uri="{BB962C8B-B14F-4D97-AF65-F5344CB8AC3E}">
        <p14:creationId xmlns:p14="http://schemas.microsoft.com/office/powerpoint/2010/main" val="1248104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11D7E-FBB1-D844-B261-FFDED8BEE34F}"/>
              </a:ext>
            </a:extLst>
          </p:cNvPr>
          <p:cNvSpPr>
            <a:spLocks noGrp="1"/>
          </p:cNvSpPr>
          <p:nvPr>
            <p:ph type="title"/>
          </p:nvPr>
        </p:nvSpPr>
        <p:spPr/>
        <p:txBody>
          <a:bodyPr/>
          <a:lstStyle/>
          <a:p>
            <a:r>
              <a:rPr lang="en-US" dirty="0"/>
              <a:t>Project </a:t>
            </a:r>
          </a:p>
        </p:txBody>
      </p:sp>
      <p:sp>
        <p:nvSpPr>
          <p:cNvPr id="3" name="Content Placeholder 2">
            <a:extLst>
              <a:ext uri="{FF2B5EF4-FFF2-40B4-BE49-F238E27FC236}">
                <a16:creationId xmlns:a16="http://schemas.microsoft.com/office/drawing/2014/main" id="{3AE137F9-FB95-414E-AD7D-0AD362DB930E}"/>
              </a:ext>
            </a:extLst>
          </p:cNvPr>
          <p:cNvSpPr>
            <a:spLocks noGrp="1"/>
          </p:cNvSpPr>
          <p:nvPr>
            <p:ph idx="1"/>
          </p:nvPr>
        </p:nvSpPr>
        <p:spPr/>
        <p:txBody>
          <a:bodyPr/>
          <a:lstStyle/>
          <a:p>
            <a:r>
              <a:rPr lang="en-US" dirty="0"/>
              <a:t>Start today (Feb. 22, 2023)</a:t>
            </a:r>
          </a:p>
          <a:p>
            <a:r>
              <a:rPr lang="en-US" dirty="0"/>
              <a:t>Due date of the round </a:t>
            </a:r>
            <a:r>
              <a:rPr lang="en-US"/>
              <a:t>1 : </a:t>
            </a:r>
            <a:r>
              <a:rPr lang="en-US" dirty="0"/>
              <a:t>March 3, 2023</a:t>
            </a:r>
          </a:p>
        </p:txBody>
      </p:sp>
    </p:spTree>
    <p:extLst>
      <p:ext uri="{BB962C8B-B14F-4D97-AF65-F5344CB8AC3E}">
        <p14:creationId xmlns:p14="http://schemas.microsoft.com/office/powerpoint/2010/main" val="3528193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213F4-ECA6-A841-A0B7-C02A4D408871}"/>
              </a:ext>
            </a:extLst>
          </p:cNvPr>
          <p:cNvSpPr>
            <a:spLocks noGrp="1"/>
          </p:cNvSpPr>
          <p:nvPr>
            <p:ph type="title"/>
          </p:nvPr>
        </p:nvSpPr>
        <p:spPr/>
        <p:txBody>
          <a:bodyPr/>
          <a:lstStyle/>
          <a:p>
            <a:r>
              <a:rPr lang="en-AU" altLang="en-US" dirty="0"/>
              <a:t>Security of Public Key Schemes</a:t>
            </a:r>
            <a:endParaRPr lang="en-US" dirty="0"/>
          </a:p>
        </p:txBody>
      </p:sp>
      <p:sp>
        <p:nvSpPr>
          <p:cNvPr id="3" name="Content Placeholder 2">
            <a:extLst>
              <a:ext uri="{FF2B5EF4-FFF2-40B4-BE49-F238E27FC236}">
                <a16:creationId xmlns:a16="http://schemas.microsoft.com/office/drawing/2014/main" id="{6FDCBAAD-5FD4-4E4B-A23B-A3A2E79921A6}"/>
              </a:ext>
            </a:extLst>
          </p:cNvPr>
          <p:cNvSpPr>
            <a:spLocks noGrp="1"/>
          </p:cNvSpPr>
          <p:nvPr>
            <p:ph idx="1"/>
          </p:nvPr>
        </p:nvSpPr>
        <p:spPr/>
        <p:txBody>
          <a:bodyPr/>
          <a:lstStyle/>
          <a:p>
            <a:r>
              <a:rPr lang="en-AU" altLang="en-US" dirty="0"/>
              <a:t>like private key schemes brute force </a:t>
            </a:r>
            <a:r>
              <a:rPr lang="en-AU" altLang="en-US" b="1" dirty="0"/>
              <a:t>exhaustive search</a:t>
            </a:r>
            <a:r>
              <a:rPr lang="en-AU" altLang="en-US" dirty="0"/>
              <a:t> attack is always theoretically possible </a:t>
            </a:r>
          </a:p>
          <a:p>
            <a:r>
              <a:rPr lang="en-AU" altLang="en-US" dirty="0"/>
              <a:t>but keys used are too large (&gt;512bits) </a:t>
            </a:r>
          </a:p>
          <a:p>
            <a:r>
              <a:rPr lang="en-AU" altLang="en-US" dirty="0"/>
              <a:t>security relies on a </a:t>
            </a:r>
            <a:r>
              <a:rPr lang="en-AU" altLang="en-US" b="1" dirty="0"/>
              <a:t>large enough</a:t>
            </a:r>
            <a:r>
              <a:rPr lang="en-AU" altLang="en-US" dirty="0"/>
              <a:t> difference in difficulty between </a:t>
            </a:r>
            <a:r>
              <a:rPr lang="en-AU" altLang="en-US" b="1" dirty="0"/>
              <a:t>easy</a:t>
            </a:r>
            <a:r>
              <a:rPr lang="en-AU" altLang="en-US" dirty="0"/>
              <a:t> (</a:t>
            </a:r>
            <a:r>
              <a:rPr lang="en-AU" altLang="en-US" dirty="0" err="1"/>
              <a:t>en</a:t>
            </a:r>
            <a:r>
              <a:rPr lang="en-AU" altLang="en-US" dirty="0"/>
              <a:t>/decrypt) and </a:t>
            </a:r>
            <a:r>
              <a:rPr lang="en-AU" altLang="en-US" b="1" dirty="0"/>
              <a:t>hard</a:t>
            </a:r>
            <a:r>
              <a:rPr lang="en-AU" altLang="en-US" dirty="0"/>
              <a:t> (cryptanalyze) problems</a:t>
            </a:r>
          </a:p>
          <a:p>
            <a:r>
              <a:rPr lang="en-AU" altLang="en-US" dirty="0"/>
              <a:t>more generally the </a:t>
            </a:r>
            <a:r>
              <a:rPr lang="en-AU" altLang="en-US" b="1" dirty="0"/>
              <a:t>hard</a:t>
            </a:r>
            <a:r>
              <a:rPr lang="en-AU" altLang="en-US" dirty="0"/>
              <a:t> problem is known, it’s just made too hard to do in practice </a:t>
            </a:r>
          </a:p>
          <a:p>
            <a:r>
              <a:rPr lang="en-AU" altLang="en-US" dirty="0"/>
              <a:t>requires the use of </a:t>
            </a:r>
            <a:r>
              <a:rPr lang="en-AU" altLang="en-US" b="1" dirty="0"/>
              <a:t>very large numbers</a:t>
            </a:r>
          </a:p>
          <a:p>
            <a:r>
              <a:rPr lang="en-AU" altLang="en-US" dirty="0"/>
              <a:t>hence is </a:t>
            </a:r>
            <a:r>
              <a:rPr lang="en-AU" altLang="en-US" b="1" dirty="0"/>
              <a:t>slow</a:t>
            </a:r>
            <a:r>
              <a:rPr lang="en-AU" altLang="en-US" dirty="0"/>
              <a:t> compared to private/symmetric key schemes</a:t>
            </a:r>
            <a:r>
              <a:rPr lang="en-AU" altLang="en-US" sz="2400" dirty="0"/>
              <a:t> </a:t>
            </a:r>
          </a:p>
          <a:p>
            <a:pPr marL="0" indent="0">
              <a:buNone/>
            </a:pPr>
            <a:endParaRPr lang="en-AU" altLang="en-US" dirty="0"/>
          </a:p>
          <a:p>
            <a:endParaRPr lang="en-US" dirty="0"/>
          </a:p>
        </p:txBody>
      </p:sp>
    </p:spTree>
    <p:extLst>
      <p:ext uri="{BB962C8B-B14F-4D97-AF65-F5344CB8AC3E}">
        <p14:creationId xmlns:p14="http://schemas.microsoft.com/office/powerpoint/2010/main" val="2430135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E991-0599-6446-A10E-BAE3A355B3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B2B6C3-3826-B648-AD53-8A2AD4EF2630}"/>
              </a:ext>
            </a:extLst>
          </p:cNvPr>
          <p:cNvSpPr>
            <a:spLocks noGrp="1"/>
          </p:cNvSpPr>
          <p:nvPr>
            <p:ph idx="1"/>
          </p:nvPr>
        </p:nvSpPr>
        <p:spPr/>
        <p:txBody>
          <a:bodyPr/>
          <a:lstStyle/>
          <a:p>
            <a:pPr marL="0" indent="0">
              <a:buNone/>
            </a:pPr>
            <a:endParaRPr lang="en-US" dirty="0"/>
          </a:p>
          <a:p>
            <a:pPr marL="0" indent="0">
              <a:buNone/>
            </a:pPr>
            <a:endParaRPr lang="en-US" dirty="0"/>
          </a:p>
          <a:p>
            <a:pPr marL="0" indent="0" algn="ctr">
              <a:buNone/>
            </a:pPr>
            <a:r>
              <a:rPr lang="en-US" dirty="0"/>
              <a:t>Public-Key Cryptography Algorithm</a:t>
            </a:r>
          </a:p>
          <a:p>
            <a:pPr marL="0" indent="0" algn="ctr">
              <a:buNone/>
            </a:pPr>
            <a:r>
              <a:rPr lang="en-US" dirty="0"/>
              <a:t>(RSA)</a:t>
            </a:r>
          </a:p>
        </p:txBody>
      </p:sp>
    </p:spTree>
    <p:extLst>
      <p:ext uri="{BB962C8B-B14F-4D97-AF65-F5344CB8AC3E}">
        <p14:creationId xmlns:p14="http://schemas.microsoft.com/office/powerpoint/2010/main" val="2463388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F2A56-41F6-0F47-AD53-38FA13F8C142}"/>
              </a:ext>
            </a:extLst>
          </p:cNvPr>
          <p:cNvSpPr>
            <a:spLocks noGrp="1"/>
          </p:cNvSpPr>
          <p:nvPr>
            <p:ph type="title"/>
          </p:nvPr>
        </p:nvSpPr>
        <p:spPr/>
        <p:txBody>
          <a:bodyPr/>
          <a:lstStyle/>
          <a:p>
            <a:r>
              <a:rPr lang="en-US" dirty="0"/>
              <a:t>RSA Public-key encryption</a:t>
            </a:r>
          </a:p>
        </p:txBody>
      </p:sp>
      <p:sp>
        <p:nvSpPr>
          <p:cNvPr id="3" name="Content Placeholder 2">
            <a:extLst>
              <a:ext uri="{FF2B5EF4-FFF2-40B4-BE49-F238E27FC236}">
                <a16:creationId xmlns:a16="http://schemas.microsoft.com/office/drawing/2014/main" id="{2F4F058F-05EF-E44F-9234-9BDE15C80599}"/>
              </a:ext>
            </a:extLst>
          </p:cNvPr>
          <p:cNvSpPr>
            <a:spLocks noGrp="1"/>
          </p:cNvSpPr>
          <p:nvPr>
            <p:ph idx="1"/>
          </p:nvPr>
        </p:nvSpPr>
        <p:spPr/>
        <p:txBody>
          <a:bodyPr>
            <a:normAutofit fontScale="92500" lnSpcReduction="10000"/>
          </a:bodyPr>
          <a:lstStyle/>
          <a:p>
            <a:r>
              <a:rPr lang="en-AU" altLang="en-US" dirty="0"/>
              <a:t>by Rivest, Shamir &amp; Adleman of MIT in 1977 </a:t>
            </a:r>
          </a:p>
          <a:p>
            <a:r>
              <a:rPr lang="en-US" dirty="0"/>
              <a:t>currently the “work horse” of Internet security</a:t>
            </a:r>
          </a:p>
          <a:p>
            <a:pPr lvl="1"/>
            <a:r>
              <a:rPr lang="en-US" dirty="0"/>
              <a:t>most public key infrastructure (PKI) products</a:t>
            </a:r>
          </a:p>
          <a:p>
            <a:pPr lvl="1"/>
            <a:r>
              <a:rPr lang="en-US" dirty="0"/>
              <a:t>SSL/TLS: certificates and key-exchange</a:t>
            </a:r>
          </a:p>
          <a:p>
            <a:pPr lvl="1"/>
            <a:r>
              <a:rPr lang="en-US" dirty="0"/>
              <a:t>secure e-mail: PGP, Outlook, ….</a:t>
            </a:r>
          </a:p>
          <a:p>
            <a:r>
              <a:rPr lang="en-AU" altLang="en-US" dirty="0"/>
              <a:t>based on exponentiation in a finite (Galois) field over integers modulo a prime </a:t>
            </a:r>
          </a:p>
          <a:p>
            <a:pPr lvl="1"/>
            <a:r>
              <a:rPr lang="en-AU" altLang="en-US" dirty="0"/>
              <a:t>exponentiation takes O((log n)</a:t>
            </a:r>
            <a:r>
              <a:rPr lang="en-AU" altLang="en-US" baseline="30000" dirty="0"/>
              <a:t>3</a:t>
            </a:r>
            <a:r>
              <a:rPr lang="en-AU" altLang="en-US" dirty="0"/>
              <a:t>) operations (easy)</a:t>
            </a:r>
          </a:p>
          <a:p>
            <a:r>
              <a:rPr lang="en-AU" altLang="en-US" dirty="0"/>
              <a:t>security due to cost of factoring large numbers </a:t>
            </a:r>
          </a:p>
          <a:p>
            <a:pPr lvl="1"/>
            <a:r>
              <a:rPr lang="en-AU" altLang="en-US" dirty="0"/>
              <a:t>factorization takes O(e </a:t>
            </a:r>
            <a:r>
              <a:rPr lang="en-AU" altLang="en-US" baseline="30000" dirty="0"/>
              <a:t>log n log log n</a:t>
            </a:r>
            <a:r>
              <a:rPr lang="en-AU" altLang="en-US" dirty="0"/>
              <a:t>) operations (hard)</a:t>
            </a:r>
          </a:p>
          <a:p>
            <a:r>
              <a:rPr lang="en-US" altLang="en-US" dirty="0"/>
              <a:t>uses large integers (</a:t>
            </a:r>
            <a:r>
              <a:rPr lang="en-US" altLang="en-US" dirty="0" err="1"/>
              <a:t>eg.</a:t>
            </a:r>
            <a:r>
              <a:rPr lang="en-US" altLang="en-US" dirty="0"/>
              <a:t> 1024 bits)</a:t>
            </a:r>
            <a:endParaRPr lang="en-AU" altLang="en-US" dirty="0"/>
          </a:p>
          <a:p>
            <a:endParaRPr lang="en-US" dirty="0"/>
          </a:p>
        </p:txBody>
      </p:sp>
    </p:spTree>
    <p:extLst>
      <p:ext uri="{BB962C8B-B14F-4D97-AF65-F5344CB8AC3E}">
        <p14:creationId xmlns:p14="http://schemas.microsoft.com/office/powerpoint/2010/main" val="1364323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CD4E-CBFF-1E43-883C-8CF5033C5C42}"/>
              </a:ext>
            </a:extLst>
          </p:cNvPr>
          <p:cNvSpPr>
            <a:spLocks noGrp="1"/>
          </p:cNvSpPr>
          <p:nvPr>
            <p:ph type="title"/>
          </p:nvPr>
        </p:nvSpPr>
        <p:spPr/>
        <p:txBody>
          <a:bodyPr/>
          <a:lstStyle/>
          <a:p>
            <a:r>
              <a:rPr lang="en-US"/>
              <a:t>RSA key setup</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A30984-E54C-954D-993B-7FBCD5A049A8}"/>
                  </a:ext>
                </a:extLst>
              </p:cNvPr>
              <p:cNvSpPr>
                <a:spLocks noGrp="1"/>
              </p:cNvSpPr>
              <p:nvPr>
                <p:ph idx="1"/>
              </p:nvPr>
            </p:nvSpPr>
            <p:spPr>
              <a:xfrm>
                <a:off x="584200" y="1690688"/>
                <a:ext cx="10515600" cy="4351338"/>
              </a:xfrm>
            </p:spPr>
            <p:txBody>
              <a:bodyPr>
                <a:normAutofit/>
              </a:bodyPr>
              <a:lstStyle/>
              <a:p>
                <a:r>
                  <a:rPr lang="en-AU" altLang="en-US" dirty="0"/>
                  <a:t>each user generates a public/private key pair by: </a:t>
                </a:r>
              </a:p>
              <a:p>
                <a:pPr lvl="1"/>
                <a:r>
                  <a:rPr lang="en-AU" altLang="en-US" dirty="0"/>
                  <a:t>selecting two large primes at random - </a:t>
                </a:r>
                <a:r>
                  <a:rPr lang="en-AU" altLang="en-US" dirty="0">
                    <a:latin typeface="Courier New" panose="02070309020205020404" pitchFamily="49" charset="0"/>
                  </a:rPr>
                  <a:t>p, q</a:t>
                </a:r>
                <a:r>
                  <a:rPr lang="en-AU" altLang="en-US" dirty="0"/>
                  <a:t> </a:t>
                </a:r>
              </a:p>
              <a:p>
                <a:pPr lvl="1"/>
                <a:r>
                  <a:rPr lang="en-AU" altLang="en-US" dirty="0"/>
                  <a:t>computing their system modulus </a:t>
                </a:r>
                <a:r>
                  <a:rPr lang="en-AU" altLang="en-US" dirty="0">
                    <a:latin typeface="Courier New" panose="02070309020205020404" pitchFamily="49" charset="0"/>
                  </a:rPr>
                  <a:t>n=p</a:t>
                </a:r>
                <a14:m>
                  <m:oMath xmlns:m="http://schemas.openxmlformats.org/officeDocument/2006/math">
                    <m:r>
                      <a:rPr lang="en-AU" altLang="en-US" i="1" smtClean="0">
                        <a:latin typeface="Cambria Math" panose="02040503050406030204" pitchFamily="18" charset="0"/>
                        <a:ea typeface="Cambria Math" panose="02040503050406030204" pitchFamily="18" charset="0"/>
                      </a:rPr>
                      <m:t>∙</m:t>
                    </m:r>
                  </m:oMath>
                </a14:m>
                <a:r>
                  <a:rPr lang="en-AU" altLang="en-US" dirty="0">
                    <a:latin typeface="Courier New" panose="02070309020205020404" pitchFamily="49" charset="0"/>
                  </a:rPr>
                  <a:t>q</a:t>
                </a:r>
              </a:p>
              <a:p>
                <a:pPr lvl="2"/>
                <a:r>
                  <a:rPr lang="en-AU" altLang="en-US" dirty="0"/>
                  <a:t>note </a:t>
                </a:r>
                <a:r>
                  <a:rPr lang="en-AU" altLang="en-US" dirty="0" err="1">
                    <a:latin typeface="Courier New" panose="02070309020205020404" pitchFamily="49" charset="0"/>
                  </a:rPr>
                  <a:t>ø</a:t>
                </a:r>
                <a:r>
                  <a:rPr lang="en-AU" altLang="en-US" dirty="0">
                    <a:latin typeface="Courier New" panose="02070309020205020404" pitchFamily="49" charset="0"/>
                  </a:rPr>
                  <a:t>(n)=(p-1)(q-1)</a:t>
                </a:r>
                <a:r>
                  <a:rPr lang="en-AU" altLang="en-US" dirty="0"/>
                  <a:t> </a:t>
                </a:r>
                <a:endParaRPr lang="en-AU" altLang="en-US" dirty="0">
                  <a:latin typeface="Courier New" panose="02070309020205020404" pitchFamily="49" charset="0"/>
                </a:endParaRPr>
              </a:p>
              <a:p>
                <a:pPr lvl="1"/>
                <a:r>
                  <a:rPr lang="en-AU" altLang="en-US" dirty="0"/>
                  <a:t>selecting at random the encryption key </a:t>
                </a:r>
                <a:r>
                  <a:rPr lang="en-AU" altLang="en-US" dirty="0">
                    <a:latin typeface="Courier New" panose="02070309020205020404" pitchFamily="49" charset="0"/>
                  </a:rPr>
                  <a:t>e</a:t>
                </a:r>
              </a:p>
              <a:p>
                <a:pPr lvl="2"/>
                <a:r>
                  <a:rPr lang="en-AU" altLang="en-US" dirty="0"/>
                  <a:t>where 1&lt;</a:t>
                </a:r>
                <a:r>
                  <a:rPr lang="en-AU" altLang="en-US" dirty="0">
                    <a:latin typeface="Courier New" panose="02070309020205020404" pitchFamily="49" charset="0"/>
                  </a:rPr>
                  <a:t>e&lt;</a:t>
                </a:r>
                <a:r>
                  <a:rPr lang="en-AU" altLang="en-US" dirty="0" err="1">
                    <a:latin typeface="Courier New" panose="02070309020205020404" pitchFamily="49" charset="0"/>
                  </a:rPr>
                  <a:t>ø</a:t>
                </a:r>
                <a:r>
                  <a:rPr lang="en-AU" altLang="en-US" dirty="0">
                    <a:latin typeface="Courier New" panose="02070309020205020404" pitchFamily="49" charset="0"/>
                  </a:rPr>
                  <a:t>(n), </a:t>
                </a:r>
                <a:r>
                  <a:rPr lang="en-AU" altLang="en-US" dirty="0" err="1">
                    <a:latin typeface="Courier New" panose="02070309020205020404" pitchFamily="49" charset="0"/>
                  </a:rPr>
                  <a:t>gcd</a:t>
                </a:r>
                <a:r>
                  <a:rPr lang="en-AU" altLang="en-US" dirty="0">
                    <a:latin typeface="Courier New" panose="02070309020205020404" pitchFamily="49" charset="0"/>
                  </a:rPr>
                  <a:t>(</a:t>
                </a:r>
                <a:r>
                  <a:rPr lang="en-AU" altLang="en-US" dirty="0" err="1">
                    <a:latin typeface="Courier New" panose="02070309020205020404" pitchFamily="49" charset="0"/>
                  </a:rPr>
                  <a:t>e,ø</a:t>
                </a:r>
                <a:r>
                  <a:rPr lang="en-AU" altLang="en-US" dirty="0">
                    <a:latin typeface="Courier New" panose="02070309020205020404" pitchFamily="49" charset="0"/>
                  </a:rPr>
                  <a:t>(n))=1 </a:t>
                </a:r>
              </a:p>
              <a:p>
                <a:pPr lvl="1"/>
                <a:r>
                  <a:rPr lang="en-AU" altLang="en-US" dirty="0"/>
                  <a:t>solve following equation to find decryption key </a:t>
                </a:r>
                <a:r>
                  <a:rPr lang="en-AU" altLang="en-US" dirty="0">
                    <a:latin typeface="Courier New" panose="02070309020205020404" pitchFamily="49" charset="0"/>
                  </a:rPr>
                  <a:t>d</a:t>
                </a:r>
                <a:r>
                  <a:rPr lang="en-AU" altLang="en-US" dirty="0"/>
                  <a:t> </a:t>
                </a:r>
              </a:p>
              <a:p>
                <a:pPr lvl="2"/>
                <a:r>
                  <a:rPr lang="en-AU" altLang="en-US" dirty="0">
                    <a:latin typeface="Courier New" panose="02070309020205020404" pitchFamily="49" charset="0"/>
                  </a:rPr>
                  <a:t>ed=1 mod </a:t>
                </a:r>
                <a:r>
                  <a:rPr lang="en-AU" altLang="en-US" dirty="0" err="1">
                    <a:latin typeface="Courier New" panose="02070309020205020404" pitchFamily="49" charset="0"/>
                  </a:rPr>
                  <a:t>ø</a:t>
                </a:r>
                <a:r>
                  <a:rPr lang="en-AU" altLang="en-US" dirty="0">
                    <a:latin typeface="Courier New" panose="02070309020205020404" pitchFamily="49" charset="0"/>
                  </a:rPr>
                  <a:t>(n)</a:t>
                </a:r>
                <a:endParaRPr lang="en-AU" altLang="en-US" dirty="0"/>
              </a:p>
              <a:p>
                <a:pPr lvl="1"/>
                <a:r>
                  <a:rPr lang="en-AU" altLang="en-US" dirty="0"/>
                  <a:t>publish their public encryption key: pk={</a:t>
                </a:r>
                <a:r>
                  <a:rPr lang="en-AU" altLang="en-US" dirty="0" err="1"/>
                  <a:t>e,n</a:t>
                </a:r>
                <a:r>
                  <a:rPr lang="en-AU" altLang="en-US" dirty="0"/>
                  <a:t>} </a:t>
                </a:r>
              </a:p>
              <a:p>
                <a:pPr lvl="1"/>
                <a:r>
                  <a:rPr lang="en-AU" altLang="en-US" dirty="0"/>
                  <a:t>keep secret private decryption key: </a:t>
                </a:r>
                <a:r>
                  <a:rPr lang="en-AU" altLang="en-US" dirty="0" err="1"/>
                  <a:t>sk</a:t>
                </a:r>
                <a:r>
                  <a:rPr lang="en-AU" altLang="en-US" dirty="0"/>
                  <a:t>={</a:t>
                </a:r>
                <a:r>
                  <a:rPr lang="en-AU" altLang="en-US" dirty="0" err="1"/>
                  <a:t>d,p,q</a:t>
                </a:r>
                <a:r>
                  <a:rPr lang="en-AU" altLang="en-US" dirty="0"/>
                  <a:t>} </a:t>
                </a:r>
              </a:p>
            </p:txBody>
          </p:sp>
        </mc:Choice>
        <mc:Fallback xmlns="">
          <p:sp>
            <p:nvSpPr>
              <p:cNvPr id="3" name="Content Placeholder 2">
                <a:extLst>
                  <a:ext uri="{FF2B5EF4-FFF2-40B4-BE49-F238E27FC236}">
                    <a16:creationId xmlns:a16="http://schemas.microsoft.com/office/drawing/2014/main" id="{84A30984-E54C-954D-993B-7FBCD5A049A8}"/>
                  </a:ext>
                </a:extLst>
              </p:cNvPr>
              <p:cNvSpPr>
                <a:spLocks noGrp="1" noRot="1" noChangeAspect="1" noMove="1" noResize="1" noEditPoints="1" noAdjustHandles="1" noChangeArrowheads="1" noChangeShapeType="1" noTextEdit="1"/>
              </p:cNvSpPr>
              <p:nvPr>
                <p:ph idx="1"/>
              </p:nvPr>
            </p:nvSpPr>
            <p:spPr>
              <a:xfrm>
                <a:off x="584200" y="1690688"/>
                <a:ext cx="10515600" cy="4351338"/>
              </a:xfrm>
              <a:blipFill>
                <a:blip r:embed="rId3"/>
                <a:stretch>
                  <a:fillRect l="-1086" t="-232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2296D964-4A90-F94C-92B8-2A661253DA05}"/>
              </a:ext>
            </a:extLst>
          </p:cNvPr>
          <p:cNvPicPr>
            <a:picLocks noChangeAspect="1"/>
          </p:cNvPicPr>
          <p:nvPr/>
        </p:nvPicPr>
        <p:blipFill>
          <a:blip r:embed="rId4"/>
          <a:stretch>
            <a:fillRect/>
          </a:stretch>
        </p:blipFill>
        <p:spPr>
          <a:xfrm>
            <a:off x="7569200" y="2743200"/>
            <a:ext cx="4419600" cy="2590800"/>
          </a:xfrm>
          <a:prstGeom prst="rect">
            <a:avLst/>
          </a:prstGeom>
        </p:spPr>
      </p:pic>
    </p:spTree>
    <p:extLst>
      <p:ext uri="{BB962C8B-B14F-4D97-AF65-F5344CB8AC3E}">
        <p14:creationId xmlns:p14="http://schemas.microsoft.com/office/powerpoint/2010/main" val="3313370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ACDFC-8DB1-054C-8DA6-E8D581E795BE}"/>
              </a:ext>
            </a:extLst>
          </p:cNvPr>
          <p:cNvSpPr>
            <a:spLocks noGrp="1"/>
          </p:cNvSpPr>
          <p:nvPr>
            <p:ph type="title"/>
          </p:nvPr>
        </p:nvSpPr>
        <p:spPr/>
        <p:txBody>
          <a:bodyPr/>
          <a:lstStyle/>
          <a:p>
            <a:r>
              <a:rPr lang="en-US" dirty="0"/>
              <a:t>RSA use</a:t>
            </a:r>
          </a:p>
        </p:txBody>
      </p:sp>
      <p:sp>
        <p:nvSpPr>
          <p:cNvPr id="3" name="Content Placeholder 2">
            <a:extLst>
              <a:ext uri="{FF2B5EF4-FFF2-40B4-BE49-F238E27FC236}">
                <a16:creationId xmlns:a16="http://schemas.microsoft.com/office/drawing/2014/main" id="{52DAB8F8-3682-0045-9045-E009722794EC}"/>
              </a:ext>
            </a:extLst>
          </p:cNvPr>
          <p:cNvSpPr>
            <a:spLocks noGrp="1"/>
          </p:cNvSpPr>
          <p:nvPr>
            <p:ph idx="1"/>
          </p:nvPr>
        </p:nvSpPr>
        <p:spPr/>
        <p:txBody>
          <a:bodyPr/>
          <a:lstStyle/>
          <a:p>
            <a:r>
              <a:rPr lang="en-AU" altLang="en-US" dirty="0"/>
              <a:t>to encrypt a message M the sender:</a:t>
            </a:r>
          </a:p>
          <a:p>
            <a:pPr lvl="1"/>
            <a:r>
              <a:rPr lang="en-AU" altLang="en-US" dirty="0"/>
              <a:t>obtains </a:t>
            </a:r>
            <a:r>
              <a:rPr lang="en-AU" altLang="en-US" b="1" dirty="0"/>
              <a:t>public key</a:t>
            </a:r>
            <a:r>
              <a:rPr lang="en-AU" altLang="en-US" dirty="0"/>
              <a:t> of recipient </a:t>
            </a:r>
            <a:r>
              <a:rPr lang="en-AU" altLang="en-US" dirty="0">
                <a:latin typeface="Courier New" panose="02070309020205020404" pitchFamily="49" charset="0"/>
              </a:rPr>
              <a:t>pk={</a:t>
            </a:r>
            <a:r>
              <a:rPr lang="en-AU" altLang="en-US" dirty="0" err="1">
                <a:latin typeface="Courier New" panose="02070309020205020404" pitchFamily="49" charset="0"/>
              </a:rPr>
              <a:t>e,n</a:t>
            </a:r>
            <a:r>
              <a:rPr lang="en-AU" altLang="en-US" dirty="0">
                <a:latin typeface="Courier New" panose="02070309020205020404" pitchFamily="49" charset="0"/>
              </a:rPr>
              <a:t>}</a:t>
            </a:r>
            <a:r>
              <a:rPr lang="en-AU" altLang="en-US" dirty="0"/>
              <a:t> </a:t>
            </a:r>
          </a:p>
          <a:p>
            <a:pPr lvl="1"/>
            <a:r>
              <a:rPr lang="en-AU" altLang="en-US" dirty="0"/>
              <a:t>computes: </a:t>
            </a:r>
            <a:r>
              <a:rPr lang="en-AU" altLang="en-US" dirty="0">
                <a:latin typeface="Courier New" panose="02070309020205020404" pitchFamily="49" charset="0"/>
              </a:rPr>
              <a:t>C=M</a:t>
            </a:r>
            <a:r>
              <a:rPr lang="en-AU" altLang="en-US" baseline="30000" dirty="0">
                <a:latin typeface="Courier New" panose="02070309020205020404" pitchFamily="49" charset="0"/>
              </a:rPr>
              <a:t>e</a:t>
            </a:r>
            <a:r>
              <a:rPr lang="en-AU" altLang="en-US" dirty="0">
                <a:latin typeface="Courier New" panose="02070309020205020404" pitchFamily="49" charset="0"/>
              </a:rPr>
              <a:t> mod n</a:t>
            </a:r>
            <a:r>
              <a:rPr lang="en-AU" altLang="en-US" dirty="0"/>
              <a:t>, where </a:t>
            </a:r>
            <a:r>
              <a:rPr lang="en-AU" altLang="en-US" dirty="0">
                <a:latin typeface="Courier New" panose="02070309020205020404" pitchFamily="49" charset="0"/>
              </a:rPr>
              <a:t>0</a:t>
            </a:r>
            <a:r>
              <a:rPr lang="en-AU" altLang="en-US" dirty="0">
                <a:latin typeface="Courier New" panose="02070309020205020404" pitchFamily="49" charset="0"/>
                <a:cs typeface="Courier New" panose="02070309020205020404" pitchFamily="49" charset="0"/>
              </a:rPr>
              <a:t>≤</a:t>
            </a:r>
            <a:r>
              <a:rPr lang="en-AU" altLang="en-US" dirty="0">
                <a:latin typeface="Courier New" panose="02070309020205020404" pitchFamily="49" charset="0"/>
              </a:rPr>
              <a:t>M</a:t>
            </a:r>
            <a:r>
              <a:rPr lang="en-AU" altLang="en-US" dirty="0">
                <a:latin typeface="Courier New" panose="02070309020205020404" pitchFamily="49" charset="0"/>
                <a:cs typeface="Courier New" panose="02070309020205020404" pitchFamily="49" charset="0"/>
              </a:rPr>
              <a:t>&lt;n</a:t>
            </a:r>
            <a:endParaRPr lang="en-AU" altLang="en-US" dirty="0"/>
          </a:p>
          <a:p>
            <a:r>
              <a:rPr lang="en-AU" altLang="en-US" dirty="0"/>
              <a:t>to decrypt the ciphertext C the owner:</a:t>
            </a:r>
          </a:p>
          <a:p>
            <a:pPr lvl="1"/>
            <a:r>
              <a:rPr lang="en-AU" altLang="en-US" dirty="0"/>
              <a:t>uses their private key </a:t>
            </a:r>
            <a:r>
              <a:rPr lang="en-AU" altLang="en-US" dirty="0" err="1">
                <a:latin typeface="Courier New" panose="02070309020205020404" pitchFamily="49" charset="0"/>
              </a:rPr>
              <a:t>sk</a:t>
            </a:r>
            <a:r>
              <a:rPr lang="en-AU" altLang="en-US" dirty="0">
                <a:latin typeface="Courier New" panose="02070309020205020404" pitchFamily="49" charset="0"/>
              </a:rPr>
              <a:t>={</a:t>
            </a:r>
            <a:r>
              <a:rPr lang="en-AU" altLang="en-US" dirty="0" err="1">
                <a:latin typeface="Courier New" panose="02070309020205020404" pitchFamily="49" charset="0"/>
              </a:rPr>
              <a:t>d,p,q</a:t>
            </a:r>
            <a:r>
              <a:rPr lang="en-AU" altLang="en-US" dirty="0">
                <a:latin typeface="Courier New" panose="02070309020205020404" pitchFamily="49" charset="0"/>
              </a:rPr>
              <a:t>}</a:t>
            </a:r>
          </a:p>
          <a:p>
            <a:pPr lvl="1"/>
            <a:r>
              <a:rPr lang="en-AU" altLang="en-US" dirty="0"/>
              <a:t>computes: </a:t>
            </a:r>
            <a:r>
              <a:rPr lang="en-AU" altLang="en-US" dirty="0">
                <a:latin typeface="Courier New" panose="02070309020205020404" pitchFamily="49" charset="0"/>
              </a:rPr>
              <a:t>M=C</a:t>
            </a:r>
            <a:r>
              <a:rPr lang="en-AU" altLang="en-US" baseline="30000" dirty="0">
                <a:latin typeface="Courier New" panose="02070309020205020404" pitchFamily="49" charset="0"/>
              </a:rPr>
              <a:t>d</a:t>
            </a:r>
            <a:r>
              <a:rPr lang="en-AU" altLang="en-US" dirty="0">
                <a:latin typeface="Courier New" panose="02070309020205020404" pitchFamily="49" charset="0"/>
              </a:rPr>
              <a:t> mod n</a:t>
            </a:r>
            <a:r>
              <a:rPr lang="en-AU" altLang="en-US" dirty="0"/>
              <a:t> </a:t>
            </a:r>
          </a:p>
          <a:p>
            <a:r>
              <a:rPr lang="en-US" altLang="en-US" dirty="0"/>
              <a:t>note that the message M must be smaller than the modulus n (block if needed)</a:t>
            </a:r>
            <a:endParaRPr lang="en-AU" altLang="en-US" dirty="0"/>
          </a:p>
          <a:p>
            <a:endParaRPr lang="en-US" dirty="0"/>
          </a:p>
        </p:txBody>
      </p:sp>
      <p:pic>
        <p:nvPicPr>
          <p:cNvPr id="5" name="Picture 4" descr="Text&#10;&#10;Description automatically generated">
            <a:extLst>
              <a:ext uri="{FF2B5EF4-FFF2-40B4-BE49-F238E27FC236}">
                <a16:creationId xmlns:a16="http://schemas.microsoft.com/office/drawing/2014/main" id="{89C70DAA-9D85-D641-9B5F-007615ECE763}"/>
              </a:ext>
            </a:extLst>
          </p:cNvPr>
          <p:cNvPicPr>
            <a:picLocks noChangeAspect="1"/>
          </p:cNvPicPr>
          <p:nvPr/>
        </p:nvPicPr>
        <p:blipFill>
          <a:blip r:embed="rId3"/>
          <a:stretch>
            <a:fillRect/>
          </a:stretch>
        </p:blipFill>
        <p:spPr>
          <a:xfrm>
            <a:off x="7304617" y="1998134"/>
            <a:ext cx="4457700" cy="1168400"/>
          </a:xfrm>
          <a:prstGeom prst="rect">
            <a:avLst/>
          </a:prstGeom>
        </p:spPr>
      </p:pic>
      <p:pic>
        <p:nvPicPr>
          <p:cNvPr id="7" name="Picture 6" descr="Table&#10;&#10;Description automatically generated with medium confidence">
            <a:extLst>
              <a:ext uri="{FF2B5EF4-FFF2-40B4-BE49-F238E27FC236}">
                <a16:creationId xmlns:a16="http://schemas.microsoft.com/office/drawing/2014/main" id="{AA5158D7-B064-6342-AE44-6E9A0820B746}"/>
              </a:ext>
            </a:extLst>
          </p:cNvPr>
          <p:cNvPicPr>
            <a:picLocks noChangeAspect="1"/>
          </p:cNvPicPr>
          <p:nvPr/>
        </p:nvPicPr>
        <p:blipFill>
          <a:blip r:embed="rId4"/>
          <a:stretch>
            <a:fillRect/>
          </a:stretch>
        </p:blipFill>
        <p:spPr>
          <a:xfrm>
            <a:off x="7266517" y="3318405"/>
            <a:ext cx="4495800" cy="1181100"/>
          </a:xfrm>
          <a:prstGeom prst="rect">
            <a:avLst/>
          </a:prstGeom>
        </p:spPr>
      </p:pic>
      <p:sp>
        <p:nvSpPr>
          <p:cNvPr id="4" name="TextBox 3">
            <a:extLst>
              <a:ext uri="{FF2B5EF4-FFF2-40B4-BE49-F238E27FC236}">
                <a16:creationId xmlns:a16="http://schemas.microsoft.com/office/drawing/2014/main" id="{6562EB7D-B364-4F45-B1C6-1AED5D3CA6D5}"/>
              </a:ext>
            </a:extLst>
          </p:cNvPr>
          <p:cNvSpPr txBox="1"/>
          <p:nvPr/>
        </p:nvSpPr>
        <p:spPr>
          <a:xfrm>
            <a:off x="1864659" y="5486405"/>
            <a:ext cx="1275927" cy="461665"/>
          </a:xfrm>
          <a:prstGeom prst="rect">
            <a:avLst/>
          </a:prstGeom>
          <a:noFill/>
        </p:spPr>
        <p:txBody>
          <a:bodyPr wrap="none" rtlCol="0">
            <a:spAutoFit/>
          </a:bodyPr>
          <a:lstStyle/>
          <a:p>
            <a:r>
              <a:rPr lang="en-US" sz="2400" dirty="0"/>
              <a:t>Plaintext</a:t>
            </a:r>
          </a:p>
        </p:txBody>
      </p:sp>
      <p:sp>
        <p:nvSpPr>
          <p:cNvPr id="9" name="TextBox 8">
            <a:extLst>
              <a:ext uri="{FF2B5EF4-FFF2-40B4-BE49-F238E27FC236}">
                <a16:creationId xmlns:a16="http://schemas.microsoft.com/office/drawing/2014/main" id="{3E3FC34C-6F1F-894D-ABC6-82DD334AFADC}"/>
              </a:ext>
            </a:extLst>
          </p:cNvPr>
          <p:cNvSpPr txBox="1"/>
          <p:nvPr/>
        </p:nvSpPr>
        <p:spPr>
          <a:xfrm>
            <a:off x="7266517" y="5486404"/>
            <a:ext cx="1488806" cy="461665"/>
          </a:xfrm>
          <a:prstGeom prst="rect">
            <a:avLst/>
          </a:prstGeom>
          <a:noFill/>
        </p:spPr>
        <p:txBody>
          <a:bodyPr wrap="none" rtlCol="0">
            <a:spAutoFit/>
          </a:bodyPr>
          <a:lstStyle/>
          <a:p>
            <a:r>
              <a:rPr lang="en-US" sz="2400" dirty="0"/>
              <a:t>Ciphertext</a:t>
            </a:r>
          </a:p>
        </p:txBody>
      </p:sp>
      <p:cxnSp>
        <p:nvCxnSpPr>
          <p:cNvPr id="11" name="Straight Arrow Connector 10">
            <a:extLst>
              <a:ext uri="{FF2B5EF4-FFF2-40B4-BE49-F238E27FC236}">
                <a16:creationId xmlns:a16="http://schemas.microsoft.com/office/drawing/2014/main" id="{79D70E23-829B-9E4B-AB57-5CB566EE6E56}"/>
              </a:ext>
            </a:extLst>
          </p:cNvPr>
          <p:cNvCxnSpPr/>
          <p:nvPr/>
        </p:nvCxnSpPr>
        <p:spPr>
          <a:xfrm>
            <a:off x="3460376" y="5717236"/>
            <a:ext cx="3603812"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F999893-2A13-604F-B961-2D18D1733869}"/>
                  </a:ext>
                </a:extLst>
              </p:cNvPr>
              <p:cNvSpPr txBox="1"/>
              <p:nvPr/>
            </p:nvSpPr>
            <p:spPr>
              <a:xfrm>
                <a:off x="4737234" y="5255571"/>
                <a:ext cx="1050096" cy="461665"/>
              </a:xfrm>
              <a:prstGeom prst="rect">
                <a:avLst/>
              </a:prstGeom>
              <a:noFill/>
            </p:spPr>
            <p:txBody>
              <a:bodyPr wrap="none" rtlCol="0">
                <a:spAutoFit/>
              </a:bodyPr>
              <a:lstStyle/>
              <a:p>
                <a:r>
                  <a:rPr lang="en-US" sz="2400" dirty="0"/>
                  <a:t>C =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𝑀</m:t>
                        </m:r>
                      </m:e>
                      <m:sup>
                        <m:r>
                          <a:rPr lang="en-US" sz="2400" b="0" i="1" smtClean="0">
                            <a:latin typeface="Cambria Math" panose="02040503050406030204" pitchFamily="18" charset="0"/>
                          </a:rPr>
                          <m:t>𝑒</m:t>
                        </m:r>
                      </m:sup>
                    </m:sSup>
                  </m:oMath>
                </a14:m>
                <a:endParaRPr lang="en-US" sz="2400" dirty="0"/>
              </a:p>
            </p:txBody>
          </p:sp>
        </mc:Choice>
        <mc:Fallback xmlns="">
          <p:sp>
            <p:nvSpPr>
              <p:cNvPr id="12" name="TextBox 11">
                <a:extLst>
                  <a:ext uri="{FF2B5EF4-FFF2-40B4-BE49-F238E27FC236}">
                    <a16:creationId xmlns:a16="http://schemas.microsoft.com/office/drawing/2014/main" id="{CF999893-2A13-604F-B961-2D18D1733869}"/>
                  </a:ext>
                </a:extLst>
              </p:cNvPr>
              <p:cNvSpPr txBox="1">
                <a:spLocks noRot="1" noChangeAspect="1" noMove="1" noResize="1" noEditPoints="1" noAdjustHandles="1" noChangeArrowheads="1" noChangeShapeType="1" noTextEdit="1"/>
              </p:cNvSpPr>
              <p:nvPr/>
            </p:nvSpPr>
            <p:spPr>
              <a:xfrm>
                <a:off x="4737234" y="5255571"/>
                <a:ext cx="1050096" cy="461665"/>
              </a:xfrm>
              <a:prstGeom prst="rect">
                <a:avLst/>
              </a:prstGeom>
              <a:blipFill>
                <a:blip r:embed="rId5"/>
                <a:stretch>
                  <a:fillRect l="-8333" t="-7895" b="-28947"/>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67FCDBFD-8CA4-844B-8E61-A9B9C3690A0C}"/>
              </a:ext>
            </a:extLst>
          </p:cNvPr>
          <p:cNvSpPr txBox="1"/>
          <p:nvPr/>
        </p:nvSpPr>
        <p:spPr>
          <a:xfrm>
            <a:off x="1864659" y="5961815"/>
            <a:ext cx="1287532" cy="369332"/>
          </a:xfrm>
          <a:prstGeom prst="rect">
            <a:avLst/>
          </a:prstGeom>
          <a:noFill/>
        </p:spPr>
        <p:txBody>
          <a:bodyPr wrap="none" rtlCol="0">
            <a:spAutoFit/>
          </a:bodyPr>
          <a:lstStyle/>
          <a:p>
            <a:r>
              <a:rPr lang="en-AU" altLang="en-US" dirty="0">
                <a:latin typeface="Courier New" panose="02070309020205020404" pitchFamily="49" charset="0"/>
              </a:rPr>
              <a:t>pk={</a:t>
            </a:r>
            <a:r>
              <a:rPr lang="en-AU" altLang="en-US" dirty="0" err="1">
                <a:latin typeface="Courier New" panose="02070309020205020404" pitchFamily="49" charset="0"/>
              </a:rPr>
              <a:t>e,n</a:t>
            </a:r>
            <a:r>
              <a:rPr lang="en-AU" altLang="en-US" dirty="0">
                <a:latin typeface="Courier New" panose="02070309020205020404" pitchFamily="49" charset="0"/>
              </a:rPr>
              <a:t>}</a:t>
            </a:r>
            <a:endParaRPr lang="en-US" dirty="0"/>
          </a:p>
        </p:txBody>
      </p:sp>
      <p:sp>
        <p:nvSpPr>
          <p:cNvPr id="14" name="TextBox 13">
            <a:extLst>
              <a:ext uri="{FF2B5EF4-FFF2-40B4-BE49-F238E27FC236}">
                <a16:creationId xmlns:a16="http://schemas.microsoft.com/office/drawing/2014/main" id="{305E3AFD-FCC1-EF48-B471-A76F5D34D576}"/>
              </a:ext>
            </a:extLst>
          </p:cNvPr>
          <p:cNvSpPr txBox="1"/>
          <p:nvPr/>
        </p:nvSpPr>
        <p:spPr>
          <a:xfrm>
            <a:off x="7304617" y="6011300"/>
            <a:ext cx="1563248" cy="369332"/>
          </a:xfrm>
          <a:prstGeom prst="rect">
            <a:avLst/>
          </a:prstGeom>
          <a:noFill/>
        </p:spPr>
        <p:txBody>
          <a:bodyPr wrap="none" rtlCol="0">
            <a:spAutoFit/>
          </a:bodyPr>
          <a:lstStyle/>
          <a:p>
            <a:r>
              <a:rPr lang="en-AU" altLang="en-US" dirty="0" err="1">
                <a:latin typeface="Courier New" panose="02070309020205020404" pitchFamily="49" charset="0"/>
              </a:rPr>
              <a:t>sk</a:t>
            </a:r>
            <a:r>
              <a:rPr lang="en-AU" altLang="en-US" dirty="0">
                <a:latin typeface="Courier New" panose="02070309020205020404" pitchFamily="49" charset="0"/>
              </a:rPr>
              <a:t>={</a:t>
            </a:r>
            <a:r>
              <a:rPr lang="en-AU" altLang="en-US" dirty="0" err="1">
                <a:latin typeface="Courier New" panose="02070309020205020404" pitchFamily="49" charset="0"/>
              </a:rPr>
              <a:t>d,p,q</a:t>
            </a:r>
            <a:r>
              <a:rPr lang="en-AU" altLang="en-US" dirty="0">
                <a:latin typeface="Courier New" panose="02070309020205020404" pitchFamily="49" charset="0"/>
              </a:rPr>
              <a:t>}</a:t>
            </a:r>
            <a:endParaRPr lang="en-US" dirty="0"/>
          </a:p>
        </p:txBody>
      </p:sp>
    </p:spTree>
    <p:extLst>
      <p:ext uri="{BB962C8B-B14F-4D97-AF65-F5344CB8AC3E}">
        <p14:creationId xmlns:p14="http://schemas.microsoft.com/office/powerpoint/2010/main" val="4002238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09E73-7CE9-6B44-8D5D-A46B5BE0CE29}"/>
              </a:ext>
            </a:extLst>
          </p:cNvPr>
          <p:cNvSpPr>
            <a:spLocks noGrp="1"/>
          </p:cNvSpPr>
          <p:nvPr>
            <p:ph type="title"/>
          </p:nvPr>
        </p:nvSpPr>
        <p:spPr/>
        <p:txBody>
          <a:bodyPr/>
          <a:lstStyle/>
          <a:p>
            <a:r>
              <a:rPr lang="en-US" dirty="0"/>
              <a:t>RSA example</a:t>
            </a:r>
          </a:p>
        </p:txBody>
      </p:sp>
      <p:sp>
        <p:nvSpPr>
          <p:cNvPr id="3" name="Content Placeholder 2">
            <a:extLst>
              <a:ext uri="{FF2B5EF4-FFF2-40B4-BE49-F238E27FC236}">
                <a16:creationId xmlns:a16="http://schemas.microsoft.com/office/drawing/2014/main" id="{01B1282F-A37A-FE45-A5B3-14224783AF64}"/>
              </a:ext>
            </a:extLst>
          </p:cNvPr>
          <p:cNvSpPr>
            <a:spLocks noGrp="1"/>
          </p:cNvSpPr>
          <p:nvPr>
            <p:ph idx="1"/>
          </p:nvPr>
        </p:nvSpPr>
        <p:spPr/>
        <p:txBody>
          <a:bodyPr/>
          <a:lstStyle/>
          <a:p>
            <a:pPr marL="609600" indent="-609600">
              <a:buFontTx/>
              <a:buAutoNum type="arabicPeriod"/>
            </a:pPr>
            <a:r>
              <a:rPr lang="en-AU" altLang="en-US" dirty="0"/>
              <a:t>Select primes: </a:t>
            </a:r>
            <a:r>
              <a:rPr lang="en-AU" altLang="en-US" i="1" dirty="0">
                <a:latin typeface="Courier New" panose="02070309020205020404" pitchFamily="49" charset="0"/>
              </a:rPr>
              <a:t>p</a:t>
            </a:r>
            <a:r>
              <a:rPr lang="en-AU" altLang="en-US" dirty="0">
                <a:latin typeface="Courier New" panose="02070309020205020404" pitchFamily="49" charset="0"/>
              </a:rPr>
              <a:t>=17 &amp; </a:t>
            </a:r>
            <a:r>
              <a:rPr lang="en-AU" altLang="en-US" i="1" dirty="0">
                <a:latin typeface="Courier New" panose="02070309020205020404" pitchFamily="49" charset="0"/>
              </a:rPr>
              <a:t>q</a:t>
            </a:r>
            <a:r>
              <a:rPr lang="en-AU" altLang="en-US" dirty="0">
                <a:latin typeface="Courier New" panose="02070309020205020404" pitchFamily="49" charset="0"/>
              </a:rPr>
              <a:t>=11</a:t>
            </a:r>
            <a:endParaRPr lang="en-AU" altLang="en-US" dirty="0"/>
          </a:p>
          <a:p>
            <a:pPr marL="609600" indent="-609600">
              <a:buFontTx/>
              <a:buAutoNum type="arabicPeriod"/>
            </a:pPr>
            <a:r>
              <a:rPr lang="en-AU" altLang="en-US" dirty="0"/>
              <a:t>Compute</a:t>
            </a:r>
            <a:r>
              <a:rPr lang="en-AU" altLang="en-US" dirty="0">
                <a:latin typeface="Courier New" panose="02070309020205020404" pitchFamily="49" charset="0"/>
              </a:rPr>
              <a:t> </a:t>
            </a:r>
            <a:r>
              <a:rPr lang="en-AU" altLang="en-US" i="1" dirty="0">
                <a:latin typeface="Courier New" panose="02070309020205020404" pitchFamily="49" charset="0"/>
              </a:rPr>
              <a:t>n </a:t>
            </a:r>
            <a:r>
              <a:rPr lang="en-AU" altLang="en-US" dirty="0">
                <a:latin typeface="Courier New" panose="02070309020205020404" pitchFamily="49" charset="0"/>
              </a:rPr>
              <a:t>= </a:t>
            </a:r>
            <a:r>
              <a:rPr lang="en-AU" altLang="en-US" i="1" dirty="0" err="1">
                <a:latin typeface="Courier New" panose="02070309020205020404" pitchFamily="49" charset="0"/>
              </a:rPr>
              <a:t>pq</a:t>
            </a:r>
            <a:r>
              <a:rPr lang="en-AU" altLang="en-US" i="1" dirty="0">
                <a:latin typeface="Courier New" panose="02070309020205020404" pitchFamily="49" charset="0"/>
              </a:rPr>
              <a:t> </a:t>
            </a:r>
            <a:r>
              <a:rPr lang="en-AU" altLang="en-US" dirty="0">
                <a:latin typeface="Courier New" panose="02070309020205020404" pitchFamily="49" charset="0"/>
              </a:rPr>
              <a:t>=17</a:t>
            </a:r>
            <a:r>
              <a:rPr lang="en-US" altLang="en-US" dirty="0">
                <a:latin typeface="Courier New" panose="02070309020205020404" pitchFamily="49" charset="0"/>
                <a:cs typeface="Arial" panose="020B0604020202020204" pitchFamily="34" charset="0"/>
              </a:rPr>
              <a:t>×</a:t>
            </a:r>
            <a:r>
              <a:rPr lang="en-AU" altLang="en-US" dirty="0">
                <a:latin typeface="Courier New" panose="02070309020205020404" pitchFamily="49" charset="0"/>
              </a:rPr>
              <a:t>11=187</a:t>
            </a:r>
          </a:p>
          <a:p>
            <a:pPr marL="609600" indent="-609600">
              <a:buFontTx/>
              <a:buAutoNum type="arabicPeriod"/>
            </a:pPr>
            <a:r>
              <a:rPr lang="en-AU" altLang="en-US" dirty="0"/>
              <a:t>Compute</a:t>
            </a:r>
            <a:r>
              <a:rPr lang="en-AU" altLang="en-US" dirty="0">
                <a:latin typeface="Courier New" panose="02070309020205020404" pitchFamily="49" charset="0"/>
              </a:rPr>
              <a:t> </a:t>
            </a:r>
            <a:r>
              <a:rPr lang="en-AU" altLang="en-US" dirty="0" err="1">
                <a:latin typeface="Courier New" panose="02070309020205020404" pitchFamily="49" charset="0"/>
              </a:rPr>
              <a:t>ø</a:t>
            </a:r>
            <a:r>
              <a:rPr lang="en-AU" altLang="en-US" dirty="0">
                <a:latin typeface="Courier New" panose="02070309020205020404" pitchFamily="49" charset="0"/>
              </a:rPr>
              <a:t>(</a:t>
            </a:r>
            <a:r>
              <a:rPr lang="en-AU" altLang="en-US" i="1" dirty="0">
                <a:latin typeface="Courier New" panose="02070309020205020404" pitchFamily="49" charset="0"/>
              </a:rPr>
              <a:t>n</a:t>
            </a:r>
            <a:r>
              <a:rPr lang="en-AU" altLang="en-US" dirty="0">
                <a:latin typeface="Courier New" panose="02070309020205020404" pitchFamily="49" charset="0"/>
              </a:rPr>
              <a:t>)=(</a:t>
            </a:r>
            <a:r>
              <a:rPr lang="en-AU" altLang="en-US" i="1" dirty="0">
                <a:latin typeface="Courier New" panose="02070309020205020404" pitchFamily="49" charset="0"/>
              </a:rPr>
              <a:t>p–</a:t>
            </a:r>
            <a:r>
              <a:rPr lang="en-AU" altLang="en-US" dirty="0">
                <a:latin typeface="Courier New" panose="02070309020205020404" pitchFamily="49" charset="0"/>
              </a:rPr>
              <a:t>1)(</a:t>
            </a:r>
            <a:r>
              <a:rPr lang="en-AU" altLang="en-US" i="1" dirty="0">
                <a:latin typeface="Courier New" panose="02070309020205020404" pitchFamily="49" charset="0"/>
              </a:rPr>
              <a:t>q-</a:t>
            </a:r>
            <a:r>
              <a:rPr lang="en-AU" altLang="en-US" dirty="0">
                <a:latin typeface="Courier New" panose="02070309020205020404" pitchFamily="49" charset="0"/>
              </a:rPr>
              <a:t>1)=16</a:t>
            </a:r>
            <a:r>
              <a:rPr lang="en-US" altLang="en-US" dirty="0">
                <a:latin typeface="Courier New" panose="02070309020205020404" pitchFamily="49" charset="0"/>
                <a:cs typeface="Arial" panose="020B0604020202020204" pitchFamily="34" charset="0"/>
              </a:rPr>
              <a:t>×</a:t>
            </a:r>
            <a:r>
              <a:rPr lang="en-AU" altLang="en-US" dirty="0">
                <a:latin typeface="Courier New" panose="02070309020205020404" pitchFamily="49" charset="0"/>
              </a:rPr>
              <a:t>10=160</a:t>
            </a:r>
          </a:p>
          <a:p>
            <a:pPr marL="609600" indent="-609600">
              <a:buFontTx/>
              <a:buAutoNum type="arabicPeriod"/>
            </a:pPr>
            <a:r>
              <a:rPr lang="en-AU" altLang="en-US" dirty="0"/>
              <a:t>Select </a:t>
            </a:r>
            <a:r>
              <a:rPr lang="en-AU" altLang="en-US" dirty="0">
                <a:latin typeface="Courier New" panose="02070309020205020404" pitchFamily="49" charset="0"/>
              </a:rPr>
              <a:t>e</a:t>
            </a:r>
            <a:r>
              <a:rPr lang="en-AU" altLang="en-US" i="1" dirty="0"/>
              <a:t> : </a:t>
            </a:r>
            <a:r>
              <a:rPr lang="en-AU" altLang="en-US" dirty="0" err="1">
                <a:latin typeface="Courier New" panose="02070309020205020404" pitchFamily="49" charset="0"/>
              </a:rPr>
              <a:t>gcd</a:t>
            </a:r>
            <a:r>
              <a:rPr lang="en-AU" altLang="en-US" dirty="0">
                <a:latin typeface="Courier New" panose="02070309020205020404" pitchFamily="49" charset="0"/>
              </a:rPr>
              <a:t>(e,160)=1; </a:t>
            </a:r>
            <a:r>
              <a:rPr lang="en-AU" altLang="en-US" dirty="0"/>
              <a:t>choose </a:t>
            </a:r>
            <a:r>
              <a:rPr lang="en-AU" altLang="en-US" i="1" dirty="0">
                <a:latin typeface="Courier New" panose="02070309020205020404" pitchFamily="49" charset="0"/>
              </a:rPr>
              <a:t>e</a:t>
            </a:r>
            <a:r>
              <a:rPr lang="en-AU" altLang="en-US" dirty="0">
                <a:latin typeface="Courier New" panose="02070309020205020404" pitchFamily="49" charset="0"/>
              </a:rPr>
              <a:t>=7</a:t>
            </a:r>
            <a:endParaRPr lang="en-AU" altLang="en-US" dirty="0"/>
          </a:p>
          <a:p>
            <a:pPr marL="609600" indent="-609600">
              <a:buFontTx/>
              <a:buAutoNum type="arabicPeriod"/>
            </a:pPr>
            <a:r>
              <a:rPr lang="en-AU" altLang="en-US" dirty="0"/>
              <a:t>Determine </a:t>
            </a:r>
            <a:r>
              <a:rPr lang="en-AU" altLang="en-US" dirty="0">
                <a:latin typeface="Courier New" panose="02070309020205020404" pitchFamily="49" charset="0"/>
              </a:rPr>
              <a:t>d</a:t>
            </a:r>
            <a:r>
              <a:rPr lang="en-AU" altLang="en-US" i="1" dirty="0"/>
              <a:t>: </a:t>
            </a:r>
            <a:r>
              <a:rPr lang="en-AU" altLang="en-US" i="1" dirty="0">
                <a:latin typeface="Courier New" panose="02070309020205020404" pitchFamily="49" charset="0"/>
              </a:rPr>
              <a:t>de=</a:t>
            </a:r>
            <a:r>
              <a:rPr lang="en-AU" altLang="en-US" dirty="0">
                <a:latin typeface="Courier New" panose="02070309020205020404" pitchFamily="49" charset="0"/>
              </a:rPr>
              <a:t>1 mod 160</a:t>
            </a:r>
            <a:r>
              <a:rPr lang="en-AU" altLang="en-US" dirty="0"/>
              <a:t> and </a:t>
            </a:r>
            <a:r>
              <a:rPr lang="en-AU" altLang="en-US" i="1" dirty="0">
                <a:latin typeface="Courier New" panose="02070309020205020404" pitchFamily="49" charset="0"/>
              </a:rPr>
              <a:t>d </a:t>
            </a:r>
            <a:r>
              <a:rPr lang="en-AU" altLang="en-US" dirty="0">
                <a:latin typeface="Courier New" panose="02070309020205020404" pitchFamily="49" charset="0"/>
              </a:rPr>
              <a:t>&lt; 160</a:t>
            </a:r>
            <a:r>
              <a:rPr lang="en-AU" altLang="en-US" dirty="0"/>
              <a:t> Value is </a:t>
            </a:r>
            <a:r>
              <a:rPr lang="en-AU" altLang="en-US" dirty="0">
                <a:latin typeface="Courier New" panose="02070309020205020404" pitchFamily="49" charset="0"/>
              </a:rPr>
              <a:t>d=23</a:t>
            </a:r>
            <a:r>
              <a:rPr lang="en-AU" altLang="en-US" dirty="0"/>
              <a:t> since </a:t>
            </a:r>
            <a:r>
              <a:rPr lang="en-AU" altLang="en-US" dirty="0">
                <a:latin typeface="Courier New" panose="02070309020205020404" pitchFamily="49" charset="0"/>
              </a:rPr>
              <a:t>23</a:t>
            </a:r>
            <a:r>
              <a:rPr lang="en-US" altLang="en-US" dirty="0">
                <a:latin typeface="Courier New" panose="02070309020205020404" pitchFamily="49" charset="0"/>
                <a:cs typeface="Arial" panose="020B0604020202020204" pitchFamily="34" charset="0"/>
              </a:rPr>
              <a:t>×</a:t>
            </a:r>
            <a:r>
              <a:rPr lang="en-AU" altLang="en-US" dirty="0">
                <a:latin typeface="Courier New" panose="02070309020205020404" pitchFamily="49" charset="0"/>
              </a:rPr>
              <a:t>7=161= 10</a:t>
            </a:r>
            <a:r>
              <a:rPr lang="en-US" altLang="en-US" dirty="0">
                <a:latin typeface="Courier New" panose="02070309020205020404" pitchFamily="49" charset="0"/>
                <a:cs typeface="Arial" panose="020B0604020202020204" pitchFamily="34" charset="0"/>
              </a:rPr>
              <a:t>×</a:t>
            </a:r>
            <a:r>
              <a:rPr lang="en-AU" altLang="en-US" dirty="0">
                <a:latin typeface="Courier New" panose="02070309020205020404" pitchFamily="49" charset="0"/>
              </a:rPr>
              <a:t>160+1</a:t>
            </a:r>
          </a:p>
          <a:p>
            <a:pPr marL="609600" indent="-609600">
              <a:buFontTx/>
              <a:buAutoNum type="arabicPeriod"/>
            </a:pPr>
            <a:r>
              <a:rPr lang="en-US" altLang="en-US" dirty="0"/>
              <a:t>Publish public key </a:t>
            </a:r>
            <a:r>
              <a:rPr lang="en-US" altLang="en-US" dirty="0">
                <a:latin typeface="Courier New" panose="02070309020205020404" pitchFamily="49" charset="0"/>
              </a:rPr>
              <a:t>pk={7,187}</a:t>
            </a:r>
          </a:p>
          <a:p>
            <a:pPr marL="609600" indent="-609600">
              <a:buFontTx/>
              <a:buAutoNum type="arabicPeriod"/>
            </a:pPr>
            <a:r>
              <a:rPr lang="en-US" altLang="en-US" dirty="0"/>
              <a:t>Keep secret private key </a:t>
            </a:r>
            <a:r>
              <a:rPr lang="en-US" altLang="en-US" dirty="0" err="1">
                <a:latin typeface="Courier New" panose="02070309020205020404" pitchFamily="49" charset="0"/>
              </a:rPr>
              <a:t>sk</a:t>
            </a:r>
            <a:r>
              <a:rPr lang="en-US" altLang="en-US" dirty="0">
                <a:latin typeface="Courier New" panose="02070309020205020404" pitchFamily="49" charset="0"/>
              </a:rPr>
              <a:t>={23,</a:t>
            </a:r>
            <a:r>
              <a:rPr lang="en-AU" altLang="en-US" dirty="0">
                <a:latin typeface="Courier New" panose="02070309020205020404" pitchFamily="49" charset="0"/>
              </a:rPr>
              <a:t>17</a:t>
            </a:r>
            <a:r>
              <a:rPr lang="en-US" altLang="en-US" dirty="0">
                <a:latin typeface="Courier New" panose="02070309020205020404" pitchFamily="49" charset="0"/>
                <a:cs typeface="Arial" panose="020B0604020202020204" pitchFamily="34" charset="0"/>
              </a:rPr>
              <a:t>,</a:t>
            </a:r>
            <a:r>
              <a:rPr lang="en-AU" altLang="en-US" dirty="0">
                <a:latin typeface="Courier New" panose="02070309020205020404" pitchFamily="49" charset="0"/>
              </a:rPr>
              <a:t>11}</a:t>
            </a:r>
          </a:p>
        </p:txBody>
      </p:sp>
      <p:pic>
        <p:nvPicPr>
          <p:cNvPr id="4" name="Picture 3">
            <a:extLst>
              <a:ext uri="{FF2B5EF4-FFF2-40B4-BE49-F238E27FC236}">
                <a16:creationId xmlns:a16="http://schemas.microsoft.com/office/drawing/2014/main" id="{88A3CEF5-E3A4-6341-99DE-80255A377DF8}"/>
              </a:ext>
            </a:extLst>
          </p:cNvPr>
          <p:cNvPicPr>
            <a:picLocks noChangeAspect="1"/>
          </p:cNvPicPr>
          <p:nvPr/>
        </p:nvPicPr>
        <p:blipFill>
          <a:blip r:embed="rId3"/>
          <a:stretch>
            <a:fillRect/>
          </a:stretch>
        </p:blipFill>
        <p:spPr>
          <a:xfrm>
            <a:off x="7416800" y="186267"/>
            <a:ext cx="4419600" cy="2590800"/>
          </a:xfrm>
          <a:prstGeom prst="rect">
            <a:avLst/>
          </a:prstGeom>
        </p:spPr>
      </p:pic>
    </p:spTree>
    <p:extLst>
      <p:ext uri="{BB962C8B-B14F-4D97-AF65-F5344CB8AC3E}">
        <p14:creationId xmlns:p14="http://schemas.microsoft.com/office/powerpoint/2010/main" val="1735005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E182-67F9-9241-9395-556A9F5C1E62}"/>
              </a:ext>
            </a:extLst>
          </p:cNvPr>
          <p:cNvSpPr>
            <a:spLocks noGrp="1"/>
          </p:cNvSpPr>
          <p:nvPr>
            <p:ph type="title"/>
          </p:nvPr>
        </p:nvSpPr>
        <p:spPr/>
        <p:txBody>
          <a:bodyPr/>
          <a:lstStyle/>
          <a:p>
            <a:r>
              <a:rPr lang="en-US" dirty="0"/>
              <a:t>RSA example continue</a:t>
            </a:r>
          </a:p>
        </p:txBody>
      </p:sp>
      <p:sp>
        <p:nvSpPr>
          <p:cNvPr id="3" name="Content Placeholder 2">
            <a:extLst>
              <a:ext uri="{FF2B5EF4-FFF2-40B4-BE49-F238E27FC236}">
                <a16:creationId xmlns:a16="http://schemas.microsoft.com/office/drawing/2014/main" id="{7AAFE624-A38E-BA49-90C6-36A8DC359F2C}"/>
              </a:ext>
            </a:extLst>
          </p:cNvPr>
          <p:cNvSpPr>
            <a:spLocks noGrp="1"/>
          </p:cNvSpPr>
          <p:nvPr>
            <p:ph idx="1"/>
          </p:nvPr>
        </p:nvSpPr>
        <p:spPr/>
        <p:txBody>
          <a:bodyPr/>
          <a:lstStyle/>
          <a:p>
            <a:r>
              <a:rPr lang="en-AU" altLang="en-US" dirty="0"/>
              <a:t>sample RSA encryption/decryption is: </a:t>
            </a:r>
          </a:p>
          <a:p>
            <a:r>
              <a:rPr lang="en-AU" altLang="en-US" dirty="0"/>
              <a:t>given message </a:t>
            </a:r>
            <a:r>
              <a:rPr lang="en-AU" altLang="en-US" dirty="0">
                <a:latin typeface="Courier New" panose="02070309020205020404" pitchFamily="49" charset="0"/>
              </a:rPr>
              <a:t>M = 88</a:t>
            </a:r>
            <a:r>
              <a:rPr lang="en-AU" altLang="en-US" dirty="0"/>
              <a:t> ( </a:t>
            </a:r>
            <a:r>
              <a:rPr lang="en-AU" altLang="en-US" dirty="0">
                <a:latin typeface="Courier New" panose="02070309020205020404" pitchFamily="49" charset="0"/>
              </a:rPr>
              <a:t>88&lt;187</a:t>
            </a:r>
            <a:r>
              <a:rPr lang="en-AU" altLang="en-US" dirty="0"/>
              <a:t>)</a:t>
            </a:r>
          </a:p>
          <a:p>
            <a:r>
              <a:rPr lang="en-AU" altLang="en-US" dirty="0"/>
              <a:t>encryption:</a:t>
            </a:r>
          </a:p>
          <a:p>
            <a:pPr lvl="1">
              <a:buFontTx/>
              <a:buNone/>
            </a:pPr>
            <a:r>
              <a:rPr lang="en-AU" altLang="en-US" dirty="0">
                <a:latin typeface="Courier New" panose="02070309020205020404" pitchFamily="49" charset="0"/>
              </a:rPr>
              <a:t>C = 88</a:t>
            </a:r>
            <a:r>
              <a:rPr lang="en-AU" altLang="en-US" baseline="30000" dirty="0">
                <a:latin typeface="Courier New" panose="02070309020205020404" pitchFamily="49" charset="0"/>
              </a:rPr>
              <a:t>7</a:t>
            </a:r>
            <a:r>
              <a:rPr lang="en-AU" altLang="en-US" dirty="0">
                <a:latin typeface="Courier New" panose="02070309020205020404" pitchFamily="49" charset="0"/>
              </a:rPr>
              <a:t> mod 187 = 11</a:t>
            </a:r>
            <a:r>
              <a:rPr lang="en-AU" altLang="en-US" dirty="0"/>
              <a:t> </a:t>
            </a:r>
          </a:p>
          <a:p>
            <a:r>
              <a:rPr lang="en-AU" altLang="en-US" dirty="0"/>
              <a:t>decryption:</a:t>
            </a:r>
          </a:p>
          <a:p>
            <a:pPr lvl="1">
              <a:buFontTx/>
              <a:buNone/>
            </a:pPr>
            <a:r>
              <a:rPr lang="en-AU" altLang="en-US" dirty="0">
                <a:latin typeface="Courier New" panose="02070309020205020404" pitchFamily="49" charset="0"/>
              </a:rPr>
              <a:t>M = 11</a:t>
            </a:r>
            <a:r>
              <a:rPr lang="en-AU" altLang="en-US" baseline="30000" dirty="0">
                <a:latin typeface="Courier New" panose="02070309020205020404" pitchFamily="49" charset="0"/>
              </a:rPr>
              <a:t>23</a:t>
            </a:r>
            <a:r>
              <a:rPr lang="en-AU" altLang="en-US" dirty="0">
                <a:latin typeface="Courier New" panose="02070309020205020404" pitchFamily="49" charset="0"/>
              </a:rPr>
              <a:t> mod 187 = 88</a:t>
            </a:r>
            <a:r>
              <a:rPr lang="en-AU" altLang="en-US" dirty="0"/>
              <a:t> </a:t>
            </a:r>
          </a:p>
          <a:p>
            <a:endParaRPr lang="en-US" dirty="0"/>
          </a:p>
        </p:txBody>
      </p:sp>
    </p:spTree>
    <p:extLst>
      <p:ext uri="{BB962C8B-B14F-4D97-AF65-F5344CB8AC3E}">
        <p14:creationId xmlns:p14="http://schemas.microsoft.com/office/powerpoint/2010/main" val="3412078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19B8B-398A-4D4E-8366-3E1BCDD30E3D}"/>
              </a:ext>
            </a:extLst>
          </p:cNvPr>
          <p:cNvSpPr>
            <a:spLocks noGrp="1"/>
          </p:cNvSpPr>
          <p:nvPr>
            <p:ph type="title"/>
          </p:nvPr>
        </p:nvSpPr>
        <p:spPr/>
        <p:txBody>
          <a:bodyPr/>
          <a:lstStyle/>
          <a:p>
            <a:r>
              <a:rPr lang="en-US" dirty="0"/>
              <a:t>Example of RSA algorithm</a:t>
            </a:r>
          </a:p>
        </p:txBody>
      </p:sp>
      <p:pic>
        <p:nvPicPr>
          <p:cNvPr id="5" name="Content Placeholder 4" descr="Diagram&#10;&#10;Description automatically generated">
            <a:extLst>
              <a:ext uri="{FF2B5EF4-FFF2-40B4-BE49-F238E27FC236}">
                <a16:creationId xmlns:a16="http://schemas.microsoft.com/office/drawing/2014/main" id="{1D36A095-F761-3240-AFBD-14125BC2845B}"/>
              </a:ext>
            </a:extLst>
          </p:cNvPr>
          <p:cNvPicPr>
            <a:picLocks noGrp="1" noChangeAspect="1"/>
          </p:cNvPicPr>
          <p:nvPr>
            <p:ph idx="1"/>
          </p:nvPr>
        </p:nvPicPr>
        <p:blipFill>
          <a:blip r:embed="rId2"/>
          <a:stretch>
            <a:fillRect/>
          </a:stretch>
        </p:blipFill>
        <p:spPr>
          <a:xfrm>
            <a:off x="1328671" y="2701613"/>
            <a:ext cx="8849053" cy="2626726"/>
          </a:xfrm>
        </p:spPr>
      </p:pic>
    </p:spTree>
    <p:extLst>
      <p:ext uri="{BB962C8B-B14F-4D97-AF65-F5344CB8AC3E}">
        <p14:creationId xmlns:p14="http://schemas.microsoft.com/office/powerpoint/2010/main" val="3767181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963</Words>
  <Application>Microsoft Macintosh PowerPoint</Application>
  <PresentationFormat>Widescreen</PresentationFormat>
  <Paragraphs>117</Paragraphs>
  <Slides>15</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-webkit-standard</vt:lpstr>
      <vt:lpstr>Arial</vt:lpstr>
      <vt:lpstr>Calibri</vt:lpstr>
      <vt:lpstr>Calibri Light</vt:lpstr>
      <vt:lpstr>Cambria Math</vt:lpstr>
      <vt:lpstr>Courier New</vt:lpstr>
      <vt:lpstr>Wingdings</vt:lpstr>
      <vt:lpstr>Office Theme</vt:lpstr>
      <vt:lpstr>Lecture 15</vt:lpstr>
      <vt:lpstr>Security of Public Key Schemes</vt:lpstr>
      <vt:lpstr>PowerPoint Presentation</vt:lpstr>
      <vt:lpstr>RSA Public-key encryption</vt:lpstr>
      <vt:lpstr>RSA key setup</vt:lpstr>
      <vt:lpstr>RSA use</vt:lpstr>
      <vt:lpstr>RSA example</vt:lpstr>
      <vt:lpstr>RSA example continue</vt:lpstr>
      <vt:lpstr>Example of RSA algorithm</vt:lpstr>
      <vt:lpstr>RSA key generation</vt:lpstr>
      <vt:lpstr>Correctness of RSA</vt:lpstr>
      <vt:lpstr>Attack approaches</vt:lpstr>
      <vt:lpstr>A simple attack on textbook RSA</vt:lpstr>
      <vt:lpstr>Quantum computer</vt:lpstr>
      <vt:lpstr>Project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Y</dc:creator>
  <cp:lastModifiedBy>Liu, Y</cp:lastModifiedBy>
  <cp:revision>3</cp:revision>
  <dcterms:created xsi:type="dcterms:W3CDTF">2023-02-22T16:22:36Z</dcterms:created>
  <dcterms:modified xsi:type="dcterms:W3CDTF">2023-02-22T16:25:06Z</dcterms:modified>
</cp:coreProperties>
</file>