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41" r:id="rId3"/>
    <p:sldId id="258" r:id="rId4"/>
    <p:sldId id="259" r:id="rId5"/>
    <p:sldId id="260" r:id="rId6"/>
    <p:sldId id="261" r:id="rId7"/>
    <p:sldId id="290" r:id="rId8"/>
    <p:sldId id="266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2"/>
    <p:restoredTop sz="44544"/>
  </p:normalViewPr>
  <p:slideViewPr>
    <p:cSldViewPr snapToGrid="0" snapToObjects="1">
      <p:cViewPr varScale="1">
        <p:scale>
          <a:sx n="47" d="100"/>
          <a:sy n="47" d="100"/>
        </p:scale>
        <p:origin x="2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1166-6B8C-8244-A6F6-8E0F03A3763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D07A3-2F52-6D4D-9AF4-8692176E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1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4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7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7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2F9F-6538-6E42-8F43-347A032B2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E560-A3D0-D649-B512-CDFCA0681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0DF13-AF28-9B48-8E7E-F8ABC07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0CC8-24BE-2F4E-90B4-33D70BA3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1BBC-7EAA-CA4A-9837-1E777743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8A03-AE93-D548-8BDC-36C6E6E2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8A498-ED06-654B-B2C8-5F8E3295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6EB1-E8B7-1F4A-91F9-9A4091C7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FF98-7C2A-954C-B740-63C2431B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9AEE-C203-AE4D-BB66-3F0F8417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79BDB-B173-2C45-A35A-D4EE49E6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7D4FD-BEB4-6A45-91A9-5D47E783E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CAA8A-39CD-0847-AF09-00AF282F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7D5A-18BD-0A40-8439-E3C61267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8CD9A-4027-8C43-80DB-A11576E3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8672-F0CA-F64A-98AB-1EC34368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BDC8-51F0-734D-95AA-7B7EC4EC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B2559-8574-5943-8916-32EAEE42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50BA-C603-A94D-BB54-5E8043B0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C9CE-01E7-3645-B9F9-E0ADFCC5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9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13B0-9C66-3047-8827-03D9EBE6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AF08E-2EE0-5447-B3BA-0B6893FB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2706-E70D-1841-99BE-13C36E06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9EA6-663B-8248-9FFE-F16B4A5B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9A6A-881D-8745-AEDD-31BA8911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E175-FD6C-CC4F-A2BC-13FCCE9C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0B04-C803-6C4D-B36D-A17BB6AF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54893-B50A-3B46-8345-BBF56DCCB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9882B-C244-0143-B0ED-DC978637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19D8C-4F34-0D42-B9C4-E4FFD713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1A154-4FC3-9F4F-A7D2-B7DA5F81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4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A6BB-459D-F742-94CD-7E98737F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F54D7-A602-7749-9C65-53DB1482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67F8-EDFC-DB4B-B2D8-54CACCEFE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EB8E9-F92B-4249-818F-669108BD8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E9617-76E3-5F44-ADC3-45D90DD11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3871B-03CE-9345-BC7E-1444C3E4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72DEC-9606-D440-AF64-F48861EF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5DB7C-1F3B-8642-B45B-596FF953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DD8-2703-5644-AACD-B35D5002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A1A56-689C-4148-8E65-376E102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6CFF3-D135-D140-93F1-12F9FAEE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40CE5-AB4E-F84F-82D1-02060EFF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5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5128E-0309-144C-B055-F36A1E74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F8F08-4959-A24D-9922-BEEE3B29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A5827-F69C-6448-B239-C25BB724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3864-9E68-BA42-800D-4F0B9F56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AA05-EC07-3846-B652-2E83B842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76DCF-382A-FE49-A0ED-0CE23C394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646E4-BE71-5E49-BA6E-30D260DB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9CF5A-D924-664A-A15E-C13831A9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E410A-5C11-EE4D-8127-30B84874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6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CB89-3D10-9947-8FC3-73FB8C06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ED390-41E7-714B-8851-3F9D79603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4073B-9949-644A-A79E-F05A2EE93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020AD-DAB7-5C4C-969E-A9F243C7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0AAF4-376F-E644-A739-EA468478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5289F-C80E-6349-A8D9-77B658C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E5EF0-F482-9446-9B5E-B28D3151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DDA6-A3C4-8D4F-B2C9-408E6C8D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57FD-36B8-744B-A29B-38EE2E80B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0D22-4580-2440-9975-F440E0B1C1D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160A-383B-9C4E-A071-A32DB1C18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9542-077A-F346-B2BD-A82BBA4E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1998-5B36-B04B-AA24-B842A3C5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E8C3-D4AE-0C4B-B745-C03C85E63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F8DD0-A953-A04C-AB18-1558AA862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6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4505-0E67-5948-99E8-E2B86490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Message authentication using hash function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A746C4-88F4-BB48-A2E8-B162540D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82981"/>
            <a:ext cx="6253214" cy="27201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8122-74F1-A940-88E2-D277AE92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r>
              <a:rPr lang="en-US" sz="2000" dirty="0"/>
              <a:t>Initialization: A and B share a common secret, S</a:t>
            </a:r>
            <a:r>
              <a:rPr lang="en-US" sz="2000" baseline="-25000" dirty="0"/>
              <a:t>AB</a:t>
            </a:r>
          </a:p>
          <a:p>
            <a:r>
              <a:rPr lang="en-US" sz="2000" dirty="0"/>
              <a:t>Message, M</a:t>
            </a:r>
          </a:p>
          <a:p>
            <a:r>
              <a:rPr lang="en-US" sz="2000" dirty="0"/>
              <a:t>A calculates MD</a:t>
            </a:r>
            <a:r>
              <a:rPr lang="en-US" sz="2000" baseline="-25000" dirty="0"/>
              <a:t>M</a:t>
            </a:r>
            <a:r>
              <a:rPr lang="en-US" sz="2000" dirty="0"/>
              <a:t> = H (S</a:t>
            </a:r>
            <a:r>
              <a:rPr lang="en-US" sz="2000" baseline="-25000" dirty="0"/>
              <a:t>AB</a:t>
            </a:r>
            <a:r>
              <a:rPr lang="en-US" sz="2000" dirty="0"/>
              <a:t> || M)</a:t>
            </a:r>
          </a:p>
          <a:p>
            <a:r>
              <a:rPr lang="en-US" sz="2000" dirty="0"/>
              <a:t>B recalculates MD’</a:t>
            </a:r>
            <a:r>
              <a:rPr lang="en-US" sz="2000" baseline="-25000" dirty="0"/>
              <a:t>M</a:t>
            </a:r>
            <a:r>
              <a:rPr lang="en-US" sz="2000" dirty="0"/>
              <a:t>, and check</a:t>
            </a:r>
          </a:p>
          <a:p>
            <a:r>
              <a:rPr lang="en-US" sz="2000" dirty="0"/>
              <a:t>MD’</a:t>
            </a:r>
            <a:r>
              <a:rPr lang="en-US" sz="2000" baseline="-25000" dirty="0"/>
              <a:t>M</a:t>
            </a:r>
            <a:r>
              <a:rPr lang="en-US" sz="2000" dirty="0"/>
              <a:t> = MD</a:t>
            </a:r>
            <a:r>
              <a:rPr lang="en-US" sz="2000" baseline="-25000" dirty="0"/>
              <a:t>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26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692B-ECBD-1C43-96DC-E4308C84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secure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FB06-86DA-CB47-82B8-A227A05D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1. can be applied to any sized message </a:t>
            </a:r>
            <a:r>
              <a:rPr lang="en-US" altLang="en-US" dirty="0">
                <a:latin typeface="Courier New" panose="02070309020205020404" pitchFamily="49" charset="0"/>
              </a:rPr>
              <a:t>M</a:t>
            </a:r>
            <a:endParaRPr lang="en-US" altLang="en-US" dirty="0"/>
          </a:p>
          <a:p>
            <a:r>
              <a:rPr lang="en-US" altLang="en-US" dirty="0"/>
              <a:t>2. produces fixed-length output </a:t>
            </a:r>
            <a:r>
              <a:rPr lang="en-US" altLang="en-US" dirty="0">
                <a:latin typeface="Courier New" panose="02070309020205020404" pitchFamily="49" charset="0"/>
              </a:rPr>
              <a:t>h</a:t>
            </a:r>
            <a:endParaRPr lang="en-US" altLang="en-US" dirty="0"/>
          </a:p>
          <a:p>
            <a:r>
              <a:rPr lang="en-US" altLang="en-US" dirty="0"/>
              <a:t>3. is easy to compute </a:t>
            </a:r>
            <a:r>
              <a:rPr lang="en-US" altLang="en-US" dirty="0">
                <a:latin typeface="Courier New" panose="02070309020205020404" pitchFamily="49" charset="0"/>
              </a:rPr>
              <a:t>h=H(M)</a:t>
            </a:r>
            <a:r>
              <a:rPr lang="en-US" altLang="en-US" dirty="0"/>
              <a:t> for any message </a:t>
            </a:r>
            <a:r>
              <a:rPr lang="en-US" altLang="en-US" dirty="0">
                <a:latin typeface="Courier New" panose="02070309020205020404" pitchFamily="49" charset="0"/>
              </a:rPr>
              <a:t>M</a:t>
            </a:r>
          </a:p>
          <a:p>
            <a:r>
              <a:rPr lang="en-US" altLang="en-US" dirty="0"/>
              <a:t>4. given </a:t>
            </a:r>
            <a:r>
              <a:rPr lang="en-US" altLang="en-US" dirty="0">
                <a:latin typeface="Courier New" panose="02070309020205020404" pitchFamily="49" charset="0"/>
              </a:rPr>
              <a:t>h</a:t>
            </a:r>
            <a:r>
              <a:rPr lang="en-US" altLang="en-US" dirty="0"/>
              <a:t> is infeasible to find </a:t>
            </a:r>
            <a:r>
              <a:rPr lang="en-US" altLang="en-US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H(x)=h</a:t>
            </a:r>
          </a:p>
          <a:p>
            <a:pPr lvl="1"/>
            <a:r>
              <a:rPr lang="en-US" altLang="en-US" dirty="0"/>
              <a:t>one-way property or preimage resistance</a:t>
            </a:r>
          </a:p>
          <a:p>
            <a:r>
              <a:rPr lang="en-US" altLang="en-US" dirty="0"/>
              <a:t>5. given </a:t>
            </a:r>
            <a:r>
              <a:rPr lang="en-US" altLang="en-US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is infeasible to find </a:t>
            </a:r>
            <a:r>
              <a:rPr lang="en-US" altLang="en-US" dirty="0">
                <a:latin typeface="Courier New" panose="02070309020205020404" pitchFamily="49" charset="0"/>
              </a:rPr>
              <a:t>x’</a:t>
            </a:r>
            <a:r>
              <a:rPr lang="en-US" altLang="en-US" dirty="0"/>
              <a:t> </a:t>
            </a:r>
            <a:r>
              <a:rPr lang="en-US" altLang="en-US" dirty="0" err="1"/>
              <a:t>s.t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dirty="0">
                <a:latin typeface="Courier New" panose="02070309020205020404" pitchFamily="49" charset="0"/>
              </a:rPr>
              <a:t> H(x’)=H(x)</a:t>
            </a:r>
          </a:p>
          <a:p>
            <a:pPr lvl="1"/>
            <a:r>
              <a:rPr lang="en-US" altLang="en-US" dirty="0"/>
              <a:t>weak collision resistance or second pre-image resistant</a:t>
            </a:r>
          </a:p>
          <a:p>
            <a:r>
              <a:rPr lang="en-US" altLang="en-US" dirty="0"/>
              <a:t>6. infeasible to find </a:t>
            </a:r>
            <a:r>
              <a:rPr lang="en-US" altLang="en-US" dirty="0">
                <a:solidFill>
                  <a:srgbClr val="FF0000"/>
                </a:solidFill>
              </a:rPr>
              <a:t>any pair</a:t>
            </a:r>
            <a:r>
              <a:rPr lang="en-US" altLang="en-US" dirty="0"/>
              <a:t> of </a:t>
            </a:r>
            <a:r>
              <a:rPr lang="en-US" altLang="en-US" dirty="0" err="1">
                <a:latin typeface="Courier New" panose="02070309020205020404" pitchFamily="49" charset="0"/>
              </a:rPr>
              <a:t>x,x</a:t>
            </a:r>
            <a:r>
              <a:rPr lang="en-US" altLang="en-US" dirty="0">
                <a:latin typeface="Courier New" panose="02070309020205020404" pitchFamily="49" charset="0"/>
              </a:rPr>
              <a:t>’</a:t>
            </a:r>
            <a:r>
              <a:rPr lang="en-US" altLang="en-US" dirty="0"/>
              <a:t> </a:t>
            </a:r>
            <a:r>
              <a:rPr lang="en-US" altLang="en-US" dirty="0" err="1"/>
              <a:t>s.t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dirty="0">
                <a:latin typeface="Courier New" panose="02070309020205020404" pitchFamily="49" charset="0"/>
              </a:rPr>
              <a:t> H(x’)=H(x)</a:t>
            </a:r>
          </a:p>
          <a:p>
            <a:pPr lvl="1"/>
            <a:r>
              <a:rPr lang="en-US" altLang="en-US" dirty="0"/>
              <a:t>strong collision resistance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8DA7-542B-6C41-830D-72BAD597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attack on textbook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AA1C-41BC-2D4F-80AE-69B3A729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27" y="274439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Session-key  K is 64 bits.     View   K </a:t>
            </a:r>
            <a:r>
              <a:rPr lang="en-US" altLang="en-US" dirty="0">
                <a:sym typeface="Symbol" pitchFamily="2" charset="2"/>
              </a:rPr>
              <a:t> {0,…,2</a:t>
            </a:r>
            <a:r>
              <a:rPr lang="en-US" altLang="en-US" baseline="30000" dirty="0">
                <a:sym typeface="Symbol" pitchFamily="2" charset="2"/>
              </a:rPr>
              <a:t>64</a:t>
            </a:r>
            <a:r>
              <a:rPr lang="en-US" altLang="en-US" dirty="0">
                <a:sym typeface="Symbol" pitchFamily="2" charset="2"/>
              </a:rPr>
              <a:t>}		</a:t>
            </a:r>
          </a:p>
          <a:p>
            <a:pPr lvl="1"/>
            <a:r>
              <a:rPr lang="en-US" altLang="en-US" dirty="0">
                <a:sym typeface="Symbol" pitchFamily="2" charset="2"/>
              </a:rPr>
              <a:t>Eavesdropper sees:    C = </a:t>
            </a:r>
            <a:r>
              <a:rPr lang="en-US" altLang="en-US" dirty="0" err="1">
                <a:sym typeface="Symbol" pitchFamily="2" charset="2"/>
              </a:rPr>
              <a:t>K</a:t>
            </a:r>
            <a:r>
              <a:rPr lang="en-US" altLang="en-US" baseline="46000" dirty="0" err="1">
                <a:sym typeface="Symbol" pitchFamily="2" charset="2"/>
              </a:rPr>
              <a:t>e</a:t>
            </a:r>
            <a:r>
              <a:rPr lang="en-US" altLang="en-US" dirty="0">
                <a:sym typeface="Symbol" pitchFamily="2" charset="2"/>
              </a:rPr>
              <a:t> (mod N) .</a:t>
            </a:r>
            <a:r>
              <a:rPr lang="en-US" altLang="en-US" dirty="0"/>
              <a:t> </a:t>
            </a: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altLang="en-US" dirty="0"/>
              <a:t>Suppose   </a:t>
            </a:r>
            <a:r>
              <a:rPr lang="en-US" altLang="en-US" b="1" dirty="0"/>
              <a:t>K = K</a:t>
            </a:r>
            <a:r>
              <a:rPr lang="en-US" altLang="en-US" b="1" baseline="-25000" dirty="0"/>
              <a:t>1</a:t>
            </a:r>
            <a:r>
              <a:rPr lang="en-US" altLang="en-US" b="1" dirty="0">
                <a:sym typeface="Symbol" pitchFamily="2" charset="2"/>
              </a:rPr>
              <a:t></a:t>
            </a:r>
            <a:r>
              <a:rPr lang="en-US" altLang="en-US" b="1" dirty="0"/>
              <a:t>K</a:t>
            </a:r>
            <a:r>
              <a:rPr lang="en-US" altLang="en-US" b="1" baseline="-25000" dirty="0"/>
              <a:t>2</a:t>
            </a:r>
            <a:r>
              <a:rPr lang="en-US" altLang="en-US" dirty="0"/>
              <a:t>   where   K</a:t>
            </a:r>
            <a:r>
              <a:rPr lang="en-US" altLang="en-US" baseline="-25000" dirty="0"/>
              <a:t>1</a:t>
            </a:r>
            <a:r>
              <a:rPr lang="en-US" altLang="en-US" dirty="0"/>
              <a:t>, K</a:t>
            </a:r>
            <a:r>
              <a:rPr lang="en-US" altLang="en-US" baseline="-25000" dirty="0"/>
              <a:t>2</a:t>
            </a:r>
            <a:r>
              <a:rPr lang="en-US" altLang="en-US" dirty="0"/>
              <a:t> &lt; 2</a:t>
            </a:r>
            <a:r>
              <a:rPr lang="en-US" altLang="en-US" baseline="30000" dirty="0"/>
              <a:t>34 </a:t>
            </a:r>
            <a:r>
              <a:rPr lang="en-US" altLang="en-US" dirty="0"/>
              <a:t> .   </a:t>
            </a:r>
            <a:endParaRPr lang="en-US" altLang="en-US" sz="2400" dirty="0"/>
          </a:p>
          <a:p>
            <a:pPr lvl="1">
              <a:lnSpc>
                <a:spcPct val="120000"/>
              </a:lnSpc>
              <a:spcBef>
                <a:spcPct val="70000"/>
              </a:spcBef>
            </a:pPr>
            <a:r>
              <a:rPr lang="en-US" altLang="en-US" dirty="0"/>
              <a:t>Then:    </a:t>
            </a:r>
            <a:r>
              <a:rPr lang="en-US" altLang="en-US" b="1" dirty="0"/>
              <a:t>C/K</a:t>
            </a:r>
            <a:r>
              <a:rPr lang="en-US" altLang="en-US" b="1" baseline="-25000" dirty="0"/>
              <a:t>1</a:t>
            </a:r>
            <a:r>
              <a:rPr lang="en-US" altLang="en-US" b="1" baseline="46000" dirty="0"/>
              <a:t>e</a:t>
            </a:r>
            <a:r>
              <a:rPr lang="en-US" altLang="en-US" b="1" dirty="0"/>
              <a:t> = K</a:t>
            </a:r>
            <a:r>
              <a:rPr lang="en-US" altLang="en-US" b="1" baseline="-25000" dirty="0"/>
              <a:t>2</a:t>
            </a:r>
            <a:r>
              <a:rPr lang="en-US" altLang="en-US" b="1" baseline="46000" dirty="0"/>
              <a:t>e</a:t>
            </a:r>
            <a:r>
              <a:rPr lang="en-US" altLang="en-US" dirty="0"/>
              <a:t>  (mod N)</a:t>
            </a: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altLang="en-US" dirty="0"/>
              <a:t>Build table:   </a:t>
            </a:r>
            <a:r>
              <a:rPr lang="en-US" altLang="en-US" sz="2400" dirty="0"/>
              <a:t>C/1</a:t>
            </a:r>
            <a:r>
              <a:rPr lang="en-US" altLang="en-US" sz="2400" baseline="30000" dirty="0"/>
              <a:t>e</a:t>
            </a:r>
            <a:r>
              <a:rPr lang="en-US" altLang="en-US" sz="2400" dirty="0"/>
              <a:t>, C/2</a:t>
            </a:r>
            <a:r>
              <a:rPr lang="en-US" altLang="en-US" sz="2400" baseline="30000" dirty="0"/>
              <a:t>e</a:t>
            </a:r>
            <a:r>
              <a:rPr lang="en-US" altLang="en-US" sz="2400" dirty="0"/>
              <a:t>, C/3</a:t>
            </a:r>
            <a:r>
              <a:rPr lang="en-US" altLang="en-US" sz="2400" baseline="30000" dirty="0"/>
              <a:t>e</a:t>
            </a:r>
            <a:r>
              <a:rPr lang="en-US" altLang="en-US" sz="2400" dirty="0"/>
              <a:t>, …, C/2</a:t>
            </a:r>
            <a:r>
              <a:rPr lang="en-US" altLang="en-US" sz="2400" baseline="30000" dirty="0"/>
              <a:t>34e</a:t>
            </a:r>
            <a:r>
              <a:rPr lang="en-US" altLang="en-US" dirty="0"/>
              <a:t> .   time:  2</a:t>
            </a:r>
            <a:r>
              <a:rPr lang="en-US" altLang="en-US" baseline="30000" dirty="0"/>
              <a:t>34</a:t>
            </a:r>
          </a:p>
          <a:p>
            <a:pPr>
              <a:lnSpc>
                <a:spcPct val="7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en-US" dirty="0"/>
              <a:t>	For  K</a:t>
            </a:r>
            <a:r>
              <a:rPr lang="en-US" altLang="en-US" baseline="-25000" dirty="0"/>
              <a:t>2</a:t>
            </a:r>
            <a:r>
              <a:rPr lang="en-US" altLang="en-US" dirty="0"/>
              <a:t> = 0,…, 2</a:t>
            </a:r>
            <a:r>
              <a:rPr lang="en-US" altLang="en-US" baseline="30000" dirty="0"/>
              <a:t>34</a:t>
            </a:r>
            <a:r>
              <a:rPr lang="en-US" altLang="en-US" dirty="0"/>
              <a:t>  test if  K</a:t>
            </a:r>
            <a:r>
              <a:rPr lang="en-US" altLang="en-US" baseline="-25000" dirty="0"/>
              <a:t>2</a:t>
            </a:r>
            <a:r>
              <a:rPr lang="en-US" altLang="en-US" baseline="46000" dirty="0"/>
              <a:t>e</a:t>
            </a:r>
            <a:r>
              <a:rPr lang="en-US" altLang="en-US" dirty="0"/>
              <a:t>  is in table.   time: 2</a:t>
            </a:r>
            <a:r>
              <a:rPr lang="en-US" altLang="en-US" baseline="30000" dirty="0"/>
              <a:t>34</a:t>
            </a:r>
            <a:r>
              <a:rPr lang="en-US" altLang="en-US" dirty="0">
                <a:sym typeface="Symbol" pitchFamily="2" charset="2"/>
              </a:rPr>
              <a:t></a:t>
            </a:r>
            <a:r>
              <a:rPr lang="en-US" altLang="en-US" dirty="0"/>
              <a:t>34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Attack time:   </a:t>
            </a:r>
            <a:r>
              <a:rPr lang="en-US" altLang="en-US" dirty="0">
                <a:sym typeface="Symbol" pitchFamily="2" charset="2"/>
              </a:rPr>
              <a:t></a:t>
            </a:r>
            <a:r>
              <a:rPr lang="en-US" altLang="en-US" dirty="0"/>
              <a:t>2</a:t>
            </a:r>
            <a:r>
              <a:rPr lang="en-US" altLang="en-US" baseline="30000" dirty="0"/>
              <a:t>40  </a:t>
            </a:r>
            <a:r>
              <a:rPr lang="en-US" altLang="en-US" dirty="0"/>
              <a:t>&lt;&lt; 2</a:t>
            </a:r>
            <a:r>
              <a:rPr lang="en-US" altLang="en-US" baseline="30000" dirty="0"/>
              <a:t>64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2BEB5-1A27-9C45-980E-ABA4DEFBDABC}"/>
              </a:ext>
            </a:extLst>
          </p:cNvPr>
          <p:cNvSpPr/>
          <p:nvPr/>
        </p:nvSpPr>
        <p:spPr>
          <a:xfrm>
            <a:off x="3821173" y="1536040"/>
            <a:ext cx="989556" cy="108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F734D-7813-3E43-98F1-5D2EBDEDA10F}"/>
              </a:ext>
            </a:extLst>
          </p:cNvPr>
          <p:cNvSpPr/>
          <p:nvPr/>
        </p:nvSpPr>
        <p:spPr>
          <a:xfrm>
            <a:off x="7639525" y="1536040"/>
            <a:ext cx="989556" cy="108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8FA99-4267-2746-81FB-7081EDBF6F3C}"/>
              </a:ext>
            </a:extLst>
          </p:cNvPr>
          <p:cNvSpPr txBox="1"/>
          <p:nvPr/>
        </p:nvSpPr>
        <p:spPr>
          <a:xfrm>
            <a:off x="1441227" y="1896256"/>
            <a:ext cx="224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session key 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EBA1D-0594-BB45-9E05-06930B001B6D}"/>
              </a:ext>
            </a:extLst>
          </p:cNvPr>
          <p:cNvSpPr txBox="1"/>
          <p:nvPr/>
        </p:nvSpPr>
        <p:spPr>
          <a:xfrm>
            <a:off x="8844110" y="1896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FB2D1F-7E5E-8A44-96EA-D71857B89191}"/>
              </a:ext>
            </a:extLst>
          </p:cNvPr>
          <p:cNvCxnSpPr/>
          <p:nvPr/>
        </p:nvCxnSpPr>
        <p:spPr>
          <a:xfrm>
            <a:off x="4810729" y="1686352"/>
            <a:ext cx="28287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45E6D-4D16-8649-8E24-9B0A271ED058}"/>
              </a:ext>
            </a:extLst>
          </p:cNvPr>
          <p:cNvSpPr txBox="1"/>
          <p:nvPr/>
        </p:nvSpPr>
        <p:spPr>
          <a:xfrm>
            <a:off x="5592037" y="1330902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Hello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1726AA-2668-CE40-AD3D-034FB9422211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4810729" y="2080922"/>
            <a:ext cx="28287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A14F94-A8AD-4C48-86A4-434A32056623}"/>
              </a:ext>
            </a:extLst>
          </p:cNvPr>
          <p:cNvSpPr txBox="1"/>
          <p:nvPr/>
        </p:nvSpPr>
        <p:spPr>
          <a:xfrm>
            <a:off x="5353929" y="1712852"/>
            <a:ext cx="189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Hello (e, N)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631517-7EB8-3E49-B1BE-7A6A01EBC773}"/>
              </a:ext>
            </a:extLst>
          </p:cNvPr>
          <p:cNvCxnSpPr/>
          <p:nvPr/>
        </p:nvCxnSpPr>
        <p:spPr>
          <a:xfrm>
            <a:off x="4810729" y="2456334"/>
            <a:ext cx="28287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9C2E46-F06E-3047-8221-BB3030CE02CA}"/>
              </a:ext>
            </a:extLst>
          </p:cNvPr>
          <p:cNvSpPr txBox="1"/>
          <p:nvPr/>
        </p:nvSpPr>
        <p:spPr>
          <a:xfrm>
            <a:off x="5592037" y="2145212"/>
            <a:ext cx="12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RSA (K)</a:t>
            </a:r>
          </a:p>
        </p:txBody>
      </p:sp>
    </p:spTree>
    <p:extLst>
      <p:ext uri="{BB962C8B-B14F-4D97-AF65-F5344CB8AC3E}">
        <p14:creationId xmlns:p14="http://schemas.microsoft.com/office/powerpoint/2010/main" val="324010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7AA-D2FE-FE44-9548-63DDC8BC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4CD5-8293-B14F-B4A6-15ED11BD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Message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85767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1395-F803-384B-A1CF-9D0B7E9E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418E-B0D9-334E-9F54-3D656F9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message authentication is concerned with: </a:t>
            </a:r>
          </a:p>
          <a:p>
            <a:pPr lvl="1"/>
            <a:r>
              <a:rPr lang="en-AU" altLang="en-US" dirty="0"/>
              <a:t>protecting the integrity of a message </a:t>
            </a:r>
          </a:p>
          <a:p>
            <a:pPr lvl="1"/>
            <a:r>
              <a:rPr lang="en-AU" altLang="en-US" dirty="0"/>
              <a:t>validating identity of originator </a:t>
            </a:r>
          </a:p>
          <a:p>
            <a:pPr lvl="1"/>
            <a:r>
              <a:rPr lang="en-AU" altLang="en-US" dirty="0"/>
              <a:t>non-repudiation of origin (dispute resolution)</a:t>
            </a:r>
          </a:p>
          <a:p>
            <a:r>
              <a:rPr lang="en-US" altLang="en-US" dirty="0"/>
              <a:t>then four alternative functions used:</a:t>
            </a:r>
          </a:p>
          <a:p>
            <a:pPr lvl="1"/>
            <a:r>
              <a:rPr lang="en-US" altLang="en-US" dirty="0"/>
              <a:t>message encryption - symmetric</a:t>
            </a:r>
          </a:p>
          <a:p>
            <a:pPr lvl="1"/>
            <a:r>
              <a:rPr lang="en-US" altLang="en-US" dirty="0"/>
              <a:t>hash function</a:t>
            </a:r>
          </a:p>
          <a:p>
            <a:pPr lvl="1"/>
            <a:r>
              <a:rPr lang="en-US" altLang="en-US" dirty="0"/>
              <a:t>message authentication code (MAC)</a:t>
            </a:r>
          </a:p>
          <a:p>
            <a:pPr lvl="1"/>
            <a:r>
              <a:rPr lang="en-US" altLang="en-US" dirty="0"/>
              <a:t>digital signature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A730553-D6B8-E847-82D6-50A92C50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165" y="3422377"/>
            <a:ext cx="4745567" cy="288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8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DC80-9FC8-7941-86F7-614B648D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F0BF-F9B0-7643-99CD-5A1E878E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message encryption by itself also provides a measure of authentication</a:t>
            </a:r>
          </a:p>
          <a:p>
            <a:r>
              <a:rPr lang="en-US" altLang="en-US" dirty="0"/>
              <a:t>if symmetric encryption is used then:</a:t>
            </a:r>
          </a:p>
          <a:p>
            <a:pPr lvl="1"/>
            <a:r>
              <a:rPr lang="en-US" altLang="en-US" dirty="0"/>
              <a:t>receiver knows sender must have created it</a:t>
            </a:r>
          </a:p>
          <a:p>
            <a:pPr lvl="1"/>
            <a:r>
              <a:rPr lang="en-US" altLang="en-US" dirty="0"/>
              <a:t>since only sender and receiver know key used</a:t>
            </a:r>
          </a:p>
          <a:p>
            <a:pPr lvl="1"/>
            <a:r>
              <a:rPr lang="en-US" altLang="en-US" dirty="0"/>
              <a:t>know content cannot be altered</a:t>
            </a:r>
          </a:p>
        </p:txBody>
      </p:sp>
    </p:spTree>
    <p:extLst>
      <p:ext uri="{BB962C8B-B14F-4D97-AF65-F5344CB8AC3E}">
        <p14:creationId xmlns:p14="http://schemas.microsoft.com/office/powerpoint/2010/main" val="157560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4952-6B68-9249-8B92-29412FC5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9DBD-90AF-7049-9BB1-DEE93680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public-key encryption is used:</a:t>
            </a:r>
          </a:p>
          <a:p>
            <a:pPr lvl="1"/>
            <a:r>
              <a:rPr lang="en-US" altLang="en-US" dirty="0"/>
              <a:t>encryption provides no confidence of sender</a:t>
            </a:r>
          </a:p>
          <a:p>
            <a:pPr lvl="1"/>
            <a:r>
              <a:rPr lang="en-US" altLang="en-US" dirty="0"/>
              <a:t>since anyone potentially knows public-key</a:t>
            </a:r>
          </a:p>
          <a:p>
            <a:pPr lvl="1"/>
            <a:r>
              <a:rPr lang="en-US" altLang="en-US" dirty="0"/>
              <a:t>so, need to recognize corrupted messages</a:t>
            </a:r>
          </a:p>
          <a:p>
            <a:pPr lvl="1"/>
            <a:r>
              <a:rPr lang="en-US" altLang="en-US" dirty="0"/>
              <a:t>however, if </a:t>
            </a:r>
          </a:p>
          <a:p>
            <a:pPr lvl="2"/>
            <a:r>
              <a:rPr lang="en-US" altLang="en-US" dirty="0"/>
              <a:t>sender </a:t>
            </a:r>
            <a:r>
              <a:rPr lang="en-US" altLang="en-US" b="1" dirty="0"/>
              <a:t>signs</a:t>
            </a:r>
            <a:r>
              <a:rPr lang="en-US" altLang="en-US" dirty="0"/>
              <a:t> message using their private-key</a:t>
            </a:r>
          </a:p>
          <a:p>
            <a:pPr lvl="2"/>
            <a:r>
              <a:rPr lang="en-US" altLang="en-US" dirty="0"/>
              <a:t>then encrypts with recipients’ public key</a:t>
            </a:r>
          </a:p>
          <a:p>
            <a:pPr lvl="2"/>
            <a:r>
              <a:rPr lang="en-US" altLang="en-US" dirty="0"/>
              <a:t>have both secrecy and authentication</a:t>
            </a:r>
          </a:p>
          <a:p>
            <a:pPr lvl="1"/>
            <a:r>
              <a:rPr lang="en-US" altLang="en-US" dirty="0"/>
              <a:t>but at cost of two public-key uses on message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F44F-690C-BB4D-B3BF-597AD057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D266-DAC1-4243-B0F1-B42958D2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75644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ABE8-C68A-D848-A4A1-E7DCD83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DBA0-F65E-5A4D-808B-2709EB3C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function: h = H(M)</a:t>
            </a:r>
          </a:p>
          <a:p>
            <a:pPr lvl="1"/>
            <a:r>
              <a:rPr lang="en-US" dirty="0"/>
              <a:t>M can be of any size </a:t>
            </a:r>
            <a:endParaRPr lang="en-US" dirty="0">
              <a:effectLst/>
            </a:endParaRPr>
          </a:p>
          <a:p>
            <a:pPr lvl="1"/>
            <a:r>
              <a:rPr lang="en-US" dirty="0"/>
              <a:t>h is always of fixed size </a:t>
            </a:r>
            <a:endParaRPr lang="en-US" dirty="0">
              <a:effectLst/>
            </a:endParaRPr>
          </a:p>
          <a:p>
            <a:pPr lvl="1"/>
            <a:r>
              <a:rPr lang="en-US" dirty="0"/>
              <a:t>Typically, h &lt;&lt; size(M) </a:t>
            </a:r>
            <a:endParaRPr lang="en-US" dirty="0">
              <a:effectLst/>
            </a:endParaRP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0714-7C97-0E47-987F-81D86328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avoid encryption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E31D-2CCF-F34E-8720-3E3F75E0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software is quite slow</a:t>
            </a:r>
          </a:p>
          <a:p>
            <a:r>
              <a:rPr lang="en-US" dirty="0"/>
              <a:t>Encryption hardware costs are nonnegligible</a:t>
            </a:r>
          </a:p>
          <a:p>
            <a:r>
              <a:rPr lang="en-US" dirty="0"/>
              <a:t>Encryption hardware is optimized toward large data sizes</a:t>
            </a:r>
          </a:p>
          <a:p>
            <a:r>
              <a:rPr lang="en-US" dirty="0"/>
              <a:t>An encryption algorithm may be protected by a patent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501</Words>
  <Application>Microsoft Macintosh PowerPoint</Application>
  <PresentationFormat>Widescreen</PresentationFormat>
  <Paragraphs>83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Lecture 16</vt:lpstr>
      <vt:lpstr>A simple attack on textbook RSA</vt:lpstr>
      <vt:lpstr>PowerPoint Presentation</vt:lpstr>
      <vt:lpstr>Message authentication</vt:lpstr>
      <vt:lpstr>Message encryption</vt:lpstr>
      <vt:lpstr>Message encryption</vt:lpstr>
      <vt:lpstr>PowerPoint Presentation</vt:lpstr>
      <vt:lpstr>Hash functions</vt:lpstr>
      <vt:lpstr>Reasons to avoid encryption authentication</vt:lpstr>
      <vt:lpstr>Message authentication using hash function</vt:lpstr>
      <vt:lpstr>Requirements for secure hash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</dc:creator>
  <cp:lastModifiedBy>Liu, Y</cp:lastModifiedBy>
  <cp:revision>6</cp:revision>
  <dcterms:created xsi:type="dcterms:W3CDTF">2023-02-24T17:01:40Z</dcterms:created>
  <dcterms:modified xsi:type="dcterms:W3CDTF">2023-02-24T17:04:11Z</dcterms:modified>
</cp:coreProperties>
</file>