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344" r:id="rId4"/>
    <p:sldId id="294" r:id="rId5"/>
    <p:sldId id="297" r:id="rId6"/>
    <p:sldId id="345" r:id="rId7"/>
    <p:sldId id="300" r:id="rId8"/>
    <p:sldId id="301" r:id="rId9"/>
    <p:sldId id="343" r:id="rId10"/>
    <p:sldId id="302" r:id="rId11"/>
    <p:sldId id="342" r:id="rId12"/>
    <p:sldId id="289" r:id="rId13"/>
    <p:sldId id="262" r:id="rId14"/>
    <p:sldId id="3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6604"/>
  </p:normalViewPr>
  <p:slideViewPr>
    <p:cSldViewPr snapToGrid="0" snapToObjects="1">
      <p:cViewPr varScale="1">
        <p:scale>
          <a:sx n="48" d="100"/>
          <a:sy n="48" d="100"/>
        </p:scale>
        <p:origin x="2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CD251-4B0A-E14B-894B-001C1C8FFAB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00AA0-9F12-4D42-BD93-46BBD9AC0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00AA0-9F12-4D42-BD93-46BBD9AC0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72195-E6FF-E24A-BA66-C61426A3C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00AA0-9F12-4D42-BD93-46BBD9AC0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C3A3-D85E-5445-BF74-1D9AC041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70B56-2F01-F443-A606-039C8C53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2EB9-BD44-294C-8673-31932E6B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4AD0-4639-E04A-8E72-26D77E6D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C0BB-8220-B24B-8C41-1388E4F3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47FE-BE9E-DA43-9912-61204669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C0F8-7D49-F24F-BA67-419568D5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03C5-04FD-3D40-9D58-178E878B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DB9D-A920-1C4C-8230-FBDFA885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86A4E-9023-5649-8178-D08FCE0F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55938-B2D3-154B-99EA-13A9A6272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606E9-238E-D649-A5A6-D1EDB0F91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29F7-4E11-0F47-A1CE-23D0EB12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8109-1C67-BE45-B8D3-0A9BC1DA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9883-248A-6944-A113-80DE5784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DEFB-575D-0B46-A256-9A9CF3DC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D803-9DB4-8443-AC1B-7EA6D471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A139-6D2C-D149-9C02-9C34D77E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E200-B8E9-9049-AA03-96C05B80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33F0-3AAA-5042-A9CC-B9A14FC9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6C1-F89D-C04F-986E-90673A70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5E39-BE9B-4841-8EC9-CF2F2B01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C1FB-FE60-BB40-A89C-9C3E731E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0759-5255-8F49-B63E-C040616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4C35-B1AE-3F49-9FDC-4BD61943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3904-D2CB-064F-93BC-FB18143B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D353-F2C3-2E42-8728-2DCF5EDC0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EABA6-D1C3-DC4C-A60B-0B3740F03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4DF69-1FD4-8742-A42C-9E772732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635BA-037B-C74C-8ACD-409A0DF8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A12D-768E-9649-95A6-5A07898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94ED-8851-174E-9009-29BAF11E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1ECA-5493-0D47-B16B-72BD9222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3A15-046E-2A4E-9013-0BAC875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6852B-62C2-9246-A350-1AD729DFC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90F6E-68EC-D34A-B183-EDBDDD77C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3FBF2-72C3-4E42-8790-0C4C2044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7D5AA-9294-D34C-BDDF-FAC2FCDB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7BA79-D1F2-7C40-9677-5C5E619C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B102-608C-F64B-BE4C-FF65DDF4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951B0-D38F-7643-9C05-ABA2F71C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6FAF4-8020-EE46-B55A-F41047E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A53DF-71DA-D741-8347-8951189B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A5C5E-A6AF-5948-A61E-E76DD717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1B110-E8F9-154A-ABD3-B03F8614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79B7A-D5A8-954B-B538-B1729195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A8C4-9BBB-A14B-A185-BF7BA5D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7792-2543-2745-A890-78576DD9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CB053-D8C7-924C-A1F5-7B264F0A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2A2C-4469-5F41-9629-DA451794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67F2-98B8-2F41-947A-B4C133DD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69D6-120E-3849-BC4B-1310139A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E3EB-45DA-5D4D-BE4D-2242A1C3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DCB72-EBBA-4645-AD93-F3EB1F36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722E8-770F-B14F-BBE7-438A06CD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54384-1144-C640-8A79-94ED56FF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4E85-D8BD-794E-B3DC-202A4C47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F18A-6336-4044-B266-DA7AAD02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38E54-4B38-5644-83BB-F42A340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5224F-1A37-954A-878F-267A6D30F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7DC7-55BA-4D4C-9F88-4A525924A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C8EC-D1FA-8549-9C25-8586F4BB20F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DDA1-886A-FA44-8289-F9039A739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BA3B-0625-6A42-9727-8FA54C2B2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BC5C-7D4C-A54F-A0D9-0D5D71983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ostik.iki.fi/dc4420/size_t-does-matter--hash-length-extension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102D-C55F-7441-80E3-EFC8B1839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D829-49C2-7045-A530-7DE340AFF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1EDA-6EDC-3D4A-A093-3F991C4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hashes provide integrity?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385B-8394-504A-B247-A439AE59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depends on your threat model</a:t>
            </a:r>
          </a:p>
          <a:p>
            <a:pPr fontAlgn="base"/>
            <a:r>
              <a:rPr lang="en-US" dirty="0"/>
              <a:t>If the attacker can modify the hash, hashes don’t provide integrity</a:t>
            </a:r>
          </a:p>
          <a:p>
            <a:pPr fontAlgn="base"/>
            <a:r>
              <a:rPr lang="en-US" dirty="0"/>
              <a:t>Main issue: Hashes are </a:t>
            </a:r>
            <a:r>
              <a:rPr lang="en-US" i="1" dirty="0"/>
              <a:t>unkeyed</a:t>
            </a:r>
            <a:r>
              <a:rPr lang="en-US" dirty="0"/>
              <a:t> functions</a:t>
            </a:r>
          </a:p>
          <a:p>
            <a:pPr lvl="1" fontAlgn="base"/>
            <a:r>
              <a:rPr lang="en-US" dirty="0"/>
              <a:t>There is no secret key being used as input, so any attacker can compute a hash on any value</a:t>
            </a:r>
          </a:p>
        </p:txBody>
      </p:sp>
    </p:spTree>
    <p:extLst>
      <p:ext uri="{BB962C8B-B14F-4D97-AF65-F5344CB8AC3E}">
        <p14:creationId xmlns:p14="http://schemas.microsoft.com/office/powerpoint/2010/main" val="171624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546C-298B-5442-B060-0A56152C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D020-89D6-A740-8557-1D3D7348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 digest created using a secret </a:t>
            </a:r>
            <a:r>
              <a:rPr lang="en-US" dirty="0">
                <a:solidFill>
                  <a:srgbClr val="FF0000"/>
                </a:solidFill>
              </a:rPr>
              <a:t>symmetric key </a:t>
            </a:r>
            <a:r>
              <a:rPr lang="en-US" dirty="0"/>
              <a:t>is known as a Message Authentication Code (MAC), because it can provide assurance that the message has not been modified</a:t>
            </a:r>
          </a:p>
          <a:p>
            <a:r>
              <a:rPr lang="en-US" dirty="0"/>
              <a:t>The sender can also generate a message digest and then encrypt the digest using the private key of an </a:t>
            </a:r>
            <a:r>
              <a:rPr lang="en-US" dirty="0">
                <a:solidFill>
                  <a:srgbClr val="FF0000"/>
                </a:solidFill>
              </a:rPr>
              <a:t>asymmetric key </a:t>
            </a:r>
            <a:r>
              <a:rPr lang="en-US" dirty="0"/>
              <a:t>pair, forming a digital signature. The signature must then be decrypted by the receiver, before comparing it with a locally generated digest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0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CFF2-E188-984C-83B9-23EF312C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5F44-DD53-C742-946F-B17DA306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zh-CN" altLang="en-US" sz="3600" dirty="0"/>
              <a:t>                       </a:t>
            </a:r>
            <a:r>
              <a:rPr lang="en-US" sz="3600" dirty="0"/>
              <a:t>Message Authentication Code</a:t>
            </a:r>
          </a:p>
        </p:txBody>
      </p:sp>
    </p:spTree>
    <p:extLst>
      <p:ext uri="{BB962C8B-B14F-4D97-AF65-F5344CB8AC3E}">
        <p14:creationId xmlns:p14="http://schemas.microsoft.com/office/powerpoint/2010/main" val="123797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502B-C2A6-834D-B9E3-6986BDD6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E5D2-E108-4D49-A383-202C3FDF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generated by an algorithm that creates a small fixed-sized block</a:t>
            </a:r>
          </a:p>
          <a:p>
            <a:pPr lvl="1"/>
            <a:r>
              <a:rPr lang="en-AU" altLang="en-US" dirty="0"/>
              <a:t>depending on both message and some key</a:t>
            </a:r>
          </a:p>
          <a:p>
            <a:pPr lvl="1"/>
            <a:r>
              <a:rPr lang="en-US" altLang="en-US" dirty="0"/>
              <a:t>like encryption though need not be reversible</a:t>
            </a:r>
          </a:p>
          <a:p>
            <a:pPr lvl="1"/>
            <a:r>
              <a:rPr lang="en-US" altLang="en-US" dirty="0"/>
              <a:t>MAC</a:t>
            </a:r>
            <a:r>
              <a:rPr lang="en-US" altLang="en-US" baseline="-25000" dirty="0"/>
              <a:t>M</a:t>
            </a:r>
            <a:r>
              <a:rPr lang="en-US" altLang="en-US" dirty="0"/>
              <a:t> = F(K</a:t>
            </a:r>
            <a:r>
              <a:rPr lang="en-US" altLang="en-US" baseline="-25000" dirty="0"/>
              <a:t>AB</a:t>
            </a:r>
            <a:r>
              <a:rPr lang="en-US" altLang="en-US" dirty="0"/>
              <a:t>, M)</a:t>
            </a:r>
            <a:endParaRPr lang="en-AU" altLang="en-US" dirty="0"/>
          </a:p>
          <a:p>
            <a:r>
              <a:rPr lang="en-US" altLang="en-US" dirty="0"/>
              <a:t>appended to message as a signature</a:t>
            </a:r>
          </a:p>
          <a:p>
            <a:r>
              <a:rPr lang="en-US" altLang="en-US" dirty="0"/>
              <a:t>receiver performs same computation on message and checks it matches the MAC</a:t>
            </a:r>
          </a:p>
          <a:p>
            <a:r>
              <a:rPr lang="en-US" altLang="en-US" dirty="0"/>
              <a:t>provides assurance that message is unaltered and comes from sender</a:t>
            </a:r>
            <a:endParaRPr lang="en-AU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3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FA36-C39A-EA4E-B5AD-F05EA189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- individual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6372-F5FD-494B-80EE-8C32927A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March 5 (Sunday), 11:59 pm</a:t>
            </a:r>
          </a:p>
          <a:p>
            <a:r>
              <a:rPr lang="en-US" dirty="0"/>
              <a:t>10% penalty for a late submission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692B-ECBD-1C43-96DC-E4308C84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secure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FB06-86DA-CB47-82B8-A227A05D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1. can be applied to any sized message </a:t>
            </a:r>
            <a:r>
              <a:rPr lang="en-US" altLang="en-US" dirty="0">
                <a:latin typeface="Courier New" panose="02070309020205020404" pitchFamily="49" charset="0"/>
              </a:rPr>
              <a:t>M</a:t>
            </a:r>
            <a:endParaRPr lang="en-US" altLang="en-US" dirty="0"/>
          </a:p>
          <a:p>
            <a:r>
              <a:rPr lang="en-US" altLang="en-US" dirty="0"/>
              <a:t>2. produces fixed-length output </a:t>
            </a:r>
            <a:r>
              <a:rPr lang="en-US" altLang="en-US" dirty="0">
                <a:latin typeface="Courier New" panose="02070309020205020404" pitchFamily="49" charset="0"/>
              </a:rPr>
              <a:t>h</a:t>
            </a:r>
            <a:endParaRPr lang="en-US" altLang="en-US" dirty="0"/>
          </a:p>
          <a:p>
            <a:r>
              <a:rPr lang="en-US" altLang="en-US" dirty="0"/>
              <a:t>3. is easy to compute </a:t>
            </a:r>
            <a:r>
              <a:rPr lang="en-US" altLang="en-US" dirty="0">
                <a:latin typeface="Courier New" panose="02070309020205020404" pitchFamily="49" charset="0"/>
              </a:rPr>
              <a:t>h=H(M)</a:t>
            </a:r>
            <a:r>
              <a:rPr lang="en-US" altLang="en-US" dirty="0"/>
              <a:t> for any message </a:t>
            </a:r>
            <a:r>
              <a:rPr lang="en-US" altLang="en-US" dirty="0">
                <a:latin typeface="Courier New" panose="02070309020205020404" pitchFamily="49" charset="0"/>
              </a:rPr>
              <a:t>M</a:t>
            </a:r>
          </a:p>
          <a:p>
            <a:r>
              <a:rPr lang="en-US" altLang="en-US" dirty="0"/>
              <a:t>4. given </a:t>
            </a:r>
            <a:r>
              <a:rPr lang="en-US" altLang="en-US" dirty="0">
                <a:latin typeface="Courier New" panose="02070309020205020404" pitchFamily="49" charset="0"/>
              </a:rPr>
              <a:t>h</a:t>
            </a:r>
            <a:r>
              <a:rPr lang="en-US" altLang="en-US" dirty="0"/>
              <a:t> is infeasible to find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H(x)=h</a:t>
            </a:r>
          </a:p>
          <a:p>
            <a:pPr lvl="1"/>
            <a:r>
              <a:rPr lang="en-US" altLang="en-US" dirty="0"/>
              <a:t>one-way property or preimage resistance</a:t>
            </a:r>
          </a:p>
          <a:p>
            <a:r>
              <a:rPr lang="en-US" altLang="en-US" dirty="0"/>
              <a:t>5. given </a:t>
            </a:r>
            <a:r>
              <a:rPr lang="en-US" altLang="en-US" dirty="0">
                <a:latin typeface="Courier New" panose="02070309020205020404" pitchFamily="49" charset="0"/>
              </a:rPr>
              <a:t>x</a:t>
            </a:r>
            <a:r>
              <a:rPr lang="en-US" altLang="en-US" dirty="0"/>
              <a:t> is infeasible to find </a:t>
            </a:r>
            <a:r>
              <a:rPr lang="en-US" altLang="en-US" dirty="0">
                <a:latin typeface="Courier New" panose="02070309020205020404" pitchFamily="49" charset="0"/>
              </a:rPr>
              <a:t>x’</a:t>
            </a:r>
            <a:r>
              <a:rPr lang="en-US" altLang="en-US" dirty="0"/>
              <a:t> </a:t>
            </a:r>
            <a:r>
              <a:rPr lang="en-US" altLang="en-US" dirty="0" err="1"/>
              <a:t>s.t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dirty="0">
                <a:latin typeface="Courier New" panose="02070309020205020404" pitchFamily="49" charset="0"/>
              </a:rPr>
              <a:t> H(x’)=H(x)</a:t>
            </a:r>
          </a:p>
          <a:p>
            <a:pPr lvl="1"/>
            <a:r>
              <a:rPr lang="en-US" altLang="en-US" dirty="0"/>
              <a:t>weak collision resistance or second pre-image resistant</a:t>
            </a:r>
          </a:p>
          <a:p>
            <a:r>
              <a:rPr lang="en-US" altLang="en-US" dirty="0"/>
              <a:t>6. infeasible to find </a:t>
            </a:r>
            <a:r>
              <a:rPr lang="en-US" altLang="en-US" dirty="0">
                <a:solidFill>
                  <a:srgbClr val="FF0000"/>
                </a:solidFill>
              </a:rPr>
              <a:t>any pair</a:t>
            </a:r>
            <a:r>
              <a:rPr lang="en-US" altLang="en-US" dirty="0"/>
              <a:t> of </a:t>
            </a:r>
            <a:r>
              <a:rPr lang="en-US" altLang="en-US" dirty="0" err="1">
                <a:latin typeface="Courier New" panose="02070309020205020404" pitchFamily="49" charset="0"/>
              </a:rPr>
              <a:t>x,x</a:t>
            </a:r>
            <a:r>
              <a:rPr lang="en-US" altLang="en-US" dirty="0">
                <a:latin typeface="Courier New" panose="02070309020205020404" pitchFamily="49" charset="0"/>
              </a:rPr>
              <a:t>’</a:t>
            </a:r>
            <a:r>
              <a:rPr lang="en-US" altLang="en-US" dirty="0"/>
              <a:t> </a:t>
            </a:r>
            <a:r>
              <a:rPr lang="en-US" altLang="en-US" dirty="0" err="1"/>
              <a:t>s.t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dirty="0">
                <a:latin typeface="Courier New" panose="02070309020205020404" pitchFamily="49" charset="0"/>
              </a:rPr>
              <a:t> H(x’)=H(x)</a:t>
            </a:r>
          </a:p>
          <a:p>
            <a:pPr lvl="1"/>
            <a:r>
              <a:rPr lang="en-US" altLang="en-US" dirty="0"/>
              <a:t>strong collision resistance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9A47-E233-8945-A6A2-B7771724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Function: Collision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DDCD-6B6F-A64A-AA70-9C7760DD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Collision</a:t>
            </a:r>
            <a:r>
              <a:rPr lang="en-US" dirty="0"/>
              <a:t>: Two different inputs with the same output</a:t>
            </a:r>
            <a:endParaRPr lang="en-US" b="1" dirty="0"/>
          </a:p>
          <a:p>
            <a:pPr lvl="1" fontAlgn="base"/>
            <a:r>
              <a:rPr lang="en-US" i="1" dirty="0"/>
              <a:t>x</a:t>
            </a:r>
            <a:r>
              <a:rPr lang="en-US" dirty="0"/>
              <a:t> ≠ </a:t>
            </a:r>
            <a:r>
              <a:rPr lang="en-US" i="1" dirty="0"/>
              <a:t>x</a:t>
            </a:r>
            <a:r>
              <a:rPr lang="en-US" dirty="0"/>
              <a:t>' and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')</a:t>
            </a:r>
          </a:p>
          <a:p>
            <a:pPr lvl="1" fontAlgn="base"/>
            <a:r>
              <a:rPr lang="en-US" dirty="0"/>
              <a:t>Can we design a hash function with no collisions?</a:t>
            </a:r>
          </a:p>
          <a:p>
            <a:pPr lvl="2" fontAlgn="base"/>
            <a:r>
              <a:rPr lang="en-US" dirty="0"/>
              <a:t>No, because there are more inputs than outputs (pigeonhole principle)</a:t>
            </a:r>
          </a:p>
          <a:p>
            <a:pPr lvl="1" fontAlgn="base"/>
            <a:r>
              <a:rPr lang="en-US" dirty="0"/>
              <a:t>However, we want to make finding collisions </a:t>
            </a:r>
            <a:r>
              <a:rPr lang="en-US" i="1" dirty="0"/>
              <a:t>infeasible</a:t>
            </a:r>
            <a:r>
              <a:rPr lang="en-US" dirty="0"/>
              <a:t> for an attacker</a:t>
            </a:r>
          </a:p>
          <a:p>
            <a:r>
              <a:rPr lang="en-US" b="1" dirty="0"/>
              <a:t>Collision resistance</a:t>
            </a:r>
            <a:r>
              <a:rPr lang="en-US" dirty="0"/>
              <a:t>: It is infeasible to (i.e. no polynomial time attacker can) find any pair of inputs </a:t>
            </a:r>
            <a:r>
              <a:rPr lang="en-US" i="1" dirty="0"/>
              <a:t>x'</a:t>
            </a:r>
            <a:r>
              <a:rPr lang="en-US" dirty="0"/>
              <a:t> ≠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140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69FF-9158-AD45-99FE-7A2DBD66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DDBF-EAFF-C44C-BBA1-0AC2196F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hash function that satisfies the first five properties is referred to as a weak hash function</a:t>
            </a:r>
          </a:p>
          <a:p>
            <a:pPr fontAlgn="base"/>
            <a:r>
              <a:rPr lang="en-US" b="1" dirty="0"/>
              <a:t>Security: </a:t>
            </a:r>
            <a:r>
              <a:rPr lang="en-US" dirty="0"/>
              <a:t>random/unpredictability, no predictable patterns for how changing the input affects the output</a:t>
            </a:r>
            <a:endParaRPr lang="en-US" b="1" dirty="0"/>
          </a:p>
          <a:p>
            <a:pPr lvl="1" fontAlgn="base"/>
            <a:r>
              <a:rPr lang="en-US" dirty="0"/>
              <a:t>Changing 1 bit in the input causes the output to be completely different</a:t>
            </a:r>
          </a:p>
          <a:p>
            <a:pPr lvl="1" fontAlgn="base"/>
            <a:r>
              <a:rPr lang="en-US" dirty="0"/>
              <a:t>Also called “random oracle” assumption</a:t>
            </a:r>
          </a:p>
          <a:p>
            <a:r>
              <a:rPr lang="en-US" dirty="0"/>
              <a:t>A message digest</a:t>
            </a:r>
          </a:p>
          <a:p>
            <a:pPr lvl="1"/>
            <a:r>
              <a:rPr lang="en-US" dirty="0"/>
              <a:t>a fixed size numeric representation of the contents of a message, computed by a hash function</a:t>
            </a:r>
          </a:p>
          <a:p>
            <a:pPr lvl="1"/>
            <a:r>
              <a:rPr lang="en-US" dirty="0"/>
              <a:t>provides data integrity</a:t>
            </a:r>
          </a:p>
          <a:p>
            <a:r>
              <a:rPr lang="en-US" dirty="0"/>
              <a:t>Examples: SHA-1 (Secure Hash Algorithm 1), SHA-2, SHA-3, MD5</a:t>
            </a:r>
          </a:p>
        </p:txBody>
      </p:sp>
    </p:spTree>
    <p:extLst>
      <p:ext uri="{BB962C8B-B14F-4D97-AF65-F5344CB8AC3E}">
        <p14:creationId xmlns:p14="http://schemas.microsoft.com/office/powerpoint/2010/main" val="9795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918-8506-144B-8CD8-E89C81AD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Hash Function: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A8D8-EF6B-D241-AB1A-456BDA79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13651"/>
            <a:ext cx="10905066" cy="4393982"/>
          </a:xfrm>
        </p:spPr>
        <p:txBody>
          <a:bodyPr>
            <a:normAutofit/>
          </a:bodyPr>
          <a:lstStyle/>
          <a:p>
            <a:pPr fontAlgn="base"/>
            <a:r>
              <a:rPr lang="en-US" sz="1700" dirty="0"/>
              <a:t>MD5</a:t>
            </a:r>
          </a:p>
          <a:p>
            <a:pPr lvl="1" fontAlgn="base"/>
            <a:r>
              <a:rPr lang="en-US" sz="1700" dirty="0"/>
              <a:t>Output: 128 bits</a:t>
            </a:r>
          </a:p>
          <a:p>
            <a:pPr lvl="1" fontAlgn="base"/>
            <a:r>
              <a:rPr lang="en-US" sz="1700" dirty="0"/>
              <a:t>Security: Completely broken</a:t>
            </a:r>
          </a:p>
          <a:p>
            <a:pPr fontAlgn="base"/>
            <a:r>
              <a:rPr lang="en-US" sz="1700" dirty="0"/>
              <a:t>SHA-1</a:t>
            </a:r>
          </a:p>
          <a:p>
            <a:pPr lvl="1" fontAlgn="base"/>
            <a:r>
              <a:rPr lang="en-US" sz="1700" dirty="0"/>
              <a:t>Output: 160 bits</a:t>
            </a:r>
          </a:p>
          <a:p>
            <a:pPr lvl="1" fontAlgn="base"/>
            <a:r>
              <a:rPr lang="en-US" sz="1700" dirty="0"/>
              <a:t>Security: Completely broken in 2017</a:t>
            </a:r>
          </a:p>
          <a:p>
            <a:pPr lvl="1" fontAlgn="base"/>
            <a:r>
              <a:rPr lang="en-US" sz="1700" dirty="0"/>
              <a:t>Was known to be weak before 2017, but still used sometimes</a:t>
            </a:r>
          </a:p>
          <a:p>
            <a:pPr fontAlgn="base"/>
            <a:r>
              <a:rPr lang="en-US" sz="1700" dirty="0"/>
              <a:t>SHA-2</a:t>
            </a:r>
          </a:p>
          <a:p>
            <a:pPr lvl="1" fontAlgn="base"/>
            <a:r>
              <a:rPr lang="en-US" sz="1700" dirty="0"/>
              <a:t>Output: 256, 384, or 512 bits (sometimes labeled SHA-256, SHA-384, SHA-512)</a:t>
            </a:r>
          </a:p>
          <a:p>
            <a:pPr lvl="1" fontAlgn="base"/>
            <a:r>
              <a:rPr lang="en-US" sz="1700" dirty="0"/>
              <a:t>Not currently broken, but some variants are vulnerable to a length extension attack</a:t>
            </a:r>
          </a:p>
          <a:p>
            <a:pPr lvl="1" fontAlgn="base"/>
            <a:r>
              <a:rPr lang="en-US" sz="1700" dirty="0"/>
              <a:t>Current standard</a:t>
            </a:r>
          </a:p>
          <a:p>
            <a:pPr fontAlgn="base"/>
            <a:r>
              <a:rPr lang="en-US" sz="1700" dirty="0"/>
              <a:t>SHA-3 (Keccak)</a:t>
            </a:r>
          </a:p>
          <a:p>
            <a:pPr lvl="1" fontAlgn="base"/>
            <a:r>
              <a:rPr lang="en-US" sz="1700" dirty="0"/>
              <a:t>Output: 256, 384, or 512 bits</a:t>
            </a:r>
          </a:p>
          <a:p>
            <a:pPr lvl="1" fontAlgn="base"/>
            <a:r>
              <a:rPr lang="en-US" sz="1700" dirty="0"/>
              <a:t>Current standard (not meant to replace SHA-2, just a different construction)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8184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4249-001F-A34D-AB31-9FA963E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Extension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4B85-FC6A-3F4E-8045-D77361F9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Length extension attack</a:t>
            </a:r>
            <a:r>
              <a:rPr lang="en-US" dirty="0"/>
              <a:t>: Given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the length of </a:t>
            </a:r>
            <a:r>
              <a:rPr lang="en-US" i="1" dirty="0"/>
              <a:t>x</a:t>
            </a:r>
            <a:r>
              <a:rPr lang="en-US" dirty="0"/>
              <a:t>, but not </a:t>
            </a:r>
            <a:r>
              <a:rPr lang="en-US" i="1" dirty="0"/>
              <a:t>x</a:t>
            </a:r>
            <a:r>
              <a:rPr lang="en-US" dirty="0"/>
              <a:t>, an attacker can create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|| </a:t>
            </a:r>
            <a:r>
              <a:rPr lang="en-US" i="1" dirty="0"/>
              <a:t>m</a:t>
            </a:r>
            <a:r>
              <a:rPr lang="en-US" dirty="0"/>
              <a:t>) for any </a:t>
            </a:r>
            <a:r>
              <a:rPr lang="en-US" i="1" dirty="0"/>
              <a:t>m</a:t>
            </a:r>
            <a:r>
              <a:rPr lang="en-US" dirty="0"/>
              <a:t> of the attacker’s choosing</a:t>
            </a:r>
          </a:p>
          <a:p>
            <a:pPr lvl="1" fontAlgn="base"/>
            <a:r>
              <a:rPr lang="en-US" dirty="0">
                <a:hlinkClick r:id="rId3"/>
              </a:rPr>
              <a:t>https://bostik.iki.fi/dc4420/size_t-does-matter--hash-length-extensions.pdf</a:t>
            </a:r>
            <a:endParaRPr lang="en-US" dirty="0"/>
          </a:p>
          <a:p>
            <a:pPr fontAlgn="base"/>
            <a:r>
              <a:rPr lang="en-US" dirty="0"/>
              <a:t>SHA-256 (256-bit version of SHA-2) is vulnerable</a:t>
            </a:r>
          </a:p>
          <a:p>
            <a:pPr fontAlgn="base"/>
            <a:r>
              <a:rPr lang="en-US" dirty="0"/>
              <a:t>SHA-3 is not vulnerable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3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0FF5-E290-0246-A578-60BF2331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hashes provide integrity?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6CA2-5CCA-964F-8A66-83A1A740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It depends on your threat model</a:t>
            </a:r>
          </a:p>
          <a:p>
            <a:pPr fontAlgn="base"/>
            <a:r>
              <a:rPr lang="en-US" dirty="0"/>
              <a:t>Scenario</a:t>
            </a:r>
          </a:p>
          <a:p>
            <a:pPr lvl="1" fontAlgn="base"/>
            <a:r>
              <a:rPr lang="en-US" dirty="0"/>
              <a:t>Mozilla publishes a new version of Firefox on some download servers</a:t>
            </a:r>
          </a:p>
          <a:p>
            <a:pPr lvl="1" fontAlgn="base"/>
            <a:r>
              <a:rPr lang="en-US" dirty="0"/>
              <a:t>Alice downloads the program binary</a:t>
            </a:r>
          </a:p>
          <a:p>
            <a:pPr lvl="1" fontAlgn="base"/>
            <a:r>
              <a:rPr lang="en-US" dirty="0"/>
              <a:t>How can she be sure that nobody tampered with the program?</a:t>
            </a:r>
          </a:p>
          <a:p>
            <a:pPr fontAlgn="base"/>
            <a:r>
              <a:rPr lang="en-US" dirty="0"/>
              <a:t>Idea: use cryptographic hashes</a:t>
            </a:r>
          </a:p>
          <a:p>
            <a:pPr lvl="1" fontAlgn="base"/>
            <a:r>
              <a:rPr lang="en-US" dirty="0"/>
              <a:t>Mozilla hashes the program binary and publishes the hash on its website</a:t>
            </a:r>
          </a:p>
          <a:p>
            <a:pPr lvl="1" fontAlgn="base"/>
            <a:r>
              <a:rPr lang="en-US" dirty="0"/>
              <a:t>Alice hashes the binary she downloaded and checks that it matches the hash on the website</a:t>
            </a:r>
          </a:p>
          <a:p>
            <a:pPr lvl="1" fontAlgn="base"/>
            <a:r>
              <a:rPr lang="en-US" dirty="0"/>
              <a:t>If Alice downloaded a malicious program, the hash would not match (tampering detected!)</a:t>
            </a:r>
          </a:p>
          <a:p>
            <a:pPr lvl="1" fontAlgn="base"/>
            <a:r>
              <a:rPr lang="en-US" dirty="0"/>
              <a:t>An attacker can’t create a malicious program with the same hash (collision resistance)</a:t>
            </a:r>
          </a:p>
          <a:p>
            <a:pPr fontAlgn="base"/>
            <a:r>
              <a:rPr lang="en-US" dirty="0"/>
              <a:t>Threat model: We assume the attacker cannot modify the hash on the website</a:t>
            </a:r>
          </a:p>
          <a:p>
            <a:pPr lvl="1" fontAlgn="base"/>
            <a:r>
              <a:rPr lang="en-US" dirty="0"/>
              <a:t>We have integrity, as long as we can communicate the hash securely</a:t>
            </a:r>
          </a:p>
        </p:txBody>
      </p:sp>
    </p:spTree>
    <p:extLst>
      <p:ext uri="{BB962C8B-B14F-4D97-AF65-F5344CB8AC3E}">
        <p14:creationId xmlns:p14="http://schemas.microsoft.com/office/powerpoint/2010/main" val="75437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706B-E0A2-5646-BDE1-8D99894C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hashes provide integrity?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D53C-F416-9040-9E54-276F685D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It depends on your threat model</a:t>
            </a:r>
          </a:p>
          <a:p>
            <a:pPr fontAlgn="base"/>
            <a:r>
              <a:rPr lang="en-US" dirty="0"/>
              <a:t>Scenario</a:t>
            </a:r>
          </a:p>
          <a:p>
            <a:pPr lvl="1" fontAlgn="base"/>
            <a:r>
              <a:rPr lang="en-US" dirty="0"/>
              <a:t>Alice and Bob want to communicate over an insecure channel</a:t>
            </a:r>
          </a:p>
          <a:p>
            <a:pPr lvl="1" fontAlgn="base"/>
            <a:r>
              <a:rPr lang="en-US" dirty="0"/>
              <a:t>David might tamper with messages</a:t>
            </a:r>
          </a:p>
          <a:p>
            <a:pPr fontAlgn="base"/>
            <a:r>
              <a:rPr lang="en-US" dirty="0"/>
              <a:t>Idea: Use cryptographic hashes</a:t>
            </a:r>
          </a:p>
          <a:p>
            <a:pPr lvl="1" fontAlgn="base"/>
            <a:r>
              <a:rPr lang="en-US" dirty="0"/>
              <a:t>Alice sends her message with a cryptographic hash over the channel</a:t>
            </a:r>
          </a:p>
          <a:p>
            <a:pPr lvl="1" fontAlgn="base"/>
            <a:r>
              <a:rPr lang="en-US" dirty="0"/>
              <a:t>Bob receives the message and computes a hash on the message</a:t>
            </a:r>
          </a:p>
          <a:p>
            <a:pPr lvl="1" fontAlgn="base"/>
            <a:r>
              <a:rPr lang="en-US" dirty="0"/>
              <a:t>Bob checks that the hash he computed matches the hash sent by Alice</a:t>
            </a:r>
          </a:p>
          <a:p>
            <a:pPr fontAlgn="base"/>
            <a:r>
              <a:rPr lang="en-US" dirty="0"/>
              <a:t>Threat model: David can modify the message </a:t>
            </a:r>
            <a:r>
              <a:rPr lang="en-US" i="1" dirty="0"/>
              <a:t>and the hash</a:t>
            </a:r>
            <a:endParaRPr lang="en-US" dirty="0"/>
          </a:p>
          <a:p>
            <a:pPr lvl="1" fontAlgn="base"/>
            <a:r>
              <a:rPr lang="en-US" dirty="0"/>
              <a:t>No integrity!</a:t>
            </a:r>
          </a:p>
        </p:txBody>
      </p:sp>
    </p:spTree>
    <p:extLst>
      <p:ext uri="{BB962C8B-B14F-4D97-AF65-F5344CB8AC3E}">
        <p14:creationId xmlns:p14="http://schemas.microsoft.com/office/powerpoint/2010/main" val="391671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FC2E-CE8B-CC49-8BD9-ED94691D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C034-47A5-184B-B6EC-C7952A9D247B}"/>
              </a:ext>
            </a:extLst>
          </p:cNvPr>
          <p:cNvSpPr txBox="1"/>
          <p:nvPr/>
        </p:nvSpPr>
        <p:spPr>
          <a:xfrm>
            <a:off x="1783575" y="462484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FFD77E-D147-5D4C-8BEC-E70F443E5D26}"/>
              </a:ext>
            </a:extLst>
          </p:cNvPr>
          <p:cNvSpPr/>
          <p:nvPr/>
        </p:nvSpPr>
        <p:spPr>
          <a:xfrm>
            <a:off x="6111755" y="3265714"/>
            <a:ext cx="695445" cy="771896"/>
          </a:xfrm>
          <a:prstGeom prst="rect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0F18B-D50B-F244-9E2E-83E963B6D229}"/>
              </a:ext>
            </a:extLst>
          </p:cNvPr>
          <p:cNvSpPr/>
          <p:nvPr/>
        </p:nvSpPr>
        <p:spPr>
          <a:xfrm>
            <a:off x="6111755" y="4037610"/>
            <a:ext cx="695445" cy="368135"/>
          </a:xfrm>
          <a:prstGeom prst="rect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MD’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4D45C-B27E-A545-9195-EBB7FCF380E9}"/>
              </a:ext>
            </a:extLst>
          </p:cNvPr>
          <p:cNvSpPr/>
          <p:nvPr/>
        </p:nvSpPr>
        <p:spPr>
          <a:xfrm>
            <a:off x="1783575" y="3290124"/>
            <a:ext cx="695445" cy="771896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4EE86-0A91-D54B-A18F-17F95108A211}"/>
              </a:ext>
            </a:extLst>
          </p:cNvPr>
          <p:cNvSpPr/>
          <p:nvPr/>
        </p:nvSpPr>
        <p:spPr>
          <a:xfrm>
            <a:off x="1783575" y="4062020"/>
            <a:ext cx="695445" cy="368135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ADA7D-1F7F-E947-BD04-3D2C5184D0D7}"/>
              </a:ext>
            </a:extLst>
          </p:cNvPr>
          <p:cNvSpPr/>
          <p:nvPr/>
        </p:nvSpPr>
        <p:spPr>
          <a:xfrm>
            <a:off x="5034775" y="3273191"/>
            <a:ext cx="695445" cy="771896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D75F4-212A-9D41-8F7F-1D15D4AA041F}"/>
              </a:ext>
            </a:extLst>
          </p:cNvPr>
          <p:cNvSpPr/>
          <p:nvPr/>
        </p:nvSpPr>
        <p:spPr>
          <a:xfrm>
            <a:off x="5034775" y="4045087"/>
            <a:ext cx="695445" cy="368135"/>
          </a:xfrm>
          <a:prstGeom prst="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9791E-997B-5B4D-9328-1B778ED29744}"/>
              </a:ext>
            </a:extLst>
          </p:cNvPr>
          <p:cNvSpPr/>
          <p:nvPr/>
        </p:nvSpPr>
        <p:spPr>
          <a:xfrm>
            <a:off x="9058155" y="3265714"/>
            <a:ext cx="695445" cy="771896"/>
          </a:xfrm>
          <a:prstGeom prst="rect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A0E0E9-03CA-F046-B5D6-F7D27D8D92EF}"/>
              </a:ext>
            </a:extLst>
          </p:cNvPr>
          <p:cNvSpPr/>
          <p:nvPr/>
        </p:nvSpPr>
        <p:spPr>
          <a:xfrm>
            <a:off x="9058155" y="4037610"/>
            <a:ext cx="695445" cy="368135"/>
          </a:xfrm>
          <a:prstGeom prst="rect">
            <a:avLst/>
          </a:prstGeom>
          <a:solidFill>
            <a:srgbClr val="FF0000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08D149-DE7C-7D48-BA4B-70F1B8AFEA55}"/>
              </a:ext>
            </a:extLst>
          </p:cNvPr>
          <p:cNvSpPr txBox="1"/>
          <p:nvPr/>
        </p:nvSpPr>
        <p:spPr>
          <a:xfrm>
            <a:off x="9079911" y="462484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23A2E-13F5-1B4A-ABAE-C95C301BD4B4}"/>
              </a:ext>
            </a:extLst>
          </p:cNvPr>
          <p:cNvSpPr txBox="1"/>
          <p:nvPr/>
        </p:nvSpPr>
        <p:spPr>
          <a:xfrm>
            <a:off x="5431743" y="4624839"/>
            <a:ext cx="88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312FF1-E072-DD4D-B6D2-EFBC770B10B5}"/>
              </a:ext>
            </a:extLst>
          </p:cNvPr>
          <p:cNvCxnSpPr/>
          <p:nvPr/>
        </p:nvCxnSpPr>
        <p:spPr>
          <a:xfrm>
            <a:off x="2743200" y="3843867"/>
            <a:ext cx="2099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126400-7810-BE4B-A171-865628640112}"/>
              </a:ext>
            </a:extLst>
          </p:cNvPr>
          <p:cNvCxnSpPr>
            <a:cxnSpLocks/>
          </p:cNvCxnSpPr>
          <p:nvPr/>
        </p:nvCxnSpPr>
        <p:spPr>
          <a:xfrm>
            <a:off x="7027334" y="3826934"/>
            <a:ext cx="187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5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936</Words>
  <Application>Microsoft Macintosh PowerPoint</Application>
  <PresentationFormat>Widescreen</PresentationFormat>
  <Paragraphs>111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Lecture 17</vt:lpstr>
      <vt:lpstr>Requirements for secure hash functions</vt:lpstr>
      <vt:lpstr>Hash Function: Collision Resistance</vt:lpstr>
      <vt:lpstr>Secure hash function</vt:lpstr>
      <vt:lpstr>Hash Function: Examples</vt:lpstr>
      <vt:lpstr>Length Extension Attacks</vt:lpstr>
      <vt:lpstr>Does hashes provide integrity?</vt:lpstr>
      <vt:lpstr>Do hashes provide integrity?</vt:lpstr>
      <vt:lpstr>Man-in-the-middle attack</vt:lpstr>
      <vt:lpstr>Do hashes provide integrity? </vt:lpstr>
      <vt:lpstr>Solutions</vt:lpstr>
      <vt:lpstr>PowerPoint Presentation</vt:lpstr>
      <vt:lpstr>Message authentication code (MAC)</vt:lpstr>
      <vt:lpstr>Homework 2 -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Liu, Y</dc:creator>
  <cp:lastModifiedBy>Liu, Y</cp:lastModifiedBy>
  <cp:revision>3</cp:revision>
  <dcterms:created xsi:type="dcterms:W3CDTF">2023-02-27T16:45:31Z</dcterms:created>
  <dcterms:modified xsi:type="dcterms:W3CDTF">2023-02-27T16:54:52Z</dcterms:modified>
</cp:coreProperties>
</file>