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89" r:id="rId3"/>
    <p:sldId id="262" r:id="rId4"/>
    <p:sldId id="303" r:id="rId5"/>
    <p:sldId id="304" r:id="rId6"/>
    <p:sldId id="305" r:id="rId7"/>
    <p:sldId id="306" r:id="rId8"/>
    <p:sldId id="307" r:id="rId9"/>
    <p:sldId id="308" r:id="rId10"/>
    <p:sldId id="347" r:id="rId11"/>
    <p:sldId id="346" r:id="rId12"/>
    <p:sldId id="309"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2"/>
    <p:restoredTop sz="68615"/>
  </p:normalViewPr>
  <p:slideViewPr>
    <p:cSldViewPr snapToGrid="0" snapToObjects="1">
      <p:cViewPr varScale="1">
        <p:scale>
          <a:sx n="75" d="100"/>
          <a:sy n="75" d="100"/>
        </p:scale>
        <p:origin x="1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99DCE-F879-104F-A1F1-6139FE15FBE8}" type="datetimeFigureOut">
              <a:rPr lang="en-US" smtClean="0"/>
              <a:t>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5C735-26D5-E44F-B447-4C2276714CB2}" type="slidenum">
              <a:rPr lang="en-US" smtClean="0"/>
              <a:t>‹#›</a:t>
            </a:fld>
            <a:endParaRPr lang="en-US"/>
          </a:p>
        </p:txBody>
      </p:sp>
    </p:spTree>
    <p:extLst>
      <p:ext uri="{BB962C8B-B14F-4D97-AF65-F5344CB8AC3E}">
        <p14:creationId xmlns:p14="http://schemas.microsoft.com/office/powerpoint/2010/main" val="51752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5</a:t>
            </a:fld>
            <a:endParaRPr lang="en-US"/>
          </a:p>
        </p:txBody>
      </p:sp>
    </p:spTree>
    <p:extLst>
      <p:ext uri="{BB962C8B-B14F-4D97-AF65-F5344CB8AC3E}">
        <p14:creationId xmlns:p14="http://schemas.microsoft.com/office/powerpoint/2010/main" val="109078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5C735-26D5-E44F-B447-4C2276714CB2}" type="slidenum">
              <a:rPr lang="en-US" smtClean="0"/>
              <a:t>6</a:t>
            </a:fld>
            <a:endParaRPr lang="en-US"/>
          </a:p>
        </p:txBody>
      </p:sp>
    </p:spTree>
    <p:extLst>
      <p:ext uri="{BB962C8B-B14F-4D97-AF65-F5344CB8AC3E}">
        <p14:creationId xmlns:p14="http://schemas.microsoft.com/office/powerpoint/2010/main" val="1184678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7</a:t>
            </a:fld>
            <a:endParaRPr lang="en-US"/>
          </a:p>
        </p:txBody>
      </p:sp>
    </p:spTree>
    <p:extLst>
      <p:ext uri="{BB962C8B-B14F-4D97-AF65-F5344CB8AC3E}">
        <p14:creationId xmlns:p14="http://schemas.microsoft.com/office/powerpoint/2010/main" val="99082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8</a:t>
            </a:fld>
            <a:endParaRPr lang="en-US"/>
          </a:p>
        </p:txBody>
      </p:sp>
    </p:spTree>
    <p:extLst>
      <p:ext uri="{BB962C8B-B14F-4D97-AF65-F5344CB8AC3E}">
        <p14:creationId xmlns:p14="http://schemas.microsoft.com/office/powerpoint/2010/main" val="375026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9</a:t>
            </a:fld>
            <a:endParaRPr lang="en-US"/>
          </a:p>
        </p:txBody>
      </p:sp>
    </p:spTree>
    <p:extLst>
      <p:ext uri="{BB962C8B-B14F-4D97-AF65-F5344CB8AC3E}">
        <p14:creationId xmlns:p14="http://schemas.microsoft.com/office/powerpoint/2010/main" val="3798064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11</a:t>
            </a:fld>
            <a:endParaRPr lang="en-US"/>
          </a:p>
        </p:txBody>
      </p:sp>
    </p:spTree>
    <p:extLst>
      <p:ext uri="{BB962C8B-B14F-4D97-AF65-F5344CB8AC3E}">
        <p14:creationId xmlns:p14="http://schemas.microsoft.com/office/powerpoint/2010/main" val="275669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12</a:t>
            </a:fld>
            <a:endParaRPr lang="en-US"/>
          </a:p>
        </p:txBody>
      </p:sp>
    </p:spTree>
    <p:extLst>
      <p:ext uri="{BB962C8B-B14F-4D97-AF65-F5344CB8AC3E}">
        <p14:creationId xmlns:p14="http://schemas.microsoft.com/office/powerpoint/2010/main" val="1859470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72195-E6FF-E24A-BA66-C61426A3C029}" type="slidenum">
              <a:rPr lang="en-US" smtClean="0"/>
              <a:t>13</a:t>
            </a:fld>
            <a:endParaRPr lang="en-US"/>
          </a:p>
        </p:txBody>
      </p:sp>
    </p:spTree>
    <p:extLst>
      <p:ext uri="{BB962C8B-B14F-4D97-AF65-F5344CB8AC3E}">
        <p14:creationId xmlns:p14="http://schemas.microsoft.com/office/powerpoint/2010/main" val="168406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BA13-E4D1-C14D-BB4F-B750C03C6C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83D32-3DB8-6545-8631-BAD0059F80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1DDBD6-5DDF-AD4C-AE32-89ABD3ACD549}"/>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5" name="Footer Placeholder 4">
            <a:extLst>
              <a:ext uri="{FF2B5EF4-FFF2-40B4-BE49-F238E27FC236}">
                <a16:creationId xmlns:a16="http://schemas.microsoft.com/office/drawing/2014/main" id="{D4F53622-D270-EA48-BB63-C9CEE2CE4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E6E9D-E6E8-E949-9FCA-B795BD2A97B5}"/>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375616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FA95-BBCB-9445-987F-264725DDE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C45028-25BF-8B41-AE1A-5EA2BC439A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FF154-947C-3640-A016-2FB6459B2D19}"/>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5" name="Footer Placeholder 4">
            <a:extLst>
              <a:ext uri="{FF2B5EF4-FFF2-40B4-BE49-F238E27FC236}">
                <a16:creationId xmlns:a16="http://schemas.microsoft.com/office/drawing/2014/main" id="{ACFF7B86-F56D-5F45-AC3B-9D68127ED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D4B4D-DCE2-204C-A581-68957C656062}"/>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114590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56925-00D5-B54E-B847-07E6FB552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68985-E575-A645-82D5-03437F5999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748FF-D351-484D-AD09-3607413E3B42}"/>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5" name="Footer Placeholder 4">
            <a:extLst>
              <a:ext uri="{FF2B5EF4-FFF2-40B4-BE49-F238E27FC236}">
                <a16:creationId xmlns:a16="http://schemas.microsoft.com/office/drawing/2014/main" id="{D20D3A45-E5FA-3C45-85EA-5E6A3E965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C94DA-7C4C-7246-87D6-46AF8359885E}"/>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87551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A0F8-3951-6741-9545-AE4C5C44BC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8847F0-D287-3C40-B612-E1C85D70B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59DA9-4309-524B-B42B-C953824179D0}"/>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5" name="Footer Placeholder 4">
            <a:extLst>
              <a:ext uri="{FF2B5EF4-FFF2-40B4-BE49-F238E27FC236}">
                <a16:creationId xmlns:a16="http://schemas.microsoft.com/office/drawing/2014/main" id="{5AFEF930-1674-4A4C-86C4-84F3C54FA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5F977-1053-8B46-8F75-22D93ABF8EAE}"/>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355194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D703-F1D8-B246-AEE9-9B0D98EFEE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7EBFFA-51A3-EE41-90B8-4F5C825CE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D8E237-77AA-424F-829D-4C0AC093D634}"/>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5" name="Footer Placeholder 4">
            <a:extLst>
              <a:ext uri="{FF2B5EF4-FFF2-40B4-BE49-F238E27FC236}">
                <a16:creationId xmlns:a16="http://schemas.microsoft.com/office/drawing/2014/main" id="{79860D86-2889-604F-9414-E0AF99C27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BD499-BE11-3F49-A823-F22C8314FEC9}"/>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335826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9B61-5DE6-4F4F-86D6-DA0C64251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CDF3EE-205C-204B-B1F6-84BDFC4763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A9D82D-1007-204C-9886-6A98DB2E1F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CEC544-747D-0A44-BEE6-B0FE8CE55E4A}"/>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6" name="Footer Placeholder 5">
            <a:extLst>
              <a:ext uri="{FF2B5EF4-FFF2-40B4-BE49-F238E27FC236}">
                <a16:creationId xmlns:a16="http://schemas.microsoft.com/office/drawing/2014/main" id="{143864F3-9FDF-9D49-BA0A-0436ED7E1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24165-DCD0-114E-BB62-388AC1C7C520}"/>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314969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6C33-989E-3347-9C47-AA3BA6D5E0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90C5BC-79DE-FB4D-BC5A-1FEAEB6EA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630D1-A4C6-A74A-B37A-1A060ED9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D8F636-4E86-2F42-A868-884445C4F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192E2E-D55E-ED47-ABB1-BC22184ABF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218CAF-9300-B846-BDBB-0739E5B5D02F}"/>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8" name="Footer Placeholder 7">
            <a:extLst>
              <a:ext uri="{FF2B5EF4-FFF2-40B4-BE49-F238E27FC236}">
                <a16:creationId xmlns:a16="http://schemas.microsoft.com/office/drawing/2014/main" id="{3AB6C85C-8294-C24F-9298-1455F8C962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BB7D9-85D2-F943-9AEC-BCF2DCAB9A12}"/>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266799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5BBE-AEAF-544B-823F-43A7B11FB6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794B0-ED1A-0641-946E-F7CBBE3C3FE4}"/>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4" name="Footer Placeholder 3">
            <a:extLst>
              <a:ext uri="{FF2B5EF4-FFF2-40B4-BE49-F238E27FC236}">
                <a16:creationId xmlns:a16="http://schemas.microsoft.com/office/drawing/2014/main" id="{E9B05E6D-DBC2-7A47-BA2E-A1EC816767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6ACB32-BF95-E44A-8385-AC383F0D2113}"/>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141747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B5E643-7C7A-6243-B414-566B8FA46183}"/>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3" name="Footer Placeholder 2">
            <a:extLst>
              <a:ext uri="{FF2B5EF4-FFF2-40B4-BE49-F238E27FC236}">
                <a16:creationId xmlns:a16="http://schemas.microsoft.com/office/drawing/2014/main" id="{D8EF08E9-3B5A-E441-BD8E-7B272D0D1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E7DD67-1A84-584A-98BD-78302E7F0646}"/>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250452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95C1-41F9-F24D-8DC1-548B76AE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D812D0-D158-A249-AEF7-37A534443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20B582-A56D-7644-A7C5-CA4986FFB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E7975-2495-824F-B59A-BA7E57D35CE6}"/>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6" name="Footer Placeholder 5">
            <a:extLst>
              <a:ext uri="{FF2B5EF4-FFF2-40B4-BE49-F238E27FC236}">
                <a16:creationId xmlns:a16="http://schemas.microsoft.com/office/drawing/2014/main" id="{74E845F6-EF15-E844-A3EB-947621935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6A80D-6627-2C47-B7BB-F3835645D88F}"/>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422222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E66B-ACCB-594C-8CEE-D1F7081327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728BD-A043-554C-8D63-3116318993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E175C8-CA0E-8449-BE39-BA6D5E7D9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3E0F3-0BA4-2E4B-B593-727389576386}"/>
              </a:ext>
            </a:extLst>
          </p:cNvPr>
          <p:cNvSpPr>
            <a:spLocks noGrp="1"/>
          </p:cNvSpPr>
          <p:nvPr>
            <p:ph type="dt" sz="half" idx="10"/>
          </p:nvPr>
        </p:nvSpPr>
        <p:spPr/>
        <p:txBody>
          <a:bodyPr/>
          <a:lstStyle/>
          <a:p>
            <a:fld id="{476C5A0B-4763-134E-97FE-4F5235B9788E}" type="datetimeFigureOut">
              <a:rPr lang="en-US" smtClean="0"/>
              <a:t>3/1/23</a:t>
            </a:fld>
            <a:endParaRPr lang="en-US"/>
          </a:p>
        </p:txBody>
      </p:sp>
      <p:sp>
        <p:nvSpPr>
          <p:cNvPr id="6" name="Footer Placeholder 5">
            <a:extLst>
              <a:ext uri="{FF2B5EF4-FFF2-40B4-BE49-F238E27FC236}">
                <a16:creationId xmlns:a16="http://schemas.microsoft.com/office/drawing/2014/main" id="{1E05CBD2-C291-A944-9B88-F575F2EE6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38954-F3E4-2245-A7D6-079630CF3739}"/>
              </a:ext>
            </a:extLst>
          </p:cNvPr>
          <p:cNvSpPr>
            <a:spLocks noGrp="1"/>
          </p:cNvSpPr>
          <p:nvPr>
            <p:ph type="sldNum" sz="quarter" idx="12"/>
          </p:nvPr>
        </p:nvSpPr>
        <p:spPr/>
        <p:txBody>
          <a:bodyPr/>
          <a:lstStyle/>
          <a:p>
            <a:fld id="{94A58844-1E66-054F-8686-83C0E3D0B740}" type="slidenum">
              <a:rPr lang="en-US" smtClean="0"/>
              <a:t>‹#›</a:t>
            </a:fld>
            <a:endParaRPr lang="en-US"/>
          </a:p>
        </p:txBody>
      </p:sp>
    </p:spTree>
    <p:extLst>
      <p:ext uri="{BB962C8B-B14F-4D97-AF65-F5344CB8AC3E}">
        <p14:creationId xmlns:p14="http://schemas.microsoft.com/office/powerpoint/2010/main" val="167242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0C13F-10CC-7E4F-906F-0C3B98A0D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2D8E-38E1-9044-A45F-25DB910E24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1C319-2EF3-0F42-ADC4-351256638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C5A0B-4763-134E-97FE-4F5235B9788E}" type="datetimeFigureOut">
              <a:rPr lang="en-US" smtClean="0"/>
              <a:t>3/1/23</a:t>
            </a:fld>
            <a:endParaRPr lang="en-US"/>
          </a:p>
        </p:txBody>
      </p:sp>
      <p:sp>
        <p:nvSpPr>
          <p:cNvPr id="5" name="Footer Placeholder 4">
            <a:extLst>
              <a:ext uri="{FF2B5EF4-FFF2-40B4-BE49-F238E27FC236}">
                <a16:creationId xmlns:a16="http://schemas.microsoft.com/office/drawing/2014/main" id="{F06FF7F6-2E80-F148-8C14-E45BD231A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866A60-F605-574F-9914-1B2456B63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58844-1E66-054F-8686-83C0E3D0B740}" type="slidenum">
              <a:rPr lang="en-US" smtClean="0"/>
              <a:t>‹#›</a:t>
            </a:fld>
            <a:endParaRPr lang="en-US"/>
          </a:p>
        </p:txBody>
      </p:sp>
    </p:spTree>
    <p:extLst>
      <p:ext uri="{BB962C8B-B14F-4D97-AF65-F5344CB8AC3E}">
        <p14:creationId xmlns:p14="http://schemas.microsoft.com/office/powerpoint/2010/main" val="89924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CEA6-295B-EE4F-B98E-02C27D41854A}"/>
              </a:ext>
            </a:extLst>
          </p:cNvPr>
          <p:cNvSpPr>
            <a:spLocks noGrp="1"/>
          </p:cNvSpPr>
          <p:nvPr>
            <p:ph type="ctrTitle"/>
          </p:nvPr>
        </p:nvSpPr>
        <p:spPr/>
        <p:txBody>
          <a:bodyPr/>
          <a:lstStyle/>
          <a:p>
            <a:r>
              <a:rPr lang="en-US" dirty="0"/>
              <a:t>Lecture 18</a:t>
            </a:r>
          </a:p>
        </p:txBody>
      </p:sp>
      <p:sp>
        <p:nvSpPr>
          <p:cNvPr id="3" name="Subtitle 2">
            <a:extLst>
              <a:ext uri="{FF2B5EF4-FFF2-40B4-BE49-F238E27FC236}">
                <a16:creationId xmlns:a16="http://schemas.microsoft.com/office/drawing/2014/main" id="{98D5D7B7-C8EF-B24D-AFF9-A0A200129A5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690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C148-C8DF-BB4D-967D-8B87705C53EE}"/>
              </a:ext>
            </a:extLst>
          </p:cNvPr>
          <p:cNvSpPr>
            <a:spLocks noGrp="1"/>
          </p:cNvSpPr>
          <p:nvPr>
            <p:ph type="title"/>
          </p:nvPr>
        </p:nvSpPr>
        <p:spPr/>
        <p:txBody>
          <a:bodyPr/>
          <a:lstStyle/>
          <a:p>
            <a:r>
              <a:rPr lang="en-US" dirty="0"/>
              <a:t>HMAC procedure</a:t>
            </a:r>
          </a:p>
        </p:txBody>
      </p:sp>
      <p:sp>
        <p:nvSpPr>
          <p:cNvPr id="3" name="Content Placeholder 2">
            <a:extLst>
              <a:ext uri="{FF2B5EF4-FFF2-40B4-BE49-F238E27FC236}">
                <a16:creationId xmlns:a16="http://schemas.microsoft.com/office/drawing/2014/main" id="{87114F21-24A6-0045-A3F5-9DA67582DFEC}"/>
              </a:ext>
            </a:extLst>
          </p:cNvPr>
          <p:cNvSpPr>
            <a:spLocks noGrp="1"/>
          </p:cNvSpPr>
          <p:nvPr>
            <p:ph idx="1"/>
          </p:nvPr>
        </p:nvSpPr>
        <p:spPr/>
        <p:txBody>
          <a:bodyPr>
            <a:normAutofit fontScale="92500" lnSpcReduction="10000"/>
          </a:bodyPr>
          <a:lstStyle/>
          <a:p>
            <a:r>
              <a:rPr lang="en-US" dirty="0"/>
              <a:t>Step 1: Append zeros to the left end of </a:t>
            </a:r>
            <a:r>
              <a:rPr lang="en-US" i="1" dirty="0"/>
              <a:t>K </a:t>
            </a:r>
            <a:r>
              <a:rPr lang="en-US" dirty="0"/>
              <a:t>to create a </a:t>
            </a:r>
            <a:r>
              <a:rPr lang="en-US" i="1" dirty="0"/>
              <a:t>b</a:t>
            </a:r>
            <a:r>
              <a:rPr lang="en-US" dirty="0"/>
              <a:t>-bit string </a:t>
            </a:r>
            <a:r>
              <a:rPr lang="en-US" i="1" dirty="0"/>
              <a:t>K</a:t>
            </a:r>
            <a:r>
              <a:rPr lang="en-US" baseline="30000" dirty="0"/>
              <a:t>+</a:t>
            </a:r>
            <a:r>
              <a:rPr lang="en-US" dirty="0"/>
              <a:t> (e.g., if </a:t>
            </a:r>
            <a:r>
              <a:rPr lang="en-US" i="1" dirty="0"/>
              <a:t>K </a:t>
            </a:r>
            <a:r>
              <a:rPr lang="en-US" dirty="0"/>
              <a:t>is of length 160 bits and </a:t>
            </a:r>
            <a:r>
              <a:rPr lang="en-US" i="1" dirty="0"/>
              <a:t>b </a:t>
            </a:r>
            <a:r>
              <a:rPr lang="en-US" dirty="0"/>
              <a:t>= 512, then </a:t>
            </a:r>
            <a:r>
              <a:rPr lang="en-US" i="1" dirty="0"/>
              <a:t>K </a:t>
            </a:r>
            <a:r>
              <a:rPr lang="en-US" dirty="0"/>
              <a:t>will be appended with 44 zero bytes); </a:t>
            </a:r>
          </a:p>
          <a:p>
            <a:r>
              <a:rPr lang="en-US" dirty="0"/>
              <a:t>Step 2: XOR (bitwise exclusive-OR) </a:t>
            </a:r>
            <a:r>
              <a:rPr lang="en-US" i="1" dirty="0"/>
              <a:t>K</a:t>
            </a:r>
            <a:r>
              <a:rPr lang="en-US" baseline="30000" dirty="0"/>
              <a:t>+ </a:t>
            </a:r>
            <a:r>
              <a:rPr lang="en-US" dirty="0"/>
              <a:t>with </a:t>
            </a:r>
            <a:r>
              <a:rPr lang="en-US" dirty="0" err="1"/>
              <a:t>ipad</a:t>
            </a:r>
            <a:r>
              <a:rPr lang="en-US" dirty="0"/>
              <a:t> to produce the </a:t>
            </a:r>
            <a:r>
              <a:rPr lang="en-US" i="1" dirty="0"/>
              <a:t>b</a:t>
            </a:r>
            <a:r>
              <a:rPr lang="en-US" dirty="0"/>
              <a:t>-bit block </a:t>
            </a:r>
            <a:r>
              <a:rPr lang="en-US" i="1" dirty="0"/>
              <a:t>S</a:t>
            </a:r>
            <a:r>
              <a:rPr lang="en-US" i="1" baseline="-25000" dirty="0"/>
              <a:t>i</a:t>
            </a:r>
            <a:r>
              <a:rPr lang="en-US" i="1" dirty="0"/>
              <a:t>;</a:t>
            </a:r>
            <a:endParaRPr lang="en-US" dirty="0"/>
          </a:p>
          <a:p>
            <a:r>
              <a:rPr lang="en-US" dirty="0"/>
              <a:t>Step 3: Append </a:t>
            </a:r>
            <a:r>
              <a:rPr lang="en-US" i="1" dirty="0"/>
              <a:t>M </a:t>
            </a:r>
            <a:r>
              <a:rPr lang="en-US" dirty="0"/>
              <a:t>to </a:t>
            </a:r>
            <a:r>
              <a:rPr lang="en-US" i="1" dirty="0"/>
              <a:t>S</a:t>
            </a:r>
            <a:r>
              <a:rPr lang="en-US" i="1" baseline="-25000" dirty="0"/>
              <a:t>i</a:t>
            </a:r>
            <a:r>
              <a:rPr lang="en-US" i="1" dirty="0"/>
              <a:t>;</a:t>
            </a:r>
            <a:r>
              <a:rPr lang="en-US" dirty="0"/>
              <a:t> </a:t>
            </a:r>
          </a:p>
          <a:p>
            <a:r>
              <a:rPr lang="en-US" dirty="0"/>
              <a:t>Step 4: Apply H to the stream generated in step 3; </a:t>
            </a:r>
          </a:p>
          <a:p>
            <a:r>
              <a:rPr lang="en-US" dirty="0"/>
              <a:t>Step 5: XOR </a:t>
            </a:r>
            <a:r>
              <a:rPr lang="en-US" i="1" dirty="0"/>
              <a:t>K</a:t>
            </a:r>
            <a:r>
              <a:rPr lang="en-US" baseline="30000" dirty="0"/>
              <a:t>+</a:t>
            </a:r>
            <a:r>
              <a:rPr lang="en-US" dirty="0"/>
              <a:t> with </a:t>
            </a:r>
            <a:r>
              <a:rPr lang="en-US" dirty="0" err="1"/>
              <a:t>opad</a:t>
            </a:r>
            <a:r>
              <a:rPr lang="en-US" dirty="0"/>
              <a:t> to produce the </a:t>
            </a:r>
            <a:r>
              <a:rPr lang="en-US" i="1" dirty="0"/>
              <a:t>b</a:t>
            </a:r>
            <a:r>
              <a:rPr lang="en-US" dirty="0"/>
              <a:t>-bit block </a:t>
            </a:r>
            <a:r>
              <a:rPr lang="en-US" i="1" dirty="0"/>
              <a:t>S</a:t>
            </a:r>
            <a:r>
              <a:rPr lang="en-US" i="1" baseline="-25000" dirty="0"/>
              <a:t>o</a:t>
            </a:r>
            <a:r>
              <a:rPr lang="en-US" i="1" dirty="0"/>
              <a:t>;</a:t>
            </a:r>
            <a:r>
              <a:rPr lang="en-US" dirty="0"/>
              <a:t> </a:t>
            </a:r>
          </a:p>
          <a:p>
            <a:r>
              <a:rPr lang="en-US" dirty="0"/>
              <a:t>Step 6: Append the hash result from step 4 to </a:t>
            </a:r>
            <a:r>
              <a:rPr lang="en-US" i="1" dirty="0"/>
              <a:t>S</a:t>
            </a:r>
            <a:r>
              <a:rPr lang="en-US" i="1" baseline="-25000" dirty="0"/>
              <a:t>o</a:t>
            </a:r>
            <a:r>
              <a:rPr lang="en-US" i="1" dirty="0"/>
              <a:t>;</a:t>
            </a:r>
            <a:r>
              <a:rPr lang="en-US" dirty="0"/>
              <a:t> </a:t>
            </a:r>
          </a:p>
          <a:p>
            <a:r>
              <a:rPr lang="en-US" dirty="0"/>
              <a:t>Step 7: Apply H to the stream generated in step 6 and output the result. </a:t>
            </a:r>
          </a:p>
          <a:p>
            <a:endParaRPr lang="en-US" dirty="0"/>
          </a:p>
        </p:txBody>
      </p:sp>
      <p:pic>
        <p:nvPicPr>
          <p:cNvPr id="5" name="Picture 4">
            <a:extLst>
              <a:ext uri="{FF2B5EF4-FFF2-40B4-BE49-F238E27FC236}">
                <a16:creationId xmlns:a16="http://schemas.microsoft.com/office/drawing/2014/main" id="{B97EFB2F-0145-D545-9DD1-B0A3812D755D}"/>
              </a:ext>
            </a:extLst>
          </p:cNvPr>
          <p:cNvPicPr>
            <a:picLocks noChangeAspect="1"/>
          </p:cNvPicPr>
          <p:nvPr/>
        </p:nvPicPr>
        <p:blipFill>
          <a:blip r:embed="rId2"/>
          <a:stretch>
            <a:fillRect/>
          </a:stretch>
        </p:blipFill>
        <p:spPr>
          <a:xfrm>
            <a:off x="6710326" y="1027906"/>
            <a:ext cx="4470400" cy="393700"/>
          </a:xfrm>
          <a:prstGeom prst="rect">
            <a:avLst/>
          </a:prstGeom>
        </p:spPr>
      </p:pic>
    </p:spTree>
    <p:extLst>
      <p:ext uri="{BB962C8B-B14F-4D97-AF65-F5344CB8AC3E}">
        <p14:creationId xmlns:p14="http://schemas.microsoft.com/office/powerpoint/2010/main" val="47690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06A6-9E6C-414D-9107-4FC3B6459F04}"/>
              </a:ext>
            </a:extLst>
          </p:cNvPr>
          <p:cNvSpPr>
            <a:spLocks noGrp="1"/>
          </p:cNvSpPr>
          <p:nvPr>
            <p:ph type="title"/>
          </p:nvPr>
        </p:nvSpPr>
        <p:spPr/>
        <p:txBody>
          <a:bodyPr/>
          <a:lstStyle/>
          <a:p>
            <a:r>
              <a:rPr lang="en-US" dirty="0"/>
              <a:t>HMAC </a:t>
            </a:r>
          </a:p>
        </p:txBody>
      </p:sp>
      <p:pic>
        <p:nvPicPr>
          <p:cNvPr id="6" name="Content Placeholder 5" descr="Diagram, schematic&#10;&#10;Description automatically generated">
            <a:extLst>
              <a:ext uri="{FF2B5EF4-FFF2-40B4-BE49-F238E27FC236}">
                <a16:creationId xmlns:a16="http://schemas.microsoft.com/office/drawing/2014/main" id="{C7FE322E-1B4A-7A40-A362-9E2AF7550FFA}"/>
              </a:ext>
            </a:extLst>
          </p:cNvPr>
          <p:cNvPicPr>
            <a:picLocks noGrp="1" noChangeAspect="1"/>
          </p:cNvPicPr>
          <p:nvPr>
            <p:ph idx="1"/>
          </p:nvPr>
        </p:nvPicPr>
        <p:blipFill>
          <a:blip r:embed="rId3"/>
          <a:stretch>
            <a:fillRect/>
          </a:stretch>
        </p:blipFill>
        <p:spPr>
          <a:xfrm>
            <a:off x="1492489" y="1510046"/>
            <a:ext cx="4394963" cy="5323628"/>
          </a:xfrm>
        </p:spPr>
      </p:pic>
      <mc:AlternateContent xmlns:mc="http://schemas.openxmlformats.org/markup-compatibility/2006" xmlns:a14="http://schemas.microsoft.com/office/drawing/2010/main">
        <mc:Choice Requires="a14">
          <p:graphicFrame>
            <p:nvGraphicFramePr>
              <p:cNvPr id="4" name="Table 5">
                <a:extLst>
                  <a:ext uri="{FF2B5EF4-FFF2-40B4-BE49-F238E27FC236}">
                    <a16:creationId xmlns:a16="http://schemas.microsoft.com/office/drawing/2014/main" id="{1555933F-3874-9845-83D3-B16CB27DFFB4}"/>
                  </a:ext>
                </a:extLst>
              </p:cNvPr>
              <p:cNvGraphicFramePr>
                <a:graphicFrameLocks noGrp="1"/>
              </p:cNvGraphicFramePr>
              <p:nvPr/>
            </p:nvGraphicFramePr>
            <p:xfrm>
              <a:off x="8486274" y="1474694"/>
              <a:ext cx="2898900" cy="1828800"/>
            </p:xfrm>
            <a:graphic>
              <a:graphicData uri="http://schemas.openxmlformats.org/drawingml/2006/table">
                <a:tbl>
                  <a:tblPr firstRow="1" bandRow="1">
                    <a:tableStyleId>{5C22544A-7EE6-4342-B048-85BDC9FD1C3A}</a:tableStyleId>
                  </a:tblPr>
                  <a:tblGrid>
                    <a:gridCol w="966300">
                      <a:extLst>
                        <a:ext uri="{9D8B030D-6E8A-4147-A177-3AD203B41FA5}">
                          <a16:colId xmlns:a16="http://schemas.microsoft.com/office/drawing/2014/main" val="3649322065"/>
                        </a:ext>
                      </a:extLst>
                    </a:gridCol>
                    <a:gridCol w="966300">
                      <a:extLst>
                        <a:ext uri="{9D8B030D-6E8A-4147-A177-3AD203B41FA5}">
                          <a16:colId xmlns:a16="http://schemas.microsoft.com/office/drawing/2014/main" val="3743672402"/>
                        </a:ext>
                      </a:extLst>
                    </a:gridCol>
                    <a:gridCol w="966300">
                      <a:extLst>
                        <a:ext uri="{9D8B030D-6E8A-4147-A177-3AD203B41FA5}">
                          <a16:colId xmlns:a16="http://schemas.microsoft.com/office/drawing/2014/main" val="1600917394"/>
                        </a:ext>
                      </a:extLst>
                    </a:gridCol>
                  </a:tblGrid>
                  <a:tr h="340329">
                    <a:tc>
                      <a:txBody>
                        <a:bodyPr/>
                        <a:lstStyle/>
                        <a:p>
                          <a:pPr algn="l"/>
                          <a:r>
                            <a:rPr lang="en-US" dirty="0"/>
                            <a:t>            A</a:t>
                          </a:r>
                        </a:p>
                      </a:txBody>
                      <a:tcPr/>
                    </a:tc>
                    <a:tc>
                      <a:txBody>
                        <a:bodyPr/>
                        <a:lstStyle/>
                        <a:p>
                          <a:pPr algn="ctr"/>
                          <a:r>
                            <a:rPr lang="en-US" dirty="0"/>
                            <a:t>         B</a:t>
                          </a:r>
                        </a:p>
                      </a:txBody>
                      <a:tcPr/>
                    </a:tc>
                    <a:tc>
                      <a:txBody>
                        <a:bodyPr/>
                        <a:lstStyle/>
                        <a:p>
                          <a:pPr algn="l"/>
                          <a:r>
                            <a:rPr lang="en-US" dirty="0"/>
                            <a:t>    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B</a:t>
                          </a:r>
                        </a:p>
                      </a:txBody>
                      <a:tcPr/>
                    </a:tc>
                    <a:extLst>
                      <a:ext uri="{0D108BD9-81ED-4DB2-BD59-A6C34878D82A}">
                        <a16:rowId xmlns:a16="http://schemas.microsoft.com/office/drawing/2014/main" val="2177799788"/>
                      </a:ext>
                    </a:extLst>
                  </a:tr>
                  <a:tr h="340329">
                    <a:tc>
                      <a:txBody>
                        <a:bodyPr/>
                        <a:lstStyle/>
                        <a:p>
                          <a:pPr algn="l"/>
                          <a:r>
                            <a:rPr lang="en-US" dirty="0"/>
                            <a:t>            0 </a:t>
                          </a:r>
                        </a:p>
                      </a:txBody>
                      <a:tcPr/>
                    </a:tc>
                    <a:tc>
                      <a:txBody>
                        <a:bodyPr/>
                        <a:lstStyle/>
                        <a:p>
                          <a:r>
                            <a:rPr lang="en-US" dirty="0"/>
                            <a:t>            0</a:t>
                          </a:r>
                        </a:p>
                      </a:txBody>
                      <a:tcPr/>
                    </a:tc>
                    <a:tc>
                      <a:txBody>
                        <a:bodyPr/>
                        <a:lstStyle/>
                        <a:p>
                          <a:r>
                            <a:rPr lang="en-US" dirty="0"/>
                            <a:t>          0</a:t>
                          </a:r>
                        </a:p>
                      </a:txBody>
                      <a:tcPr/>
                    </a:tc>
                    <a:extLst>
                      <a:ext uri="{0D108BD9-81ED-4DB2-BD59-A6C34878D82A}">
                        <a16:rowId xmlns:a16="http://schemas.microsoft.com/office/drawing/2014/main" val="3971215091"/>
                      </a:ext>
                    </a:extLst>
                  </a:tr>
                  <a:tr h="340329">
                    <a:tc>
                      <a:txBody>
                        <a:bodyPr/>
                        <a:lstStyle/>
                        <a:p>
                          <a:pPr algn="l"/>
                          <a:r>
                            <a:rPr lang="en-US" dirty="0"/>
                            <a:t>            0</a:t>
                          </a:r>
                        </a:p>
                      </a:txBody>
                      <a:tcPr/>
                    </a:tc>
                    <a:tc>
                      <a:txBody>
                        <a:bodyPr/>
                        <a:lstStyle/>
                        <a:p>
                          <a:r>
                            <a:rPr lang="en-US" dirty="0"/>
                            <a:t>            1</a:t>
                          </a:r>
                        </a:p>
                      </a:txBody>
                      <a:tcPr/>
                    </a:tc>
                    <a:tc>
                      <a:txBody>
                        <a:bodyPr/>
                        <a:lstStyle/>
                        <a:p>
                          <a:r>
                            <a:rPr lang="en-US" dirty="0"/>
                            <a:t>          1</a:t>
                          </a:r>
                        </a:p>
                      </a:txBody>
                      <a:tcPr/>
                    </a:tc>
                    <a:extLst>
                      <a:ext uri="{0D108BD9-81ED-4DB2-BD59-A6C34878D82A}">
                        <a16:rowId xmlns:a16="http://schemas.microsoft.com/office/drawing/2014/main" val="1180221347"/>
                      </a:ext>
                    </a:extLst>
                  </a:tr>
                  <a:tr h="340329">
                    <a:tc>
                      <a:txBody>
                        <a:bodyPr/>
                        <a:lstStyle/>
                        <a:p>
                          <a:pPr algn="l"/>
                          <a:r>
                            <a:rPr lang="en-US" dirty="0"/>
                            <a:t>            1</a:t>
                          </a:r>
                        </a:p>
                      </a:txBody>
                      <a:tcPr/>
                    </a:tc>
                    <a:tc>
                      <a:txBody>
                        <a:bodyPr/>
                        <a:lstStyle/>
                        <a:p>
                          <a:r>
                            <a:rPr lang="en-US" dirty="0"/>
                            <a:t>            0</a:t>
                          </a:r>
                        </a:p>
                      </a:txBody>
                      <a:tcPr/>
                    </a:tc>
                    <a:tc>
                      <a:txBody>
                        <a:bodyPr/>
                        <a:lstStyle/>
                        <a:p>
                          <a:r>
                            <a:rPr lang="en-US" dirty="0"/>
                            <a:t>          1</a:t>
                          </a:r>
                        </a:p>
                      </a:txBody>
                      <a:tcPr/>
                    </a:tc>
                    <a:extLst>
                      <a:ext uri="{0D108BD9-81ED-4DB2-BD59-A6C34878D82A}">
                        <a16:rowId xmlns:a16="http://schemas.microsoft.com/office/drawing/2014/main" val="4216723870"/>
                      </a:ext>
                    </a:extLst>
                  </a:tr>
                  <a:tr h="340329">
                    <a:tc>
                      <a:txBody>
                        <a:bodyPr/>
                        <a:lstStyle/>
                        <a:p>
                          <a:pPr algn="l"/>
                          <a:r>
                            <a:rPr lang="en-US" dirty="0"/>
                            <a:t>            1</a:t>
                          </a:r>
                        </a:p>
                      </a:txBody>
                      <a:tcPr/>
                    </a:tc>
                    <a:tc>
                      <a:txBody>
                        <a:bodyPr/>
                        <a:lstStyle/>
                        <a:p>
                          <a:r>
                            <a:rPr lang="en-US" dirty="0"/>
                            <a:t>            1</a:t>
                          </a:r>
                        </a:p>
                      </a:txBody>
                      <a:tcPr/>
                    </a:tc>
                    <a:tc>
                      <a:txBody>
                        <a:bodyPr/>
                        <a:lstStyle/>
                        <a:p>
                          <a:r>
                            <a:rPr lang="en-US" dirty="0"/>
                            <a:t>          0</a:t>
                          </a:r>
                        </a:p>
                      </a:txBody>
                      <a:tcPr/>
                    </a:tc>
                    <a:extLst>
                      <a:ext uri="{0D108BD9-81ED-4DB2-BD59-A6C34878D82A}">
                        <a16:rowId xmlns:a16="http://schemas.microsoft.com/office/drawing/2014/main" val="2161151383"/>
                      </a:ext>
                    </a:extLst>
                  </a:tr>
                </a:tbl>
              </a:graphicData>
            </a:graphic>
          </p:graphicFrame>
        </mc:Choice>
        <mc:Fallback xmlns="">
          <p:graphicFrame>
            <p:nvGraphicFramePr>
              <p:cNvPr id="4" name="Table 5">
                <a:extLst>
                  <a:ext uri="{FF2B5EF4-FFF2-40B4-BE49-F238E27FC236}">
                    <a16:creationId xmlns:a16="http://schemas.microsoft.com/office/drawing/2014/main" id="{1555933F-3874-9845-83D3-B16CB27DFFB4}"/>
                  </a:ext>
                </a:extLst>
              </p:cNvPr>
              <p:cNvGraphicFramePr>
                <a:graphicFrameLocks noGrp="1"/>
              </p:cNvGraphicFramePr>
              <p:nvPr>
                <p:extLst>
                  <p:ext uri="{D42A27DB-BD31-4B8C-83A1-F6EECF244321}">
                    <p14:modId xmlns:p14="http://schemas.microsoft.com/office/powerpoint/2010/main" val="3332166046"/>
                  </p:ext>
                </p:extLst>
              </p:nvPr>
            </p:nvGraphicFramePr>
            <p:xfrm>
              <a:off x="8486274" y="1474694"/>
              <a:ext cx="2898900" cy="1828800"/>
            </p:xfrm>
            <a:graphic>
              <a:graphicData uri="http://schemas.openxmlformats.org/drawingml/2006/table">
                <a:tbl>
                  <a:tblPr firstRow="1" bandRow="1">
                    <a:tableStyleId>{5C22544A-7EE6-4342-B048-85BDC9FD1C3A}</a:tableStyleId>
                  </a:tblPr>
                  <a:tblGrid>
                    <a:gridCol w="966300">
                      <a:extLst>
                        <a:ext uri="{9D8B030D-6E8A-4147-A177-3AD203B41FA5}">
                          <a16:colId xmlns:a16="http://schemas.microsoft.com/office/drawing/2014/main" val="3649322065"/>
                        </a:ext>
                      </a:extLst>
                    </a:gridCol>
                    <a:gridCol w="966300">
                      <a:extLst>
                        <a:ext uri="{9D8B030D-6E8A-4147-A177-3AD203B41FA5}">
                          <a16:colId xmlns:a16="http://schemas.microsoft.com/office/drawing/2014/main" val="3743672402"/>
                        </a:ext>
                      </a:extLst>
                    </a:gridCol>
                    <a:gridCol w="966300">
                      <a:extLst>
                        <a:ext uri="{9D8B030D-6E8A-4147-A177-3AD203B41FA5}">
                          <a16:colId xmlns:a16="http://schemas.microsoft.com/office/drawing/2014/main" val="1600917394"/>
                        </a:ext>
                      </a:extLst>
                    </a:gridCol>
                  </a:tblGrid>
                  <a:tr h="365760">
                    <a:tc>
                      <a:txBody>
                        <a:bodyPr/>
                        <a:lstStyle/>
                        <a:p>
                          <a:pPr algn="l"/>
                          <a:r>
                            <a:rPr lang="en-US" dirty="0"/>
                            <a:t>            A</a:t>
                          </a:r>
                        </a:p>
                      </a:txBody>
                      <a:tcPr/>
                    </a:tc>
                    <a:tc>
                      <a:txBody>
                        <a:bodyPr/>
                        <a:lstStyle/>
                        <a:p>
                          <a:pPr algn="ctr"/>
                          <a:r>
                            <a:rPr lang="en-US" dirty="0"/>
                            <a:t>         B</a:t>
                          </a:r>
                        </a:p>
                      </a:txBody>
                      <a:tcPr/>
                    </a:tc>
                    <a:tc>
                      <a:txBody>
                        <a:bodyPr/>
                        <a:lstStyle/>
                        <a:p>
                          <a:endParaRPr lang="en-US"/>
                        </a:p>
                      </a:txBody>
                      <a:tcPr>
                        <a:blipFill>
                          <a:blip r:embed="rId4"/>
                          <a:stretch>
                            <a:fillRect l="-202632" t="-10345" r="-2632" b="-427586"/>
                          </a:stretch>
                        </a:blipFill>
                      </a:tcPr>
                    </a:tc>
                    <a:extLst>
                      <a:ext uri="{0D108BD9-81ED-4DB2-BD59-A6C34878D82A}">
                        <a16:rowId xmlns:a16="http://schemas.microsoft.com/office/drawing/2014/main" val="2177799788"/>
                      </a:ext>
                    </a:extLst>
                  </a:tr>
                  <a:tr h="365760">
                    <a:tc>
                      <a:txBody>
                        <a:bodyPr/>
                        <a:lstStyle/>
                        <a:p>
                          <a:pPr algn="l"/>
                          <a:r>
                            <a:rPr lang="en-US" dirty="0"/>
                            <a:t>            0 </a:t>
                          </a:r>
                        </a:p>
                      </a:txBody>
                      <a:tcPr/>
                    </a:tc>
                    <a:tc>
                      <a:txBody>
                        <a:bodyPr/>
                        <a:lstStyle/>
                        <a:p>
                          <a:r>
                            <a:rPr lang="en-US" dirty="0"/>
                            <a:t>            0</a:t>
                          </a:r>
                        </a:p>
                      </a:txBody>
                      <a:tcPr/>
                    </a:tc>
                    <a:tc>
                      <a:txBody>
                        <a:bodyPr/>
                        <a:lstStyle/>
                        <a:p>
                          <a:r>
                            <a:rPr lang="en-US" dirty="0"/>
                            <a:t>          0</a:t>
                          </a:r>
                        </a:p>
                      </a:txBody>
                      <a:tcPr/>
                    </a:tc>
                    <a:extLst>
                      <a:ext uri="{0D108BD9-81ED-4DB2-BD59-A6C34878D82A}">
                        <a16:rowId xmlns:a16="http://schemas.microsoft.com/office/drawing/2014/main" val="3971215091"/>
                      </a:ext>
                    </a:extLst>
                  </a:tr>
                  <a:tr h="365760">
                    <a:tc>
                      <a:txBody>
                        <a:bodyPr/>
                        <a:lstStyle/>
                        <a:p>
                          <a:pPr algn="l"/>
                          <a:r>
                            <a:rPr lang="en-US" dirty="0"/>
                            <a:t>            0</a:t>
                          </a:r>
                        </a:p>
                      </a:txBody>
                      <a:tcPr/>
                    </a:tc>
                    <a:tc>
                      <a:txBody>
                        <a:bodyPr/>
                        <a:lstStyle/>
                        <a:p>
                          <a:r>
                            <a:rPr lang="en-US" dirty="0"/>
                            <a:t>            1</a:t>
                          </a:r>
                        </a:p>
                      </a:txBody>
                      <a:tcPr/>
                    </a:tc>
                    <a:tc>
                      <a:txBody>
                        <a:bodyPr/>
                        <a:lstStyle/>
                        <a:p>
                          <a:r>
                            <a:rPr lang="en-US" dirty="0"/>
                            <a:t>          1</a:t>
                          </a:r>
                        </a:p>
                      </a:txBody>
                      <a:tcPr/>
                    </a:tc>
                    <a:extLst>
                      <a:ext uri="{0D108BD9-81ED-4DB2-BD59-A6C34878D82A}">
                        <a16:rowId xmlns:a16="http://schemas.microsoft.com/office/drawing/2014/main" val="1180221347"/>
                      </a:ext>
                    </a:extLst>
                  </a:tr>
                  <a:tr h="365760">
                    <a:tc>
                      <a:txBody>
                        <a:bodyPr/>
                        <a:lstStyle/>
                        <a:p>
                          <a:pPr algn="l"/>
                          <a:r>
                            <a:rPr lang="en-US" dirty="0"/>
                            <a:t>            1</a:t>
                          </a:r>
                        </a:p>
                      </a:txBody>
                      <a:tcPr/>
                    </a:tc>
                    <a:tc>
                      <a:txBody>
                        <a:bodyPr/>
                        <a:lstStyle/>
                        <a:p>
                          <a:r>
                            <a:rPr lang="en-US" dirty="0"/>
                            <a:t>            0</a:t>
                          </a:r>
                        </a:p>
                      </a:txBody>
                      <a:tcPr/>
                    </a:tc>
                    <a:tc>
                      <a:txBody>
                        <a:bodyPr/>
                        <a:lstStyle/>
                        <a:p>
                          <a:r>
                            <a:rPr lang="en-US" dirty="0"/>
                            <a:t>          1</a:t>
                          </a:r>
                        </a:p>
                      </a:txBody>
                      <a:tcPr/>
                    </a:tc>
                    <a:extLst>
                      <a:ext uri="{0D108BD9-81ED-4DB2-BD59-A6C34878D82A}">
                        <a16:rowId xmlns:a16="http://schemas.microsoft.com/office/drawing/2014/main" val="4216723870"/>
                      </a:ext>
                    </a:extLst>
                  </a:tr>
                  <a:tr h="365760">
                    <a:tc>
                      <a:txBody>
                        <a:bodyPr/>
                        <a:lstStyle/>
                        <a:p>
                          <a:pPr algn="l"/>
                          <a:r>
                            <a:rPr lang="en-US" dirty="0"/>
                            <a:t>            1</a:t>
                          </a:r>
                        </a:p>
                      </a:txBody>
                      <a:tcPr/>
                    </a:tc>
                    <a:tc>
                      <a:txBody>
                        <a:bodyPr/>
                        <a:lstStyle/>
                        <a:p>
                          <a:r>
                            <a:rPr lang="en-US" dirty="0"/>
                            <a:t>            1</a:t>
                          </a:r>
                        </a:p>
                      </a:txBody>
                      <a:tcPr/>
                    </a:tc>
                    <a:tc>
                      <a:txBody>
                        <a:bodyPr/>
                        <a:lstStyle/>
                        <a:p>
                          <a:r>
                            <a:rPr lang="en-US" dirty="0"/>
                            <a:t>          0</a:t>
                          </a:r>
                        </a:p>
                      </a:txBody>
                      <a:tcPr/>
                    </a:tc>
                    <a:extLst>
                      <a:ext uri="{0D108BD9-81ED-4DB2-BD59-A6C34878D82A}">
                        <a16:rowId xmlns:a16="http://schemas.microsoft.com/office/drawing/2014/main" val="2161151383"/>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DAC37FA-AF33-7845-8E2C-36E13211B780}"/>
                  </a:ext>
                </a:extLst>
              </p:cNvPr>
              <p:cNvSpPr txBox="1"/>
              <p:nvPr/>
            </p:nvSpPr>
            <p:spPr>
              <a:xfrm>
                <a:off x="7022397" y="3872747"/>
                <a:ext cx="4735399" cy="778868"/>
              </a:xfrm>
              <a:prstGeom prst="rect">
                <a:avLst/>
              </a:prstGeom>
              <a:noFill/>
            </p:spPr>
            <p:txBody>
              <a:bodyPr wrap="none" rtlCol="0">
                <a:spAutoFit/>
              </a:bodyPr>
              <a:lstStyle/>
              <a:p>
                <a:r>
                  <a:rPr lang="en-US" sz="2000" dirty="0"/>
                  <a:t>K</a:t>
                </a:r>
                <a:r>
                  <a:rPr lang="en-US" sz="2000" baseline="30000" dirty="0"/>
                  <a:t>+</a:t>
                </a:r>
                <a:r>
                  <a:rPr lang="en-US" sz="2000" dirty="0"/>
                  <a:t> =</a:t>
                </a:r>
                <a:r>
                  <a:rPr lang="zh-CN" altLang="en-US" sz="2000" dirty="0"/>
                  <a:t> </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m:rPr>
                                <m:sty m:val="p"/>
                              </m:rPr>
                              <a:rPr lang="en-US" altLang="zh-CN" sz="2000" i="1">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𝐾</m:t>
                                </m:r>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𝑖𝑠</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𝑙𝑎𝑟𝑔𝑒𝑟</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𝑡h𝑎𝑛</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𝑏𝑙𝑜𝑐𝑘</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𝑠𝑖𝑧𝑒</m:t>
                            </m:r>
                          </m:e>
                          <m:e>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𝑜𝑡h𝑒𝑟𝑤𝑖𝑠𝑒</m:t>
                            </m:r>
                          </m:e>
                        </m:eqArr>
                      </m:e>
                    </m:d>
                  </m:oMath>
                </a14:m>
                <a:endParaRPr lang="en-US" sz="2000" dirty="0"/>
              </a:p>
            </p:txBody>
          </p:sp>
        </mc:Choice>
        <mc:Fallback xmlns="">
          <p:sp>
            <p:nvSpPr>
              <p:cNvPr id="7" name="TextBox 6">
                <a:extLst>
                  <a:ext uri="{FF2B5EF4-FFF2-40B4-BE49-F238E27FC236}">
                    <a16:creationId xmlns:a16="http://schemas.microsoft.com/office/drawing/2014/main" id="{CDAC37FA-AF33-7845-8E2C-36E13211B780}"/>
                  </a:ext>
                </a:extLst>
              </p:cNvPr>
              <p:cNvSpPr txBox="1">
                <a:spLocks noRot="1" noChangeAspect="1" noMove="1" noResize="1" noEditPoints="1" noAdjustHandles="1" noChangeArrowheads="1" noChangeShapeType="1" noTextEdit="1"/>
              </p:cNvSpPr>
              <p:nvPr/>
            </p:nvSpPr>
            <p:spPr>
              <a:xfrm>
                <a:off x="7022397" y="3872747"/>
                <a:ext cx="4735399" cy="778868"/>
              </a:xfrm>
              <a:prstGeom prst="rect">
                <a:avLst/>
              </a:prstGeom>
              <a:blipFill>
                <a:blip r:embed="rId5"/>
                <a:stretch>
                  <a:fillRect l="-15775" t="-190476" b="-27777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E07340D-BA95-6D4B-B8F5-030468BF8889}"/>
              </a:ext>
            </a:extLst>
          </p:cNvPr>
          <p:cNvSpPr txBox="1"/>
          <p:nvPr/>
        </p:nvSpPr>
        <p:spPr>
          <a:xfrm>
            <a:off x="7138737" y="5277853"/>
            <a:ext cx="3860993" cy="707886"/>
          </a:xfrm>
          <a:prstGeom prst="rect">
            <a:avLst/>
          </a:prstGeom>
          <a:noFill/>
        </p:spPr>
        <p:txBody>
          <a:bodyPr wrap="none" rtlCol="0">
            <a:spAutoFit/>
          </a:bodyPr>
          <a:lstStyle/>
          <a:p>
            <a:r>
              <a:rPr lang="en-US" sz="2000" dirty="0" err="1"/>
              <a:t>ipad</a:t>
            </a:r>
            <a:r>
              <a:rPr lang="en-US" sz="2000" dirty="0"/>
              <a:t> = 00110110 , repeat b/8 times</a:t>
            </a:r>
          </a:p>
          <a:p>
            <a:r>
              <a:rPr lang="en-US" sz="2000" dirty="0" err="1"/>
              <a:t>opad</a:t>
            </a:r>
            <a:r>
              <a:rPr lang="en-US" sz="2000" dirty="0"/>
              <a:t> = 01011100, repeat b/8 times</a:t>
            </a:r>
          </a:p>
        </p:txBody>
      </p:sp>
      <p:pic>
        <p:nvPicPr>
          <p:cNvPr id="9" name="Picture 8">
            <a:extLst>
              <a:ext uri="{FF2B5EF4-FFF2-40B4-BE49-F238E27FC236}">
                <a16:creationId xmlns:a16="http://schemas.microsoft.com/office/drawing/2014/main" id="{9414C7C9-048A-4A4F-96BF-3A23B4B90F42}"/>
              </a:ext>
            </a:extLst>
          </p:cNvPr>
          <p:cNvPicPr>
            <a:picLocks noChangeAspect="1"/>
          </p:cNvPicPr>
          <p:nvPr/>
        </p:nvPicPr>
        <p:blipFill>
          <a:blip r:embed="rId6"/>
          <a:stretch>
            <a:fillRect/>
          </a:stretch>
        </p:blipFill>
        <p:spPr>
          <a:xfrm>
            <a:off x="3860800" y="1326229"/>
            <a:ext cx="4470400" cy="393700"/>
          </a:xfrm>
          <a:prstGeom prst="rect">
            <a:avLst/>
          </a:prstGeom>
        </p:spPr>
      </p:pic>
    </p:spTree>
    <p:extLst>
      <p:ext uri="{BB962C8B-B14F-4D97-AF65-F5344CB8AC3E}">
        <p14:creationId xmlns:p14="http://schemas.microsoft.com/office/powerpoint/2010/main" val="1138955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822-5BEB-5A44-87D4-9EBC11922708}"/>
              </a:ext>
            </a:extLst>
          </p:cNvPr>
          <p:cNvSpPr>
            <a:spLocks noGrp="1"/>
          </p:cNvSpPr>
          <p:nvPr>
            <p:ph type="title"/>
          </p:nvPr>
        </p:nvSpPr>
        <p:spPr/>
        <p:txBody>
          <a:bodyPr/>
          <a:lstStyle/>
          <a:p>
            <a:r>
              <a:rPr lang="en-US"/>
              <a:t>HMAC Properties</a:t>
            </a:r>
            <a:endParaRPr lang="en-US" dirty="0"/>
          </a:p>
        </p:txBody>
      </p:sp>
      <p:sp>
        <p:nvSpPr>
          <p:cNvPr id="3" name="Content Placeholder 2">
            <a:extLst>
              <a:ext uri="{FF2B5EF4-FFF2-40B4-BE49-F238E27FC236}">
                <a16:creationId xmlns:a16="http://schemas.microsoft.com/office/drawing/2014/main" id="{7F367CEC-3455-5045-B33D-708869E0502E}"/>
              </a:ext>
            </a:extLst>
          </p:cNvPr>
          <p:cNvSpPr>
            <a:spLocks noGrp="1"/>
          </p:cNvSpPr>
          <p:nvPr>
            <p:ph idx="1"/>
          </p:nvPr>
        </p:nvSpPr>
        <p:spPr/>
        <p:txBody>
          <a:bodyPr/>
          <a:lstStyle/>
          <a:p>
            <a:pPr fontAlgn="base"/>
            <a:r>
              <a:rPr lang="en-US" dirty="0"/>
              <a:t>HMAC(</a:t>
            </a:r>
            <a:r>
              <a:rPr lang="en-US" i="1" dirty="0"/>
              <a:t>K</a:t>
            </a:r>
            <a:r>
              <a:rPr lang="en-US" dirty="0"/>
              <a:t>, </a:t>
            </a:r>
            <a:r>
              <a:rPr lang="en-US" i="1" dirty="0"/>
              <a:t>M</a:t>
            </a:r>
            <a:r>
              <a:rPr lang="en-US" dirty="0"/>
              <a:t>) = </a:t>
            </a:r>
            <a:r>
              <a:rPr lang="en-US" i="1" dirty="0"/>
              <a:t>H[</a:t>
            </a:r>
            <a:r>
              <a:rPr lang="en-US" dirty="0"/>
              <a:t>(</a:t>
            </a:r>
            <a:r>
              <a:rPr lang="en-US" i="1" dirty="0">
                <a:solidFill>
                  <a:srgbClr val="00B0F0"/>
                </a:solidFill>
              </a:rPr>
              <a:t>K</a:t>
            </a:r>
            <a:r>
              <a:rPr lang="en-US" i="1" baseline="30000" dirty="0">
                <a:solidFill>
                  <a:srgbClr val="00B0F0"/>
                </a:solidFill>
              </a:rPr>
              <a:t>+</a:t>
            </a:r>
            <a:r>
              <a:rPr lang="en-US" dirty="0">
                <a:solidFill>
                  <a:srgbClr val="00B0F0"/>
                </a:solidFill>
              </a:rPr>
              <a:t> ⊕ </a:t>
            </a:r>
            <a:r>
              <a:rPr lang="en-US" i="1" dirty="0" err="1">
                <a:solidFill>
                  <a:srgbClr val="00B0F0"/>
                </a:solidFill>
              </a:rPr>
              <a:t>opad</a:t>
            </a:r>
            <a:r>
              <a:rPr lang="en-US" dirty="0"/>
              <a:t>) || </a:t>
            </a:r>
            <a:r>
              <a:rPr lang="en-US" i="1" dirty="0"/>
              <a:t>H</a:t>
            </a:r>
            <a:r>
              <a:rPr lang="en-US" dirty="0"/>
              <a:t>((</a:t>
            </a:r>
            <a:r>
              <a:rPr lang="en-US" i="1" dirty="0">
                <a:solidFill>
                  <a:srgbClr val="FF0000"/>
                </a:solidFill>
              </a:rPr>
              <a:t>K</a:t>
            </a:r>
            <a:r>
              <a:rPr lang="en-US" i="1" baseline="30000" dirty="0">
                <a:solidFill>
                  <a:srgbClr val="FF0000"/>
                </a:solidFill>
              </a:rPr>
              <a:t>+</a:t>
            </a:r>
            <a:r>
              <a:rPr lang="en-US" dirty="0">
                <a:solidFill>
                  <a:srgbClr val="FF0000"/>
                </a:solidFill>
              </a:rPr>
              <a:t> ⊕ </a:t>
            </a:r>
            <a:r>
              <a:rPr lang="en-US" i="1" dirty="0" err="1">
                <a:solidFill>
                  <a:srgbClr val="FF0000"/>
                </a:solidFill>
              </a:rPr>
              <a:t>ipad</a:t>
            </a:r>
            <a:r>
              <a:rPr lang="en-US" dirty="0"/>
              <a:t>) || </a:t>
            </a:r>
            <a:r>
              <a:rPr lang="en-US" i="1" dirty="0"/>
              <a:t>M]]</a:t>
            </a:r>
            <a:r>
              <a:rPr lang="en-US" dirty="0"/>
              <a:t> </a:t>
            </a:r>
          </a:p>
          <a:p>
            <a:pPr fontAlgn="base"/>
            <a:r>
              <a:rPr lang="en-US" dirty="0"/>
              <a:t>HMAC is a hash function, so it has the properties of the underlying hash too</a:t>
            </a:r>
          </a:p>
          <a:p>
            <a:pPr lvl="1" fontAlgn="base"/>
            <a:r>
              <a:rPr lang="en-US" dirty="0"/>
              <a:t>It is collision resistant</a:t>
            </a:r>
          </a:p>
          <a:p>
            <a:pPr lvl="1" fontAlgn="base"/>
            <a:r>
              <a:rPr lang="en-US" dirty="0"/>
              <a:t>Given HMAC(</a:t>
            </a:r>
            <a:r>
              <a:rPr lang="en-US" i="1" dirty="0"/>
              <a:t>K</a:t>
            </a:r>
            <a:r>
              <a:rPr lang="en-US" dirty="0"/>
              <a:t>, </a:t>
            </a:r>
            <a:r>
              <a:rPr lang="en-US" i="1" dirty="0"/>
              <a:t>M</a:t>
            </a:r>
            <a:r>
              <a:rPr lang="en-US" dirty="0"/>
              <a:t>) and </a:t>
            </a:r>
            <a:r>
              <a:rPr lang="en-US" i="1" dirty="0"/>
              <a:t>K</a:t>
            </a:r>
            <a:r>
              <a:rPr lang="en-US" dirty="0"/>
              <a:t>, an attacker can’t learn </a:t>
            </a:r>
            <a:r>
              <a:rPr lang="en-US" i="1" dirty="0"/>
              <a:t>M – one way</a:t>
            </a:r>
            <a:endParaRPr lang="en-US" dirty="0"/>
          </a:p>
          <a:p>
            <a:pPr lvl="1" fontAlgn="base"/>
            <a:r>
              <a:rPr lang="en-US" dirty="0"/>
              <a:t>If the underlying hash is secure, HMAC doesn’t reveal M, but it is still deterministic </a:t>
            </a:r>
          </a:p>
          <a:p>
            <a:pPr fontAlgn="base"/>
            <a:r>
              <a:rPr lang="en-US" dirty="0"/>
              <a:t>You can’t verify a tag </a:t>
            </a:r>
            <a:r>
              <a:rPr lang="en-US" i="1" dirty="0"/>
              <a:t>T</a:t>
            </a:r>
            <a:r>
              <a:rPr lang="en-US" dirty="0"/>
              <a:t> if you don’t have </a:t>
            </a:r>
            <a:r>
              <a:rPr lang="en-US" i="1" dirty="0"/>
              <a:t>K</a:t>
            </a:r>
            <a:endParaRPr lang="en-US" dirty="0"/>
          </a:p>
          <a:p>
            <a:r>
              <a:rPr lang="en-US" dirty="0"/>
              <a:t>This means that an attacker can’t brute-force the message </a:t>
            </a:r>
            <a:r>
              <a:rPr lang="en-US" i="1" dirty="0"/>
              <a:t>M</a:t>
            </a:r>
            <a:r>
              <a:rPr lang="en-US" dirty="0"/>
              <a:t> without knowing </a:t>
            </a:r>
            <a:r>
              <a:rPr lang="en-US" i="1" dirty="0"/>
              <a:t>K</a:t>
            </a:r>
            <a:endParaRPr lang="en-US" dirty="0"/>
          </a:p>
        </p:txBody>
      </p:sp>
    </p:spTree>
    <p:extLst>
      <p:ext uri="{BB962C8B-B14F-4D97-AF65-F5344CB8AC3E}">
        <p14:creationId xmlns:p14="http://schemas.microsoft.com/office/powerpoint/2010/main" val="3780282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0EEC-0651-F848-9CCF-419F618C9805}"/>
              </a:ext>
            </a:extLst>
          </p:cNvPr>
          <p:cNvSpPr>
            <a:spLocks noGrp="1"/>
          </p:cNvSpPr>
          <p:nvPr>
            <p:ph type="title"/>
          </p:nvPr>
        </p:nvSpPr>
        <p:spPr/>
        <p:txBody>
          <a:bodyPr/>
          <a:lstStyle/>
          <a:p>
            <a:r>
              <a:rPr lang="en-US" dirty="0"/>
              <a:t>Do MACs provide integrity? </a:t>
            </a:r>
          </a:p>
        </p:txBody>
      </p:sp>
      <p:sp>
        <p:nvSpPr>
          <p:cNvPr id="3" name="Content Placeholder 2">
            <a:extLst>
              <a:ext uri="{FF2B5EF4-FFF2-40B4-BE49-F238E27FC236}">
                <a16:creationId xmlns:a16="http://schemas.microsoft.com/office/drawing/2014/main" id="{DB114018-0E7D-7743-8708-82767CA522A1}"/>
              </a:ext>
            </a:extLst>
          </p:cNvPr>
          <p:cNvSpPr>
            <a:spLocks noGrp="1"/>
          </p:cNvSpPr>
          <p:nvPr>
            <p:ph idx="1"/>
          </p:nvPr>
        </p:nvSpPr>
        <p:spPr/>
        <p:txBody>
          <a:bodyPr>
            <a:normAutofit/>
          </a:bodyPr>
          <a:lstStyle/>
          <a:p>
            <a:pPr fontAlgn="base"/>
            <a:r>
              <a:rPr lang="en-US" dirty="0"/>
              <a:t>Do MACs provide integrity?</a:t>
            </a:r>
          </a:p>
          <a:p>
            <a:pPr lvl="1" fontAlgn="base"/>
            <a:r>
              <a:rPr lang="en-US" dirty="0"/>
              <a:t>Yes. An attacker cannot tamper with the message without being detected</a:t>
            </a:r>
          </a:p>
          <a:p>
            <a:pPr fontAlgn="base"/>
            <a:r>
              <a:rPr lang="en-US" dirty="0"/>
              <a:t>Do MACs provide authenticity?</a:t>
            </a:r>
          </a:p>
          <a:p>
            <a:pPr lvl="1" fontAlgn="base"/>
            <a:r>
              <a:rPr lang="en-US" dirty="0"/>
              <a:t>It depends on your threat model</a:t>
            </a:r>
          </a:p>
          <a:p>
            <a:pPr lvl="1" fontAlgn="base"/>
            <a:r>
              <a:rPr lang="en-US" dirty="0"/>
              <a:t>If only two people have the secret key, MACs provide authenticity: it has a valid MAC, and it’s not from me, so it must be from the other person</a:t>
            </a:r>
          </a:p>
          <a:p>
            <a:pPr lvl="1" fontAlgn="base"/>
            <a:r>
              <a:rPr lang="en-US" dirty="0"/>
              <a:t>If a message has a valid MAC, you can be sure it came from </a:t>
            </a:r>
            <a:r>
              <a:rPr lang="en-US" i="1" dirty="0"/>
              <a:t>someone with the secret key</a:t>
            </a:r>
            <a:r>
              <a:rPr lang="en-US" dirty="0"/>
              <a:t>, but you can’t narrow it down to one person</a:t>
            </a:r>
          </a:p>
          <a:p>
            <a:pPr fontAlgn="base"/>
            <a:r>
              <a:rPr lang="en-US" dirty="0"/>
              <a:t>Do MACs provide confidentiality?</a:t>
            </a:r>
          </a:p>
        </p:txBody>
      </p:sp>
    </p:spTree>
    <p:extLst>
      <p:ext uri="{BB962C8B-B14F-4D97-AF65-F5344CB8AC3E}">
        <p14:creationId xmlns:p14="http://schemas.microsoft.com/office/powerpoint/2010/main" val="380630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CFF2-E188-984C-83B9-23EF312C78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B15F44-DD53-C742-946F-B17DA30674ED}"/>
              </a:ext>
            </a:extLst>
          </p:cNvPr>
          <p:cNvSpPr>
            <a:spLocks noGrp="1"/>
          </p:cNvSpPr>
          <p:nvPr>
            <p:ph idx="1"/>
          </p:nvPr>
        </p:nvSpPr>
        <p:spPr/>
        <p:txBody>
          <a:bodyPr/>
          <a:lstStyle/>
          <a:p>
            <a:pPr marL="0" indent="0">
              <a:buNone/>
            </a:pPr>
            <a:endParaRPr lang="en-US" dirty="0"/>
          </a:p>
          <a:p>
            <a:pPr marL="0" indent="0" algn="ctr">
              <a:buNone/>
            </a:pPr>
            <a:endParaRPr lang="en-US" sz="3600" dirty="0"/>
          </a:p>
          <a:p>
            <a:pPr marL="0" indent="0">
              <a:buNone/>
            </a:pPr>
            <a:r>
              <a:rPr lang="zh-CN" altLang="en-US" sz="3600" dirty="0"/>
              <a:t>                       </a:t>
            </a:r>
            <a:r>
              <a:rPr lang="en-US" sz="3600" dirty="0"/>
              <a:t>Message Authentication Code</a:t>
            </a:r>
          </a:p>
        </p:txBody>
      </p:sp>
    </p:spTree>
    <p:extLst>
      <p:ext uri="{BB962C8B-B14F-4D97-AF65-F5344CB8AC3E}">
        <p14:creationId xmlns:p14="http://schemas.microsoft.com/office/powerpoint/2010/main" val="123797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502B-C2A6-834D-B9E3-6986BDD60D89}"/>
              </a:ext>
            </a:extLst>
          </p:cNvPr>
          <p:cNvSpPr>
            <a:spLocks noGrp="1"/>
          </p:cNvSpPr>
          <p:nvPr>
            <p:ph type="title"/>
          </p:nvPr>
        </p:nvSpPr>
        <p:spPr/>
        <p:txBody>
          <a:bodyPr/>
          <a:lstStyle/>
          <a:p>
            <a:r>
              <a:rPr lang="en-US" dirty="0"/>
              <a:t>Message authentication code (MAC)</a:t>
            </a:r>
          </a:p>
        </p:txBody>
      </p:sp>
      <p:sp>
        <p:nvSpPr>
          <p:cNvPr id="3" name="Content Placeholder 2">
            <a:extLst>
              <a:ext uri="{FF2B5EF4-FFF2-40B4-BE49-F238E27FC236}">
                <a16:creationId xmlns:a16="http://schemas.microsoft.com/office/drawing/2014/main" id="{2820E5D2-E108-4D49-A383-202C3FDFED43}"/>
              </a:ext>
            </a:extLst>
          </p:cNvPr>
          <p:cNvSpPr>
            <a:spLocks noGrp="1"/>
          </p:cNvSpPr>
          <p:nvPr>
            <p:ph idx="1"/>
          </p:nvPr>
        </p:nvSpPr>
        <p:spPr/>
        <p:txBody>
          <a:bodyPr/>
          <a:lstStyle/>
          <a:p>
            <a:r>
              <a:rPr lang="en-AU" altLang="en-US" dirty="0"/>
              <a:t>generated by an algorithm that creates a small fixed-sized block</a:t>
            </a:r>
          </a:p>
          <a:p>
            <a:pPr lvl="1"/>
            <a:r>
              <a:rPr lang="en-AU" altLang="en-US" dirty="0"/>
              <a:t>depending on both message and some key</a:t>
            </a:r>
          </a:p>
          <a:p>
            <a:pPr lvl="1"/>
            <a:r>
              <a:rPr lang="en-US" altLang="en-US" dirty="0"/>
              <a:t>like encryption though need not be reversible</a:t>
            </a:r>
          </a:p>
          <a:p>
            <a:pPr lvl="1"/>
            <a:r>
              <a:rPr lang="en-US" altLang="en-US" dirty="0"/>
              <a:t>MAC</a:t>
            </a:r>
            <a:r>
              <a:rPr lang="en-US" altLang="en-US" baseline="-25000" dirty="0"/>
              <a:t>M</a:t>
            </a:r>
            <a:r>
              <a:rPr lang="en-US" altLang="en-US" dirty="0"/>
              <a:t> = F(K</a:t>
            </a:r>
            <a:r>
              <a:rPr lang="en-US" altLang="en-US" baseline="-25000" dirty="0"/>
              <a:t>AB</a:t>
            </a:r>
            <a:r>
              <a:rPr lang="en-US" altLang="en-US" dirty="0"/>
              <a:t>, M)</a:t>
            </a:r>
            <a:endParaRPr lang="en-AU" altLang="en-US" dirty="0"/>
          </a:p>
          <a:p>
            <a:r>
              <a:rPr lang="en-US" altLang="en-US" dirty="0"/>
              <a:t>appended to message as a signature</a:t>
            </a:r>
          </a:p>
          <a:p>
            <a:r>
              <a:rPr lang="en-US" altLang="en-US" dirty="0"/>
              <a:t>receiver performs same computation on message and checks it matches the MAC</a:t>
            </a:r>
          </a:p>
          <a:p>
            <a:r>
              <a:rPr lang="en-US" altLang="en-US" dirty="0"/>
              <a:t>provides assurance that message is unaltered and comes from sender</a:t>
            </a:r>
            <a:endParaRPr lang="en-AU" altLang="en-US" dirty="0"/>
          </a:p>
          <a:p>
            <a:pPr marL="0" indent="0">
              <a:buNone/>
            </a:pPr>
            <a:endParaRPr lang="en-US" dirty="0"/>
          </a:p>
        </p:txBody>
      </p:sp>
    </p:spTree>
    <p:extLst>
      <p:ext uri="{BB962C8B-B14F-4D97-AF65-F5344CB8AC3E}">
        <p14:creationId xmlns:p14="http://schemas.microsoft.com/office/powerpoint/2010/main" val="269543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BFD5-212C-1945-B2E0-B54B4977D91D}"/>
              </a:ext>
            </a:extLst>
          </p:cNvPr>
          <p:cNvSpPr>
            <a:spLocks noGrp="1"/>
          </p:cNvSpPr>
          <p:nvPr>
            <p:ph type="title"/>
          </p:nvPr>
        </p:nvSpPr>
        <p:spPr/>
        <p:txBody>
          <a:bodyPr/>
          <a:lstStyle/>
          <a:p>
            <a:r>
              <a:rPr lang="en-US" dirty="0"/>
              <a:t>MACs: Usage</a:t>
            </a:r>
          </a:p>
        </p:txBody>
      </p:sp>
      <p:sp>
        <p:nvSpPr>
          <p:cNvPr id="3" name="Content Placeholder 2">
            <a:extLst>
              <a:ext uri="{FF2B5EF4-FFF2-40B4-BE49-F238E27FC236}">
                <a16:creationId xmlns:a16="http://schemas.microsoft.com/office/drawing/2014/main" id="{A1B54C8A-BD92-2445-8431-33DC37C65950}"/>
              </a:ext>
            </a:extLst>
          </p:cNvPr>
          <p:cNvSpPr>
            <a:spLocks noGrp="1"/>
          </p:cNvSpPr>
          <p:nvPr>
            <p:ph idx="1"/>
          </p:nvPr>
        </p:nvSpPr>
        <p:spPr>
          <a:xfrm>
            <a:off x="838200" y="1465262"/>
            <a:ext cx="10778067" cy="4351338"/>
          </a:xfrm>
        </p:spPr>
        <p:txBody>
          <a:bodyPr/>
          <a:lstStyle/>
          <a:p>
            <a:pPr fontAlgn="base"/>
            <a:r>
              <a:rPr lang="en-US" dirty="0"/>
              <a:t>Alice wants to send </a:t>
            </a:r>
            <a:r>
              <a:rPr lang="en-US" i="1" dirty="0"/>
              <a:t>M</a:t>
            </a:r>
            <a:r>
              <a:rPr lang="en-US" dirty="0"/>
              <a:t> to Bob, but doesn’t want David to tamper with it</a:t>
            </a:r>
          </a:p>
          <a:p>
            <a:pPr fontAlgn="base"/>
            <a:r>
              <a:rPr lang="en-US" dirty="0"/>
              <a:t>Alice sends </a:t>
            </a:r>
            <a:r>
              <a:rPr lang="en-US" i="1" dirty="0"/>
              <a:t>M</a:t>
            </a:r>
            <a:r>
              <a:rPr lang="en-US" dirty="0"/>
              <a:t> and </a:t>
            </a:r>
            <a:r>
              <a:rPr lang="en-US" i="1" dirty="0"/>
              <a:t>T</a:t>
            </a:r>
            <a:r>
              <a:rPr lang="en-US" dirty="0"/>
              <a:t> = MAC(</a:t>
            </a:r>
            <a:r>
              <a:rPr lang="en-US" i="1" dirty="0"/>
              <a:t>K</a:t>
            </a:r>
            <a:r>
              <a:rPr lang="en-US" dirty="0"/>
              <a:t>, </a:t>
            </a:r>
            <a:r>
              <a:rPr lang="en-US" i="1" dirty="0"/>
              <a:t>M</a:t>
            </a:r>
            <a:r>
              <a:rPr lang="en-US" dirty="0"/>
              <a:t>) to Bob</a:t>
            </a:r>
          </a:p>
          <a:p>
            <a:pPr fontAlgn="base"/>
            <a:r>
              <a:rPr lang="en-US" dirty="0"/>
              <a:t>Bob receives </a:t>
            </a:r>
            <a:r>
              <a:rPr lang="en-US" i="1" dirty="0"/>
              <a:t>M</a:t>
            </a:r>
            <a:r>
              <a:rPr lang="en-US" dirty="0"/>
              <a:t> and </a:t>
            </a:r>
            <a:r>
              <a:rPr lang="en-US" i="1" dirty="0"/>
              <a:t>T</a:t>
            </a:r>
            <a:endParaRPr lang="en-US" dirty="0"/>
          </a:p>
          <a:p>
            <a:pPr fontAlgn="base"/>
            <a:r>
              <a:rPr lang="en-US" dirty="0"/>
              <a:t>Bob computes MAC(</a:t>
            </a:r>
            <a:r>
              <a:rPr lang="en-US" i="1" dirty="0"/>
              <a:t>K</a:t>
            </a:r>
            <a:r>
              <a:rPr lang="en-US" dirty="0"/>
              <a:t>, </a:t>
            </a:r>
            <a:r>
              <a:rPr lang="en-US" i="1" dirty="0"/>
              <a:t>M</a:t>
            </a:r>
            <a:r>
              <a:rPr lang="en-US" dirty="0"/>
              <a:t>) and checks that it matches </a:t>
            </a:r>
            <a:r>
              <a:rPr lang="en-US" i="1" dirty="0"/>
              <a:t>T</a:t>
            </a:r>
            <a:endParaRPr lang="en-US" dirty="0"/>
          </a:p>
          <a:p>
            <a:pPr fontAlgn="base"/>
            <a:r>
              <a:rPr lang="en-US" dirty="0"/>
              <a:t>If the MACs match, Bob is confident the message has not been tampered with (integrity)</a:t>
            </a:r>
          </a:p>
          <a:p>
            <a:endParaRPr lang="en-US" dirty="0"/>
          </a:p>
        </p:txBody>
      </p:sp>
      <p:pic>
        <p:nvPicPr>
          <p:cNvPr id="5" name="Picture 4" descr="Diagram&#10;&#10;Description automatically generated">
            <a:extLst>
              <a:ext uri="{FF2B5EF4-FFF2-40B4-BE49-F238E27FC236}">
                <a16:creationId xmlns:a16="http://schemas.microsoft.com/office/drawing/2014/main" id="{D1FF38E6-3261-974C-981B-188C0570B608}"/>
              </a:ext>
            </a:extLst>
          </p:cNvPr>
          <p:cNvPicPr>
            <a:picLocks noChangeAspect="1"/>
          </p:cNvPicPr>
          <p:nvPr/>
        </p:nvPicPr>
        <p:blipFill>
          <a:blip r:embed="rId2"/>
          <a:stretch>
            <a:fillRect/>
          </a:stretch>
        </p:blipFill>
        <p:spPr>
          <a:xfrm>
            <a:off x="1388533" y="4595283"/>
            <a:ext cx="9042400" cy="1803400"/>
          </a:xfrm>
          <a:prstGeom prst="rect">
            <a:avLst/>
          </a:prstGeom>
        </p:spPr>
      </p:pic>
    </p:spTree>
    <p:extLst>
      <p:ext uri="{BB962C8B-B14F-4D97-AF65-F5344CB8AC3E}">
        <p14:creationId xmlns:p14="http://schemas.microsoft.com/office/powerpoint/2010/main" val="411435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5CD2-D4BB-9B42-85C1-6C1E3098FC4C}"/>
              </a:ext>
            </a:extLst>
          </p:cNvPr>
          <p:cNvSpPr>
            <a:spLocks noGrp="1"/>
          </p:cNvSpPr>
          <p:nvPr>
            <p:ph type="title"/>
          </p:nvPr>
        </p:nvSpPr>
        <p:spPr/>
        <p:txBody>
          <a:bodyPr/>
          <a:lstStyle/>
          <a:p>
            <a:r>
              <a:rPr lang="en-US" dirty="0"/>
              <a:t>MACs: Definition</a:t>
            </a:r>
          </a:p>
        </p:txBody>
      </p:sp>
      <p:sp>
        <p:nvSpPr>
          <p:cNvPr id="3" name="Content Placeholder 2">
            <a:extLst>
              <a:ext uri="{FF2B5EF4-FFF2-40B4-BE49-F238E27FC236}">
                <a16:creationId xmlns:a16="http://schemas.microsoft.com/office/drawing/2014/main" id="{F1FADC43-A0D8-B34C-8C88-0E2921B356B1}"/>
              </a:ext>
            </a:extLst>
          </p:cNvPr>
          <p:cNvSpPr>
            <a:spLocks noGrp="1"/>
          </p:cNvSpPr>
          <p:nvPr>
            <p:ph idx="1"/>
          </p:nvPr>
        </p:nvSpPr>
        <p:spPr>
          <a:xfrm>
            <a:off x="838200" y="1690688"/>
            <a:ext cx="10515600" cy="4351338"/>
          </a:xfrm>
        </p:spPr>
        <p:txBody>
          <a:bodyPr/>
          <a:lstStyle/>
          <a:p>
            <a:pPr fontAlgn="base"/>
            <a:r>
              <a:rPr lang="en-US" dirty="0"/>
              <a:t>Two parts:</a:t>
            </a:r>
          </a:p>
          <a:p>
            <a:pPr lvl="1" fontAlgn="base"/>
            <a:r>
              <a:rPr lang="en-US" dirty="0" err="1"/>
              <a:t>KeyGen</a:t>
            </a:r>
            <a:r>
              <a:rPr lang="en-US" dirty="0"/>
              <a:t>() → </a:t>
            </a:r>
            <a:r>
              <a:rPr lang="en-US" i="1" dirty="0"/>
              <a:t>K</a:t>
            </a:r>
            <a:r>
              <a:rPr lang="en-US" dirty="0"/>
              <a:t>: Generate a key </a:t>
            </a:r>
            <a:r>
              <a:rPr lang="en-US" i="1" dirty="0"/>
              <a:t>K</a:t>
            </a:r>
            <a:endParaRPr lang="en-US" dirty="0"/>
          </a:p>
          <a:p>
            <a:pPr lvl="1" fontAlgn="base"/>
            <a:r>
              <a:rPr lang="en-US" dirty="0"/>
              <a:t>MAC(</a:t>
            </a:r>
            <a:r>
              <a:rPr lang="en-US" i="1" dirty="0"/>
              <a:t>K</a:t>
            </a:r>
            <a:r>
              <a:rPr lang="en-US" dirty="0"/>
              <a:t>, </a:t>
            </a:r>
            <a:r>
              <a:rPr lang="en-US" i="1" dirty="0"/>
              <a:t>M</a:t>
            </a:r>
            <a:r>
              <a:rPr lang="en-US" dirty="0"/>
              <a:t>) → </a:t>
            </a:r>
            <a:r>
              <a:rPr lang="en-US" i="1" dirty="0"/>
              <a:t>T</a:t>
            </a:r>
            <a:r>
              <a:rPr lang="en-US" dirty="0"/>
              <a:t>: Generate a tag </a:t>
            </a:r>
            <a:r>
              <a:rPr lang="en-US" i="1" dirty="0"/>
              <a:t>T</a:t>
            </a:r>
            <a:r>
              <a:rPr lang="en-US" dirty="0"/>
              <a:t> for the message </a:t>
            </a:r>
            <a:r>
              <a:rPr lang="en-US" i="1" dirty="0"/>
              <a:t>M</a:t>
            </a:r>
            <a:r>
              <a:rPr lang="en-US" dirty="0"/>
              <a:t> using key </a:t>
            </a:r>
            <a:r>
              <a:rPr lang="en-US" i="1" dirty="0"/>
              <a:t>K</a:t>
            </a:r>
            <a:endParaRPr lang="en-US" dirty="0"/>
          </a:p>
          <a:p>
            <a:pPr lvl="2" fontAlgn="base"/>
            <a:r>
              <a:rPr lang="en-US" dirty="0"/>
              <a:t>Inputs: A secret key and an arbitrary-length message</a:t>
            </a:r>
          </a:p>
          <a:p>
            <a:pPr lvl="2" fontAlgn="base"/>
            <a:r>
              <a:rPr lang="en-US" dirty="0"/>
              <a:t>Output: A fixed-length </a:t>
            </a:r>
            <a:r>
              <a:rPr lang="en-US" b="1" dirty="0"/>
              <a:t>tag</a:t>
            </a:r>
            <a:r>
              <a:rPr lang="en-US" dirty="0"/>
              <a:t> on the message</a:t>
            </a:r>
          </a:p>
          <a:p>
            <a:pPr fontAlgn="base"/>
            <a:r>
              <a:rPr lang="en-US" dirty="0"/>
              <a:t>Properties</a:t>
            </a:r>
          </a:p>
          <a:p>
            <a:pPr lvl="1" fontAlgn="base"/>
            <a:r>
              <a:rPr lang="en-US" b="1" dirty="0"/>
              <a:t>Correctness</a:t>
            </a:r>
            <a:r>
              <a:rPr lang="en-US" dirty="0"/>
              <a:t>: Determinism</a:t>
            </a:r>
            <a:endParaRPr lang="en-US" b="1" dirty="0"/>
          </a:p>
          <a:p>
            <a:pPr lvl="2" fontAlgn="base"/>
            <a:r>
              <a:rPr lang="en-US" dirty="0"/>
              <a:t>Note: Some more complicated MAC schemes have an additional Verify(</a:t>
            </a:r>
            <a:r>
              <a:rPr lang="en-US" i="1" dirty="0"/>
              <a:t>K</a:t>
            </a:r>
            <a:r>
              <a:rPr lang="en-US" dirty="0"/>
              <a:t>, </a:t>
            </a:r>
            <a:r>
              <a:rPr lang="en-US" i="1" dirty="0"/>
              <a:t>M</a:t>
            </a:r>
            <a:r>
              <a:rPr lang="en-US" dirty="0"/>
              <a:t>, </a:t>
            </a:r>
            <a:r>
              <a:rPr lang="en-US" i="1" dirty="0"/>
              <a:t>T</a:t>
            </a:r>
            <a:r>
              <a:rPr lang="en-US" dirty="0"/>
              <a:t>) function that don’t require determinism, but this is out of scope</a:t>
            </a:r>
          </a:p>
          <a:p>
            <a:pPr lvl="1" fontAlgn="base"/>
            <a:r>
              <a:rPr lang="en-US" b="1" dirty="0"/>
              <a:t>Efficiency</a:t>
            </a:r>
            <a:r>
              <a:rPr lang="en-US" dirty="0"/>
              <a:t>: Computing a MAC should be efficient</a:t>
            </a:r>
            <a:endParaRPr lang="en-US" b="1" dirty="0"/>
          </a:p>
          <a:p>
            <a:pPr lvl="1" fontAlgn="base"/>
            <a:r>
              <a:rPr lang="en-US" b="1" dirty="0"/>
              <a:t>Security</a:t>
            </a:r>
            <a:r>
              <a:rPr lang="en-US" dirty="0"/>
              <a:t>: existentially unforgeable under chosen plaintext attack</a:t>
            </a:r>
          </a:p>
        </p:txBody>
      </p:sp>
    </p:spTree>
    <p:extLst>
      <p:ext uri="{BB962C8B-B14F-4D97-AF65-F5344CB8AC3E}">
        <p14:creationId xmlns:p14="http://schemas.microsoft.com/office/powerpoint/2010/main" val="14405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353C-666B-684B-B4AA-EF44E31EF16F}"/>
              </a:ext>
            </a:extLst>
          </p:cNvPr>
          <p:cNvSpPr>
            <a:spLocks noGrp="1"/>
          </p:cNvSpPr>
          <p:nvPr>
            <p:ph type="title"/>
          </p:nvPr>
        </p:nvSpPr>
        <p:spPr/>
        <p:txBody>
          <a:bodyPr/>
          <a:lstStyle/>
          <a:p>
            <a:r>
              <a:rPr lang="en-US" dirty="0"/>
              <a:t>Existentially unforgeable</a:t>
            </a:r>
          </a:p>
        </p:txBody>
      </p:sp>
      <p:sp>
        <p:nvSpPr>
          <p:cNvPr id="3" name="Content Placeholder 2">
            <a:extLst>
              <a:ext uri="{FF2B5EF4-FFF2-40B4-BE49-F238E27FC236}">
                <a16:creationId xmlns:a16="http://schemas.microsoft.com/office/drawing/2014/main" id="{54A49AB4-0B8E-1B4B-A64F-42661014A141}"/>
              </a:ext>
            </a:extLst>
          </p:cNvPr>
          <p:cNvSpPr>
            <a:spLocks noGrp="1"/>
          </p:cNvSpPr>
          <p:nvPr>
            <p:ph idx="1"/>
          </p:nvPr>
        </p:nvSpPr>
        <p:spPr/>
        <p:txBody>
          <a:bodyPr/>
          <a:lstStyle/>
          <a:p>
            <a:pPr fontAlgn="base"/>
            <a:r>
              <a:rPr lang="en-US" dirty="0"/>
              <a:t>A secure MAC is </a:t>
            </a:r>
            <a:r>
              <a:rPr lang="en-US" b="1" dirty="0"/>
              <a:t>existentially unforgeable</a:t>
            </a:r>
            <a:r>
              <a:rPr lang="en-US" dirty="0"/>
              <a:t>: without the key, an attacker cannot create a valid tag on a message</a:t>
            </a:r>
          </a:p>
          <a:p>
            <a:pPr lvl="1" fontAlgn="base"/>
            <a:r>
              <a:rPr lang="en-US" dirty="0"/>
              <a:t>David cannot generate MAC(</a:t>
            </a:r>
            <a:r>
              <a:rPr lang="en-US" i="1" dirty="0"/>
              <a:t>K</a:t>
            </a:r>
            <a:r>
              <a:rPr lang="en-US" dirty="0"/>
              <a:t>, </a:t>
            </a:r>
            <a:r>
              <a:rPr lang="en-US" i="1" dirty="0"/>
              <a:t>M</a:t>
            </a:r>
            <a:r>
              <a:rPr lang="en-US" dirty="0"/>
              <a:t>') without </a:t>
            </a:r>
            <a:r>
              <a:rPr lang="en-US" i="1" dirty="0"/>
              <a:t>K</a:t>
            </a:r>
            <a:endParaRPr lang="en-US" dirty="0"/>
          </a:p>
          <a:p>
            <a:pPr lvl="1"/>
            <a:r>
              <a:rPr lang="en-US" dirty="0"/>
              <a:t>David cannot find any </a:t>
            </a:r>
            <a:r>
              <a:rPr lang="en-US" i="1" dirty="0"/>
              <a:t>M</a:t>
            </a:r>
            <a:r>
              <a:rPr lang="en-US" dirty="0"/>
              <a:t>' ≠ </a:t>
            </a:r>
            <a:r>
              <a:rPr lang="en-US" i="1" dirty="0"/>
              <a:t>M</a:t>
            </a:r>
            <a:r>
              <a:rPr lang="en-US" dirty="0"/>
              <a:t> such that MAC(</a:t>
            </a:r>
            <a:r>
              <a:rPr lang="en-US" i="1" dirty="0"/>
              <a:t>K</a:t>
            </a:r>
            <a:r>
              <a:rPr lang="en-US" dirty="0"/>
              <a:t>, </a:t>
            </a:r>
            <a:r>
              <a:rPr lang="en-US" i="1" dirty="0"/>
              <a:t>M</a:t>
            </a:r>
            <a:r>
              <a:rPr lang="en-US" dirty="0"/>
              <a:t>') = MAC(</a:t>
            </a:r>
            <a:r>
              <a:rPr lang="en-US" i="1" dirty="0"/>
              <a:t>K</a:t>
            </a:r>
            <a:r>
              <a:rPr lang="en-US" dirty="0"/>
              <a:t>, </a:t>
            </a:r>
            <a:r>
              <a:rPr lang="en-US" i="1" dirty="0"/>
              <a:t>M</a:t>
            </a:r>
            <a:r>
              <a:rPr lang="en-US" dirty="0"/>
              <a:t>)</a:t>
            </a:r>
          </a:p>
        </p:txBody>
      </p:sp>
    </p:spTree>
    <p:extLst>
      <p:ext uri="{BB962C8B-B14F-4D97-AF65-F5344CB8AC3E}">
        <p14:creationId xmlns:p14="http://schemas.microsoft.com/office/powerpoint/2010/main" val="213903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BC3C-DDE7-3942-A9EC-349249C4B62F}"/>
              </a:ext>
            </a:extLst>
          </p:cNvPr>
          <p:cNvSpPr>
            <a:spLocks noGrp="1"/>
          </p:cNvSpPr>
          <p:nvPr>
            <p:ph type="title"/>
          </p:nvPr>
        </p:nvSpPr>
        <p:spPr/>
        <p:txBody>
          <a:bodyPr/>
          <a:lstStyle/>
          <a:p>
            <a:r>
              <a:rPr lang="en-US"/>
              <a:t>Example: HMAC</a:t>
            </a:r>
            <a:endParaRPr lang="en-US" dirty="0"/>
          </a:p>
        </p:txBody>
      </p:sp>
      <p:sp>
        <p:nvSpPr>
          <p:cNvPr id="3" name="Content Placeholder 2">
            <a:extLst>
              <a:ext uri="{FF2B5EF4-FFF2-40B4-BE49-F238E27FC236}">
                <a16:creationId xmlns:a16="http://schemas.microsoft.com/office/drawing/2014/main" id="{9F7D53DE-B460-714F-A29E-235BFBA1CC99}"/>
              </a:ext>
            </a:extLst>
          </p:cNvPr>
          <p:cNvSpPr>
            <a:spLocks noGrp="1"/>
          </p:cNvSpPr>
          <p:nvPr>
            <p:ph idx="1"/>
          </p:nvPr>
        </p:nvSpPr>
        <p:spPr/>
        <p:txBody>
          <a:bodyPr>
            <a:normAutofit/>
          </a:bodyPr>
          <a:lstStyle/>
          <a:p>
            <a:r>
              <a:rPr lang="en-US" dirty="0"/>
              <a:t>issued as RFC 2104 [1]</a:t>
            </a:r>
          </a:p>
          <a:p>
            <a:r>
              <a:rPr lang="en-US" dirty="0"/>
              <a:t>has been chosen as the mandatory-to-implement MAC for IP Security</a:t>
            </a:r>
          </a:p>
          <a:p>
            <a:r>
              <a:rPr lang="en-US" dirty="0"/>
              <a:t>Used in Transport Layer Security (TLS) and Secure Electronic Transaction (SET)</a:t>
            </a:r>
          </a:p>
          <a:p>
            <a:endParaRPr lang="en-US" dirty="0"/>
          </a:p>
          <a:p>
            <a:endParaRPr lang="en-US" dirty="0"/>
          </a:p>
          <a:p>
            <a:endParaRPr lang="en-US" dirty="0"/>
          </a:p>
          <a:p>
            <a:pPr marL="0" indent="0">
              <a:buNone/>
            </a:pPr>
            <a:endParaRPr lang="en-US" sz="1600" dirty="0"/>
          </a:p>
          <a:p>
            <a:pPr marL="0" indent="0">
              <a:buNone/>
            </a:pPr>
            <a:r>
              <a:rPr lang="en-US" sz="1600" dirty="0"/>
              <a:t>[1] “HMAC: Keyed-Hashing for Message Authentication”, RFC 2104, https://</a:t>
            </a:r>
            <a:r>
              <a:rPr lang="en-US" sz="1600" dirty="0" err="1"/>
              <a:t>datatracker.ietf.org</a:t>
            </a:r>
            <a:r>
              <a:rPr lang="en-US" sz="1600" dirty="0"/>
              <a:t>/doc/html/rfc2104</a:t>
            </a:r>
          </a:p>
        </p:txBody>
      </p:sp>
    </p:spTree>
    <p:extLst>
      <p:ext uri="{BB962C8B-B14F-4D97-AF65-F5344CB8AC3E}">
        <p14:creationId xmlns:p14="http://schemas.microsoft.com/office/powerpoint/2010/main" val="325559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6140-02C6-074B-A722-26D4038ABFF0}"/>
              </a:ext>
            </a:extLst>
          </p:cNvPr>
          <p:cNvSpPr>
            <a:spLocks noGrp="1"/>
          </p:cNvSpPr>
          <p:nvPr>
            <p:ph type="title"/>
          </p:nvPr>
        </p:nvSpPr>
        <p:spPr/>
        <p:txBody>
          <a:bodyPr/>
          <a:lstStyle/>
          <a:p>
            <a:r>
              <a:rPr lang="en-US"/>
              <a:t>HMAC(K, M)</a:t>
            </a:r>
            <a:endParaRPr lang="en-US" dirty="0"/>
          </a:p>
        </p:txBody>
      </p:sp>
      <p:sp>
        <p:nvSpPr>
          <p:cNvPr id="3" name="Content Placeholder 2">
            <a:extLst>
              <a:ext uri="{FF2B5EF4-FFF2-40B4-BE49-F238E27FC236}">
                <a16:creationId xmlns:a16="http://schemas.microsoft.com/office/drawing/2014/main" id="{51C5C9AF-7DCD-C04F-A9BD-272235B2457A}"/>
              </a:ext>
            </a:extLst>
          </p:cNvPr>
          <p:cNvSpPr>
            <a:spLocks noGrp="1"/>
          </p:cNvSpPr>
          <p:nvPr>
            <p:ph idx="1"/>
          </p:nvPr>
        </p:nvSpPr>
        <p:spPr/>
        <p:txBody>
          <a:bodyPr/>
          <a:lstStyle/>
          <a:p>
            <a:r>
              <a:rPr lang="en-US" dirty="0"/>
              <a:t>will produce two keys to increase security</a:t>
            </a:r>
          </a:p>
          <a:p>
            <a:r>
              <a:rPr lang="en-US" dirty="0"/>
              <a:t>If key is longer than the desired size, we can hash it first, but be careful with using keys that are too much smaller, they have to have enough randomness in them</a:t>
            </a:r>
          </a:p>
          <a:p>
            <a:r>
              <a:rPr lang="en-US" dirty="0"/>
              <a:t>Output </a:t>
            </a:r>
            <a:r>
              <a:rPr lang="en-US" i="1" dirty="0"/>
              <a:t>H[</a:t>
            </a:r>
            <a:r>
              <a:rPr lang="en-US" dirty="0"/>
              <a:t>(</a:t>
            </a:r>
            <a:r>
              <a:rPr lang="en-US" i="1" dirty="0">
                <a:solidFill>
                  <a:srgbClr val="00B0F0"/>
                </a:solidFill>
              </a:rPr>
              <a:t>K</a:t>
            </a:r>
            <a:r>
              <a:rPr lang="en-US" i="1" baseline="30000" dirty="0">
                <a:solidFill>
                  <a:srgbClr val="00B0F0"/>
                </a:solidFill>
              </a:rPr>
              <a:t>+</a:t>
            </a:r>
            <a:r>
              <a:rPr lang="en-US" dirty="0">
                <a:solidFill>
                  <a:srgbClr val="00B0F0"/>
                </a:solidFill>
              </a:rPr>
              <a:t> ⊕ </a:t>
            </a:r>
            <a:r>
              <a:rPr lang="en-US" i="1" dirty="0" err="1">
                <a:solidFill>
                  <a:srgbClr val="00B0F0"/>
                </a:solidFill>
              </a:rPr>
              <a:t>opad</a:t>
            </a:r>
            <a:r>
              <a:rPr lang="en-US" dirty="0"/>
              <a:t>) || </a:t>
            </a:r>
            <a:r>
              <a:rPr lang="en-US" i="1" dirty="0"/>
              <a:t>H[</a:t>
            </a:r>
            <a:r>
              <a:rPr lang="en-US" dirty="0"/>
              <a:t>(</a:t>
            </a:r>
            <a:r>
              <a:rPr lang="en-US" i="1" dirty="0">
                <a:solidFill>
                  <a:srgbClr val="FF0000"/>
                </a:solidFill>
              </a:rPr>
              <a:t>K</a:t>
            </a:r>
            <a:r>
              <a:rPr lang="en-US" i="1" baseline="30000" dirty="0">
                <a:solidFill>
                  <a:srgbClr val="FF0000"/>
                </a:solidFill>
              </a:rPr>
              <a:t>+</a:t>
            </a:r>
            <a:r>
              <a:rPr lang="en-US" dirty="0">
                <a:solidFill>
                  <a:srgbClr val="FF0000"/>
                </a:solidFill>
              </a:rPr>
              <a:t> ⊕ </a:t>
            </a:r>
            <a:r>
              <a:rPr lang="en-US" i="1" dirty="0" err="1">
                <a:solidFill>
                  <a:srgbClr val="FF0000"/>
                </a:solidFill>
              </a:rPr>
              <a:t>ipad</a:t>
            </a:r>
            <a:r>
              <a:rPr lang="en-US" dirty="0"/>
              <a:t>) || </a:t>
            </a:r>
            <a:r>
              <a:rPr lang="en-US" i="1" dirty="0"/>
              <a:t>M]]</a:t>
            </a:r>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99563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05AE-107D-AC43-B556-6B345AF989A7}"/>
              </a:ext>
            </a:extLst>
          </p:cNvPr>
          <p:cNvSpPr>
            <a:spLocks noGrp="1"/>
          </p:cNvSpPr>
          <p:nvPr>
            <p:ph type="title"/>
          </p:nvPr>
        </p:nvSpPr>
        <p:spPr/>
        <p:txBody>
          <a:bodyPr/>
          <a:lstStyle/>
          <a:p>
            <a:r>
              <a:rPr lang="en-US"/>
              <a:t>Example: HMAC</a:t>
            </a:r>
            <a:endParaRPr lang="en-US" dirty="0"/>
          </a:p>
        </p:txBody>
      </p:sp>
      <p:sp>
        <p:nvSpPr>
          <p:cNvPr id="3" name="Content Placeholder 2">
            <a:extLst>
              <a:ext uri="{FF2B5EF4-FFF2-40B4-BE49-F238E27FC236}">
                <a16:creationId xmlns:a16="http://schemas.microsoft.com/office/drawing/2014/main" id="{A7475954-C98D-D14B-A682-68DC2B9DF9D6}"/>
              </a:ext>
            </a:extLst>
          </p:cNvPr>
          <p:cNvSpPr>
            <a:spLocks noGrp="1"/>
          </p:cNvSpPr>
          <p:nvPr>
            <p:ph idx="1"/>
          </p:nvPr>
        </p:nvSpPr>
        <p:spPr/>
        <p:txBody>
          <a:bodyPr/>
          <a:lstStyle/>
          <a:p>
            <a:pPr fontAlgn="base"/>
            <a:r>
              <a:rPr lang="en-US" dirty="0"/>
              <a:t>HMAC(</a:t>
            </a:r>
            <a:r>
              <a:rPr lang="en-US" i="1" dirty="0"/>
              <a:t>K</a:t>
            </a:r>
            <a:r>
              <a:rPr lang="en-US" dirty="0"/>
              <a:t>, </a:t>
            </a:r>
            <a:r>
              <a:rPr lang="en-US" i="1" dirty="0"/>
              <a:t>M</a:t>
            </a:r>
            <a:r>
              <a:rPr lang="en-US" dirty="0"/>
              <a:t>):</a:t>
            </a:r>
          </a:p>
          <a:p>
            <a:pPr lvl="1" fontAlgn="base"/>
            <a:r>
              <a:rPr lang="en-US" dirty="0"/>
              <a:t>Output </a:t>
            </a:r>
            <a:r>
              <a:rPr lang="en-US" i="1" dirty="0"/>
              <a:t>H[</a:t>
            </a:r>
            <a:r>
              <a:rPr lang="en-US" dirty="0"/>
              <a:t>(</a:t>
            </a:r>
            <a:r>
              <a:rPr lang="en-US" i="1" dirty="0">
                <a:solidFill>
                  <a:srgbClr val="00B0F0"/>
                </a:solidFill>
              </a:rPr>
              <a:t>K</a:t>
            </a:r>
            <a:r>
              <a:rPr lang="en-US" i="1" baseline="30000" dirty="0">
                <a:solidFill>
                  <a:srgbClr val="00B0F0"/>
                </a:solidFill>
              </a:rPr>
              <a:t>+</a:t>
            </a:r>
            <a:r>
              <a:rPr lang="en-US" dirty="0">
                <a:solidFill>
                  <a:srgbClr val="00B0F0"/>
                </a:solidFill>
              </a:rPr>
              <a:t> ⊕ </a:t>
            </a:r>
            <a:r>
              <a:rPr lang="en-US" i="1" dirty="0" err="1">
                <a:solidFill>
                  <a:srgbClr val="00B0F0"/>
                </a:solidFill>
              </a:rPr>
              <a:t>opad</a:t>
            </a:r>
            <a:r>
              <a:rPr lang="en-US" dirty="0"/>
              <a:t>) || </a:t>
            </a:r>
            <a:r>
              <a:rPr lang="en-US" i="1" dirty="0"/>
              <a:t>H[</a:t>
            </a:r>
            <a:r>
              <a:rPr lang="en-US" dirty="0"/>
              <a:t>(</a:t>
            </a:r>
            <a:r>
              <a:rPr lang="en-US" i="1" dirty="0">
                <a:solidFill>
                  <a:srgbClr val="FF0000"/>
                </a:solidFill>
              </a:rPr>
              <a:t>K</a:t>
            </a:r>
            <a:r>
              <a:rPr lang="en-US" i="1" baseline="30000" dirty="0">
                <a:solidFill>
                  <a:srgbClr val="FF0000"/>
                </a:solidFill>
              </a:rPr>
              <a:t>+</a:t>
            </a:r>
            <a:r>
              <a:rPr lang="en-US" dirty="0">
                <a:solidFill>
                  <a:srgbClr val="FF0000"/>
                </a:solidFill>
              </a:rPr>
              <a:t> ⊕ </a:t>
            </a:r>
            <a:r>
              <a:rPr lang="en-US" i="1" dirty="0" err="1">
                <a:solidFill>
                  <a:srgbClr val="FF0000"/>
                </a:solidFill>
              </a:rPr>
              <a:t>ipad</a:t>
            </a:r>
            <a:r>
              <a:rPr lang="en-US" dirty="0"/>
              <a:t>) || </a:t>
            </a:r>
            <a:r>
              <a:rPr lang="en-US" i="1" dirty="0"/>
              <a:t>M]]</a:t>
            </a:r>
            <a:r>
              <a:rPr lang="en-US" dirty="0"/>
              <a:t> </a:t>
            </a:r>
          </a:p>
          <a:p>
            <a:pPr fontAlgn="base"/>
            <a:r>
              <a:rPr lang="en-US" dirty="0"/>
              <a:t>Use </a:t>
            </a:r>
            <a:r>
              <a:rPr lang="en-US" i="1" dirty="0"/>
              <a:t>K</a:t>
            </a:r>
            <a:r>
              <a:rPr lang="en-US" dirty="0"/>
              <a:t> to derive two different keys</a:t>
            </a:r>
          </a:p>
          <a:p>
            <a:pPr lvl="1" fontAlgn="base"/>
            <a:r>
              <a:rPr lang="en-US" i="1" dirty="0" err="1"/>
              <a:t>opad</a:t>
            </a:r>
            <a:r>
              <a:rPr lang="en-US" dirty="0"/>
              <a:t> (outer pad) is the hard-coded byte </a:t>
            </a:r>
            <a:r>
              <a:rPr lang="en-US" b="1" dirty="0"/>
              <a:t>0x5c</a:t>
            </a:r>
            <a:r>
              <a:rPr lang="en-US" dirty="0"/>
              <a:t> repeated until it’s the same length as </a:t>
            </a:r>
            <a:r>
              <a:rPr lang="en-US" i="1" dirty="0"/>
              <a:t>K</a:t>
            </a:r>
            <a:r>
              <a:rPr lang="en-US" i="1" baseline="30000" dirty="0"/>
              <a:t>+</a:t>
            </a:r>
          </a:p>
          <a:p>
            <a:pPr lvl="1" fontAlgn="base"/>
            <a:r>
              <a:rPr lang="en-US" i="1" dirty="0" err="1"/>
              <a:t>ipad</a:t>
            </a:r>
            <a:r>
              <a:rPr lang="en-US" dirty="0"/>
              <a:t> (inner pad) is the hard-coded byte </a:t>
            </a:r>
            <a:r>
              <a:rPr lang="en-US" b="1" dirty="0"/>
              <a:t>0x36</a:t>
            </a:r>
            <a:r>
              <a:rPr lang="en-US" dirty="0"/>
              <a:t> repeated until it’s the same length as </a:t>
            </a:r>
            <a:r>
              <a:rPr lang="en-US" i="1" dirty="0"/>
              <a:t>K</a:t>
            </a:r>
            <a:r>
              <a:rPr lang="en-US" i="1" baseline="30000" dirty="0"/>
              <a:t>+</a:t>
            </a:r>
          </a:p>
          <a:p>
            <a:pPr lvl="1" fontAlgn="base"/>
            <a:r>
              <a:rPr lang="en-US" dirty="0"/>
              <a:t>As long as </a:t>
            </a:r>
            <a:r>
              <a:rPr lang="en-US" i="1" dirty="0" err="1"/>
              <a:t>opad</a:t>
            </a:r>
            <a:r>
              <a:rPr lang="en-US" dirty="0"/>
              <a:t> and </a:t>
            </a:r>
            <a:r>
              <a:rPr lang="en-US" i="1" dirty="0" err="1"/>
              <a:t>ipad</a:t>
            </a:r>
            <a:r>
              <a:rPr lang="en-US" dirty="0"/>
              <a:t> are different, you’ll get two different keys</a:t>
            </a:r>
          </a:p>
          <a:p>
            <a:pPr lvl="1" fontAlgn="base"/>
            <a:r>
              <a:rPr lang="en-US" dirty="0"/>
              <a:t>For paranoia, the designers chose two very different bit patterns, even though they theoretically need only differ in one bit</a:t>
            </a:r>
          </a:p>
        </p:txBody>
      </p:sp>
    </p:spTree>
    <p:extLst>
      <p:ext uri="{BB962C8B-B14F-4D97-AF65-F5344CB8AC3E}">
        <p14:creationId xmlns:p14="http://schemas.microsoft.com/office/powerpoint/2010/main" val="2388023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941</Words>
  <Application>Microsoft Macintosh PowerPoint</Application>
  <PresentationFormat>Widescreen</PresentationFormat>
  <Paragraphs>106</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Lecture 18</vt:lpstr>
      <vt:lpstr>PowerPoint Presentation</vt:lpstr>
      <vt:lpstr>Message authentication code (MAC)</vt:lpstr>
      <vt:lpstr>MACs: Usage</vt:lpstr>
      <vt:lpstr>MACs: Definition</vt:lpstr>
      <vt:lpstr>Existentially unforgeable</vt:lpstr>
      <vt:lpstr>Example: HMAC</vt:lpstr>
      <vt:lpstr>HMAC(K, M)</vt:lpstr>
      <vt:lpstr>Example: HMAC</vt:lpstr>
      <vt:lpstr>HMAC procedure</vt:lpstr>
      <vt:lpstr>HMAC </vt:lpstr>
      <vt:lpstr>HMAC Properties</vt:lpstr>
      <vt:lpstr>Do MACs provide integrity?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dc:title>
  <dc:creator>Liu, Y</dc:creator>
  <cp:lastModifiedBy>Liu, Y</cp:lastModifiedBy>
  <cp:revision>3</cp:revision>
  <dcterms:created xsi:type="dcterms:W3CDTF">2023-03-01T16:41:00Z</dcterms:created>
  <dcterms:modified xsi:type="dcterms:W3CDTF">2023-03-01T16:44:06Z</dcterms:modified>
</cp:coreProperties>
</file>