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3" r:id="rId10"/>
    <p:sldId id="284" r:id="rId11"/>
    <p:sldId id="265" r:id="rId12"/>
    <p:sldId id="26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3537"/>
  </p:normalViewPr>
  <p:slideViewPr>
    <p:cSldViewPr snapToGrid="0" snapToObjects="1">
      <p:cViewPr varScale="1">
        <p:scale>
          <a:sx n="65" d="100"/>
          <a:sy n="65" d="100"/>
        </p:scale>
        <p:origin x="2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729F-20D6-7446-81C6-093D402E25A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CE120-AED3-994A-BF64-042626CA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1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24D9-E5F3-A842-8FCD-E3C70B3D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406D7-7AF9-8747-9DC3-9B4761F54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CF27-747A-5F49-9A6C-1BCDF1AD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48DD-6C6B-B44E-92A5-88B0FD7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45E1-1C9D-6244-959A-25333622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7318-99D8-EC46-BE1E-C42BCDD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F251-EEC5-4E49-AF3C-84B5FD4D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94B5-6300-584E-862B-FAC8A98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30C1-98A9-F441-BC37-971C3669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0AF4-4B6D-7645-9018-4C403121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5696-10CC-3D4B-8A9C-A3DEDCD13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A85E3-6367-394C-804A-8D274C16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2825-491B-0644-96B3-A9A6675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0364-3E92-7740-A807-15F5D10D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3B97-F01F-EA42-98DA-0D9540D8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B869-4AE6-374B-BACF-26B35D7B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A372-1F01-C64B-8334-E2FD5BD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950D-D939-A942-B27C-E9DCBE54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36AD-A8ED-FD4E-A716-FEDD51D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B272-0B1C-3B4A-B353-F508BA4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141-1EDA-1041-851D-D88B4F9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7438-6787-AF43-836A-21E95E6E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CF53-3AD3-404A-8008-B5061D16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D69D-1DE7-DF4D-8DF7-B22B3828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A697-4994-314E-80BE-4D728F3E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AE0E-F087-5547-BF14-565266A1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7C99-2DC3-3140-A12F-C4FBBA88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672A-9F1F-644E-AEBA-AA4BAA4D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136B-5F87-BB41-9C70-F63D2714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26323-B426-614A-9208-97E9E6C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3D7C-5672-F642-A1BE-FBD52B76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FFE6-7593-B846-B847-CD82072E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0F26-1437-EF4E-83DD-1348BC38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7CB4B-931A-FD4B-BA92-549AF41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81D5E-DB30-7E4C-ADEF-3B9CFE170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899ED-CBB3-B242-B9D9-BC0E1EF0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4AB47-DB80-0F43-979E-9DBA8C7C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13545-22D9-734C-94A5-C1F4A15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A7208-371D-8347-8ED0-BD23B400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69B1-1D5F-3D45-B210-D13A4C19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E7AF9-06E6-7F4E-87B5-6A475807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B5323-0644-4842-A7EE-EF6A55BC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EE58B-2DE8-6E4A-8B6C-BB8391F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96620-86AA-1C4F-9051-F0F39EE3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ACE34-1BE2-BD42-B458-FC99DFF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A9F2-4579-7347-B549-AAF7430D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AFE2-6ABB-294D-8946-B45FB774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1656-0638-2F43-8E5F-B4863D3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0F538-2A3B-A54D-BFBD-16DB3C52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02CF-6D23-1C44-90D2-5632ECB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386F-5285-754E-BD9B-8BC9F3D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91F9-EEB9-C842-88C8-D52FD3F1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EBF5-340D-3D4C-9B91-D7BE7F2D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BD56-E05B-B642-92D7-C2B73E84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5820-6DF6-5D47-B14C-0230FADF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14BA-A4BE-0448-B857-26E17B90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26E9-F620-264E-8BBC-48E1A7F1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B67A-6FE9-FA4A-A499-461F3BF3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8E006-01B2-F745-9D32-E2E63F14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A836-5AC5-5A4B-9BDC-D64C398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6CDC-26A6-D048-B328-80382633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94D7-8ABE-8143-A63B-6B54440BAF0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D0B8-E8D2-BD42-875D-F7BBC643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F788-65CD-7847-BCC9-2751ED4F3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D00A-355B-4640-9FFD-D1998ECD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E919-E4E6-064B-8698-8A8DA33D3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45EB-F620-3D4F-9197-10DD830A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405576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CE95-778A-4B44-924E-F0331170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achieve a secure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BE92-6B86-F345-8994-16A7FA59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mechanisms used to meet those requirements can be quite </a:t>
            </a:r>
            <a:r>
              <a:rPr lang="en-US" dirty="0">
                <a:solidFill>
                  <a:srgbClr val="FF0000"/>
                </a:solidFill>
              </a:rPr>
              <a:t>complex</a:t>
            </a:r>
            <a:r>
              <a:rPr lang="en-US" dirty="0"/>
              <a:t>, and understanding them may evolve rather </a:t>
            </a:r>
            <a:r>
              <a:rPr lang="en-US" dirty="0">
                <a:solidFill>
                  <a:srgbClr val="FF0000"/>
                </a:solidFill>
              </a:rPr>
              <a:t>subtle</a:t>
            </a:r>
            <a:r>
              <a:rPr lang="en-US" dirty="0"/>
              <a:t> reasoning</a:t>
            </a:r>
          </a:p>
          <a:p>
            <a:r>
              <a:rPr lang="en-US" dirty="0"/>
              <a:t> When developing security mechanisms, must always consider </a:t>
            </a:r>
            <a:r>
              <a:rPr lang="en-US" dirty="0">
                <a:solidFill>
                  <a:srgbClr val="FF0000"/>
                </a:solidFill>
              </a:rPr>
              <a:t>potential attacks</a:t>
            </a:r>
          </a:p>
          <a:p>
            <a:r>
              <a:rPr lang="en-US" dirty="0"/>
              <a:t>Sometimes, security mechanisms are </a:t>
            </a:r>
            <a:r>
              <a:rPr lang="en-US" dirty="0">
                <a:solidFill>
                  <a:srgbClr val="FF0000"/>
                </a:solidFill>
              </a:rPr>
              <a:t>counterintuitive</a:t>
            </a:r>
          </a:p>
          <a:p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to use them?</a:t>
            </a:r>
          </a:p>
          <a:p>
            <a:r>
              <a:rPr lang="en-US" dirty="0"/>
              <a:t>Involve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than a particular algorithm or protocol</a:t>
            </a:r>
          </a:p>
          <a:p>
            <a:r>
              <a:rPr lang="en-US" dirty="0">
                <a:solidFill>
                  <a:srgbClr val="FF0000"/>
                </a:solidFill>
              </a:rPr>
              <a:t>No agreement </a:t>
            </a:r>
            <a:r>
              <a:rPr lang="en-US" dirty="0"/>
              <a:t>on security for complex and heterogeneous systems i.e. trusts on data in different countries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00945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F7C6-FD6D-0448-A6BF-C84DD9F7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F200-3871-4C43-A29F-9E882E3C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OSI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179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0C0A-E37E-B543-8354-E12C10E8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Security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C53A-5E18-D341-9F59-69F7CEDD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417"/>
            <a:ext cx="10515600" cy="4351338"/>
          </a:xfrm>
        </p:spPr>
        <p:txBody>
          <a:bodyPr/>
          <a:lstStyle/>
          <a:p>
            <a:r>
              <a:rPr lang="en-US" dirty="0"/>
              <a:t>International Telecommunication Union – Telecommunication (ITU-T) recommends X.800</a:t>
            </a:r>
          </a:p>
          <a:p>
            <a:r>
              <a:rPr lang="en-US" dirty="0"/>
              <a:t>Security Architecture for Open Systems Interconnection (OSI)</a:t>
            </a:r>
          </a:p>
          <a:p>
            <a:pPr lvl="1"/>
            <a:r>
              <a:rPr lang="en-US" dirty="0"/>
              <a:t>Defines a systematic way of defining and providing security requirements</a:t>
            </a:r>
          </a:p>
          <a:p>
            <a:pPr lvl="1"/>
            <a:r>
              <a:rPr lang="en-US" dirty="0"/>
              <a:t>Used by IT managers and vendors in their products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CD6E5-6C29-9C4B-99B6-EC999AE23682}"/>
              </a:ext>
            </a:extLst>
          </p:cNvPr>
          <p:cNvSpPr/>
          <p:nvPr/>
        </p:nvSpPr>
        <p:spPr>
          <a:xfrm>
            <a:off x="2247703" y="3632660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attacks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AB492-6F00-EC4F-97F5-A5B1755D0DC9}"/>
              </a:ext>
            </a:extLst>
          </p:cNvPr>
          <p:cNvSpPr/>
          <p:nvPr/>
        </p:nvSpPr>
        <p:spPr>
          <a:xfrm>
            <a:off x="2247703" y="476089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D9E7E-BDCA-894A-9E90-C0A76352CDF8}"/>
              </a:ext>
            </a:extLst>
          </p:cNvPr>
          <p:cNvSpPr/>
          <p:nvPr/>
        </p:nvSpPr>
        <p:spPr>
          <a:xfrm>
            <a:off x="2247703" y="596747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services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F336E6-CF9C-C143-97E8-1527FCD46F9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407848" y="5412406"/>
            <a:ext cx="0" cy="55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08C4A4-5310-C14A-80FF-BBE243E771B1}"/>
              </a:ext>
            </a:extLst>
          </p:cNvPr>
          <p:cNvCxnSpPr/>
          <p:nvPr/>
        </p:nvCxnSpPr>
        <p:spPr>
          <a:xfrm>
            <a:off x="2967793" y="428417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E17F3-BCD8-DF4E-9E95-4B5BE6F15B21}"/>
              </a:ext>
            </a:extLst>
          </p:cNvPr>
          <p:cNvCxnSpPr/>
          <p:nvPr/>
        </p:nvCxnSpPr>
        <p:spPr>
          <a:xfrm>
            <a:off x="3985063" y="428417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E37822-A353-E447-939E-4D551E7510F8}"/>
              </a:ext>
            </a:extLst>
          </p:cNvPr>
          <p:cNvSpPr txBox="1"/>
          <p:nvPr/>
        </p:nvSpPr>
        <p:spPr>
          <a:xfrm>
            <a:off x="5242362" y="4760896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(or a device incorporating such a process) to detect, prevent, or recover from an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C8966-7A45-8F43-94B7-4A24FFFF8C4F}"/>
              </a:ext>
            </a:extLst>
          </p:cNvPr>
          <p:cNvSpPr txBox="1"/>
          <p:nvPr/>
        </p:nvSpPr>
        <p:spPr>
          <a:xfrm>
            <a:off x="5242362" y="5846806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enhances the security of the data processing systems and the information transfers, such as policies</a:t>
            </a:r>
          </a:p>
        </p:txBody>
      </p:sp>
    </p:spTree>
    <p:extLst>
      <p:ext uri="{BB962C8B-B14F-4D97-AF65-F5344CB8AC3E}">
        <p14:creationId xmlns:p14="http://schemas.microsoft.com/office/powerpoint/2010/main" val="297099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57C1-3ACF-EB4A-A10C-D4B78DAA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Email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CC0-DA9B-7349-B56A-0F0BDE0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subject: course# _ </a:t>
            </a:r>
            <a:r>
              <a:rPr lang="en-US" dirty="0" err="1"/>
              <a:t>section_course</a:t>
            </a:r>
            <a:r>
              <a:rPr lang="en-US" dirty="0"/>
              <a:t> </a:t>
            </a:r>
            <a:r>
              <a:rPr lang="en-US" dirty="0" err="1"/>
              <a:t>name_reason</a:t>
            </a:r>
            <a:endParaRPr lang="en-US" dirty="0"/>
          </a:p>
          <a:p>
            <a:pPr lvl="1"/>
            <a:r>
              <a:rPr lang="en-US" dirty="0"/>
              <a:t>such as “CS 5342_s01_network </a:t>
            </a:r>
            <a:r>
              <a:rPr lang="en-US" dirty="0" err="1"/>
              <a:t>security_late</a:t>
            </a:r>
            <a:r>
              <a:rPr lang="en-US" dirty="0"/>
              <a:t> submission”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52F-F695-BF4C-BE2E-057BF2F8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DA9C-8CA9-5740-B90B-03FCA5AF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security requirements 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Describe the X.800 security architecture for OSI </a:t>
            </a:r>
            <a:endParaRPr lang="en-US" dirty="0">
              <a:effectLst/>
            </a:endParaRPr>
          </a:p>
          <a:p>
            <a:r>
              <a:rPr lang="en-US" dirty="0"/>
              <a:t>Explain the fundamental security design principles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1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08C0-B4BD-1E4A-897C-F4BA0465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4313-BE6D-B043-B398-F3DF26B6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Computer Security Concepts</a:t>
            </a:r>
          </a:p>
        </p:txBody>
      </p:sp>
    </p:spTree>
    <p:extLst>
      <p:ext uri="{BB962C8B-B14F-4D97-AF65-F5344CB8AC3E}">
        <p14:creationId xmlns:p14="http://schemas.microsoft.com/office/powerpoint/2010/main" val="408268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C8F-010C-284D-8AF4-B638F935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88A-D8C0-0B4F-B398-651FFD11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The protection afforded to an automated information system in order to attain the application objectives to preserving the </a:t>
            </a:r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 of information system resources (includes hardware, software, firmware, information/data, and telecommunications).  </a:t>
            </a:r>
          </a:p>
          <a:p>
            <a:pPr marL="0" indent="0">
              <a:buNone/>
            </a:pPr>
            <a:r>
              <a:rPr lang="en-US" dirty="0"/>
              <a:t>                                     - NIST Computer Security Handbook</a:t>
            </a:r>
          </a:p>
        </p:txBody>
      </p:sp>
    </p:spTree>
    <p:extLst>
      <p:ext uri="{BB962C8B-B14F-4D97-AF65-F5344CB8AC3E}">
        <p14:creationId xmlns:p14="http://schemas.microsoft.com/office/powerpoint/2010/main" val="15303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C72F-7C44-A841-9413-D2A36DFF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2F25-9BA6-8F47-A1F6-81D61F5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b="1" baseline="30000" dirty="0"/>
              <a:t> </a:t>
            </a:r>
            <a:r>
              <a:rPr lang="en-US" b="1" dirty="0"/>
              <a:t>confidentiality: </a:t>
            </a:r>
            <a:r>
              <a:rPr lang="en-US" dirty="0"/>
              <a:t>Assures that private or confidential information is not made available or disclosed to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  <a:r>
              <a:rPr lang="en-US" dirty="0"/>
              <a:t> individuals; </a:t>
            </a:r>
          </a:p>
          <a:p>
            <a:r>
              <a:rPr lang="en-US" b="1" dirty="0"/>
              <a:t>Privacy: </a:t>
            </a:r>
            <a:r>
              <a:rPr lang="en-US" dirty="0"/>
              <a:t>Assures that individual's control or influence </a:t>
            </a:r>
            <a:r>
              <a:rPr lang="en-US" dirty="0">
                <a:solidFill>
                  <a:srgbClr val="FF0000"/>
                </a:solidFill>
              </a:rPr>
              <a:t>what information </a:t>
            </a:r>
            <a:r>
              <a:rPr lang="en-US" dirty="0"/>
              <a:t>related to them may be collected and stored and </a:t>
            </a:r>
            <a:r>
              <a:rPr lang="en-US" dirty="0">
                <a:solidFill>
                  <a:srgbClr val="FF0000"/>
                </a:solidFill>
              </a:rPr>
              <a:t>by whom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to whom</a:t>
            </a:r>
            <a:r>
              <a:rPr lang="en-US" dirty="0"/>
              <a:t> that information may be disclosed</a:t>
            </a:r>
          </a:p>
          <a:p>
            <a:r>
              <a:rPr lang="en-US" dirty="0"/>
              <a:t>i.e., student grade information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639-F831-8947-A8D4-8330AD9F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3B7B-3AFE-FA44-8B14-6370A371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integrity: </a:t>
            </a:r>
            <a:r>
              <a:rPr lang="en-US" dirty="0"/>
              <a:t>Assures that data (both stored and in transmitted packets) and programs are changed only in a </a:t>
            </a:r>
            <a:r>
              <a:rPr lang="en-US" dirty="0">
                <a:solidFill>
                  <a:srgbClr val="FF0000"/>
                </a:solidFill>
              </a:rPr>
              <a:t>specified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manner;</a:t>
            </a:r>
          </a:p>
          <a:p>
            <a:r>
              <a:rPr lang="en-US" b="1" dirty="0"/>
              <a:t>System integrity: </a:t>
            </a:r>
            <a:r>
              <a:rPr lang="en-US" dirty="0"/>
              <a:t>Assures that a system performs its intended function in an unimpaired manner, free from deliberate or inadvertent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  <a:r>
              <a:rPr lang="en-US" dirty="0"/>
              <a:t> manipulation of the system</a:t>
            </a:r>
          </a:p>
          <a:p>
            <a:r>
              <a:rPr lang="en-US" dirty="0"/>
              <a:t>i.e., a hospital patient’s allergy information 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5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313-FFFF-8C48-995F-1A0ECB2D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C6D6-3DE0-494A-ACEF-A834B38C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Availability: </a:t>
            </a:r>
            <a:r>
              <a:rPr lang="en-US" dirty="0"/>
              <a:t>Assures that systems work promptly, and service is not denied to authorized users, ensuring timely and reliable access to and use of information</a:t>
            </a:r>
          </a:p>
          <a:p>
            <a:r>
              <a:rPr lang="en-US" dirty="0">
                <a:effectLst/>
              </a:rPr>
              <a:t>i.e., denial of service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7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A037D-A066-FB4F-B907-4B663F33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64" y="1115217"/>
            <a:ext cx="4032578" cy="32318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31E3F-A2F0-8D4D-B5F1-A56204CC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B3D4-DC96-0B44-844F-7C746773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Authenticity</a:t>
            </a:r>
          </a:p>
          <a:p>
            <a:r>
              <a:rPr lang="en-US" b="1" dirty="0"/>
              <a:t>Accountability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tracible data source, 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intrusion detection and prevention, </a:t>
            </a:r>
          </a:p>
          <a:p>
            <a:pPr lvl="1"/>
            <a:r>
              <a:rPr lang="en-US" dirty="0"/>
              <a:t>recovery and legal action</a:t>
            </a:r>
          </a:p>
          <a:p>
            <a:pPr lvl="1"/>
            <a:r>
              <a:rPr lang="en-US" dirty="0"/>
              <a:t>system must keep records of their activities to permit later forensic analysis to trace security breaches or to aid in transaction disputes</a:t>
            </a:r>
          </a:p>
        </p:txBody>
      </p:sp>
    </p:spTree>
    <p:extLst>
      <p:ext uri="{BB962C8B-B14F-4D97-AF65-F5344CB8AC3E}">
        <p14:creationId xmlns:p14="http://schemas.microsoft.com/office/powerpoint/2010/main" val="190666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4BE6-12D7-614F-AD66-2B45D19F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0EC2-A1C1-394B-A9CD-F88E8457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requirements does a blockchain system have achieved? </a:t>
            </a:r>
          </a:p>
        </p:txBody>
      </p:sp>
    </p:spTree>
    <p:extLst>
      <p:ext uri="{BB962C8B-B14F-4D97-AF65-F5344CB8AC3E}">
        <p14:creationId xmlns:p14="http://schemas.microsoft.com/office/powerpoint/2010/main" val="286266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499</Words>
  <Application>Microsoft Macintosh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 Security</vt:lpstr>
      <vt:lpstr>Learning Objective</vt:lpstr>
      <vt:lpstr>PowerPoint Presentation</vt:lpstr>
      <vt:lpstr>Computer Security</vt:lpstr>
      <vt:lpstr>Confidentiality</vt:lpstr>
      <vt:lpstr>Integrity</vt:lpstr>
      <vt:lpstr>Availability</vt:lpstr>
      <vt:lpstr>Other security requirements</vt:lpstr>
      <vt:lpstr>Question</vt:lpstr>
      <vt:lpstr>Challenges to achieve a secure system</vt:lpstr>
      <vt:lpstr>PowerPoint Presentation</vt:lpstr>
      <vt:lpstr>OSI Security Architecture</vt:lpstr>
      <vt:lpstr>Email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Liu, Y</dc:creator>
  <cp:lastModifiedBy>Liu, Y</cp:lastModifiedBy>
  <cp:revision>3</cp:revision>
  <dcterms:created xsi:type="dcterms:W3CDTF">2023-01-13T17:45:00Z</dcterms:created>
  <dcterms:modified xsi:type="dcterms:W3CDTF">2023-01-13T18:06:48Z</dcterms:modified>
</cp:coreProperties>
</file>