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6" r:id="rId4"/>
    <p:sldId id="297" r:id="rId5"/>
    <p:sldId id="267" r:id="rId6"/>
    <p:sldId id="269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5"/>
    <p:restoredTop sz="51224"/>
  </p:normalViewPr>
  <p:slideViewPr>
    <p:cSldViewPr snapToGrid="0" snapToObjects="1">
      <p:cViewPr varScale="1">
        <p:scale>
          <a:sx n="62" d="100"/>
          <a:sy n="62" d="100"/>
        </p:scale>
        <p:origin x="2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FF1C8-A374-904F-B66A-2F5A3A7175CB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CC9CD-C482-4041-A764-EF0FC9A2E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6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DEDB-6C78-0845-BD7F-33C99E92D7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92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DEDB-6C78-0845-BD7F-33C99E92D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4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DEDB-6C78-0845-BD7F-33C99E92D7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28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DEDB-6C78-0845-BD7F-33C99E92D7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9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DEDB-6C78-0845-BD7F-33C99E92D7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17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CC9CD-C482-4041-A764-EF0FC9A2EF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6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5CD3-59EB-5942-A181-547C2811A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B7B33-33E1-8844-AE50-565FE1973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2B750-CDA3-F24E-A3CF-766768A9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909F-0FA6-6945-A22C-BC35CBCAE516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8493F-C5DA-5646-9DD0-C0CE48AC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CE9BA-A415-EA4B-A66F-2C4DC1C6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8FA-8BE2-DD41-B3D9-9EF7068AA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9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DC02-F8F9-3D4E-ABA6-B8C63B31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25F89-FB60-BE43-9011-FF031BFA1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8BC3-5E4B-784D-A35B-99CFE49F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909F-0FA6-6945-A22C-BC35CBCAE516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B0C42-CC22-4944-A5D6-634DBFD5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75C1-36F9-EA42-870F-BB82A364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8FA-8BE2-DD41-B3D9-9EF7068AA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1477F-7AF5-D047-ADD4-B91F2809B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02E27-CA11-804C-9580-EEA36D43D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1E505-77F6-3F45-BEF3-0A7AA78B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909F-0FA6-6945-A22C-BC35CBCAE516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8257A-E7AC-5541-8A7A-5C2A3CA4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23971-984C-8146-9A1E-E2133810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8FA-8BE2-DD41-B3D9-9EF7068AA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8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090D-6A0C-C741-A3D0-3FF9183B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43607-0125-D041-9349-90DEFBBF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CD97-6FD9-8C47-8D06-9BF2290F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909F-0FA6-6945-A22C-BC35CBCAE516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1A872-0EB0-C147-AFC1-A3BDE798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416F9-8E43-A24A-B15B-F535DB1D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8FA-8BE2-DD41-B3D9-9EF7068AA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1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AE1D-0F10-874D-88D8-7F7A54ED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DC16-95BD-5C40-8C73-7B85A290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9A58C-6102-2445-81F0-DDB909FB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909F-0FA6-6945-A22C-BC35CBCAE516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5A09B-D1CC-7E48-9130-7C853981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4DA6B-72DD-7B43-9B0A-D2ADCF2F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8FA-8BE2-DD41-B3D9-9EF7068AA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5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0A9E-37FA-7646-A5D4-420BC794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C7EF9-738E-F04E-882C-167E19639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E5752-0E0A-9D45-9B7E-E7CE4582B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1D544-7BC6-9043-9184-9D57A376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909F-0FA6-6945-A22C-BC35CBCAE516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C471B-A9CE-8E45-9E62-135C7520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69F00-856B-E444-ABB2-0E9B2BC4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8FA-8BE2-DD41-B3D9-9EF7068AA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BB28-BBF2-8F47-904D-BF2DF097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DA79E-7A75-5F4B-A5D8-F7F311BB3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72CB0-4FE1-6A4B-AFF3-84DC05DCF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D0FDD-06C8-2343-ACCF-E3E1D021E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B27B4-A1C7-724B-BD15-14BF83586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8E6765-25A6-1344-866F-59426EDD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909F-0FA6-6945-A22C-BC35CBCAE516}" type="datetimeFigureOut">
              <a:rPr lang="en-US" smtClean="0"/>
              <a:t>1/18/23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2254E-EB09-FF44-A86F-CBAFFA19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CE50B-AFA8-B643-A3F4-01B55F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8FA-8BE2-DD41-B3D9-9EF7068AA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9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DD46-AC41-404E-B359-08BB07AD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0CCBF-3A8C-FC45-87F5-772E4F5E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909F-0FA6-6945-A22C-BC35CBCAE516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E4BE0-C965-3E43-8E59-90B26D08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0B58-62D0-FF4E-9355-A80F1B17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8FA-8BE2-DD41-B3D9-9EF7068AA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9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B8CE0-31AE-624F-AD6E-A40D5BAE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909F-0FA6-6945-A22C-BC35CBCAE516}" type="datetimeFigureOut">
              <a:rPr lang="en-US" smtClean="0"/>
              <a:t>1/18/23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1C90B-14AA-8446-BCA2-4818B89C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3744C-D40C-4B43-8F3E-10E4CAAE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8FA-8BE2-DD41-B3D9-9EF7068AA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3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7074-BE0E-9840-808C-03BAF786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9819-50E9-A648-92A8-4D76B9C1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7F302-7F64-3B4D-84B6-789D137E0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D173E-0F66-254B-9205-96B8D888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909F-0FA6-6945-A22C-BC35CBCAE516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48EF5-A665-3742-ADBE-C240FCA3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827D0-F9BC-054B-B314-B0D37D7C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8FA-8BE2-DD41-B3D9-9EF7068AA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0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1C75-10D7-6D40-A73A-931F5A2B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DABCE-7CB6-3C4D-AC1F-C916CFA78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230B9-C9AE-1D43-93EF-0FA35D54F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41D5-DBBD-F24D-8F34-B5FB0240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909F-0FA6-6945-A22C-BC35CBCAE516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ED379-EC39-724C-96E5-1B11B7EA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80279-60B5-804C-A6B4-21CE9095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8FA-8BE2-DD41-B3D9-9EF7068AA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6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60FA4-CC07-0A4D-A989-6D63151B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1DC68-5CC7-884F-8153-0E7E76785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255C1-F89C-094D-88AA-9B45ACA9F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0909F-0FA6-6945-A22C-BC35CBCAE516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D0831-ACCA-274D-ADE0-5F4AE0D12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7EBD-256E-1B44-84EC-D0637A0CF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8E8FA-8BE2-DD41-B3D9-9EF7068AA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2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cyberframewor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ist.gov/news-events/events/2023/02/journey-nist-cybersecurity-framework-csf-20-workshop-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8CA3-DCCD-FF4C-A33A-C938E8AC6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DC0B3-CA42-1F42-880D-B2881B0B3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F7C6-FD6D-0448-A6BF-C84DD9F7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F200-3871-4C43-A29F-9E882E3C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OSI Security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2179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0C0A-E37E-B543-8354-E12C10E8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Security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4C53A-5E18-D341-9F59-69F7CEDD5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417"/>
            <a:ext cx="10515600" cy="4351338"/>
          </a:xfrm>
        </p:spPr>
        <p:txBody>
          <a:bodyPr/>
          <a:lstStyle/>
          <a:p>
            <a:r>
              <a:rPr lang="en-US" dirty="0"/>
              <a:t>International Telecommunication Union – Telecommunication (ITU-T) recommends X.800</a:t>
            </a:r>
          </a:p>
          <a:p>
            <a:r>
              <a:rPr lang="en-US" dirty="0"/>
              <a:t>Security Architecture for Open Systems Interconnection (OSI)</a:t>
            </a:r>
          </a:p>
          <a:p>
            <a:pPr lvl="1"/>
            <a:r>
              <a:rPr lang="en-US" dirty="0"/>
              <a:t>Defines a systematic way of defining and providing security requirements</a:t>
            </a:r>
          </a:p>
          <a:p>
            <a:pPr lvl="1"/>
            <a:r>
              <a:rPr lang="en-US" dirty="0"/>
              <a:t>Used by IT managers and vendors in their products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CCD6E5-6C29-9C4B-99B6-EC999AE23682}"/>
              </a:ext>
            </a:extLst>
          </p:cNvPr>
          <p:cNvSpPr/>
          <p:nvPr/>
        </p:nvSpPr>
        <p:spPr>
          <a:xfrm>
            <a:off x="2247703" y="3632660"/>
            <a:ext cx="2320290" cy="65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attacks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AB492-6F00-EC4F-97F5-A5B1755D0DC9}"/>
              </a:ext>
            </a:extLst>
          </p:cNvPr>
          <p:cNvSpPr/>
          <p:nvPr/>
        </p:nvSpPr>
        <p:spPr>
          <a:xfrm>
            <a:off x="2247703" y="4760896"/>
            <a:ext cx="2320290" cy="65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mechanisms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D9E7E-BDCA-894A-9E90-C0A76352CDF8}"/>
              </a:ext>
            </a:extLst>
          </p:cNvPr>
          <p:cNvSpPr/>
          <p:nvPr/>
        </p:nvSpPr>
        <p:spPr>
          <a:xfrm>
            <a:off x="2247703" y="5967476"/>
            <a:ext cx="2320290" cy="65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services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F336E6-CF9C-C143-97E8-1527FCD46F98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3407848" y="5412406"/>
            <a:ext cx="0" cy="55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08C4A4-5310-C14A-80FF-BBE243E771B1}"/>
              </a:ext>
            </a:extLst>
          </p:cNvPr>
          <p:cNvCxnSpPr/>
          <p:nvPr/>
        </p:nvCxnSpPr>
        <p:spPr>
          <a:xfrm>
            <a:off x="2967793" y="4284170"/>
            <a:ext cx="0" cy="47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8E17F3-BCD8-DF4E-9E95-4B5BE6F15B21}"/>
              </a:ext>
            </a:extLst>
          </p:cNvPr>
          <p:cNvCxnSpPr/>
          <p:nvPr/>
        </p:nvCxnSpPr>
        <p:spPr>
          <a:xfrm>
            <a:off x="3985063" y="4284170"/>
            <a:ext cx="0" cy="47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E37822-A353-E447-939E-4D551E7510F8}"/>
              </a:ext>
            </a:extLst>
          </p:cNvPr>
          <p:cNvSpPr txBox="1"/>
          <p:nvPr/>
        </p:nvSpPr>
        <p:spPr>
          <a:xfrm>
            <a:off x="5242362" y="4760896"/>
            <a:ext cx="499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process (or a device incorporating such a process) to detect, prevent, or recover from an attack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C8966-7A45-8F43-94B7-4A24FFFF8C4F}"/>
              </a:ext>
            </a:extLst>
          </p:cNvPr>
          <p:cNvSpPr txBox="1"/>
          <p:nvPr/>
        </p:nvSpPr>
        <p:spPr>
          <a:xfrm>
            <a:off x="5242362" y="5846806"/>
            <a:ext cx="499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enhances the security of the data processing systems and the information transfers, such as policies</a:t>
            </a:r>
          </a:p>
        </p:txBody>
      </p:sp>
    </p:spTree>
    <p:extLst>
      <p:ext uri="{BB962C8B-B14F-4D97-AF65-F5344CB8AC3E}">
        <p14:creationId xmlns:p14="http://schemas.microsoft.com/office/powerpoint/2010/main" val="297099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151B-2E84-D942-9EDF-F6FF2936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Security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1CDE-2FF4-F047-BEF5-57AFB7CA1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OWASP -  Open Web Application Security Project</a:t>
            </a:r>
          </a:p>
          <a:p>
            <a:pPr lvl="1"/>
            <a:r>
              <a:rPr lang="en-US" dirty="0"/>
              <a:t>web application security</a:t>
            </a:r>
          </a:p>
          <a:p>
            <a:pPr lvl="1"/>
            <a:r>
              <a:rPr lang="en-US" dirty="0"/>
              <a:t>OWASP foundation</a:t>
            </a:r>
          </a:p>
          <a:p>
            <a:r>
              <a:rPr lang="en-US" dirty="0"/>
              <a:t>NIST, Cybersecurity Framework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3"/>
              </a:rPr>
              <a:t>https://www.nist.gov/cyberframework</a:t>
            </a:r>
            <a:endParaRPr lang="en-US" dirty="0"/>
          </a:p>
          <a:p>
            <a:pPr lvl="1"/>
            <a:r>
              <a:rPr lang="en-US" i="0" u="sng" dirty="0">
                <a:solidFill>
                  <a:srgbClr val="005EA2"/>
                </a:solidFill>
                <a:effectLst/>
                <a:hlinkClick r:id="rId4" tooltip="https://www.nist.gov/news-events/events/2023/02/journey-nist-cybersecurity-framework-csf-20-workshop-2"/>
              </a:rPr>
              <a:t>VIRTUAL WORKSHOP #2</a:t>
            </a:r>
            <a:r>
              <a:rPr lang="en-US" i="0" dirty="0">
                <a:solidFill>
                  <a:srgbClr val="000000"/>
                </a:solidFill>
                <a:effectLst/>
              </a:rPr>
              <a:t> | February 15, 2023 (9:00 AM – 5:30 PM EST). Join us to discuss potential significant updates to the CSF as outlined in the soon-to-be-released CSF Concept Paper. </a:t>
            </a:r>
          </a:p>
          <a:p>
            <a:pPr lvl="1"/>
            <a:r>
              <a:rPr lang="en-US" dirty="0">
                <a:hlinkClick r:id="rId4"/>
              </a:rPr>
              <a:t>https://www.nist.gov/news-events/events/2023/02/journey-nist-cybersecurity-framework-csf-20-workshop-2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5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3CC3-64FE-074D-86E3-D8A5D01B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EC58-0F79-5640-B5A9-280B0A18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any action that compromises the security of information owned by an organization</a:t>
            </a:r>
          </a:p>
          <a:p>
            <a:r>
              <a:rPr lang="en-US" dirty="0"/>
              <a:t>Two types of security attacks</a:t>
            </a:r>
          </a:p>
          <a:p>
            <a:pPr lvl="1"/>
            <a:r>
              <a:rPr lang="en-US" dirty="0"/>
              <a:t>Passive attack</a:t>
            </a:r>
          </a:p>
          <a:p>
            <a:pPr lvl="1"/>
            <a:r>
              <a:rPr lang="en-US" dirty="0"/>
              <a:t>Active attack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2FE4E0D-D358-4B48-8217-B7B9767F0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14" y="4021364"/>
            <a:ext cx="4372674" cy="2471511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4B004D5-EB9F-094E-A06C-DF4A661A7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397" y="4021364"/>
            <a:ext cx="3957880" cy="252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D4A4-63B2-5F41-BB61-4BB25D48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E3A0-2E95-EE44-A442-CBF478085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i.e. eavesdropping on or monitoring of transmissions</a:t>
            </a:r>
          </a:p>
          <a:p>
            <a:r>
              <a:rPr lang="en-US" dirty="0"/>
              <a:t>Goal: obtain information being transmitted</a:t>
            </a:r>
          </a:p>
          <a:p>
            <a:pPr lvl="1"/>
            <a:r>
              <a:rPr lang="en-US" dirty="0"/>
              <a:t>release of message contents</a:t>
            </a:r>
          </a:p>
          <a:p>
            <a:pPr lvl="1"/>
            <a:r>
              <a:rPr lang="en-US" dirty="0"/>
              <a:t>traffic analysis – a promiscuous sniffer</a:t>
            </a:r>
          </a:p>
          <a:p>
            <a:r>
              <a:rPr lang="en-US" dirty="0"/>
              <a:t>Very difficult to detect – no alteration of the data</a:t>
            </a:r>
          </a:p>
          <a:p>
            <a:r>
              <a:rPr lang="en-US" dirty="0"/>
              <a:t>But easy to prevent, </a:t>
            </a:r>
            <a:r>
              <a:rPr lang="en-US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35404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EF4A-6843-5049-B9C6-2E3CE378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2E3A8-9324-B64F-8DDD-92DD6FE4B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attack includes:</a:t>
            </a:r>
          </a:p>
          <a:p>
            <a:pPr lvl="1"/>
            <a:r>
              <a:rPr lang="en-US" dirty="0"/>
              <a:t>Masquerade</a:t>
            </a:r>
          </a:p>
          <a:p>
            <a:pPr lvl="1"/>
            <a:r>
              <a:rPr lang="en-US" dirty="0"/>
              <a:t>replay</a:t>
            </a:r>
          </a:p>
          <a:p>
            <a:pPr lvl="1"/>
            <a:r>
              <a:rPr lang="en-US" dirty="0"/>
              <a:t>Modification of messages</a:t>
            </a:r>
          </a:p>
          <a:p>
            <a:pPr lvl="1"/>
            <a:r>
              <a:rPr lang="en-US" dirty="0"/>
              <a:t>Denial of service</a:t>
            </a:r>
          </a:p>
        </p:txBody>
      </p:sp>
    </p:spTree>
    <p:extLst>
      <p:ext uri="{BB962C8B-B14F-4D97-AF65-F5344CB8AC3E}">
        <p14:creationId xmlns:p14="http://schemas.microsoft.com/office/powerpoint/2010/main" val="272056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261</Words>
  <Application>Microsoft Macintosh PowerPoint</Application>
  <PresentationFormat>Widescreen</PresentationFormat>
  <Paragraphs>48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Lecture 3</vt:lpstr>
      <vt:lpstr>PowerPoint Presentation</vt:lpstr>
      <vt:lpstr>OSI Security Architecture</vt:lpstr>
      <vt:lpstr>Other Security Architectures</vt:lpstr>
      <vt:lpstr>Security attack</vt:lpstr>
      <vt:lpstr>Passive attack</vt:lpstr>
      <vt:lpstr>Active attack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Liu, Y</dc:creator>
  <cp:lastModifiedBy>Liu, Y</cp:lastModifiedBy>
  <cp:revision>3</cp:revision>
  <dcterms:created xsi:type="dcterms:W3CDTF">2023-01-18T16:43:47Z</dcterms:created>
  <dcterms:modified xsi:type="dcterms:W3CDTF">2023-01-18T16:46:33Z</dcterms:modified>
</cp:coreProperties>
</file>