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98" r:id="rId3"/>
    <p:sldId id="269" r:id="rId4"/>
    <p:sldId id="268" r:id="rId5"/>
    <p:sldId id="275" r:id="rId6"/>
    <p:sldId id="292" r:id="rId7"/>
    <p:sldId id="293" r:id="rId8"/>
    <p:sldId id="290" r:id="rId9"/>
    <p:sldId id="291" r:id="rId10"/>
    <p:sldId id="288" r:id="rId11"/>
    <p:sldId id="296" r:id="rId12"/>
    <p:sldId id="32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6415"/>
  </p:normalViewPr>
  <p:slideViewPr>
    <p:cSldViewPr snapToGrid="0" snapToObjects="1">
      <p:cViewPr varScale="1">
        <p:scale>
          <a:sx n="57" d="100"/>
          <a:sy n="57" d="100"/>
        </p:scale>
        <p:origin x="2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341834-9EAA-1642-862D-3C54AF3DD917}" type="datetimeFigureOut">
              <a:rPr lang="en-US" smtClean="0"/>
              <a:t>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2E182-6C5A-1646-A7C7-65F77361065D}" type="slidenum">
              <a:rPr lang="en-US" smtClean="0"/>
              <a:t>‹#›</a:t>
            </a:fld>
            <a:endParaRPr lang="en-US"/>
          </a:p>
        </p:txBody>
      </p:sp>
    </p:spTree>
    <p:extLst>
      <p:ext uri="{BB962C8B-B14F-4D97-AF65-F5344CB8AC3E}">
        <p14:creationId xmlns:p14="http://schemas.microsoft.com/office/powerpoint/2010/main" val="301036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CDEDB-6C78-0845-BD7F-33C99E92D721}" type="slidenum">
              <a:rPr lang="en-US" smtClean="0"/>
              <a:t>3</a:t>
            </a:fld>
            <a:endParaRPr lang="en-US"/>
          </a:p>
        </p:txBody>
      </p:sp>
    </p:spTree>
    <p:extLst>
      <p:ext uri="{BB962C8B-B14F-4D97-AF65-F5344CB8AC3E}">
        <p14:creationId xmlns:p14="http://schemas.microsoft.com/office/powerpoint/2010/main" val="308671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CDEDB-6C78-0845-BD7F-33C99E92D721}" type="slidenum">
              <a:rPr lang="en-US" smtClean="0"/>
              <a:t>5</a:t>
            </a:fld>
            <a:endParaRPr lang="en-US"/>
          </a:p>
        </p:txBody>
      </p:sp>
    </p:spTree>
    <p:extLst>
      <p:ext uri="{BB962C8B-B14F-4D97-AF65-F5344CB8AC3E}">
        <p14:creationId xmlns:p14="http://schemas.microsoft.com/office/powerpoint/2010/main" val="45574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CDEDB-6C78-0845-BD7F-33C99E92D721}" type="slidenum">
              <a:rPr lang="en-US" smtClean="0"/>
              <a:t>6</a:t>
            </a:fld>
            <a:endParaRPr lang="en-US"/>
          </a:p>
        </p:txBody>
      </p:sp>
    </p:spTree>
    <p:extLst>
      <p:ext uri="{BB962C8B-B14F-4D97-AF65-F5344CB8AC3E}">
        <p14:creationId xmlns:p14="http://schemas.microsoft.com/office/powerpoint/2010/main" val="356561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IPv6 over Low-Power Wireless Personal Area Networks</a:t>
            </a:r>
            <a:endParaRPr lang="en-US" dirty="0"/>
          </a:p>
        </p:txBody>
      </p:sp>
      <p:sp>
        <p:nvSpPr>
          <p:cNvPr id="4" name="Slide Number Placeholder 3"/>
          <p:cNvSpPr>
            <a:spLocks noGrp="1"/>
          </p:cNvSpPr>
          <p:nvPr>
            <p:ph type="sldNum" sz="quarter" idx="5"/>
          </p:nvPr>
        </p:nvSpPr>
        <p:spPr/>
        <p:txBody>
          <a:bodyPr/>
          <a:lstStyle/>
          <a:p>
            <a:fld id="{AFFCDEDB-6C78-0845-BD7F-33C99E92D721}" type="slidenum">
              <a:rPr lang="en-US" smtClean="0"/>
              <a:t>9</a:t>
            </a:fld>
            <a:endParaRPr lang="en-US"/>
          </a:p>
        </p:txBody>
      </p:sp>
    </p:spTree>
    <p:extLst>
      <p:ext uri="{BB962C8B-B14F-4D97-AF65-F5344CB8AC3E}">
        <p14:creationId xmlns:p14="http://schemas.microsoft.com/office/powerpoint/2010/main" val="291660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AFFCDEDB-6C78-0845-BD7F-33C99E92D721}" type="slidenum">
              <a:rPr lang="en-US" smtClean="0"/>
              <a:t>10</a:t>
            </a:fld>
            <a:endParaRPr lang="en-US"/>
          </a:p>
        </p:txBody>
      </p:sp>
    </p:spTree>
    <p:extLst>
      <p:ext uri="{BB962C8B-B14F-4D97-AF65-F5344CB8AC3E}">
        <p14:creationId xmlns:p14="http://schemas.microsoft.com/office/powerpoint/2010/main" val="154092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FCDEDB-6C78-0845-BD7F-33C99E92D721}" type="slidenum">
              <a:rPr lang="en-US" smtClean="0"/>
              <a:t>12</a:t>
            </a:fld>
            <a:endParaRPr lang="en-US"/>
          </a:p>
        </p:txBody>
      </p:sp>
    </p:spTree>
    <p:extLst>
      <p:ext uri="{BB962C8B-B14F-4D97-AF65-F5344CB8AC3E}">
        <p14:creationId xmlns:p14="http://schemas.microsoft.com/office/powerpoint/2010/main" val="3860385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5D94-B7A9-4F48-8A7D-9D37007EA6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B0E3C7-5A83-EF4B-9D44-12B1577028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2066E5-5121-D941-85F7-EE19255A9551}"/>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5" name="Footer Placeholder 4">
            <a:extLst>
              <a:ext uri="{FF2B5EF4-FFF2-40B4-BE49-F238E27FC236}">
                <a16:creationId xmlns:a16="http://schemas.microsoft.com/office/drawing/2014/main" id="{92085E4B-0EA5-704B-B44D-36BB719F2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5A387-ADA2-6F46-800F-7883FAA58BF8}"/>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1616115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8D88-715E-0A4C-BF7C-4DBD1EE610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666EEB-0334-0D4A-8BE2-2DAB7DDBC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0197D-217C-9846-8CE7-B746C52781EA}"/>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5" name="Footer Placeholder 4">
            <a:extLst>
              <a:ext uri="{FF2B5EF4-FFF2-40B4-BE49-F238E27FC236}">
                <a16:creationId xmlns:a16="http://schemas.microsoft.com/office/drawing/2014/main" id="{3C31ED7E-7A42-2947-9766-6EE97A98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2AEA4-2106-2544-9E42-D932F31F457C}"/>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60168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3A400C-7217-8B48-B613-657363AE47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BE801D-D422-F44A-93E6-DFCABB58B2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A9792-EBCD-6048-957D-5C21BB31AA04}"/>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5" name="Footer Placeholder 4">
            <a:extLst>
              <a:ext uri="{FF2B5EF4-FFF2-40B4-BE49-F238E27FC236}">
                <a16:creationId xmlns:a16="http://schemas.microsoft.com/office/drawing/2014/main" id="{75A09213-4038-7C44-B8C4-0BC748669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0CF5E-3EB1-B749-83A9-EC43D1A96B25}"/>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387962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A585-2782-5B43-8976-6055C9E6B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DE483-288B-8B43-BFF5-F2724321C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09E27-4B5E-ED47-99FD-6E557D8D6496}"/>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5" name="Footer Placeholder 4">
            <a:extLst>
              <a:ext uri="{FF2B5EF4-FFF2-40B4-BE49-F238E27FC236}">
                <a16:creationId xmlns:a16="http://schemas.microsoft.com/office/drawing/2014/main" id="{443FE6C5-F672-8E45-89EE-4C52D87F6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EABFD-D2F2-AB43-87DF-07A5D6AE60D5}"/>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179741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A93D-21FD-2D47-BD46-AE8C5E398F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DA9BBE-4A97-8244-AFB2-184F6C0E1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5D2CF-789C-6B42-A46E-EBF0EBF2108C}"/>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5" name="Footer Placeholder 4">
            <a:extLst>
              <a:ext uri="{FF2B5EF4-FFF2-40B4-BE49-F238E27FC236}">
                <a16:creationId xmlns:a16="http://schemas.microsoft.com/office/drawing/2014/main" id="{83F77251-F014-384B-BC93-1663C31B9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F8C5F-3B84-1341-ACF6-B939858B6B3C}"/>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183442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053F-F954-4E4B-A50F-ED0A437331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AD979-6249-5B49-A87C-3185CCCF29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97B801-9945-A447-8FFC-A915E3FB96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A5932B-94FF-6A4E-A661-75DB4E0A5FDB}"/>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6" name="Footer Placeholder 5">
            <a:extLst>
              <a:ext uri="{FF2B5EF4-FFF2-40B4-BE49-F238E27FC236}">
                <a16:creationId xmlns:a16="http://schemas.microsoft.com/office/drawing/2014/main" id="{76D7FD84-6C66-DC4A-BA9A-2C7FDD3D9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37BAC-73A1-904B-92DC-C306C7D0778C}"/>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235168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B2CC-6178-A747-A07F-A88F4D7617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22DCD4-9C4C-534E-82C5-D46D05AE4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AB3DCA-36E0-F34D-BDB1-72F7B8F28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789F90-7DA4-964D-A1A4-DDB8E21F7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B6697-4CC0-9C4E-87FA-988FDD919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0E166-79DE-604B-832D-5D4B4FF8E998}"/>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8" name="Footer Placeholder 7">
            <a:extLst>
              <a:ext uri="{FF2B5EF4-FFF2-40B4-BE49-F238E27FC236}">
                <a16:creationId xmlns:a16="http://schemas.microsoft.com/office/drawing/2014/main" id="{7E7759FC-7C1C-2342-8177-E20FAB538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9F9147-5BD8-084E-A6FB-2140883AFE9D}"/>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201685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5641-F94A-E449-857D-054E363ECB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5D999-665D-6B4E-A88B-600005FD4F91}"/>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4" name="Footer Placeholder 3">
            <a:extLst>
              <a:ext uri="{FF2B5EF4-FFF2-40B4-BE49-F238E27FC236}">
                <a16:creationId xmlns:a16="http://schemas.microsoft.com/office/drawing/2014/main" id="{8E27BDB2-98B3-1A4E-9C62-5681F5487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6BD80-5521-0944-86D6-B2AD0155584D}"/>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134701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78F3E2-2BEE-F441-AF4B-C529FF0E8ECE}"/>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3" name="Footer Placeholder 2">
            <a:extLst>
              <a:ext uri="{FF2B5EF4-FFF2-40B4-BE49-F238E27FC236}">
                <a16:creationId xmlns:a16="http://schemas.microsoft.com/office/drawing/2014/main" id="{252F782D-7E51-9A43-92FC-4B6615B9D1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0C1161-7414-014D-B8BA-8C655B351231}"/>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34223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D8B70-DA63-DB41-B482-DA5DACD88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F261DA-1A80-7A4F-AD3F-4A48C8788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A0969A-9462-4F45-ABD6-42007A870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5086B-8B3F-0D41-AF67-DFC965497BA2}"/>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6" name="Footer Placeholder 5">
            <a:extLst>
              <a:ext uri="{FF2B5EF4-FFF2-40B4-BE49-F238E27FC236}">
                <a16:creationId xmlns:a16="http://schemas.microsoft.com/office/drawing/2014/main" id="{20B9F773-1CC1-DE4B-818C-6A6118833C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CEF7F-E582-F748-8A65-911A300351BD}"/>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277747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988-B2A2-634B-A1B2-C24396DC3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85AEC1-CD81-BE48-A9DD-EDE1B2142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36CC64-1093-3B45-86E4-E1E027BD8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8C5DD-4FF4-E94D-9485-2BC83395E951}"/>
              </a:ext>
            </a:extLst>
          </p:cNvPr>
          <p:cNvSpPr>
            <a:spLocks noGrp="1"/>
          </p:cNvSpPr>
          <p:nvPr>
            <p:ph type="dt" sz="half" idx="10"/>
          </p:nvPr>
        </p:nvSpPr>
        <p:spPr/>
        <p:txBody>
          <a:bodyPr/>
          <a:lstStyle/>
          <a:p>
            <a:fld id="{861D7F23-7DB7-1749-954D-F057EFF6CAE2}" type="datetimeFigureOut">
              <a:rPr lang="en-US" smtClean="0"/>
              <a:t>1/20/23</a:t>
            </a:fld>
            <a:endParaRPr lang="en-US"/>
          </a:p>
        </p:txBody>
      </p:sp>
      <p:sp>
        <p:nvSpPr>
          <p:cNvPr id="6" name="Footer Placeholder 5">
            <a:extLst>
              <a:ext uri="{FF2B5EF4-FFF2-40B4-BE49-F238E27FC236}">
                <a16:creationId xmlns:a16="http://schemas.microsoft.com/office/drawing/2014/main" id="{51CF83F1-1F9D-214D-BC58-D08D2A0C8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9D7140-36F2-3E4D-AD55-716501EEEC44}"/>
              </a:ext>
            </a:extLst>
          </p:cNvPr>
          <p:cNvSpPr>
            <a:spLocks noGrp="1"/>
          </p:cNvSpPr>
          <p:nvPr>
            <p:ph type="sldNum" sz="quarter" idx="12"/>
          </p:nvPr>
        </p:nvSpPr>
        <p:spPr/>
        <p:txBody>
          <a:bodyPr/>
          <a:lstStyle/>
          <a:p>
            <a:fld id="{FB198E02-7CE8-4D46-94CE-89FAF8422A1B}" type="slidenum">
              <a:rPr lang="en-US" smtClean="0"/>
              <a:t>‹#›</a:t>
            </a:fld>
            <a:endParaRPr lang="en-US"/>
          </a:p>
        </p:txBody>
      </p:sp>
    </p:spTree>
    <p:extLst>
      <p:ext uri="{BB962C8B-B14F-4D97-AF65-F5344CB8AC3E}">
        <p14:creationId xmlns:p14="http://schemas.microsoft.com/office/powerpoint/2010/main" val="168303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C68BC-D13D-E149-AB62-C02BC72EEF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ED076-878E-C54B-8032-B0CEFF43F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EEA5F-7E5F-4842-A9B0-89721581F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D7F23-7DB7-1749-954D-F057EFF6CAE2}" type="datetimeFigureOut">
              <a:rPr lang="en-US" smtClean="0"/>
              <a:t>1/20/23</a:t>
            </a:fld>
            <a:endParaRPr lang="en-US"/>
          </a:p>
        </p:txBody>
      </p:sp>
      <p:sp>
        <p:nvSpPr>
          <p:cNvPr id="5" name="Footer Placeholder 4">
            <a:extLst>
              <a:ext uri="{FF2B5EF4-FFF2-40B4-BE49-F238E27FC236}">
                <a16:creationId xmlns:a16="http://schemas.microsoft.com/office/drawing/2014/main" id="{76B7D203-DF53-6045-A780-2669786A82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1EF90F-826B-CD41-85F1-388691253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98E02-7CE8-4D46-94CE-89FAF8422A1B}" type="slidenum">
              <a:rPr lang="en-US" smtClean="0"/>
              <a:t>‹#›</a:t>
            </a:fld>
            <a:endParaRPr lang="en-US"/>
          </a:p>
        </p:txBody>
      </p:sp>
    </p:spTree>
    <p:extLst>
      <p:ext uri="{BB962C8B-B14F-4D97-AF65-F5344CB8AC3E}">
        <p14:creationId xmlns:p14="http://schemas.microsoft.com/office/powerpoint/2010/main" val="2669128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1DA8-C828-CF4C-83A6-D9965E617A47}"/>
              </a:ext>
            </a:extLst>
          </p:cNvPr>
          <p:cNvSpPr>
            <a:spLocks noGrp="1"/>
          </p:cNvSpPr>
          <p:nvPr>
            <p:ph type="ctrTitle"/>
          </p:nvPr>
        </p:nvSpPr>
        <p:spPr/>
        <p:txBody>
          <a:bodyPr/>
          <a:lstStyle/>
          <a:p>
            <a:r>
              <a:rPr lang="en-US" dirty="0"/>
              <a:t>Lecture 4_Security Attacks</a:t>
            </a:r>
          </a:p>
        </p:txBody>
      </p:sp>
      <p:sp>
        <p:nvSpPr>
          <p:cNvPr id="3" name="Subtitle 2">
            <a:extLst>
              <a:ext uri="{FF2B5EF4-FFF2-40B4-BE49-F238E27FC236}">
                <a16:creationId xmlns:a16="http://schemas.microsoft.com/office/drawing/2014/main" id="{3597629F-F9D1-3B42-AA41-3ED46C58DE2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410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316B-8E03-0A41-BDAE-ABF16B83B60B}"/>
              </a:ext>
            </a:extLst>
          </p:cNvPr>
          <p:cNvSpPr>
            <a:spLocks noGrp="1"/>
          </p:cNvSpPr>
          <p:nvPr>
            <p:ph type="title"/>
          </p:nvPr>
        </p:nvSpPr>
        <p:spPr>
          <a:xfrm>
            <a:off x="643467" y="321734"/>
            <a:ext cx="10905066" cy="1135737"/>
          </a:xfrm>
        </p:spPr>
        <p:txBody>
          <a:bodyPr>
            <a:normAutofit/>
          </a:bodyPr>
          <a:lstStyle/>
          <a:p>
            <a:r>
              <a:rPr lang="en-US" sz="3600" dirty="0"/>
              <a:t>Story…</a:t>
            </a:r>
          </a:p>
        </p:txBody>
      </p:sp>
      <p:sp>
        <p:nvSpPr>
          <p:cNvPr id="3" name="Content Placeholder 2">
            <a:extLst>
              <a:ext uri="{FF2B5EF4-FFF2-40B4-BE49-F238E27FC236}">
                <a16:creationId xmlns:a16="http://schemas.microsoft.com/office/drawing/2014/main" id="{16EDB5E6-195B-3943-B372-CA2A4A12DDCE}"/>
              </a:ext>
            </a:extLst>
          </p:cNvPr>
          <p:cNvSpPr>
            <a:spLocks noGrp="1"/>
          </p:cNvSpPr>
          <p:nvPr>
            <p:ph idx="1"/>
          </p:nvPr>
        </p:nvSpPr>
        <p:spPr>
          <a:xfrm>
            <a:off x="643469" y="1782981"/>
            <a:ext cx="4008384" cy="4393982"/>
          </a:xfrm>
        </p:spPr>
        <p:txBody>
          <a:bodyPr>
            <a:normAutofit/>
          </a:bodyPr>
          <a:lstStyle/>
          <a:p>
            <a:r>
              <a:rPr lang="en-US" sz="2000" dirty="0"/>
              <a:t>The bear race</a:t>
            </a:r>
          </a:p>
          <a:p>
            <a:r>
              <a:rPr lang="en-US" sz="2000" b="1" dirty="0"/>
              <a:t>Takeaway:</a:t>
            </a:r>
            <a:r>
              <a:rPr lang="en-US" sz="2000" dirty="0"/>
              <a:t> Even if a defense is not perfect, it is important to always stay on top of best security measures</a:t>
            </a:r>
          </a:p>
        </p:txBody>
      </p:sp>
      <p:pic>
        <p:nvPicPr>
          <p:cNvPr id="5" name="Picture 4" descr="A person walking a dog on a path in the woods&#10;&#10;Description automatically generated with low confidence">
            <a:extLst>
              <a:ext uri="{FF2B5EF4-FFF2-40B4-BE49-F238E27FC236}">
                <a16:creationId xmlns:a16="http://schemas.microsoft.com/office/drawing/2014/main" id="{14E5D9BF-65AE-634E-A9F5-97DB44A88F92}"/>
              </a:ext>
            </a:extLst>
          </p:cNvPr>
          <p:cNvPicPr>
            <a:picLocks noChangeAspect="1"/>
          </p:cNvPicPr>
          <p:nvPr/>
        </p:nvPicPr>
        <p:blipFill>
          <a:blip r:embed="rId3"/>
          <a:stretch>
            <a:fillRect/>
          </a:stretch>
        </p:blipFill>
        <p:spPr>
          <a:xfrm>
            <a:off x="5295320" y="2486606"/>
            <a:ext cx="6253212" cy="2954642"/>
          </a:xfrm>
          <a:prstGeom prst="rect">
            <a:avLst/>
          </a:prstGeom>
        </p:spPr>
      </p:pic>
      <p:sp>
        <p:nvSpPr>
          <p:cNvPr id="6" name="TextBox 5">
            <a:extLst>
              <a:ext uri="{FF2B5EF4-FFF2-40B4-BE49-F238E27FC236}">
                <a16:creationId xmlns:a16="http://schemas.microsoft.com/office/drawing/2014/main" id="{8E605D2B-2AD5-DB47-83B6-A9FA4E1F9EF7}"/>
              </a:ext>
            </a:extLst>
          </p:cNvPr>
          <p:cNvSpPr txBox="1"/>
          <p:nvPr/>
        </p:nvSpPr>
        <p:spPr>
          <a:xfrm>
            <a:off x="5687878" y="5628140"/>
            <a:ext cx="5471113" cy="369332"/>
          </a:xfrm>
          <a:prstGeom prst="rect">
            <a:avLst/>
          </a:prstGeom>
          <a:noFill/>
        </p:spPr>
        <p:txBody>
          <a:bodyPr wrap="none" rtlCol="0">
            <a:spAutoFit/>
          </a:bodyPr>
          <a:lstStyle/>
          <a:p>
            <a:r>
              <a:rPr lang="en-US" dirty="0"/>
              <a:t>I don’t have to outrun the bear. I just have to outrun you</a:t>
            </a:r>
          </a:p>
        </p:txBody>
      </p:sp>
    </p:spTree>
    <p:extLst>
      <p:ext uri="{BB962C8B-B14F-4D97-AF65-F5344CB8AC3E}">
        <p14:creationId xmlns:p14="http://schemas.microsoft.com/office/powerpoint/2010/main" val="409342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C146-AC9E-3C44-B22F-77645088E78E}"/>
              </a:ext>
            </a:extLst>
          </p:cNvPr>
          <p:cNvSpPr>
            <a:spLocks noGrp="1"/>
          </p:cNvSpPr>
          <p:nvPr>
            <p:ph type="title"/>
          </p:nvPr>
        </p:nvSpPr>
        <p:spPr/>
        <p:txBody>
          <a:bodyPr/>
          <a:lstStyle/>
          <a:p>
            <a:r>
              <a:rPr lang="en-US" dirty="0"/>
              <a:t>Design in security from the start</a:t>
            </a:r>
          </a:p>
        </p:txBody>
      </p:sp>
      <p:sp>
        <p:nvSpPr>
          <p:cNvPr id="3" name="Content Placeholder 2">
            <a:extLst>
              <a:ext uri="{FF2B5EF4-FFF2-40B4-BE49-F238E27FC236}">
                <a16:creationId xmlns:a16="http://schemas.microsoft.com/office/drawing/2014/main" id="{9A976DEF-0ECC-E949-ACD0-BF6675D8FE80}"/>
              </a:ext>
            </a:extLst>
          </p:cNvPr>
          <p:cNvSpPr>
            <a:spLocks noGrp="1"/>
          </p:cNvSpPr>
          <p:nvPr>
            <p:ph idx="1"/>
          </p:nvPr>
        </p:nvSpPr>
        <p:spPr/>
        <p:txBody>
          <a:bodyPr/>
          <a:lstStyle/>
          <a:p>
            <a:pPr fontAlgn="base"/>
            <a:r>
              <a:rPr lang="en-US" dirty="0"/>
              <a:t>When building a new system, include security as part of the design considerations rather than patching it after the fact</a:t>
            </a:r>
          </a:p>
          <a:p>
            <a:pPr lvl="1" fontAlgn="base"/>
            <a:r>
              <a:rPr lang="en-US" dirty="0"/>
              <a:t>A lot of systems today were not designed with security from the start, resulting in patches that don’t fully fix the problem!</a:t>
            </a:r>
          </a:p>
          <a:p>
            <a:pPr fontAlgn="base"/>
            <a:r>
              <a:rPr lang="en-US" dirty="0"/>
              <a:t>Keep these security principles in mind whenever you write code!</a:t>
            </a:r>
          </a:p>
          <a:p>
            <a:endParaRPr lang="en-US" dirty="0"/>
          </a:p>
        </p:txBody>
      </p:sp>
    </p:spTree>
    <p:extLst>
      <p:ext uri="{BB962C8B-B14F-4D97-AF65-F5344CB8AC3E}">
        <p14:creationId xmlns:p14="http://schemas.microsoft.com/office/powerpoint/2010/main" val="10976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8F8B-D29B-934E-B328-749B77B5DB1B}"/>
              </a:ext>
            </a:extLst>
          </p:cNvPr>
          <p:cNvSpPr>
            <a:spLocks noGrp="1"/>
          </p:cNvSpPr>
          <p:nvPr>
            <p:ph type="title"/>
          </p:nvPr>
        </p:nvSpPr>
        <p:spPr/>
        <p:txBody>
          <a:bodyPr/>
          <a:lstStyle/>
          <a:p>
            <a:r>
              <a:rPr lang="en-US" dirty="0"/>
              <a:t>Human Factors</a:t>
            </a:r>
          </a:p>
        </p:txBody>
      </p:sp>
      <p:sp>
        <p:nvSpPr>
          <p:cNvPr id="3" name="Content Placeholder 2">
            <a:extLst>
              <a:ext uri="{FF2B5EF4-FFF2-40B4-BE49-F238E27FC236}">
                <a16:creationId xmlns:a16="http://schemas.microsoft.com/office/drawing/2014/main" id="{00BCC012-E93D-A945-B350-8D89247B3C81}"/>
              </a:ext>
            </a:extLst>
          </p:cNvPr>
          <p:cNvSpPr>
            <a:spLocks noGrp="1"/>
          </p:cNvSpPr>
          <p:nvPr>
            <p:ph idx="1"/>
          </p:nvPr>
        </p:nvSpPr>
        <p:spPr/>
        <p:txBody>
          <a:bodyPr/>
          <a:lstStyle/>
          <a:p>
            <a:pPr fontAlgn="base"/>
            <a:r>
              <a:rPr lang="en-US" dirty="0"/>
              <a:t>The users</a:t>
            </a:r>
          </a:p>
          <a:p>
            <a:pPr lvl="1" fontAlgn="base"/>
            <a:r>
              <a:rPr lang="en-US" dirty="0"/>
              <a:t>Users like convenience (ease of use)</a:t>
            </a:r>
          </a:p>
          <a:p>
            <a:pPr lvl="1" fontAlgn="base"/>
            <a:r>
              <a:rPr lang="en-US" dirty="0"/>
              <a:t>If a security system is unusable, it will be unused</a:t>
            </a:r>
          </a:p>
          <a:p>
            <a:pPr lvl="1" fontAlgn="base"/>
            <a:r>
              <a:rPr lang="en-US" dirty="0"/>
              <a:t>Users will find way to subvert security systems if it makes their lives easier</a:t>
            </a:r>
          </a:p>
          <a:p>
            <a:pPr fontAlgn="base"/>
            <a:r>
              <a:rPr lang="en-US" dirty="0"/>
              <a:t>The programmers</a:t>
            </a:r>
          </a:p>
          <a:p>
            <a:pPr lvl="1" fontAlgn="base"/>
            <a:r>
              <a:rPr lang="en-US" dirty="0"/>
              <a:t>Programmers make mistakes</a:t>
            </a:r>
          </a:p>
          <a:p>
            <a:pPr lvl="1" fontAlgn="base"/>
            <a:r>
              <a:rPr lang="en-US" dirty="0"/>
              <a:t>Programmers use tools that allow them to make mistakes (e.g. C and C++)</a:t>
            </a:r>
          </a:p>
          <a:p>
            <a:pPr fontAlgn="base"/>
            <a:r>
              <a:rPr lang="en-US" dirty="0"/>
              <a:t>Everyone else</a:t>
            </a:r>
          </a:p>
          <a:p>
            <a:pPr lvl="1" fontAlgn="base"/>
            <a:r>
              <a:rPr lang="en-US" dirty="0"/>
              <a:t>Social engineering attacks exploit other people’s trust and access for personal gain</a:t>
            </a:r>
          </a:p>
        </p:txBody>
      </p:sp>
    </p:spTree>
    <p:extLst>
      <p:ext uri="{BB962C8B-B14F-4D97-AF65-F5344CB8AC3E}">
        <p14:creationId xmlns:p14="http://schemas.microsoft.com/office/powerpoint/2010/main" val="310302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9102-C026-EE4F-AF4C-54E11E5C652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E836764-F1E8-2D44-B49C-5E45A2EFC4AA}"/>
              </a:ext>
            </a:extLst>
          </p:cNvPr>
          <p:cNvSpPr>
            <a:spLocks noGrp="1"/>
          </p:cNvSpPr>
          <p:nvPr>
            <p:ph idx="1"/>
          </p:nvPr>
        </p:nvSpPr>
        <p:spPr/>
        <p:txBody>
          <a:bodyPr/>
          <a:lstStyle/>
          <a:p>
            <a:r>
              <a:rPr lang="en-US" dirty="0"/>
              <a:t>Security attacks in X.800</a:t>
            </a:r>
          </a:p>
          <a:p>
            <a:r>
              <a:rPr lang="en-US" dirty="0"/>
              <a:t>Security services</a:t>
            </a:r>
          </a:p>
        </p:txBody>
      </p:sp>
    </p:spTree>
    <p:extLst>
      <p:ext uri="{BB962C8B-B14F-4D97-AF65-F5344CB8AC3E}">
        <p14:creationId xmlns:p14="http://schemas.microsoft.com/office/powerpoint/2010/main" val="424200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D4A4-63B2-5F41-BB61-4BB25D48BE5E}"/>
              </a:ext>
            </a:extLst>
          </p:cNvPr>
          <p:cNvSpPr>
            <a:spLocks noGrp="1"/>
          </p:cNvSpPr>
          <p:nvPr>
            <p:ph type="title"/>
          </p:nvPr>
        </p:nvSpPr>
        <p:spPr/>
        <p:txBody>
          <a:bodyPr/>
          <a:lstStyle/>
          <a:p>
            <a:r>
              <a:rPr lang="en-US" dirty="0"/>
              <a:t>Passive attack</a:t>
            </a:r>
          </a:p>
        </p:txBody>
      </p:sp>
      <p:sp>
        <p:nvSpPr>
          <p:cNvPr id="3" name="Content Placeholder 2">
            <a:extLst>
              <a:ext uri="{FF2B5EF4-FFF2-40B4-BE49-F238E27FC236}">
                <a16:creationId xmlns:a16="http://schemas.microsoft.com/office/drawing/2014/main" id="{ABA7E3A0-2E95-EE44-A442-CBF4780851E6}"/>
              </a:ext>
            </a:extLst>
          </p:cNvPr>
          <p:cNvSpPr>
            <a:spLocks noGrp="1"/>
          </p:cNvSpPr>
          <p:nvPr>
            <p:ph idx="1"/>
          </p:nvPr>
        </p:nvSpPr>
        <p:spPr/>
        <p:txBody>
          <a:bodyPr/>
          <a:lstStyle/>
          <a:p>
            <a:r>
              <a:rPr lang="en-US" dirty="0"/>
              <a:t>i.e. eavesdropping on or monitoring of transmissions</a:t>
            </a:r>
          </a:p>
          <a:p>
            <a:r>
              <a:rPr lang="en-US" dirty="0"/>
              <a:t>Goal: obtain information being transmitted</a:t>
            </a:r>
          </a:p>
          <a:p>
            <a:pPr lvl="1"/>
            <a:r>
              <a:rPr lang="en-US" dirty="0"/>
              <a:t>release of message contents</a:t>
            </a:r>
          </a:p>
          <a:p>
            <a:pPr lvl="1"/>
            <a:r>
              <a:rPr lang="en-US" dirty="0"/>
              <a:t>traffic analysis – a promiscuous sniffer</a:t>
            </a:r>
          </a:p>
          <a:p>
            <a:r>
              <a:rPr lang="en-US" dirty="0"/>
              <a:t>Very difficult to detect – no alteration of the data</a:t>
            </a:r>
          </a:p>
          <a:p>
            <a:r>
              <a:rPr lang="en-US" dirty="0"/>
              <a:t>But easy to prevent, </a:t>
            </a:r>
            <a:r>
              <a:rPr lang="en-US" dirty="0">
                <a:solidFill>
                  <a:srgbClr val="FF0000"/>
                </a:solidFill>
              </a:rPr>
              <a:t>why?</a:t>
            </a:r>
          </a:p>
        </p:txBody>
      </p:sp>
    </p:spTree>
    <p:extLst>
      <p:ext uri="{BB962C8B-B14F-4D97-AF65-F5344CB8AC3E}">
        <p14:creationId xmlns:p14="http://schemas.microsoft.com/office/powerpoint/2010/main" val="1354048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EF4A-6843-5049-B9C6-2E3CE378438A}"/>
              </a:ext>
            </a:extLst>
          </p:cNvPr>
          <p:cNvSpPr>
            <a:spLocks noGrp="1"/>
          </p:cNvSpPr>
          <p:nvPr>
            <p:ph type="title"/>
          </p:nvPr>
        </p:nvSpPr>
        <p:spPr/>
        <p:txBody>
          <a:bodyPr/>
          <a:lstStyle/>
          <a:p>
            <a:r>
              <a:rPr lang="en-US" dirty="0"/>
              <a:t>Active attack</a:t>
            </a:r>
          </a:p>
        </p:txBody>
      </p:sp>
      <p:sp>
        <p:nvSpPr>
          <p:cNvPr id="3" name="Content Placeholder 2">
            <a:extLst>
              <a:ext uri="{FF2B5EF4-FFF2-40B4-BE49-F238E27FC236}">
                <a16:creationId xmlns:a16="http://schemas.microsoft.com/office/drawing/2014/main" id="{6452E3A8-9324-B64F-8DDD-92DD6FE4B5D2}"/>
              </a:ext>
            </a:extLst>
          </p:cNvPr>
          <p:cNvSpPr>
            <a:spLocks noGrp="1"/>
          </p:cNvSpPr>
          <p:nvPr>
            <p:ph idx="1"/>
          </p:nvPr>
        </p:nvSpPr>
        <p:spPr/>
        <p:txBody>
          <a:bodyPr/>
          <a:lstStyle/>
          <a:p>
            <a:r>
              <a:rPr lang="en-US" dirty="0"/>
              <a:t>active attack includes:</a:t>
            </a:r>
          </a:p>
          <a:p>
            <a:pPr lvl="1"/>
            <a:r>
              <a:rPr lang="en-US" dirty="0"/>
              <a:t>Masquerade</a:t>
            </a:r>
          </a:p>
          <a:p>
            <a:pPr lvl="1"/>
            <a:r>
              <a:rPr lang="en-US" dirty="0"/>
              <a:t>replay</a:t>
            </a:r>
          </a:p>
          <a:p>
            <a:pPr lvl="1"/>
            <a:r>
              <a:rPr lang="en-US" dirty="0"/>
              <a:t>Modification of messages</a:t>
            </a:r>
          </a:p>
          <a:p>
            <a:pPr lvl="1"/>
            <a:r>
              <a:rPr lang="en-US" dirty="0"/>
              <a:t>Denial of service</a:t>
            </a:r>
          </a:p>
        </p:txBody>
      </p:sp>
    </p:spTree>
    <p:extLst>
      <p:ext uri="{BB962C8B-B14F-4D97-AF65-F5344CB8AC3E}">
        <p14:creationId xmlns:p14="http://schemas.microsoft.com/office/powerpoint/2010/main" val="27205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6AED-C358-2944-826B-AD169D4CD61C}"/>
              </a:ext>
            </a:extLst>
          </p:cNvPr>
          <p:cNvSpPr>
            <a:spLocks noGrp="1"/>
          </p:cNvSpPr>
          <p:nvPr>
            <p:ph type="title"/>
          </p:nvPr>
        </p:nvSpPr>
        <p:spPr/>
        <p:txBody>
          <a:bodyPr/>
          <a:lstStyle/>
          <a:p>
            <a:r>
              <a:rPr lang="en-US" dirty="0"/>
              <a:t>Example: two points communication </a:t>
            </a:r>
          </a:p>
        </p:txBody>
      </p:sp>
      <p:sp>
        <p:nvSpPr>
          <p:cNvPr id="3" name="Content Placeholder 2">
            <a:extLst>
              <a:ext uri="{FF2B5EF4-FFF2-40B4-BE49-F238E27FC236}">
                <a16:creationId xmlns:a16="http://schemas.microsoft.com/office/drawing/2014/main" id="{10676E6C-B57C-974E-8C1E-CE4A5B7F99C5}"/>
              </a:ext>
            </a:extLst>
          </p:cNvPr>
          <p:cNvSpPr>
            <a:spLocks noGrp="1"/>
          </p:cNvSpPr>
          <p:nvPr>
            <p:ph idx="1"/>
          </p:nvPr>
        </p:nvSpPr>
        <p:spPr>
          <a:xfrm>
            <a:off x="838200" y="1577652"/>
            <a:ext cx="10515600" cy="4351338"/>
          </a:xfrm>
        </p:spPr>
        <p:txBody>
          <a:bodyPr/>
          <a:lstStyle/>
          <a:p>
            <a:r>
              <a:rPr lang="en-US" dirty="0"/>
              <a:t>Generic types of attacks</a:t>
            </a:r>
          </a:p>
        </p:txBody>
      </p:sp>
      <p:pic>
        <p:nvPicPr>
          <p:cNvPr id="5" name="Picture 4">
            <a:extLst>
              <a:ext uri="{FF2B5EF4-FFF2-40B4-BE49-F238E27FC236}">
                <a16:creationId xmlns:a16="http://schemas.microsoft.com/office/drawing/2014/main" id="{BDB360F5-7BD3-1C49-A567-0006A0A8E8D6}"/>
              </a:ext>
            </a:extLst>
          </p:cNvPr>
          <p:cNvPicPr>
            <a:picLocks noChangeAspect="1"/>
          </p:cNvPicPr>
          <p:nvPr/>
        </p:nvPicPr>
        <p:blipFill>
          <a:blip r:embed="rId3"/>
          <a:stretch>
            <a:fillRect/>
          </a:stretch>
        </p:blipFill>
        <p:spPr>
          <a:xfrm>
            <a:off x="2800350" y="2013918"/>
            <a:ext cx="6591300" cy="4673600"/>
          </a:xfrm>
          <a:prstGeom prst="rect">
            <a:avLst/>
          </a:prstGeom>
        </p:spPr>
      </p:pic>
    </p:spTree>
    <p:extLst>
      <p:ext uri="{BB962C8B-B14F-4D97-AF65-F5344CB8AC3E}">
        <p14:creationId xmlns:p14="http://schemas.microsoft.com/office/powerpoint/2010/main" val="62809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D665-BA8A-D54A-A5DA-9730C32A543C}"/>
              </a:ext>
            </a:extLst>
          </p:cNvPr>
          <p:cNvSpPr>
            <a:spLocks noGrp="1"/>
          </p:cNvSpPr>
          <p:nvPr>
            <p:ph type="title"/>
          </p:nvPr>
        </p:nvSpPr>
        <p:spPr/>
        <p:txBody>
          <a:bodyPr/>
          <a:lstStyle/>
          <a:p>
            <a:r>
              <a:rPr lang="en-US" dirty="0"/>
              <a:t>Example of modification attack in 6LoWPAN</a:t>
            </a:r>
          </a:p>
        </p:txBody>
      </p:sp>
      <p:pic>
        <p:nvPicPr>
          <p:cNvPr id="5" name="Content Placeholder 4" descr="Diagram&#10;&#10;Description automatically generated">
            <a:extLst>
              <a:ext uri="{FF2B5EF4-FFF2-40B4-BE49-F238E27FC236}">
                <a16:creationId xmlns:a16="http://schemas.microsoft.com/office/drawing/2014/main" id="{D8F67548-4199-6A45-8868-07D0442FDE7B}"/>
              </a:ext>
            </a:extLst>
          </p:cNvPr>
          <p:cNvPicPr>
            <a:picLocks noGrp="1" noChangeAspect="1"/>
          </p:cNvPicPr>
          <p:nvPr>
            <p:ph idx="1"/>
          </p:nvPr>
        </p:nvPicPr>
        <p:blipFill>
          <a:blip r:embed="rId3"/>
          <a:stretch>
            <a:fillRect/>
          </a:stretch>
        </p:blipFill>
        <p:spPr>
          <a:xfrm>
            <a:off x="2971074" y="1825625"/>
            <a:ext cx="6249851" cy="4351338"/>
          </a:xfrm>
        </p:spPr>
      </p:pic>
    </p:spTree>
    <p:extLst>
      <p:ext uri="{BB962C8B-B14F-4D97-AF65-F5344CB8AC3E}">
        <p14:creationId xmlns:p14="http://schemas.microsoft.com/office/powerpoint/2010/main" val="219287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395B-91A3-5541-934A-47D6316A1CC8}"/>
              </a:ext>
            </a:extLst>
          </p:cNvPr>
          <p:cNvSpPr>
            <a:spLocks noGrp="1"/>
          </p:cNvSpPr>
          <p:nvPr>
            <p:ph type="title"/>
          </p:nvPr>
        </p:nvSpPr>
        <p:spPr/>
        <p:txBody>
          <a:bodyPr/>
          <a:lstStyle/>
          <a:p>
            <a:r>
              <a:rPr lang="en-US" dirty="0"/>
              <a:t>Example: a group of attackers</a:t>
            </a:r>
          </a:p>
        </p:txBody>
      </p:sp>
      <p:pic>
        <p:nvPicPr>
          <p:cNvPr id="6" name="Picture 5" descr="Diagram&#10;&#10;Description automatically generated">
            <a:extLst>
              <a:ext uri="{FF2B5EF4-FFF2-40B4-BE49-F238E27FC236}">
                <a16:creationId xmlns:a16="http://schemas.microsoft.com/office/drawing/2014/main" id="{47975C33-204D-7D4E-A68E-EE3351207B55}"/>
              </a:ext>
            </a:extLst>
          </p:cNvPr>
          <p:cNvPicPr>
            <a:picLocks noChangeAspect="1"/>
          </p:cNvPicPr>
          <p:nvPr/>
        </p:nvPicPr>
        <p:blipFill>
          <a:blip r:embed="rId2"/>
          <a:stretch>
            <a:fillRect/>
          </a:stretch>
        </p:blipFill>
        <p:spPr>
          <a:xfrm>
            <a:off x="3023246" y="1690688"/>
            <a:ext cx="6911168" cy="4057262"/>
          </a:xfrm>
          <a:prstGeom prst="rect">
            <a:avLst/>
          </a:prstGeom>
        </p:spPr>
      </p:pic>
    </p:spTree>
    <p:extLst>
      <p:ext uri="{BB962C8B-B14F-4D97-AF65-F5344CB8AC3E}">
        <p14:creationId xmlns:p14="http://schemas.microsoft.com/office/powerpoint/2010/main" val="35330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2954-5FBC-6646-BCC9-742B619ADA45}"/>
              </a:ext>
            </a:extLst>
          </p:cNvPr>
          <p:cNvSpPr>
            <a:spLocks noGrp="1"/>
          </p:cNvSpPr>
          <p:nvPr>
            <p:ph type="title"/>
          </p:nvPr>
        </p:nvSpPr>
        <p:spPr/>
        <p:txBody>
          <a:bodyPr/>
          <a:lstStyle/>
          <a:p>
            <a:r>
              <a:rPr lang="en-US" dirty="0"/>
              <a:t>Know Your Threat Model</a:t>
            </a:r>
          </a:p>
        </p:txBody>
      </p:sp>
      <p:sp>
        <p:nvSpPr>
          <p:cNvPr id="3" name="Content Placeholder 2">
            <a:extLst>
              <a:ext uri="{FF2B5EF4-FFF2-40B4-BE49-F238E27FC236}">
                <a16:creationId xmlns:a16="http://schemas.microsoft.com/office/drawing/2014/main" id="{1FAA8F6F-C7FB-7A43-B7CF-3F05898033C0}"/>
              </a:ext>
            </a:extLst>
          </p:cNvPr>
          <p:cNvSpPr>
            <a:spLocks noGrp="1"/>
          </p:cNvSpPr>
          <p:nvPr>
            <p:ph idx="1"/>
          </p:nvPr>
        </p:nvSpPr>
        <p:spPr/>
        <p:txBody>
          <a:bodyPr/>
          <a:lstStyle/>
          <a:p>
            <a:r>
              <a:rPr lang="en-US" b="1" dirty="0"/>
              <a:t>Threat model:</a:t>
            </a:r>
            <a:r>
              <a:rPr lang="en-US" dirty="0"/>
              <a:t> A model of who your attacker is and what resources they have</a:t>
            </a:r>
          </a:p>
          <a:p>
            <a:r>
              <a:rPr lang="en-US" dirty="0"/>
              <a:t>One of the best ways to counter an attacker is to attack their reasons</a:t>
            </a:r>
          </a:p>
        </p:txBody>
      </p:sp>
    </p:spTree>
    <p:extLst>
      <p:ext uri="{BB962C8B-B14F-4D97-AF65-F5344CB8AC3E}">
        <p14:creationId xmlns:p14="http://schemas.microsoft.com/office/powerpoint/2010/main" val="31012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hematic, radar chart&#10;&#10;Description automatically generated">
            <a:extLst>
              <a:ext uri="{FF2B5EF4-FFF2-40B4-BE49-F238E27FC236}">
                <a16:creationId xmlns:a16="http://schemas.microsoft.com/office/drawing/2014/main" id="{893C9507-70B0-404F-A512-953AD0709AD7}"/>
              </a:ext>
            </a:extLst>
          </p:cNvPr>
          <p:cNvPicPr>
            <a:picLocks noChangeAspect="1"/>
          </p:cNvPicPr>
          <p:nvPr/>
        </p:nvPicPr>
        <p:blipFill>
          <a:blip r:embed="rId3"/>
          <a:stretch>
            <a:fillRect/>
          </a:stretch>
        </p:blipFill>
        <p:spPr>
          <a:xfrm>
            <a:off x="6522556" y="4129652"/>
            <a:ext cx="5436969" cy="2673350"/>
          </a:xfrm>
          <a:prstGeom prst="rect">
            <a:avLst/>
          </a:prstGeom>
        </p:spPr>
      </p:pic>
      <p:sp>
        <p:nvSpPr>
          <p:cNvPr id="2" name="Title 1">
            <a:extLst>
              <a:ext uri="{FF2B5EF4-FFF2-40B4-BE49-F238E27FC236}">
                <a16:creationId xmlns:a16="http://schemas.microsoft.com/office/drawing/2014/main" id="{61A8FE9B-0B62-D64C-9317-EF076319B873}"/>
              </a:ext>
            </a:extLst>
          </p:cNvPr>
          <p:cNvSpPr>
            <a:spLocks noGrp="1"/>
          </p:cNvSpPr>
          <p:nvPr>
            <p:ph type="title"/>
          </p:nvPr>
        </p:nvSpPr>
        <p:spPr>
          <a:xfrm>
            <a:off x="838200" y="66110"/>
            <a:ext cx="10515600" cy="1325563"/>
          </a:xfrm>
        </p:spPr>
        <p:txBody>
          <a:bodyPr/>
          <a:lstStyle/>
          <a:p>
            <a:r>
              <a:rPr lang="en-US"/>
              <a:t>Example: adversary model</a:t>
            </a:r>
            <a:endParaRPr lang="en-US" dirty="0"/>
          </a:p>
        </p:txBody>
      </p:sp>
      <p:sp>
        <p:nvSpPr>
          <p:cNvPr id="3" name="Content Placeholder 2">
            <a:extLst>
              <a:ext uri="{FF2B5EF4-FFF2-40B4-BE49-F238E27FC236}">
                <a16:creationId xmlns:a16="http://schemas.microsoft.com/office/drawing/2014/main" id="{67EF6F92-49D1-B844-B70F-AB4410444B2F}"/>
              </a:ext>
            </a:extLst>
          </p:cNvPr>
          <p:cNvSpPr>
            <a:spLocks noGrp="1"/>
          </p:cNvSpPr>
          <p:nvPr>
            <p:ph idx="1"/>
          </p:nvPr>
        </p:nvSpPr>
        <p:spPr>
          <a:xfrm>
            <a:off x="683217" y="1253331"/>
            <a:ext cx="7856349" cy="4351338"/>
          </a:xfrm>
        </p:spPr>
        <p:txBody>
          <a:bodyPr>
            <a:normAutofit fontScale="92500" lnSpcReduction="10000"/>
          </a:bodyPr>
          <a:lstStyle/>
          <a:p>
            <a:r>
              <a:rPr lang="en-US" dirty="0"/>
              <a:t>“The adversary is assumed to be intelligent and has limited number of resources. Before capturing the nodes, it exploits the various vulnerabilities of the networks. It knows the topology of the network, routing information. It aims to capture the sink node so as to disrupt the whole traffic. If it is not able to capture the sink node, it will capture the nearby nodes of the sink. It tries to disrupt the whole traffic of the network with minimum number of captured nodes. It is also assumed that the adversary tends to attack more on the nodes closer to the data sink than nodes that are far away” </a:t>
            </a:r>
          </a:p>
          <a:p>
            <a:endParaRPr lang="en-US" dirty="0"/>
          </a:p>
          <a:p>
            <a:endParaRPr lang="en-US" dirty="0"/>
          </a:p>
        </p:txBody>
      </p:sp>
    </p:spTree>
    <p:extLst>
      <p:ext uri="{BB962C8B-B14F-4D97-AF65-F5344CB8AC3E}">
        <p14:creationId xmlns:p14="http://schemas.microsoft.com/office/powerpoint/2010/main" val="115616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442</Words>
  <Application>Microsoft Macintosh PowerPoint</Application>
  <PresentationFormat>Widescreen</PresentationFormat>
  <Paragraphs>52</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Lecture 4_Security Attacks</vt:lpstr>
      <vt:lpstr>Outline</vt:lpstr>
      <vt:lpstr>Passive attack</vt:lpstr>
      <vt:lpstr>Active attack</vt:lpstr>
      <vt:lpstr>Example: two points communication </vt:lpstr>
      <vt:lpstr>Example of modification attack in 6LoWPAN</vt:lpstr>
      <vt:lpstr>Example: a group of attackers</vt:lpstr>
      <vt:lpstr>Know Your Threat Model</vt:lpstr>
      <vt:lpstr>Example: adversary model</vt:lpstr>
      <vt:lpstr>Story…</vt:lpstr>
      <vt:lpstr>Design in security from the start</vt:lpstr>
      <vt:lpstr>Human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4_Security Attacks</dc:title>
  <dc:creator>Liu, Y</dc:creator>
  <cp:lastModifiedBy>Liu, Y</cp:lastModifiedBy>
  <cp:revision>5</cp:revision>
  <dcterms:created xsi:type="dcterms:W3CDTF">2023-01-20T17:28:58Z</dcterms:created>
  <dcterms:modified xsi:type="dcterms:W3CDTF">2023-01-20T17:58:26Z</dcterms:modified>
</cp:coreProperties>
</file>