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344" r:id="rId3"/>
    <p:sldId id="345" r:id="rId4"/>
    <p:sldId id="335" r:id="rId5"/>
    <p:sldId id="336" r:id="rId6"/>
    <p:sldId id="337" r:id="rId7"/>
    <p:sldId id="338" r:id="rId8"/>
    <p:sldId id="339" r:id="rId9"/>
    <p:sldId id="340" r:id="rId10"/>
    <p:sldId id="341" r:id="rId11"/>
    <p:sldId id="343" r:id="rId12"/>
    <p:sldId id="346" r:id="rId13"/>
    <p:sldId id="348" r:id="rId14"/>
    <p:sldId id="347" r:id="rId15"/>
    <p:sldId id="34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/>
    <p:restoredTop sz="62075"/>
  </p:normalViewPr>
  <p:slideViewPr>
    <p:cSldViewPr snapToGrid="0" snapToObjects="1">
      <p:cViewPr varScale="1">
        <p:scale>
          <a:sx n="53" d="100"/>
          <a:sy n="53" d="100"/>
        </p:scale>
        <p:origin x="2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37AC7-BA21-4E4A-B8FD-0792F3A45168}" type="datetimeFigureOut">
              <a:rPr lang="en-US" smtClean="0"/>
              <a:t>2/3/23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37AEA-7E67-464B-B575-363C98F13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23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37AEA-7E67-464B-B575-363C98F135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983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37AEA-7E67-464B-B575-363C98F1350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016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CDEDB-6C78-0845-BD7F-33C99E92D7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31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CDEDB-6C78-0845-BD7F-33C99E92D7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06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CDEDB-6C78-0845-BD7F-33C99E92D7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40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CDEDB-6C78-0845-BD7F-33C99E92D7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41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37AEA-7E67-464B-B575-363C98F135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1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037B2-E10E-064F-A677-2300ED0B37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68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445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37AEA-7E67-464B-B575-363C98F1350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14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E637C-50DE-DA44-B19D-EC56A1EC4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F22118-D50F-3E42-B583-54AEBA69C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CD8AA-875E-6E43-BC6F-968856FB4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97F95-BD6F-0242-96B6-C44ED3D5F0DC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05FAF-5C7B-4D45-8892-6D934699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E66B0-F10A-4D4E-8618-0BE0AFA7D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EDC3-8989-5D4D-9F9F-138579741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4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B6184-D942-9942-8A62-FA6E891B0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C5E9C-E733-8149-A025-921A91931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4FAB6-03AA-A141-BE9A-DAEEC73AE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97F95-BD6F-0242-96B6-C44ED3D5F0DC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E5EFF-9FD4-B346-A660-79DA1B4F9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D3220-217E-D24C-8EBB-57EB18610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EDC3-8989-5D4D-9F9F-138579741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56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E6926-028D-3F41-BD4E-6AC4A6E3FD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F9847F-B822-AE48-B57D-9CADD137F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E02B3-8043-DD42-809F-E826BE9A9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97F95-BD6F-0242-96B6-C44ED3D5F0DC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40C97-F364-F148-8DD9-252C18601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8E1EC-7C63-1E45-9265-BF651503A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EDC3-8989-5D4D-9F9F-138579741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21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7D9DB-70C0-A240-B349-525ABF717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1CB8E-0AE7-784F-86C5-BC866B6EC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BD7DA-F802-1245-8BC1-8A1D1A049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97F95-BD6F-0242-96B6-C44ED3D5F0DC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221A3-25D4-314C-B036-60E661DD7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BBE8E-D2D8-EB4F-A2CF-2B104183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EDC3-8989-5D4D-9F9F-138579741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76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D6254-2C82-C345-8B46-640481F26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FAF88-E1C9-EE4B-9B0F-EAFE94A60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12C6E-73A1-DB4D-9F75-DB6B572C4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97F95-BD6F-0242-96B6-C44ED3D5F0DC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35A34-7375-CD4B-A41E-0737563AA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7377E-7615-D543-A70F-C801F1581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EDC3-8989-5D4D-9F9F-138579741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54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FFC00-1FE6-C744-9195-44B875EB2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927F2-0F45-6A48-9BFD-3604343C4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B61A98-D555-B140-83B1-B11C6AC19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C1FA2-98D8-F740-9690-F091416F7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97F95-BD6F-0242-96B6-C44ED3D5F0DC}" type="datetimeFigureOut">
              <a:rPr lang="en-US" smtClean="0"/>
              <a:t>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5A814-B896-694D-A1C5-529132D11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58BC3-F8E5-0D4D-8E25-6ECBC68F5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EDC3-8989-5D4D-9F9F-138579741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01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2694F-99B8-5340-B212-2027ADCBF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DD44A-0092-7E46-9C9B-13E8819DC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2EB99B-CB77-E64D-82A5-884086624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3FADC0-B587-0146-A956-018CAAB7FE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27D14-86C6-FE45-8E26-1E68FF6FF5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2185F-88B5-254A-BD81-76C1FA2B8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97F95-BD6F-0242-96B6-C44ED3D5F0DC}" type="datetimeFigureOut">
              <a:rPr lang="en-US" smtClean="0"/>
              <a:t>2/3/23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9DA402-3A1A-7443-AA16-DAA82B858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0855C-60F4-B64E-9FEB-5310C5A8A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EDC3-8989-5D4D-9F9F-138579741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63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D194-5CBE-AB48-B91F-8B4887728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1AD06A-6FF0-3F48-9D9A-8626A44B0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97F95-BD6F-0242-96B6-C44ED3D5F0DC}" type="datetimeFigureOut">
              <a:rPr lang="en-US" smtClean="0"/>
              <a:t>2/3/23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1BD1A5-8A2C-BD40-BC1C-D0D198FFC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1C0E39-DED1-C34C-A869-9CE93CFEA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EDC3-8989-5D4D-9F9F-138579741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78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DE180C-88A0-A74D-AEF3-75E25A31F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97F95-BD6F-0242-96B6-C44ED3D5F0DC}" type="datetimeFigureOut">
              <a:rPr lang="en-US" smtClean="0"/>
              <a:t>2/3/23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95AE8A-45CF-7044-BEFD-DDFFFD52A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51802D-E38F-4043-84FB-87ABF540E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EDC3-8989-5D4D-9F9F-138579741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67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1771E-4D7B-A449-A434-BD8C96CBC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2A9E1-41FE-674D-9045-AF5356334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EA424C-468E-3A4E-B4A9-878F79761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75179-E40B-844F-AFE0-9EBB7E7EF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97F95-BD6F-0242-96B6-C44ED3D5F0DC}" type="datetimeFigureOut">
              <a:rPr lang="en-US" smtClean="0"/>
              <a:t>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BFD9E-2DE5-454C-8670-498F8B1F0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9C900-4A04-E64C-884E-7B56799D2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EDC3-8989-5D4D-9F9F-138579741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5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AB0EB-9A16-4144-BD8F-B2AE5D6CF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C7C5A1-608F-7A45-98D5-ECBD849F03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604EE9-C09E-E74E-B16B-2C599AB4A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A4531-3EF7-D24C-81E1-C1306EF2E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97F95-BD6F-0242-96B6-C44ED3D5F0DC}" type="datetimeFigureOut">
              <a:rPr lang="en-US" smtClean="0"/>
              <a:t>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5DE9F-DC30-B14C-A88A-7F66BADA7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2D2AD-42A6-1043-A43D-6F6D550EB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EDC3-8989-5D4D-9F9F-138579741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75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C11381-936C-7C45-A155-80F5B47CA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35348-8EBE-1B45-964F-A71FD75BB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5C8FC-3E5F-0342-BE4D-B1DA7A6E4A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97F95-BD6F-0242-96B6-C44ED3D5F0DC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05C99-B4AF-D743-965C-E534D0D09F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63583-DD5E-3441-8190-8A54562B9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0EDC3-8989-5D4D-9F9F-138579741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04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Charantej.Chetty@ttu.edu" TargetMode="External"/><Relationship Id="rId2" Type="http://schemas.openxmlformats.org/officeDocument/2006/relationships/hyperlink" Target="mailto:pzambare@ttu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.Lin@ttu.edu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exastechuniversity-my.sharepoint.com/personal/pzambare_ttu_edu/Documents/CS5342%20PPROJECT%20GROUP%20NAMES.xlsx?web=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rfc4949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tu.int/rec/dologin_pub.asp?lang=f&amp;id=T-REC-X.800-199103-I!!PDF-E&amp;type=items" TargetMode="External"/><Relationship Id="rId4" Type="http://schemas.openxmlformats.org/officeDocument/2006/relationships/hyperlink" Target="https://www.nist.gov/cyberframework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73D95-FAA3-1847-BCFA-7E3851EF7B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A649E-8F11-784C-B2C0-ACDB5C85AE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24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31D9F-0025-5D4A-A7B4-8703D7570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US" sz="4000"/>
              <a:t>Review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BB247-7889-054F-BC4B-1FFDEC74A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80" y="2405067"/>
            <a:ext cx="6002110" cy="3729034"/>
          </a:xfrm>
        </p:spPr>
        <p:txBody>
          <a:bodyPr>
            <a:normAutofit/>
          </a:bodyPr>
          <a:lstStyle/>
          <a:p>
            <a:r>
              <a:rPr lang="en-US" sz="2400" dirty="0"/>
              <a:t>William Stallings (WS), “Network Security Essentials”, 6</a:t>
            </a:r>
            <a:r>
              <a:rPr lang="en-US" sz="2400" baseline="30000" dirty="0"/>
              <a:t>th</a:t>
            </a:r>
            <a:r>
              <a:rPr lang="en-US" sz="2400" dirty="0"/>
              <a:t> Global Edition</a:t>
            </a:r>
          </a:p>
          <a:p>
            <a:r>
              <a:rPr lang="en-US" sz="2400" dirty="0"/>
              <a:t>RQ 1.1 - 1.6</a:t>
            </a:r>
          </a:p>
          <a:p>
            <a:r>
              <a:rPr lang="en-US" sz="2400" dirty="0"/>
              <a:t>Prob 1.5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Picture 6" descr="A picture containing text, wooden, wood&#10;&#10;Description automatically generated">
            <a:extLst>
              <a:ext uri="{FF2B5EF4-FFF2-40B4-BE49-F238E27FC236}">
                <a16:creationId xmlns:a16="http://schemas.microsoft.com/office/drawing/2014/main" id="{C593ADF5-1DC5-1642-8B33-9A30224A6C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0" r="2256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56232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B2545-32A3-4946-9E74-1F3DFD60D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225" y="365125"/>
            <a:ext cx="11353800" cy="1325563"/>
          </a:xfrm>
        </p:spPr>
        <p:txBody>
          <a:bodyPr/>
          <a:lstStyle/>
          <a:p>
            <a:r>
              <a:rPr lang="en-US" dirty="0"/>
              <a:t>Paper Review 2: Transportation Network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484C8-39EC-BB4D-8272-908B3D4EE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041" y="1676534"/>
            <a:ext cx="7094794" cy="5042320"/>
          </a:xfrm>
        </p:spPr>
        <p:txBody>
          <a:bodyPr>
            <a:normAutofit/>
          </a:bodyPr>
          <a:lstStyle/>
          <a:p>
            <a:r>
              <a:rPr lang="en-US" sz="2800" dirty="0"/>
              <a:t>Types of communication networks</a:t>
            </a:r>
          </a:p>
          <a:p>
            <a:pPr lvl="1"/>
            <a:r>
              <a:rPr lang="en-US" sz="2400" dirty="0"/>
              <a:t>vehicle to vehicle (V2V)</a:t>
            </a:r>
          </a:p>
          <a:p>
            <a:pPr lvl="1"/>
            <a:r>
              <a:rPr lang="en-US" sz="2400" dirty="0"/>
              <a:t>vehicle to pedestrian/human  (V2P)</a:t>
            </a:r>
          </a:p>
          <a:p>
            <a:pPr lvl="1"/>
            <a:r>
              <a:rPr lang="en-US" sz="2400" dirty="0"/>
              <a:t>vehicle to infrastructure (V2I)</a:t>
            </a:r>
          </a:p>
          <a:p>
            <a:pPr lvl="1"/>
            <a:r>
              <a:rPr lang="en-US" sz="2400" dirty="0"/>
              <a:t>infrastructure to pedestrian/human (I2P)</a:t>
            </a:r>
          </a:p>
          <a:p>
            <a:pPr lvl="1"/>
            <a:r>
              <a:rPr lang="en-US" sz="2400" dirty="0"/>
              <a:t>vehicle to everything (V2X)</a:t>
            </a:r>
          </a:p>
          <a:p>
            <a:pPr lvl="1"/>
            <a:endParaRPr lang="en-US" dirty="0"/>
          </a:p>
          <a:p>
            <a:r>
              <a:rPr lang="en-US" sz="2800" dirty="0"/>
              <a:t>Causes of security issues</a:t>
            </a:r>
          </a:p>
          <a:p>
            <a:pPr lvl="1"/>
            <a:r>
              <a:rPr lang="en-US" sz="2400" dirty="0"/>
              <a:t>pedestrian accidents / safety issues</a:t>
            </a:r>
          </a:p>
          <a:p>
            <a:pPr lvl="2"/>
            <a:r>
              <a:rPr lang="en-US" sz="2200" dirty="0"/>
              <a:t>Review 1 – pedestrian safety</a:t>
            </a:r>
          </a:p>
          <a:p>
            <a:pPr lvl="1"/>
            <a:r>
              <a:rPr lang="en-US" sz="2400" dirty="0"/>
              <a:t>collisions</a:t>
            </a:r>
            <a:r>
              <a:rPr lang="zh-CN" altLang="en-US" sz="2400" dirty="0"/>
              <a:t> </a:t>
            </a:r>
            <a:r>
              <a:rPr lang="en-US" altLang="zh-CN" sz="2400" dirty="0"/>
              <a:t>/</a:t>
            </a:r>
            <a:r>
              <a:rPr lang="zh-CN" altLang="en-US" sz="2400" dirty="0"/>
              <a:t> </a:t>
            </a:r>
            <a:r>
              <a:rPr lang="en-US" altLang="zh-CN" sz="2400" dirty="0"/>
              <a:t>emergencies /</a:t>
            </a:r>
            <a:r>
              <a:rPr lang="zh-CN" altLang="en-US" sz="2400" dirty="0"/>
              <a:t> </a:t>
            </a:r>
            <a:r>
              <a:rPr lang="en-US" altLang="zh-CN" sz="2400" dirty="0"/>
              <a:t>attacks</a:t>
            </a:r>
            <a:endParaRPr lang="en-US" sz="2400" dirty="0"/>
          </a:p>
          <a:p>
            <a:pPr lvl="2"/>
            <a:r>
              <a:rPr lang="en-US" sz="2200" dirty="0"/>
              <a:t>Review 2  - ITS network security</a:t>
            </a:r>
          </a:p>
        </p:txBody>
      </p:sp>
      <p:pic>
        <p:nvPicPr>
          <p:cNvPr id="4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1C31C59-DCFD-0D45-BD03-D966E028A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721" y="1821643"/>
            <a:ext cx="5108238" cy="423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310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53EB7-B5EF-2940-AC9B-82482F385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Review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45AC6-1778-B144-8030-7087D1B1D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Deadline: Feb. 10</a:t>
            </a:r>
            <a:r>
              <a:rPr lang="en-US" baseline="30000" dirty="0">
                <a:cs typeface="Times New Roman" panose="02020603050405020304" pitchFamily="18" charset="0"/>
              </a:rPr>
              <a:t>th</a:t>
            </a:r>
            <a:r>
              <a:rPr lang="en-US" dirty="0">
                <a:cs typeface="Times New Roman" panose="02020603050405020304" pitchFamily="18" charset="0"/>
              </a:rPr>
              <a:t>, Friday, 11:59 pm </a:t>
            </a:r>
          </a:p>
          <a:p>
            <a:r>
              <a:rPr lang="en-US" dirty="0">
                <a:cs typeface="Times New Roman" panose="02020603050405020304" pitchFamily="18" charset="0"/>
              </a:rPr>
              <a:t>Will be announced on the blackboard this morning. </a:t>
            </a:r>
          </a:p>
          <a:p>
            <a:r>
              <a:rPr lang="en-US" dirty="0">
                <a:cs typeface="Times New Roman" panose="02020603050405020304" pitchFamily="18" charset="0"/>
              </a:rPr>
              <a:t>Only one member per group to submit the review. </a:t>
            </a:r>
          </a:p>
        </p:txBody>
      </p:sp>
    </p:spTree>
    <p:extLst>
      <p:ext uri="{BB962C8B-B14F-4D97-AF65-F5344CB8AC3E}">
        <p14:creationId xmlns:p14="http://schemas.microsoft.com/office/powerpoint/2010/main" val="161514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81304-EB32-3148-B7AC-65E7A9BCC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TA’s and Grader’s Office Hour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4E673-3C18-D14F-BD6C-18F8CCDBD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0356"/>
            <a:ext cx="10515600" cy="5805488"/>
          </a:xfrm>
        </p:spPr>
        <p:txBody>
          <a:bodyPr>
            <a:normAutofit fontScale="85000" lnSpcReduction="20000"/>
          </a:bodyPr>
          <a:lstStyle/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Name: Pallavi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Zambare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(TA)</a:t>
            </a:r>
            <a:endParaRPr lang="en-US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1688" indent="-223838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Office: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CS204A</a:t>
            </a:r>
          </a:p>
          <a:p>
            <a:pPr marL="801688" indent="-223838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Email: </a:t>
            </a:r>
            <a:r>
              <a:rPr lang="en-US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pzambare@ttu.edu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1688" indent="-223838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Hours: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Wednesday 11:00 am to 12:00 pm or by appointment</a:t>
            </a:r>
            <a:endParaRPr lang="en-US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Name: </a:t>
            </a:r>
            <a:r>
              <a:rPr lang="en-US" b="1" dirty="0" err="1">
                <a:solidFill>
                  <a:srgbClr val="44444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CharanTej</a:t>
            </a:r>
            <a:r>
              <a:rPr lang="en-US" b="1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Chetty</a:t>
            </a:r>
          </a:p>
          <a:p>
            <a:pPr marL="577850" marR="0" indent="47625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Office: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CS204A</a:t>
            </a:r>
          </a:p>
          <a:p>
            <a:pPr marL="577850" marR="0" indent="47625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Email: </a:t>
            </a:r>
            <a:r>
              <a:rPr lang="en-US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Charantej.Chetty@ttu.edu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7850" marR="0" indent="47625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Hours: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Monday 03:00 pm to 04:00 pm or by appointment</a:t>
            </a:r>
            <a:endParaRPr lang="en-US" b="1" dirty="0">
              <a:solidFill>
                <a:srgbClr val="444444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Name: Wei Lin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Office: CS202A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Email: 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W.Lin@ttu.edu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Hours: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Wednesday/Friday 2:30 pm – 3:30 pm or by appointment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1591878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60507-35B8-034F-8AD8-8CDC2F7A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Group Member :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for CS_5342_001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95CA7-A17F-364F-98D0-46D2D3ACC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will be assigned as a group project.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Six or seven students will be considered a group for the project.</a:t>
            </a: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link was created for you to enter your project group member names and TTU mail. (Students may also work alone if they wish).</a:t>
            </a:r>
          </a:p>
          <a:p>
            <a:pPr marL="850900" indent="0">
              <a:lnSpc>
                <a:spcPct val="100000"/>
              </a:lnSpc>
              <a:buNone/>
            </a:pPr>
            <a:r>
              <a:rPr lang="en-US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CS5342 PPROJECT GROUP NAMES</a:t>
            </a:r>
            <a:endParaRPr lang="en-US" b="0" i="0" dirty="0">
              <a:solidFill>
                <a:srgbClr val="2424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recommended that one person in the group can fill out the form to avoid multiple entries.</a:t>
            </a: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you are unable to get a group by 10</a:t>
            </a:r>
            <a:r>
              <a:rPr lang="en-US" b="0" i="0" baseline="3000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Feb, please send mail to 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179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90278-13C2-B840-8EE2-3D35183DD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Group Member :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for CS_5342_D01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59B62-4EDF-774D-BB85-B9480F0E2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recommended that all distance students work as one group.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Students may also work alone if they wish. (In that case, send mail to TA).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201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AE12E-881E-764C-93B3-71F99BF61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23B31-58B6-E144-9BC7-D926DF75E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dirty="0"/>
              <a:t>                       Models for 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2042039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54609-694F-4B40-B9F0-14833E0C1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7DFEB-4EA6-3641-AC92-51506C20D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for network security – chapter 1</a:t>
            </a:r>
          </a:p>
          <a:p>
            <a:r>
              <a:rPr lang="en-US" dirty="0"/>
              <a:t>Introduction to symmetric encryption – chapter 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193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4066A-9C75-9B47-B63E-A9B598A9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for network security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2E41124-8430-D24B-97A1-47DD2E842C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2640" y="1690688"/>
            <a:ext cx="8382560" cy="4433376"/>
          </a:xfrm>
        </p:spPr>
      </p:pic>
    </p:spTree>
    <p:extLst>
      <p:ext uri="{BB962C8B-B14F-4D97-AF65-F5344CB8AC3E}">
        <p14:creationId xmlns:p14="http://schemas.microsoft.com/office/powerpoint/2010/main" val="533647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D5A1D-0831-CA40-93C9-A4ADE7F13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for network security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9B2D9-8AD6-6645-9259-CCA36CEC6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Using this model requires us to:</a:t>
            </a:r>
          </a:p>
          <a:p>
            <a:pPr lvl="1"/>
            <a:r>
              <a:rPr lang="en-AU" altLang="en-US"/>
              <a:t>design a suitable algorithm for the security transformation </a:t>
            </a:r>
          </a:p>
          <a:p>
            <a:pPr lvl="1"/>
            <a:r>
              <a:rPr lang="en-AU" altLang="en-US"/>
              <a:t>generate the secret information (keys) used by the algorithm </a:t>
            </a:r>
          </a:p>
          <a:p>
            <a:pPr lvl="1"/>
            <a:r>
              <a:rPr lang="en-AU" altLang="en-US"/>
              <a:t>develop methods to distribute and share the secret information </a:t>
            </a:r>
          </a:p>
          <a:p>
            <a:pPr lvl="1"/>
            <a:r>
              <a:rPr lang="en-AU" altLang="en-US"/>
              <a:t>specify a protocol enabling the principals to use the transformation and secret information for a security service 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B6027BD-4712-6D4D-B182-1B45AD402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968" y="4169959"/>
            <a:ext cx="4883331" cy="258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537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DF83-7FAF-FE48-B752-49CE1033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for Network Access Security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CF3261-0F4B-9F4E-908B-01A52B586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493691"/>
            <a:ext cx="10515599" cy="318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84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5328F-4F9A-4647-80C2-13A2262F4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for network access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ED61B-CE2F-6E4C-BB0E-B7A33A009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dirty="0"/>
              <a:t>Using this model requires us to: </a:t>
            </a:r>
          </a:p>
          <a:p>
            <a:pPr lvl="1"/>
            <a:r>
              <a:rPr lang="en-AU" altLang="en-US" dirty="0"/>
              <a:t>select appropriate gatekeeper functions to identify users </a:t>
            </a:r>
          </a:p>
          <a:p>
            <a:pPr lvl="1"/>
            <a:r>
              <a:rPr lang="en-AU" altLang="en-US" dirty="0"/>
              <a:t>implement security controls to ensure only authorized users access designated information or resources </a:t>
            </a:r>
          </a:p>
          <a:p>
            <a:r>
              <a:rPr lang="en-AU" altLang="en-US" dirty="0"/>
              <a:t>Trusted computer systems can be used to implement this model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53A5327-926A-A94C-9508-5E7F1243E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685" y="4266858"/>
            <a:ext cx="7358743" cy="222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830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67C52-6061-874E-96C5-E84E3763F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Standards: supplementary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8B991-3590-1B42-A5A8-37198DC23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 Security Glossary, v2 – produced by Internet Society </a:t>
            </a:r>
            <a:r>
              <a:rPr lang="en-US" dirty="0">
                <a:hlinkClick r:id="rId3"/>
              </a:rPr>
              <a:t>https://datatracker.ietf.org/doc/html/rfc4949</a:t>
            </a:r>
            <a:endParaRPr lang="en-US" dirty="0"/>
          </a:p>
          <a:p>
            <a:r>
              <a:rPr lang="en-US" dirty="0"/>
              <a:t>NIST, Cybersecurity Framework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hlinkClick r:id="rId4"/>
              </a:rPr>
              <a:t>https://www.nist.gov/cyberframework</a:t>
            </a:r>
            <a:endParaRPr lang="en-US" dirty="0"/>
          </a:p>
          <a:p>
            <a:pPr lvl="1"/>
            <a:r>
              <a:rPr lang="en-US" dirty="0"/>
              <a:t>Federal Information Processing Standards (FIPS) - a set </a:t>
            </a:r>
          </a:p>
          <a:p>
            <a:r>
              <a:rPr lang="en-US" dirty="0"/>
              <a:t>X.800 – OSI network security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hlinkClick r:id="rId5"/>
              </a:rPr>
              <a:t>https://www.itu.int/rec/dologin_pub.asp?lang=f&amp;id=T-REC-X.800-199103-I!!PDF-E&amp;type=items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079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FA33E-F6F5-2949-AB5E-5B077DA1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for Chapter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2EA54-3989-3346-AEC7-E99429096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learned:</a:t>
            </a:r>
          </a:p>
          <a:p>
            <a:pPr lvl="1"/>
            <a:r>
              <a:rPr lang="en-US" altLang="en-US" dirty="0"/>
              <a:t>Security requirements</a:t>
            </a:r>
          </a:p>
          <a:p>
            <a:pPr lvl="1"/>
            <a:r>
              <a:rPr lang="en-US" altLang="en-US" dirty="0"/>
              <a:t>Attack models</a:t>
            </a:r>
          </a:p>
          <a:p>
            <a:pPr lvl="1"/>
            <a:r>
              <a:rPr lang="en-US" altLang="en-US" dirty="0"/>
              <a:t>X.800 secure architecture, security services, mechanisms</a:t>
            </a:r>
          </a:p>
          <a:p>
            <a:pPr lvl="1"/>
            <a:r>
              <a:rPr lang="en-US" altLang="en-US" dirty="0"/>
              <a:t>models for 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314687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622</Words>
  <Application>Microsoft Macintosh PowerPoint</Application>
  <PresentationFormat>Widescreen</PresentationFormat>
  <Paragraphs>87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Lecture 7</vt:lpstr>
      <vt:lpstr>PowerPoint Presentation</vt:lpstr>
      <vt:lpstr>Outlines</vt:lpstr>
      <vt:lpstr>Model for network security</vt:lpstr>
      <vt:lpstr>Model for network security</vt:lpstr>
      <vt:lpstr>Model for Network Access Security</vt:lpstr>
      <vt:lpstr>Model for network access security</vt:lpstr>
      <vt:lpstr>Standards: supplementary materials</vt:lpstr>
      <vt:lpstr>Summary for Chapter 1</vt:lpstr>
      <vt:lpstr>Review Questions</vt:lpstr>
      <vt:lpstr>Paper Review 2: Transportation Network Security</vt:lpstr>
      <vt:lpstr>Paper Review 2</vt:lpstr>
      <vt:lpstr>TA’s and Grader’s Office Hour </vt:lpstr>
      <vt:lpstr>Project Group Member : Instructions for CS_5342_001</vt:lpstr>
      <vt:lpstr>Project Group Member : Instructions for CS_5342_D01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Y</dc:creator>
  <cp:lastModifiedBy>Liu, Y</cp:lastModifiedBy>
  <cp:revision>7</cp:revision>
  <dcterms:created xsi:type="dcterms:W3CDTF">2023-02-03T17:14:17Z</dcterms:created>
  <dcterms:modified xsi:type="dcterms:W3CDTF">2023-02-03T21:47:08Z</dcterms:modified>
</cp:coreProperties>
</file>