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69" r:id="rId4"/>
    <p:sldId id="273" r:id="rId5"/>
    <p:sldId id="274" r:id="rId6"/>
    <p:sldId id="275" r:id="rId7"/>
    <p:sldId id="276" r:id="rId8"/>
    <p:sldId id="277" r:id="rId9"/>
    <p:sldId id="278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51132"/>
  </p:normalViewPr>
  <p:slideViewPr>
    <p:cSldViewPr snapToGrid="0" snapToObjects="1">
      <p:cViewPr varScale="1">
        <p:scale>
          <a:sx n="42" d="100"/>
          <a:sy n="42" d="100"/>
        </p:scale>
        <p:origin x="2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3B34C-3E4F-3D48-947F-9433381F8BF9}" type="datetimeFigureOut">
              <a:rPr lang="en-US" smtClean="0"/>
              <a:t>2/8/23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8C719-4FFF-3F45-A907-8650D2432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9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037B2-E10E-064F-A677-2300ED0B37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59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037B2-E10E-064F-A677-2300ED0B37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71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jumble-up, Decrypting with the wrong key will further convolute the output. 3DES is a </a:t>
            </a:r>
            <a:r>
              <a:rPr lang="en-US" dirty="0" err="1"/>
              <a:t>feistel</a:t>
            </a:r>
            <a:r>
              <a:rPr lang="en-US" dirty="0"/>
              <a:t> cipher structure, encryption and decryption are symmetrical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037B2-E10E-064F-A677-2300ED0B37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56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CA45D-8E8C-4F4D-9961-50C6FD29F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92F79-BE97-3749-BDD0-3395D9384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C97B6-6215-A644-B406-1C4E4ED8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5CD2-B459-724E-9DA0-0C1567FBFF0D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E99F9-75A0-C84B-9244-B31F8C4AC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A3B2A-B38C-7F4A-BD09-3A8248996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CE6F-FCED-1948-980A-EDE350ED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7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BD631-22B6-6D45-AFFA-17F36DFD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1A6DE-3D15-A84A-BB1C-2A07BD950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39AD6-16D0-D34F-9E59-33CFC0B95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5CD2-B459-724E-9DA0-0C1567FBFF0D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A6D8A-2805-4F42-B26E-63CE9AD24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7486A-0346-4648-B830-F4953A3A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CE6F-FCED-1948-980A-EDE350ED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5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54D514-F523-B647-97EA-C328AE665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ABADBA-30CB-CC49-BAE1-61FBFA448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57F44-B41B-DA40-A79C-776F32EA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5CD2-B459-724E-9DA0-0C1567FBFF0D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16072-F32C-D046-B9FC-80876B869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FB7CF-9F05-FF46-B0C2-6B81D9191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CE6F-FCED-1948-980A-EDE350ED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2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D1A1-B997-E74D-A00C-3F2DCE5D8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C1C5E-8139-4A40-92F7-ED109A414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6432C-6A70-994D-9251-F82CE4A0E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5CD2-B459-724E-9DA0-0C1567FBFF0D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4C72B-91FB-9643-88F6-CEC32C1AB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E87B5-20CA-F64C-8209-83EDB675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CE6F-FCED-1948-980A-EDE350ED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1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F8011-2238-A94C-8F24-AAFF057C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96231-4FDF-CA41-BF80-DBF06A53C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A132A-938D-F84D-B2EE-CB0E4A9E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5CD2-B459-724E-9DA0-0C1567FBFF0D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72A71-A9DE-BF4E-B32E-924550D0B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20FEB-2263-5A42-9088-137690C4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CE6F-FCED-1948-980A-EDE350ED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7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204DA-3F74-8C45-B5B8-C65297C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D71F3-A361-C049-B4A8-16DDCB323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168C1-8B91-5740-94D0-9BDA61DC9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D617D-9CAA-6343-8887-9FB1843B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5CD2-B459-724E-9DA0-0C1567FBFF0D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D4066-E7AF-8C49-B01C-BC98FD57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CF6E0-CEB2-0541-B476-C3DECB9D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CE6F-FCED-1948-980A-EDE350ED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9E200-98C1-994B-A348-B7B3330CE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CBF14-D58C-F742-833A-315F8D26A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A6C06-ED04-FB44-B555-FD7DF2736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6A7E15-4051-3F45-86F4-71B902646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2166B7-D486-274C-9643-412D88965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A9213F-0E33-C745-A374-9777519F6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5CD2-B459-724E-9DA0-0C1567FBFF0D}" type="datetimeFigureOut">
              <a:rPr lang="en-US" smtClean="0"/>
              <a:t>2/8/23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4B120D-6E53-324C-ADE2-A41BF38D0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EC94-D12D-BF44-B3DE-F351BD7C3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CE6F-FCED-1948-980A-EDE350ED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2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C4A1-1801-F240-A1AD-E9CABFB9C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8C01DC-0D90-C04D-A95E-F6BC07864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5CD2-B459-724E-9DA0-0C1567FBFF0D}" type="datetimeFigureOut">
              <a:rPr lang="en-US" smtClean="0"/>
              <a:t>2/8/23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B97F0-EF32-C249-B6D5-8FEF2698B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B54D0-242B-544A-A19D-CE9C396E2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CE6F-FCED-1948-980A-EDE350ED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1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7B7DE-775C-DA48-82CC-E15132F96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5CD2-B459-724E-9DA0-0C1567FBFF0D}" type="datetimeFigureOut">
              <a:rPr lang="en-US" smtClean="0"/>
              <a:t>2/8/23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3F4865-4BF3-204F-B1E5-02027E08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17A30-FD01-124E-8A07-9E8A2081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CE6F-FCED-1948-980A-EDE350ED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3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D723-1C91-B741-97E3-47265424E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8BBC1-F1B1-7443-8A87-A9AB4D067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CE7E6-F6CC-0A4C-B906-4CAFC543E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F91E7-4309-7840-B0F4-8AA89C520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5CD2-B459-724E-9DA0-0C1567FBFF0D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1C551-9E2E-B04B-B23E-797557CFE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E2AC6-EF06-2140-AEAA-20B202A57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CE6F-FCED-1948-980A-EDE350ED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5E01-8524-F740-9625-5335ED4FC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CD4DCA-FAEA-8845-A53E-4A0AD6328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248C4-CCAA-CB45-A35D-94A99E768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771BB-36E1-F94B-8577-6B33D1F7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5CD2-B459-724E-9DA0-0C1567FBFF0D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0C5D1-5480-7E4F-9932-0AE5007A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DC6F0-964B-BF4F-9AAA-A33D67CCC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CE6F-FCED-1948-980A-EDE350ED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51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8CD39-0066-B841-B138-735753E6F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32F3E-2F24-9546-9475-5BE012BB1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EB7AF-B96F-5746-9ACB-B95B32DCF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95CD2-B459-724E-9DA0-0C1567FBFF0D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6E43F-DB99-D344-8153-A0D8C7750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2B145-3733-1442-A719-6A67F6BC4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6CE6F-FCED-1948-980A-EDE350ED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3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C02C9-3B6F-0443-8EC4-1911EE4F83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B3C43-CE3C-924E-BF2E-2B23B3DF29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Symmetric Block Encryption</a:t>
            </a:r>
          </a:p>
        </p:txBody>
      </p:sp>
    </p:spTree>
    <p:extLst>
      <p:ext uri="{BB962C8B-B14F-4D97-AF65-F5344CB8AC3E}">
        <p14:creationId xmlns:p14="http://schemas.microsoft.com/office/powerpoint/2010/main" val="2781080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C715F-B4A4-8F42-84B7-C69666D43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 DES (3DES)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214B0B-BA4F-7A4A-A211-C74148E4C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09051" y="1500159"/>
            <a:ext cx="6173898" cy="4877509"/>
          </a:xfrm>
        </p:spPr>
      </p:pic>
    </p:spTree>
    <p:extLst>
      <p:ext uri="{BB962C8B-B14F-4D97-AF65-F5344CB8AC3E}">
        <p14:creationId xmlns:p14="http://schemas.microsoft.com/office/powerpoint/2010/main" val="980739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12B3-9599-1443-8AD6-E5DC23724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6023B-36E6-244E-8A79-A31BBD593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Symmetric Block Encryption</a:t>
            </a:r>
          </a:p>
        </p:txBody>
      </p:sp>
    </p:spTree>
    <p:extLst>
      <p:ext uri="{BB962C8B-B14F-4D97-AF65-F5344CB8AC3E}">
        <p14:creationId xmlns:p14="http://schemas.microsoft.com/office/powerpoint/2010/main" val="392276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F22F4-F7CB-CD42-8205-F822F42A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744FD-B4C5-CB4A-862B-5FCE7CF86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commonly used symmetric encryption algorithms</a:t>
            </a:r>
          </a:p>
          <a:p>
            <a:r>
              <a:rPr lang="en-US" dirty="0"/>
              <a:t>input: fixed-size blocks, output: equal size blocks</a:t>
            </a:r>
          </a:p>
          <a:p>
            <a:r>
              <a:rPr lang="en-US" dirty="0"/>
              <a:t>provide secrecy and/or authentication services</a:t>
            </a:r>
          </a:p>
          <a:p>
            <a:r>
              <a:rPr lang="en-US" dirty="0"/>
              <a:t>Data Encryption Standard (DES), triple DES (3DES), and the Advanced Encryption Standard (AES)s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49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54527-AE88-EA4D-8FBB-EE14D8097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644E4-A26A-8041-9D02-69C6E6882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Feistel Cipher Structure</a:t>
            </a:r>
          </a:p>
        </p:txBody>
      </p:sp>
    </p:spTree>
    <p:extLst>
      <p:ext uri="{BB962C8B-B14F-4D97-AF65-F5344CB8AC3E}">
        <p14:creationId xmlns:p14="http://schemas.microsoft.com/office/powerpoint/2010/main" val="1562359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F3BB-D17F-1A43-A643-9F68905E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Feistel Cipher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C898-6CE5-EB44-AFB8-D08FC7634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most symmetric block ciphers are based on a </a:t>
            </a:r>
            <a:r>
              <a:rPr lang="en-US" altLang="en-US" b="1" dirty="0"/>
              <a:t>Feistel Cipher Structure</a:t>
            </a:r>
          </a:p>
          <a:p>
            <a:r>
              <a:rPr lang="en-AU" altLang="en-US" dirty="0"/>
              <a:t>based on the two primitive cryptographic operations</a:t>
            </a:r>
          </a:p>
          <a:p>
            <a:pPr lvl="1"/>
            <a:r>
              <a:rPr lang="en-AU" altLang="en-US" i="1" dirty="0"/>
              <a:t>substitution</a:t>
            </a:r>
            <a:r>
              <a:rPr lang="en-AU" altLang="en-US" dirty="0"/>
              <a:t> (S-box)</a:t>
            </a:r>
          </a:p>
          <a:p>
            <a:pPr lvl="1"/>
            <a:r>
              <a:rPr lang="en-AU" altLang="en-US" i="1" dirty="0"/>
              <a:t>permutation </a:t>
            </a:r>
            <a:r>
              <a:rPr lang="en-AU" altLang="en-US" dirty="0"/>
              <a:t>(P-box)</a:t>
            </a:r>
            <a:endParaRPr lang="en-US" altLang="en-US" dirty="0"/>
          </a:p>
          <a:p>
            <a:r>
              <a:rPr lang="en-AU" altLang="en-US" dirty="0"/>
              <a:t>provide </a:t>
            </a:r>
            <a:r>
              <a:rPr lang="en-AU" altLang="en-US" i="1" dirty="0"/>
              <a:t>confusion</a:t>
            </a:r>
            <a:r>
              <a:rPr lang="en-AU" altLang="en-US" dirty="0"/>
              <a:t> and </a:t>
            </a:r>
            <a:r>
              <a:rPr lang="en-AU" altLang="en-US" i="1" dirty="0"/>
              <a:t>diffusion</a:t>
            </a:r>
            <a:r>
              <a:rPr lang="en-AU" altLang="en-US" dirty="0"/>
              <a:t> of message </a:t>
            </a:r>
          </a:p>
        </p:txBody>
      </p:sp>
    </p:spTree>
    <p:extLst>
      <p:ext uri="{BB962C8B-B14F-4D97-AF65-F5344CB8AC3E}">
        <p14:creationId xmlns:p14="http://schemas.microsoft.com/office/powerpoint/2010/main" val="3924414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A45FB-7FFC-9F47-92D4-F42C2796B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Feistel Cipher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3D432-9F04-3D4C-8121-41B8A9EF9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/>
              <a:t>Horst Feistel devised the </a:t>
            </a:r>
            <a:r>
              <a:rPr lang="en-AU" altLang="en-US" b="1" dirty="0" err="1"/>
              <a:t>feistel</a:t>
            </a:r>
            <a:r>
              <a:rPr lang="en-AU" altLang="en-US" b="1" dirty="0"/>
              <a:t> cipher</a:t>
            </a:r>
            <a:endParaRPr lang="en-AU" altLang="en-US" dirty="0"/>
          </a:p>
          <a:p>
            <a:pPr lvl="1"/>
            <a:r>
              <a:rPr lang="en-US" altLang="en-US" dirty="0"/>
              <a:t>based on concept of invertible product cipher</a:t>
            </a:r>
            <a:endParaRPr lang="en-AU" altLang="en-US" dirty="0"/>
          </a:p>
          <a:p>
            <a:r>
              <a:rPr lang="en-AU" altLang="en-US" dirty="0"/>
              <a:t>partitions input block into two halves</a:t>
            </a:r>
          </a:p>
          <a:p>
            <a:pPr lvl="1"/>
            <a:r>
              <a:rPr lang="en-US" altLang="en-US" dirty="0"/>
              <a:t>process through multiple rounds which</a:t>
            </a:r>
          </a:p>
          <a:p>
            <a:pPr lvl="2"/>
            <a:r>
              <a:rPr lang="en-US" altLang="en-US" dirty="0"/>
              <a:t>perform a substitution on left data half</a:t>
            </a:r>
            <a:endParaRPr lang="en-AU" altLang="en-US" dirty="0"/>
          </a:p>
          <a:p>
            <a:pPr lvl="2"/>
            <a:r>
              <a:rPr lang="en-AU" altLang="en-US" dirty="0"/>
              <a:t>based on round function of right half &amp; subkey</a:t>
            </a:r>
          </a:p>
          <a:p>
            <a:pPr lvl="2"/>
            <a:r>
              <a:rPr lang="en-AU" altLang="en-US" dirty="0"/>
              <a:t>then have permutation swapping halves</a:t>
            </a:r>
            <a:endParaRPr lang="en-US" dirty="0"/>
          </a:p>
          <a:p>
            <a:r>
              <a:rPr lang="en-AU" altLang="en-US" dirty="0"/>
              <a:t>implements Shannon’s substitution-permutation network concept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96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82984-2E1B-AE43-90D5-E9DDC7202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Feistel Encryption and Decryption </a:t>
            </a:r>
            <a:br>
              <a:rPr lang="en-US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4559E1-6530-EC40-8F2F-B5A451299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971" y="1062777"/>
            <a:ext cx="4274543" cy="5548942"/>
          </a:xfr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4081FAF3-5FC4-6D40-8F3A-1AF4DE63E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740" y="1160653"/>
            <a:ext cx="2678301" cy="2307051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36B5D8E0-A4F5-2D47-B20B-D5CD42599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1296" y="2259934"/>
            <a:ext cx="3592733" cy="378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50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2FF1-D3BE-7548-88C4-BD35B61C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 encryption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AD7AC9-1E17-204D-8DD0-6FE684A4BB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60487" y="1009936"/>
            <a:ext cx="4648517" cy="5711588"/>
          </a:xfr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284374-26F6-A44C-A997-38615704633C}"/>
              </a:ext>
            </a:extLst>
          </p:cNvPr>
          <p:cNvSpPr txBox="1"/>
          <p:nvPr/>
        </p:nvSpPr>
        <p:spPr>
          <a:xfrm>
            <a:off x="1241946" y="2306472"/>
            <a:ext cx="307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64 bits plaintext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56 bits effective</a:t>
            </a:r>
            <a:r>
              <a:rPr lang="zh-CN" altLang="en-US" dirty="0"/>
              <a:t> </a:t>
            </a:r>
            <a:r>
              <a:rPr lang="en-US" dirty="0"/>
              <a:t>key length</a:t>
            </a:r>
          </a:p>
        </p:txBody>
      </p:sp>
    </p:spTree>
    <p:extLst>
      <p:ext uri="{BB962C8B-B14F-4D97-AF65-F5344CB8AC3E}">
        <p14:creationId xmlns:p14="http://schemas.microsoft.com/office/powerpoint/2010/main" val="805467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7D98A-61BF-4246-9FE4-5F1B385B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 Weakness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AD309-EEDC-6349-908C-5F0B7266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length key (56 bits) is not secure enough. Brutal force search takes short time. </a:t>
            </a:r>
          </a:p>
        </p:txBody>
      </p:sp>
    </p:spTree>
    <p:extLst>
      <p:ext uri="{BB962C8B-B14F-4D97-AF65-F5344CB8AC3E}">
        <p14:creationId xmlns:p14="http://schemas.microsoft.com/office/powerpoint/2010/main" val="1382788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214</Words>
  <Application>Microsoft Macintosh PowerPoint</Application>
  <PresentationFormat>Widescreen</PresentationFormat>
  <Paragraphs>39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Lecture 9</vt:lpstr>
      <vt:lpstr>PowerPoint Presentation</vt:lpstr>
      <vt:lpstr>Block cipher</vt:lpstr>
      <vt:lpstr>PowerPoint Presentation</vt:lpstr>
      <vt:lpstr>Feistel Cipher Structure</vt:lpstr>
      <vt:lpstr>Feistel Cipher Structure</vt:lpstr>
      <vt:lpstr>Feistel Encryption and Decryption  </vt:lpstr>
      <vt:lpstr>DES encryption</vt:lpstr>
      <vt:lpstr>DES Weakness</vt:lpstr>
      <vt:lpstr>Triple DES (3DES)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8</dc:title>
  <dc:creator>Liu, Y</dc:creator>
  <cp:lastModifiedBy>Liu, Y</cp:lastModifiedBy>
  <cp:revision>3</cp:revision>
  <dcterms:created xsi:type="dcterms:W3CDTF">2023-02-08T16:52:19Z</dcterms:created>
  <dcterms:modified xsi:type="dcterms:W3CDTF">2023-02-08T16:57:06Z</dcterms:modified>
</cp:coreProperties>
</file>