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58" r:id="rId5"/>
    <p:sldId id="259" r:id="rId6"/>
    <p:sldId id="267" r:id="rId7"/>
    <p:sldId id="260" r:id="rId8"/>
    <p:sldId id="261" r:id="rId9"/>
    <p:sldId id="262" r:id="rId10"/>
    <p:sldId id="263" r:id="rId11"/>
    <p:sldId id="264" r:id="rId12"/>
    <p:sldId id="266" r:id="rId13"/>
    <p:sldId id="276" r:id="rId14"/>
    <p:sldId id="268" r:id="rId15"/>
    <p:sldId id="277" r:id="rId16"/>
    <p:sldId id="269" r:id="rId17"/>
    <p:sldId id="272" r:id="rId18"/>
    <p:sldId id="270" r:id="rId19"/>
    <p:sldId id="271" r:id="rId20"/>
    <p:sldId id="273" r:id="rId21"/>
    <p:sldId id="274"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5"/>
    <p:restoredTop sz="95846"/>
  </p:normalViewPr>
  <p:slideViewPr>
    <p:cSldViewPr snapToGrid="0" snapToObjects="1">
      <p:cViewPr varScale="1">
        <p:scale>
          <a:sx n="128" d="100"/>
          <a:sy n="128"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81C3-4ADC-0449-AFAA-FBC20BE916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29DE1-78C6-B047-B7BE-589D828739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5C4DC3-87A5-8342-B95A-2ABDAF8F936D}"/>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5" name="Footer Placeholder 4">
            <a:extLst>
              <a:ext uri="{FF2B5EF4-FFF2-40B4-BE49-F238E27FC236}">
                <a16:creationId xmlns:a16="http://schemas.microsoft.com/office/drawing/2014/main" id="{F6063C67-E811-1741-BBD8-87EC510E3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022D0-F71B-7F49-984F-5CA73B6DEDD7}"/>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427524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8F24-0718-0B46-8F4D-F49D4717E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638FFD-4A84-CB47-9EED-94C868B94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2191D-2572-D54C-9CFA-7C3BE9F6DB53}"/>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5" name="Footer Placeholder 4">
            <a:extLst>
              <a:ext uri="{FF2B5EF4-FFF2-40B4-BE49-F238E27FC236}">
                <a16:creationId xmlns:a16="http://schemas.microsoft.com/office/drawing/2014/main" id="{1AFF5512-ECCC-7140-AB0B-6FB6347E0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BC04D-1F19-4C45-A2A9-99E65DED38D0}"/>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113751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990209-0396-1543-8A60-24D1C47313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3A3DD-5821-1B41-86BE-1E09BD4B2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7E6C4-AD07-4941-81C2-28C50605E610}"/>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5" name="Footer Placeholder 4">
            <a:extLst>
              <a:ext uri="{FF2B5EF4-FFF2-40B4-BE49-F238E27FC236}">
                <a16:creationId xmlns:a16="http://schemas.microsoft.com/office/drawing/2014/main" id="{146AD08F-7513-AC4F-9505-BA2CE4365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56AB7-74DA-874B-AA8C-09BF520E50E4}"/>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294742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88EF-BA8C-5A41-991B-AA63F0353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92F15-5F36-8E43-A27E-32092A6A0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F259F-DC66-1343-85D5-8B6B67ACE558}"/>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5" name="Footer Placeholder 4">
            <a:extLst>
              <a:ext uri="{FF2B5EF4-FFF2-40B4-BE49-F238E27FC236}">
                <a16:creationId xmlns:a16="http://schemas.microsoft.com/office/drawing/2014/main" id="{6B1E9F9B-A7BE-EB44-BA48-B5FB91BAC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C407D-420F-4B47-ABD9-F92EF03848CB}"/>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107321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45D3-A1F5-AB4D-A27A-29FB09627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0F8B5-AAD0-E047-AD09-3B2D9FE47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58170-7894-E84D-8CA1-B8D5FB9E42EA}"/>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5" name="Footer Placeholder 4">
            <a:extLst>
              <a:ext uri="{FF2B5EF4-FFF2-40B4-BE49-F238E27FC236}">
                <a16:creationId xmlns:a16="http://schemas.microsoft.com/office/drawing/2014/main" id="{D9E46CF9-A019-3F45-B9F5-73C692E5C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F9EFF-25DD-FD45-862A-4128D0FE586C}"/>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181599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7D31-9153-E44A-BF59-B87444633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25C25-FA4D-964B-90EC-81E9467B18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BA52B9-D52E-7249-9E04-13ACA4C36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E0A17-D227-C04A-9D34-7CE64F226833}"/>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6" name="Footer Placeholder 5">
            <a:extLst>
              <a:ext uri="{FF2B5EF4-FFF2-40B4-BE49-F238E27FC236}">
                <a16:creationId xmlns:a16="http://schemas.microsoft.com/office/drawing/2014/main" id="{9E0FE35A-4B43-6F42-8AA3-3FD207633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7933B-3445-9446-A878-3F1EEADBB77E}"/>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137849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CBF4-0D1B-6745-B1FF-75CBBAC00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E4B97-A44A-724F-90AC-A4D9C7F1A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56939-5A40-874A-9F6F-5ACCD0EC82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C009B-0842-4A42-B020-6751ECC95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2ED7A9-2034-6649-9484-5742266F0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91F59D-0AF5-9641-905E-4CC07A6955CF}"/>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8" name="Footer Placeholder 7">
            <a:extLst>
              <a:ext uri="{FF2B5EF4-FFF2-40B4-BE49-F238E27FC236}">
                <a16:creationId xmlns:a16="http://schemas.microsoft.com/office/drawing/2014/main" id="{A11255B9-BFA2-DB4E-B0C7-A1EB1C3BB1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FA91D-790C-1340-B6E3-BECDAA39D657}"/>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28354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DF9F-CE77-2D4E-8DAF-9607ECFD21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0B7B5-52B4-AE46-AEC1-69621FD6C7D7}"/>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4" name="Footer Placeholder 3">
            <a:extLst>
              <a:ext uri="{FF2B5EF4-FFF2-40B4-BE49-F238E27FC236}">
                <a16:creationId xmlns:a16="http://schemas.microsoft.com/office/drawing/2014/main" id="{1F17FD62-126B-594B-A043-2957F9740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99C52E-2306-844E-AEBE-5F9E4EB1883D}"/>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285736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49052-22F4-F345-BEF6-4F0B8EAE12C5}"/>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3" name="Footer Placeholder 2">
            <a:extLst>
              <a:ext uri="{FF2B5EF4-FFF2-40B4-BE49-F238E27FC236}">
                <a16:creationId xmlns:a16="http://schemas.microsoft.com/office/drawing/2014/main" id="{213E1C02-C4DF-6D4A-AABF-D5869E2C9A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05D02F-219E-5440-A189-3045A853EAED}"/>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298415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B2B0-2A6E-754D-92D9-A96BA79AD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38A670-6A86-CF41-88A4-443045C9A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2D9449-24D0-0F41-ABBD-16446C7BE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ABF2C-1AFD-7043-8C2A-B708B9154F5A}"/>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6" name="Footer Placeholder 5">
            <a:extLst>
              <a:ext uri="{FF2B5EF4-FFF2-40B4-BE49-F238E27FC236}">
                <a16:creationId xmlns:a16="http://schemas.microsoft.com/office/drawing/2014/main" id="{CA958740-335C-E340-9DF2-40384E173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B58E8-0A05-784F-A533-AD62160079EF}"/>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413502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F6EE-F057-6147-9D5E-8DA20B284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87C85-52C1-5844-8629-687B469D1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C5E36C-8D29-9745-A650-9829815C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7C648-7EEA-C74E-B2D6-15E470BAE5F2}"/>
              </a:ext>
            </a:extLst>
          </p:cNvPr>
          <p:cNvSpPr>
            <a:spLocks noGrp="1"/>
          </p:cNvSpPr>
          <p:nvPr>
            <p:ph type="dt" sz="half" idx="10"/>
          </p:nvPr>
        </p:nvSpPr>
        <p:spPr/>
        <p:txBody>
          <a:bodyPr/>
          <a:lstStyle/>
          <a:p>
            <a:fld id="{724AEA28-798B-6149-9763-8C62AF84D381}" type="datetimeFigureOut">
              <a:rPr lang="en-US" smtClean="0"/>
              <a:t>1/10/23</a:t>
            </a:fld>
            <a:endParaRPr lang="en-US"/>
          </a:p>
        </p:txBody>
      </p:sp>
      <p:sp>
        <p:nvSpPr>
          <p:cNvPr id="6" name="Footer Placeholder 5">
            <a:extLst>
              <a:ext uri="{FF2B5EF4-FFF2-40B4-BE49-F238E27FC236}">
                <a16:creationId xmlns:a16="http://schemas.microsoft.com/office/drawing/2014/main" id="{AC1AA86D-101E-9F49-9857-336176605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B2145-5849-354B-B592-BA40B59906F7}"/>
              </a:ext>
            </a:extLst>
          </p:cNvPr>
          <p:cNvSpPr>
            <a:spLocks noGrp="1"/>
          </p:cNvSpPr>
          <p:nvPr>
            <p:ph type="sldNum" sz="quarter" idx="12"/>
          </p:nvPr>
        </p:nvSpPr>
        <p:spPr/>
        <p:txBody>
          <a:bodyPr/>
          <a:lstStyle/>
          <a:p>
            <a:fld id="{2CCF3497-1C6A-7940-AB67-1063D42A0916}" type="slidenum">
              <a:rPr lang="en-US" smtClean="0"/>
              <a:t>‹#›</a:t>
            </a:fld>
            <a:endParaRPr lang="en-US"/>
          </a:p>
        </p:txBody>
      </p:sp>
    </p:spTree>
    <p:extLst>
      <p:ext uri="{BB962C8B-B14F-4D97-AF65-F5344CB8AC3E}">
        <p14:creationId xmlns:p14="http://schemas.microsoft.com/office/powerpoint/2010/main" val="259591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9613E2-901E-0C40-A103-24077D187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DE64CC-90FD-EF49-B0A0-F8CF1C24F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AD0B5-CE8B-9342-B884-BDDD37FE8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AEA28-798B-6149-9763-8C62AF84D381}" type="datetimeFigureOut">
              <a:rPr lang="en-US" smtClean="0"/>
              <a:t>1/10/23</a:t>
            </a:fld>
            <a:endParaRPr lang="en-US"/>
          </a:p>
        </p:txBody>
      </p:sp>
      <p:sp>
        <p:nvSpPr>
          <p:cNvPr id="5" name="Footer Placeholder 4">
            <a:extLst>
              <a:ext uri="{FF2B5EF4-FFF2-40B4-BE49-F238E27FC236}">
                <a16:creationId xmlns:a16="http://schemas.microsoft.com/office/drawing/2014/main" id="{399EC82F-11BE-B64B-A18B-C28A40BF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DD500-0D8A-9448-A232-77D8371C4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3497-1C6A-7940-AB67-1063D42A0916}" type="slidenum">
              <a:rPr lang="en-US" smtClean="0"/>
              <a:t>‹#›</a:t>
            </a:fld>
            <a:endParaRPr lang="en-US"/>
          </a:p>
        </p:txBody>
      </p:sp>
    </p:spTree>
    <p:extLst>
      <p:ext uri="{BB962C8B-B14F-4D97-AF65-F5344CB8AC3E}">
        <p14:creationId xmlns:p14="http://schemas.microsoft.com/office/powerpoint/2010/main" val="736132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depts.ttu.edu/opmanual/op34.12.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orms.gle/BHkgkSnuPk5x59ws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mazon.com/Network-Security-Private-Communication-Public/dp/0130460192" TargetMode="External"/><Relationship Id="rId2" Type="http://schemas.openxmlformats.org/officeDocument/2006/relationships/hyperlink" Target="https://www.amazon.com/Network-Security-Essentials-Applications-Standards/dp/013452733X" TargetMode="External"/><Relationship Id="rId1" Type="http://schemas.openxmlformats.org/officeDocument/2006/relationships/slideLayout" Target="../slideLayouts/slideLayout2.xml"/><Relationship Id="rId4" Type="http://schemas.openxmlformats.org/officeDocument/2006/relationships/hyperlink" Target="https://www.pearson.com/store/p/computer-networking/P100002980218/9780136681557?creative=544666367026&amp;keyword=&amp;matchtype=&amp;network=u&amp;device=c&amp;gclid=Cj0KCQiAwqCOBhCdARIsAEPyW9mriE-P628CZCWY2bVwGoqIxg0JstVpcqQXhNZ8sv8oOeZDgi95aewaAgEdEALw_wcB&amp;gclsrc=aw.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C704-ED53-B047-9101-EAC0BF7E5FF6}"/>
              </a:ext>
            </a:extLst>
          </p:cNvPr>
          <p:cNvSpPr>
            <a:spLocks noGrp="1"/>
          </p:cNvSpPr>
          <p:nvPr>
            <p:ph type="ctrTitle"/>
          </p:nvPr>
        </p:nvSpPr>
        <p:spPr/>
        <p:txBody>
          <a:bodyPr/>
          <a:lstStyle/>
          <a:p>
            <a:r>
              <a:rPr lang="en-US" dirty="0"/>
              <a:t>Network Security</a:t>
            </a:r>
          </a:p>
        </p:txBody>
      </p:sp>
      <p:sp>
        <p:nvSpPr>
          <p:cNvPr id="3" name="Subtitle 2">
            <a:extLst>
              <a:ext uri="{FF2B5EF4-FFF2-40B4-BE49-F238E27FC236}">
                <a16:creationId xmlns:a16="http://schemas.microsoft.com/office/drawing/2014/main" id="{4B58321D-FEB8-D041-A69D-15FA0DF50108}"/>
              </a:ext>
            </a:extLst>
          </p:cNvPr>
          <p:cNvSpPr>
            <a:spLocks noGrp="1"/>
          </p:cNvSpPr>
          <p:nvPr>
            <p:ph type="subTitle" idx="1"/>
          </p:nvPr>
        </p:nvSpPr>
        <p:spPr/>
        <p:txBody>
          <a:bodyPr>
            <a:normAutofit lnSpcReduction="10000"/>
          </a:bodyPr>
          <a:lstStyle/>
          <a:p>
            <a:r>
              <a:rPr lang="en-US" dirty="0"/>
              <a:t>CS 4331/CS 5342</a:t>
            </a:r>
          </a:p>
          <a:p>
            <a:r>
              <a:rPr lang="en-US" dirty="0"/>
              <a:t>Spring 2023</a:t>
            </a:r>
          </a:p>
          <a:p>
            <a:r>
              <a:rPr lang="en-US" dirty="0"/>
              <a:t>Lecture 1</a:t>
            </a:r>
          </a:p>
          <a:p>
            <a:r>
              <a:rPr lang="en-US" dirty="0"/>
              <a:t>Instructor: Ying Liu</a:t>
            </a:r>
          </a:p>
        </p:txBody>
      </p:sp>
    </p:spTree>
    <p:extLst>
      <p:ext uri="{BB962C8B-B14F-4D97-AF65-F5344CB8AC3E}">
        <p14:creationId xmlns:p14="http://schemas.microsoft.com/office/powerpoint/2010/main" val="80922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783B-01F7-7E42-81D4-E53E82ACBAEB}"/>
              </a:ext>
            </a:extLst>
          </p:cNvPr>
          <p:cNvSpPr>
            <a:spLocks noGrp="1"/>
          </p:cNvSpPr>
          <p:nvPr>
            <p:ph type="title"/>
          </p:nvPr>
        </p:nvSpPr>
        <p:spPr/>
        <p:txBody>
          <a:bodyPr/>
          <a:lstStyle/>
          <a:p>
            <a:r>
              <a:rPr lang="en-US" dirty="0"/>
              <a:t>Course Objectives: </a:t>
            </a:r>
          </a:p>
        </p:txBody>
      </p:sp>
      <p:sp>
        <p:nvSpPr>
          <p:cNvPr id="3" name="Content Placeholder 2">
            <a:extLst>
              <a:ext uri="{FF2B5EF4-FFF2-40B4-BE49-F238E27FC236}">
                <a16:creationId xmlns:a16="http://schemas.microsoft.com/office/drawing/2014/main" id="{3DAA64CB-BA09-A14D-B707-32A410D4B129}"/>
              </a:ext>
            </a:extLst>
          </p:cNvPr>
          <p:cNvSpPr>
            <a:spLocks noGrp="1"/>
          </p:cNvSpPr>
          <p:nvPr>
            <p:ph idx="1"/>
          </p:nvPr>
        </p:nvSpPr>
        <p:spPr/>
        <p:txBody>
          <a:bodyPr/>
          <a:lstStyle/>
          <a:p>
            <a:r>
              <a:rPr lang="en-US" dirty="0"/>
              <a:t>The primary objective of this course is to introduce students the fundamental principles of network security and its related techniques in infrastructure-based network</a:t>
            </a:r>
            <a:r>
              <a:rPr lang="en-US" dirty="0">
                <a:effectLst/>
              </a:rPr>
              <a:t> </a:t>
            </a:r>
            <a:endParaRPr lang="en-US" dirty="0"/>
          </a:p>
        </p:txBody>
      </p:sp>
    </p:spTree>
    <p:extLst>
      <p:ext uri="{BB962C8B-B14F-4D97-AF65-F5344CB8AC3E}">
        <p14:creationId xmlns:p14="http://schemas.microsoft.com/office/powerpoint/2010/main" val="346544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AB66-EE2E-194E-A39A-80C3477C8C0C}"/>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35A861AD-8975-2741-924D-3E214DC290C4}"/>
              </a:ext>
            </a:extLst>
          </p:cNvPr>
          <p:cNvSpPr>
            <a:spLocks noGrp="1"/>
          </p:cNvSpPr>
          <p:nvPr>
            <p:ph idx="1"/>
          </p:nvPr>
        </p:nvSpPr>
        <p:spPr/>
        <p:txBody>
          <a:bodyPr>
            <a:normAutofit/>
          </a:bodyPr>
          <a:lstStyle/>
          <a:p>
            <a:r>
              <a:rPr lang="en-US" dirty="0"/>
              <a:t>Have the knowledge of typical cryptographic tools used in a computer network</a:t>
            </a:r>
          </a:p>
          <a:p>
            <a:r>
              <a:rPr lang="en-US" dirty="0"/>
              <a:t>Understand and analyze basic network security algorithms and communication protocols</a:t>
            </a:r>
          </a:p>
          <a:p>
            <a:r>
              <a:rPr lang="en-US" dirty="0"/>
              <a:t>Identify and analyze potential network attacks</a:t>
            </a:r>
          </a:p>
          <a:p>
            <a:r>
              <a:rPr lang="en-US" dirty="0"/>
              <a:t>Able to design a safe network protocol and to prove its security</a:t>
            </a:r>
          </a:p>
        </p:txBody>
      </p:sp>
    </p:spTree>
    <p:extLst>
      <p:ext uri="{BB962C8B-B14F-4D97-AF65-F5344CB8AC3E}">
        <p14:creationId xmlns:p14="http://schemas.microsoft.com/office/powerpoint/2010/main" val="228347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8C6-764D-CB49-9580-7290D55BB4FB}"/>
              </a:ext>
            </a:extLst>
          </p:cNvPr>
          <p:cNvSpPr>
            <a:spLocks noGrp="1"/>
          </p:cNvSpPr>
          <p:nvPr>
            <p:ph type="title"/>
          </p:nvPr>
        </p:nvSpPr>
        <p:spPr/>
        <p:txBody>
          <a:bodyPr/>
          <a:lstStyle/>
          <a:p>
            <a:r>
              <a:rPr lang="en-US" dirty="0"/>
              <a:t>Grading policy: </a:t>
            </a:r>
          </a:p>
        </p:txBody>
      </p:sp>
      <p:sp>
        <p:nvSpPr>
          <p:cNvPr id="3" name="Content Placeholder 2">
            <a:extLst>
              <a:ext uri="{FF2B5EF4-FFF2-40B4-BE49-F238E27FC236}">
                <a16:creationId xmlns:a16="http://schemas.microsoft.com/office/drawing/2014/main" id="{B71DE63A-36D9-454C-B5C0-3E2AA3B47603}"/>
              </a:ext>
            </a:extLst>
          </p:cNvPr>
          <p:cNvSpPr>
            <a:spLocks noGrp="1"/>
          </p:cNvSpPr>
          <p:nvPr>
            <p:ph idx="1"/>
          </p:nvPr>
        </p:nvSpPr>
        <p:spPr>
          <a:xfrm>
            <a:off x="838200" y="1577340"/>
            <a:ext cx="10515600" cy="4599623"/>
          </a:xfrm>
        </p:spPr>
        <p:txBody>
          <a:bodyPr>
            <a:normAutofit fontScale="77500" lnSpcReduction="20000"/>
          </a:bodyPr>
          <a:lstStyle/>
          <a:p>
            <a:pPr lvl="0"/>
            <a:r>
              <a:rPr lang="en-US" dirty="0"/>
              <a:t>Projects: 35%</a:t>
            </a:r>
            <a:endParaRPr lang="en-US" sz="3200" dirty="0"/>
          </a:p>
          <a:p>
            <a:pPr lvl="1"/>
            <a:r>
              <a:rPr lang="en-US" dirty="0"/>
              <a:t>A Team-based project will be given. The contribution of each team member to a project will be evaluated by other members in the same team at the end of each project (peer evaluation) – You will receive your individual project grade based on your contribution to the project. </a:t>
            </a:r>
            <a:endParaRPr lang="en-US" sz="2800" dirty="0"/>
          </a:p>
          <a:p>
            <a:pPr lvl="0"/>
            <a:r>
              <a:rPr lang="en-US" dirty="0"/>
              <a:t>Assignments: 30%</a:t>
            </a:r>
            <a:endParaRPr lang="en-US" sz="3200" dirty="0"/>
          </a:p>
          <a:p>
            <a:pPr lvl="1"/>
            <a:r>
              <a:rPr lang="en-US" dirty="0"/>
              <a:t>Homework must be submitted to blackboard by the due date. Late submission may not be allowed and graded. – Late submission will not be accepted due to your computer crash or lost backup. You must email your homework to TA with CC to instructor immediately if you cannot submit your homework to blackboard because of blackboard’s technical problems. – Check if you uploaded your homework to blackboard successfully after your submission. Review your homework with TA in a designated period if you have any questions</a:t>
            </a:r>
            <a:endParaRPr lang="en-US" sz="2800" dirty="0"/>
          </a:p>
          <a:p>
            <a:pPr lvl="0"/>
            <a:r>
              <a:rPr lang="en-US" dirty="0"/>
              <a:t>Midterm exam: 15%, tentatively on March 10</a:t>
            </a:r>
            <a:r>
              <a:rPr lang="en-US" baseline="30000" dirty="0"/>
              <a:t>th</a:t>
            </a:r>
            <a:r>
              <a:rPr lang="en-US" dirty="0"/>
              <a:t> (Thursday) in class</a:t>
            </a:r>
            <a:endParaRPr lang="en-US" sz="3200" dirty="0"/>
          </a:p>
          <a:p>
            <a:pPr lvl="0"/>
            <a:r>
              <a:rPr lang="en-US" dirty="0"/>
              <a:t>Final exam: 15%, May 9 (Monday) 7:30 a.m. to 10:00 a.m. in classroom, no make-up exam</a:t>
            </a:r>
            <a:r>
              <a:rPr lang="en-US" sz="3200" dirty="0">
                <a:effectLst/>
              </a:rPr>
              <a:t> </a:t>
            </a:r>
            <a:endParaRPr lang="en-US" sz="3200" dirty="0"/>
          </a:p>
          <a:p>
            <a:pPr lvl="0"/>
            <a:r>
              <a:rPr lang="en-US" dirty="0">
                <a:solidFill>
                  <a:srgbClr val="000000"/>
                </a:solidFill>
                <a:effectLst/>
                <a:ea typeface="Times New Roman" panose="02020603050405020304" pitchFamily="18" charset="0"/>
              </a:rPr>
              <a:t>Miscellaneous (Quiz/Review, etc.)</a:t>
            </a:r>
            <a:r>
              <a:rPr lang="en-US" dirty="0"/>
              <a:t>: 5%</a:t>
            </a:r>
          </a:p>
          <a:p>
            <a:r>
              <a:rPr lang="en-US" dirty="0"/>
              <a:t>The usual grading scale will be used: </a:t>
            </a:r>
            <a:r>
              <a:rPr lang="en-US" b="1" dirty="0"/>
              <a:t>A (90-100), B (80-89), C (70-79), D (60-69), F (0-59)</a:t>
            </a:r>
            <a:r>
              <a:rPr lang="en-US" dirty="0"/>
              <a:t>. This scale may be subject to class performance. </a:t>
            </a:r>
          </a:p>
          <a:p>
            <a:pPr lvl="0"/>
            <a:endParaRPr lang="en-US" sz="3200" dirty="0"/>
          </a:p>
        </p:txBody>
      </p:sp>
    </p:spTree>
    <p:extLst>
      <p:ext uri="{BB962C8B-B14F-4D97-AF65-F5344CB8AC3E}">
        <p14:creationId xmlns:p14="http://schemas.microsoft.com/office/powerpoint/2010/main" val="308296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044-4285-0942-A8DD-8957ABDCE31D}"/>
              </a:ext>
            </a:extLst>
          </p:cNvPr>
          <p:cNvSpPr>
            <a:spLocks noGrp="1"/>
          </p:cNvSpPr>
          <p:nvPr>
            <p:ph type="title"/>
          </p:nvPr>
        </p:nvSpPr>
        <p:spPr/>
        <p:txBody>
          <a:bodyPr/>
          <a:lstStyle/>
          <a:p>
            <a:r>
              <a:rPr lang="en-US" dirty="0">
                <a:solidFill>
                  <a:srgbClr val="000000"/>
                </a:solidFill>
                <a:effectLst/>
                <a:ea typeface="Times New Roman" panose="02020603050405020304" pitchFamily="18" charset="0"/>
              </a:rPr>
              <a:t>Miscellaneous (Quiz/Review, etc.)</a:t>
            </a:r>
            <a:endParaRPr lang="en-US" dirty="0"/>
          </a:p>
        </p:txBody>
      </p:sp>
      <p:sp>
        <p:nvSpPr>
          <p:cNvPr id="3" name="Content Placeholder 2">
            <a:extLst>
              <a:ext uri="{FF2B5EF4-FFF2-40B4-BE49-F238E27FC236}">
                <a16:creationId xmlns:a16="http://schemas.microsoft.com/office/drawing/2014/main" id="{F64C2233-E170-CD46-81B5-554957EDBC69}"/>
              </a:ext>
            </a:extLst>
          </p:cNvPr>
          <p:cNvSpPr>
            <a:spLocks noGrp="1"/>
          </p:cNvSpPr>
          <p:nvPr>
            <p:ph idx="1"/>
          </p:nvPr>
        </p:nvSpPr>
        <p:spPr/>
        <p:txBody>
          <a:bodyPr/>
          <a:lstStyle/>
          <a:p>
            <a:r>
              <a:rPr lang="en-US"/>
              <a:t>Attendance </a:t>
            </a:r>
            <a:r>
              <a:rPr lang="en-US" dirty="0"/>
              <a:t>is highly required. If a student misses a class, the student should not expect individual instruction what was missed. This will be effective from the beginning of semester</a:t>
            </a:r>
            <a:endParaRPr lang="en-US" sz="3200" dirty="0"/>
          </a:p>
          <a:p>
            <a:r>
              <a:rPr lang="en-US" dirty="0"/>
              <a:t>Quiz/Review will be announced in advance, and there will be no make-up quiz/review</a:t>
            </a:r>
            <a:endParaRPr lang="en-US" sz="3200" dirty="0"/>
          </a:p>
          <a:p>
            <a:endParaRPr lang="en-US" dirty="0"/>
          </a:p>
        </p:txBody>
      </p:sp>
    </p:spTree>
    <p:extLst>
      <p:ext uri="{BB962C8B-B14F-4D97-AF65-F5344CB8AC3E}">
        <p14:creationId xmlns:p14="http://schemas.microsoft.com/office/powerpoint/2010/main" val="314698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F6C9-5DEB-9C4E-81EC-FF65E915B264}"/>
              </a:ext>
            </a:extLst>
          </p:cNvPr>
          <p:cNvSpPr>
            <a:spLocks noGrp="1"/>
          </p:cNvSpPr>
          <p:nvPr>
            <p:ph type="title"/>
          </p:nvPr>
        </p:nvSpPr>
        <p:spPr/>
        <p:txBody>
          <a:bodyPr/>
          <a:lstStyle/>
          <a:p>
            <a:r>
              <a:rPr lang="en-US" dirty="0"/>
              <a:t>Late Work</a:t>
            </a:r>
          </a:p>
        </p:txBody>
      </p:sp>
      <p:sp>
        <p:nvSpPr>
          <p:cNvPr id="3" name="Content Placeholder 2">
            <a:extLst>
              <a:ext uri="{FF2B5EF4-FFF2-40B4-BE49-F238E27FC236}">
                <a16:creationId xmlns:a16="http://schemas.microsoft.com/office/drawing/2014/main" id="{C1757C3B-93BD-CB46-84FA-BDB0F242A264}"/>
              </a:ext>
            </a:extLst>
          </p:cNvPr>
          <p:cNvSpPr>
            <a:spLocks noGrp="1"/>
          </p:cNvSpPr>
          <p:nvPr>
            <p:ph idx="1"/>
          </p:nvPr>
        </p:nvSpPr>
        <p:spPr/>
        <p:txBody>
          <a:bodyPr/>
          <a:lstStyle/>
          <a:p>
            <a:r>
              <a:rPr lang="en-US" dirty="0"/>
              <a:t>Assignments and Projects are due when specified but will be accepted late (with a 10-20% penalty) until graded work is returned. If you know you will be absent ahead of time, turn your assignment in early</a:t>
            </a:r>
          </a:p>
        </p:txBody>
      </p:sp>
    </p:spTree>
    <p:extLst>
      <p:ext uri="{BB962C8B-B14F-4D97-AF65-F5344CB8AC3E}">
        <p14:creationId xmlns:p14="http://schemas.microsoft.com/office/powerpoint/2010/main" val="40165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357D-4851-804E-85B9-34BBDEFA30F1}"/>
              </a:ext>
            </a:extLst>
          </p:cNvPr>
          <p:cNvSpPr>
            <a:spLocks noGrp="1"/>
          </p:cNvSpPr>
          <p:nvPr>
            <p:ph type="title"/>
          </p:nvPr>
        </p:nvSpPr>
        <p:spPr/>
        <p:txBody>
          <a:bodyPr/>
          <a:lstStyle/>
          <a:p>
            <a:r>
              <a:rPr lang="en-US" dirty="0"/>
              <a:t>Missed Exam Policy</a:t>
            </a:r>
          </a:p>
        </p:txBody>
      </p:sp>
      <p:sp>
        <p:nvSpPr>
          <p:cNvPr id="3" name="Content Placeholder 2">
            <a:extLst>
              <a:ext uri="{FF2B5EF4-FFF2-40B4-BE49-F238E27FC236}">
                <a16:creationId xmlns:a16="http://schemas.microsoft.com/office/drawing/2014/main" id="{296F5AF9-4A5C-8C4D-A00A-4696BBA11A5B}"/>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there are </a:t>
            </a:r>
            <a:r>
              <a:rPr lang="en-US" sz="1800" b="1" dirty="0">
                <a:effectLst/>
                <a:latin typeface="Times New Roman" panose="02020603050405020304" pitchFamily="18" charset="0"/>
                <a:ea typeface="Times New Roman" panose="02020603050405020304" pitchFamily="18" charset="0"/>
              </a:rPr>
              <a:t>NO make-up </a:t>
            </a:r>
            <a:r>
              <a:rPr lang="en-US" sz="1800" dirty="0">
                <a:effectLst/>
                <a:latin typeface="Times New Roman" panose="02020603050405020304" pitchFamily="18" charset="0"/>
                <a:ea typeface="Times New Roman" panose="02020603050405020304" pitchFamily="18" charset="0"/>
              </a:rPr>
              <a:t>exams. If you miss the first exam, your score on the next exam will </a:t>
            </a:r>
            <a:r>
              <a:rPr lang="en-US" sz="1800" b="1" dirty="0">
                <a:effectLst/>
                <a:latin typeface="Times New Roman" panose="02020603050405020304" pitchFamily="18" charset="0"/>
                <a:ea typeface="Times New Roman" panose="02020603050405020304" pitchFamily="18" charset="0"/>
              </a:rPr>
              <a:t>count double</a:t>
            </a:r>
            <a:r>
              <a:rPr lang="en-US" sz="1800" dirty="0">
                <a:effectLst/>
                <a:latin typeface="Times New Roman" panose="02020603050405020304" pitchFamily="18" charset="0"/>
                <a:ea typeface="Times New Roman" panose="02020603050405020304" pitchFamily="18" charset="0"/>
              </a:rPr>
              <a:t>. </a:t>
            </a:r>
          </a:p>
          <a:p>
            <a:pPr lvl="1"/>
            <a:r>
              <a:rPr lang="en-US" sz="1400" dirty="0">
                <a:effectLst/>
                <a:latin typeface="Times New Roman" panose="02020603050405020304" pitchFamily="18" charset="0"/>
                <a:ea typeface="Times New Roman" panose="02020603050405020304" pitchFamily="18" charset="0"/>
              </a:rPr>
              <a:t>For example, you missed the Midterm exam, and took the Final exam with a score of 70/100. Then your score on the Midterm exam is 70/100 and the score on the Final exam is 70/100. However, the Midterm exam score cannot be counted as double for the Final exam. </a:t>
            </a:r>
          </a:p>
          <a:p>
            <a:r>
              <a:rPr lang="en-US" sz="1800" dirty="0">
                <a:effectLst/>
                <a:latin typeface="Times New Roman" panose="02020603050405020304" pitchFamily="18" charset="0"/>
                <a:ea typeface="Times New Roman" panose="02020603050405020304" pitchFamily="18" charset="0"/>
              </a:rPr>
              <a:t>To avail yourself of the option to miss one test and have the next test count as double, you must provide one of the following documents: </a:t>
            </a:r>
          </a:p>
          <a:p>
            <a:pPr lvl="1"/>
            <a:r>
              <a:rPr lang="en-US" sz="1400" dirty="0">
                <a:effectLst/>
                <a:latin typeface="Times New Roman" panose="02020603050405020304" pitchFamily="18" charset="0"/>
                <a:ea typeface="Times New Roman" panose="02020603050405020304" pitchFamily="18" charset="0"/>
              </a:rPr>
              <a:t>a documented proof of a hospitalization or emergency (i.e., a doctor’s note that specifies that you were unable to take the exam on the specific test date). ***Your doctor saying you are sick, or you email me saying you feel sick IS NOT A VALID EXCUSE. </a:t>
            </a:r>
            <a:endParaRPr lang="en-US" sz="1400" dirty="0">
              <a:latin typeface="Times New Roman" panose="02020603050405020304" pitchFamily="18" charset="0"/>
              <a:ea typeface="Times New Roman" panose="02020603050405020304" pitchFamily="18" charset="0"/>
            </a:endParaRPr>
          </a:p>
          <a:p>
            <a:pPr lvl="1"/>
            <a:r>
              <a:rPr lang="en-US" sz="1400" dirty="0">
                <a:effectLst/>
                <a:latin typeface="Times New Roman" panose="02020603050405020304" pitchFamily="18" charset="0"/>
                <a:ea typeface="Times New Roman" panose="02020603050405020304" pitchFamily="18" charset="0"/>
              </a:rPr>
              <a:t>the relevant official documentation (i.e., flight tickets) noting your absence for official business, such as a business trip, a team activity, or a family visit (i.e., marriage, funeral). And you must contact the instructor a week before an exam. </a:t>
            </a:r>
          </a:p>
        </p:txBody>
      </p:sp>
    </p:spTree>
    <p:extLst>
      <p:ext uri="{BB962C8B-B14F-4D97-AF65-F5344CB8AC3E}">
        <p14:creationId xmlns:p14="http://schemas.microsoft.com/office/powerpoint/2010/main" val="160951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0F65-BF17-BB4C-9F87-F70CFB1BBD8C}"/>
              </a:ext>
            </a:extLst>
          </p:cNvPr>
          <p:cNvSpPr>
            <a:spLocks noGrp="1"/>
          </p:cNvSpPr>
          <p:nvPr>
            <p:ph type="title"/>
          </p:nvPr>
        </p:nvSpPr>
        <p:spPr/>
        <p:txBody>
          <a:bodyPr/>
          <a:lstStyle/>
          <a:p>
            <a:r>
              <a:rPr lang="en-US" dirty="0"/>
              <a:t>Ethical Conduct</a:t>
            </a:r>
          </a:p>
        </p:txBody>
      </p:sp>
      <p:sp>
        <p:nvSpPr>
          <p:cNvPr id="3" name="Content Placeholder 2">
            <a:extLst>
              <a:ext uri="{FF2B5EF4-FFF2-40B4-BE49-F238E27FC236}">
                <a16:creationId xmlns:a16="http://schemas.microsoft.com/office/drawing/2014/main" id="{FCE91445-DA21-D94C-8A1B-BFF2E836FFB1}"/>
              </a:ext>
            </a:extLst>
          </p:cNvPr>
          <p:cNvSpPr>
            <a:spLocks noGrp="1"/>
          </p:cNvSpPr>
          <p:nvPr>
            <p:ph idx="1"/>
          </p:nvPr>
        </p:nvSpPr>
        <p:spPr/>
        <p:txBody>
          <a:bodyPr>
            <a:normAutofit/>
          </a:bodyPr>
          <a:lstStyle/>
          <a:p>
            <a:r>
              <a:rPr lang="en-US" dirty="0"/>
              <a:t>Although students are encouraged to discuss ideas and problems with the TA, instructor, and other students, academic dishonesty will not be tolerated. Unless stated otherwise by the instructor, you are not allowed to share code or answers. </a:t>
            </a:r>
            <a:r>
              <a:rPr lang="en-US" dirty="0">
                <a:hlinkClick r:id="rId2"/>
              </a:rPr>
              <a:t>https://</a:t>
            </a:r>
            <a:r>
              <a:rPr lang="en-US" dirty="0" err="1">
                <a:hlinkClick r:id="rId2"/>
              </a:rPr>
              <a:t>www.depts.ttu.edu</a:t>
            </a:r>
            <a:r>
              <a:rPr lang="en-US" dirty="0">
                <a:hlinkClick r:id="rId2"/>
              </a:rPr>
              <a:t>/</a:t>
            </a:r>
            <a:r>
              <a:rPr lang="en-US" dirty="0" err="1">
                <a:hlinkClick r:id="rId2"/>
              </a:rPr>
              <a:t>opmanual</a:t>
            </a:r>
            <a:r>
              <a:rPr lang="en-US" dirty="0">
                <a:hlinkClick r:id="rId2"/>
              </a:rPr>
              <a:t>/op34.12.php</a:t>
            </a:r>
            <a:endParaRPr lang="en-US" dirty="0"/>
          </a:p>
          <a:p>
            <a:pPr marL="0" indent="0">
              <a:buNone/>
            </a:pPr>
            <a:endParaRPr lang="en-US" dirty="0"/>
          </a:p>
        </p:txBody>
      </p:sp>
    </p:spTree>
    <p:extLst>
      <p:ext uri="{BB962C8B-B14F-4D97-AF65-F5344CB8AC3E}">
        <p14:creationId xmlns:p14="http://schemas.microsoft.com/office/powerpoint/2010/main" val="388131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809B-D497-2348-B76F-2CAFD747C0D5}"/>
              </a:ext>
            </a:extLst>
          </p:cNvPr>
          <p:cNvSpPr>
            <a:spLocks noGrp="1"/>
          </p:cNvSpPr>
          <p:nvPr>
            <p:ph type="title"/>
          </p:nvPr>
        </p:nvSpPr>
        <p:spPr/>
        <p:txBody>
          <a:bodyPr/>
          <a:lstStyle/>
          <a:p>
            <a:r>
              <a:rPr lang="en-US" dirty="0"/>
              <a:t>Class Policies: Collaboration</a:t>
            </a:r>
          </a:p>
        </p:txBody>
      </p:sp>
      <p:sp>
        <p:nvSpPr>
          <p:cNvPr id="3" name="Content Placeholder 2">
            <a:extLst>
              <a:ext uri="{FF2B5EF4-FFF2-40B4-BE49-F238E27FC236}">
                <a16:creationId xmlns:a16="http://schemas.microsoft.com/office/drawing/2014/main" id="{E0F5AEAB-A120-6540-B32F-9BCFFBF543A8}"/>
              </a:ext>
            </a:extLst>
          </p:cNvPr>
          <p:cNvSpPr>
            <a:spLocks noGrp="1"/>
          </p:cNvSpPr>
          <p:nvPr>
            <p:ph idx="1"/>
          </p:nvPr>
        </p:nvSpPr>
        <p:spPr/>
        <p:txBody>
          <a:bodyPr/>
          <a:lstStyle/>
          <a:p>
            <a:pPr fontAlgn="base"/>
            <a:r>
              <a:rPr lang="en-US" dirty="0"/>
              <a:t>Asking questions and helping others is encouraged</a:t>
            </a:r>
          </a:p>
          <a:p>
            <a:pPr lvl="1" fontAlgn="base"/>
            <a:r>
              <a:rPr lang="en-US" dirty="0"/>
              <a:t>Discussing course topics with other is welcome!</a:t>
            </a:r>
          </a:p>
          <a:p>
            <a:pPr fontAlgn="base"/>
            <a:r>
              <a:rPr lang="en-US" dirty="0"/>
              <a:t>Limits of collaboration</a:t>
            </a:r>
          </a:p>
          <a:p>
            <a:pPr lvl="1" fontAlgn="base"/>
            <a:r>
              <a:rPr lang="en-US" dirty="0"/>
              <a:t>Don’t share solutions with each other (except project partners)</a:t>
            </a:r>
          </a:p>
          <a:p>
            <a:pPr lvl="1" fontAlgn="base"/>
            <a:r>
              <a:rPr lang="en-US" dirty="0"/>
              <a:t>You should never see or have possession of anyone else’s solutions</a:t>
            </a:r>
          </a:p>
          <a:p>
            <a:endParaRPr lang="en-US" dirty="0"/>
          </a:p>
        </p:txBody>
      </p:sp>
    </p:spTree>
    <p:extLst>
      <p:ext uri="{BB962C8B-B14F-4D97-AF65-F5344CB8AC3E}">
        <p14:creationId xmlns:p14="http://schemas.microsoft.com/office/powerpoint/2010/main" val="199291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1428-EFF1-6C49-893F-AC6FB182DBC3}"/>
              </a:ext>
            </a:extLst>
          </p:cNvPr>
          <p:cNvSpPr>
            <a:spLocks noGrp="1"/>
          </p:cNvSpPr>
          <p:nvPr>
            <p:ph type="title"/>
          </p:nvPr>
        </p:nvSpPr>
        <p:spPr/>
        <p:txBody>
          <a:bodyPr/>
          <a:lstStyle/>
          <a:p>
            <a:r>
              <a:rPr lang="en-US" dirty="0"/>
              <a:t>A tentative schedule</a:t>
            </a:r>
          </a:p>
        </p:txBody>
      </p:sp>
      <p:sp>
        <p:nvSpPr>
          <p:cNvPr id="3" name="Content Placeholder 2">
            <a:extLst>
              <a:ext uri="{FF2B5EF4-FFF2-40B4-BE49-F238E27FC236}">
                <a16:creationId xmlns:a16="http://schemas.microsoft.com/office/drawing/2014/main" id="{5FF631F0-04AD-0A49-B655-6E80F04DED74}"/>
              </a:ext>
            </a:extLst>
          </p:cNvPr>
          <p:cNvSpPr>
            <a:spLocks noGrp="1"/>
          </p:cNvSpPr>
          <p:nvPr>
            <p:ph idx="1"/>
          </p:nvPr>
        </p:nvSpPr>
        <p:spPr/>
        <p:txBody>
          <a:bodyPr>
            <a:normAutofit/>
          </a:bodyPr>
          <a:lstStyle/>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 (01/11 – 01/15): Course Overview</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2 (01/16 – 01/22): Introduction of network security, Symmetric encryptions principle</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3 (01/23 – 01/29): Symmetric encryptions principles, Block encryption, 3DES &amp; AES</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4 (01/30 – 02/05): Stream ciphers, Public-key cryptography principles</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5 (02/06 – 02/12): RSA, Message authentication</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6 (02/13 – 02/19): Secure Hash Function, Message authentication codes &amp; HMAC</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7 (02/20 – 02/26): Digital signature, remote user authentication</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8 (02/27 – 03/05): Symmetric key distribution, Kerberos</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9 (03/06 – 03/12): Review, Midterm (chapters 1-3), Diffie-Hellman key exchange</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10 (03/20 – 03/26): Asymmetric key distribution, X.509</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11 (03/27 – 04/02): PKI, DoS attack, Firewall</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12 (04/03 – 04/9): Intrusion detection, Web security, HTTPS </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13 (04/10 – 04/16): TCP &amp; UDP attacks, SSL/TLS (RFC 8846)</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14 (04/17 – 04/23):  IP security                       </a:t>
            </a:r>
            <a:endParaRPr lang="en-US" sz="1800" dirty="0">
              <a:effectLst/>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solidFill>
                  <a:srgbClr val="000000"/>
                </a:solidFill>
                <a:effectLst/>
                <a:ea typeface="Times New Roman" panose="02020603050405020304" pitchFamily="18" charset="0"/>
                <a:cs typeface="Times New Roman" panose="02020603050405020304" pitchFamily="18" charset="0"/>
              </a:rPr>
              <a:t>Week 15 (04/24 – 05/02): Wireless network security</a:t>
            </a:r>
            <a:endParaRPr lang="en-US" sz="1800" dirty="0">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6455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53784D-81C1-8C47-98FB-502F831A8DEA}"/>
              </a:ext>
            </a:extLst>
          </p:cNvPr>
          <p:cNvSpPr>
            <a:spLocks noGrp="1"/>
          </p:cNvSpPr>
          <p:nvPr>
            <p:ph type="title"/>
          </p:nvPr>
        </p:nvSpPr>
        <p:spPr>
          <a:xfrm>
            <a:off x="643467" y="321734"/>
            <a:ext cx="10905066" cy="1135737"/>
          </a:xfrm>
        </p:spPr>
        <p:txBody>
          <a:bodyPr>
            <a:normAutofit/>
          </a:bodyPr>
          <a:lstStyle/>
          <a:p>
            <a:r>
              <a:rPr lang="en-US" sz="3600"/>
              <a:t>In general course outline</a:t>
            </a:r>
          </a:p>
        </p:txBody>
      </p:sp>
      <p:sp>
        <p:nvSpPr>
          <p:cNvPr id="3" name="Content Placeholder 2">
            <a:extLst>
              <a:ext uri="{FF2B5EF4-FFF2-40B4-BE49-F238E27FC236}">
                <a16:creationId xmlns:a16="http://schemas.microsoft.com/office/drawing/2014/main" id="{FDD0025D-D13B-074B-8724-96BF918E9891}"/>
              </a:ext>
            </a:extLst>
          </p:cNvPr>
          <p:cNvSpPr>
            <a:spLocks noGrp="1"/>
          </p:cNvSpPr>
          <p:nvPr>
            <p:ph idx="1"/>
          </p:nvPr>
        </p:nvSpPr>
        <p:spPr>
          <a:xfrm>
            <a:off x="643469" y="1782981"/>
            <a:ext cx="4008384" cy="4393982"/>
          </a:xfrm>
        </p:spPr>
        <p:txBody>
          <a:bodyPr>
            <a:normAutofit/>
          </a:bodyPr>
          <a:lstStyle/>
          <a:p>
            <a:r>
              <a:rPr lang="en-US" sz="1700"/>
              <a:t>Introduction to Security</a:t>
            </a:r>
          </a:p>
          <a:p>
            <a:pPr lvl="1"/>
            <a:r>
              <a:rPr lang="en-US" sz="1700"/>
              <a:t>What are some general philosophies when thinking about security?</a:t>
            </a:r>
          </a:p>
          <a:p>
            <a:r>
              <a:rPr lang="en-US" sz="1700"/>
              <a:t>Cryptography</a:t>
            </a:r>
          </a:p>
          <a:p>
            <a:pPr lvl="1"/>
            <a:r>
              <a:rPr lang="en-US" sz="1700"/>
              <a:t>How do we securely send information over an insecure channel? </a:t>
            </a:r>
          </a:p>
          <a:p>
            <a:r>
              <a:rPr lang="en-US" sz="1700"/>
              <a:t>Network Security</a:t>
            </a:r>
          </a:p>
          <a:p>
            <a:pPr lvl="1"/>
            <a:r>
              <a:rPr lang="en-US" sz="1700"/>
              <a:t>What are some attacks on the Internet, and how do we defend against them?</a:t>
            </a:r>
          </a:p>
          <a:p>
            <a:r>
              <a:rPr lang="en-US" sz="1700"/>
              <a:t>Miscellaneous Topics</a:t>
            </a:r>
          </a:p>
          <a:p>
            <a:pPr lvl="1"/>
            <a:r>
              <a:rPr lang="en-US" sz="1700"/>
              <a:t>Useful, interesting, or fun applications of topics</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A close-up of a sign&#10;&#10;Description automatically generated with medium confidence">
            <a:extLst>
              <a:ext uri="{FF2B5EF4-FFF2-40B4-BE49-F238E27FC236}">
                <a16:creationId xmlns:a16="http://schemas.microsoft.com/office/drawing/2014/main" id="{9C96303F-DE37-184B-B4DB-B6AE7B44ED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603853"/>
            <a:ext cx="6253212" cy="2720147"/>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5895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6876-A16D-844D-B797-CAF7ABC8721F}"/>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8B51E9C-D6D4-8249-8ED5-43BA819959B4}"/>
              </a:ext>
            </a:extLst>
          </p:cNvPr>
          <p:cNvSpPr>
            <a:spLocks noGrp="1"/>
          </p:cNvSpPr>
          <p:nvPr>
            <p:ph idx="1"/>
          </p:nvPr>
        </p:nvSpPr>
        <p:spPr/>
        <p:txBody>
          <a:bodyPr/>
          <a:lstStyle/>
          <a:p>
            <a:r>
              <a:rPr lang="en-US" dirty="0"/>
              <a:t>Name: Ying Liu</a:t>
            </a:r>
          </a:p>
          <a:p>
            <a:r>
              <a:rPr lang="en-US" dirty="0"/>
              <a:t>Assistant professor</a:t>
            </a:r>
          </a:p>
          <a:p>
            <a:r>
              <a:rPr lang="en-US" dirty="0"/>
              <a:t>Email: </a:t>
            </a:r>
            <a:r>
              <a:rPr lang="en-US" dirty="0" err="1"/>
              <a:t>Y.Liu@ttu.edu</a:t>
            </a:r>
            <a:endParaRPr lang="en-US" dirty="0"/>
          </a:p>
          <a:p>
            <a:r>
              <a:rPr lang="en-US" dirty="0"/>
              <a:t>Office: EC 306I</a:t>
            </a:r>
          </a:p>
          <a:p>
            <a:r>
              <a:rPr lang="en-US" dirty="0"/>
              <a:t>Office hour: 3:00 pm - 4</a:t>
            </a:r>
            <a:r>
              <a:rPr lang="en-US" dirty="0">
                <a:sym typeface="Wingdings" pitchFamily="2" charset="2"/>
              </a:rPr>
              <a:t>:00 pm or by appointment</a:t>
            </a:r>
            <a:endParaRPr lang="en-US" dirty="0"/>
          </a:p>
        </p:txBody>
      </p:sp>
    </p:spTree>
    <p:extLst>
      <p:ext uri="{BB962C8B-B14F-4D97-AF65-F5344CB8AC3E}">
        <p14:creationId xmlns:p14="http://schemas.microsoft.com/office/powerpoint/2010/main" val="3635280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99D4-082E-7643-9DE4-8F4C723F8001}"/>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4CA1DAF9-59ED-5445-A6E0-6A381E8905A9}"/>
              </a:ext>
            </a:extLst>
          </p:cNvPr>
          <p:cNvSpPr>
            <a:spLocks noGrp="1"/>
          </p:cNvSpPr>
          <p:nvPr>
            <p:ph idx="1"/>
          </p:nvPr>
        </p:nvSpPr>
        <p:spPr/>
        <p:txBody>
          <a:bodyPr/>
          <a:lstStyle/>
          <a:p>
            <a:pPr fontAlgn="base"/>
            <a:r>
              <a:rPr lang="en-US" dirty="0"/>
              <a:t>In this class, you will learn a lot about attacks out of necessity</a:t>
            </a:r>
          </a:p>
          <a:p>
            <a:pPr lvl="1" fontAlgn="base"/>
            <a:r>
              <a:rPr lang="en-US" dirty="0"/>
              <a:t>To be able to defend against the attacker, you must learn the techniques that attackers use</a:t>
            </a:r>
          </a:p>
          <a:p>
            <a:pPr fontAlgn="base"/>
            <a:r>
              <a:rPr lang="en-US" dirty="0"/>
              <a:t>It is usually okay to break into your own systems</a:t>
            </a:r>
          </a:p>
          <a:p>
            <a:pPr lvl="1" fontAlgn="base"/>
            <a:r>
              <a:rPr lang="en-US" dirty="0"/>
              <a:t>This is a great way to evaluate your own systems</a:t>
            </a:r>
          </a:p>
          <a:p>
            <a:pPr fontAlgn="base"/>
            <a:r>
              <a:rPr lang="en-US" dirty="0"/>
              <a:t>It is usually okay to break into someone else’s systems with their explicit permission</a:t>
            </a:r>
          </a:p>
          <a:p>
            <a:r>
              <a:rPr lang="en-US" dirty="0"/>
              <a:t>It is </a:t>
            </a:r>
            <a:r>
              <a:rPr lang="en-US" i="1" dirty="0"/>
              <a:t>grossly </a:t>
            </a:r>
            <a:r>
              <a:rPr lang="en-US" i="1" dirty="0">
                <a:solidFill>
                  <a:srgbClr val="FF0000"/>
                </a:solidFill>
              </a:rPr>
              <a:t>unethical</a:t>
            </a:r>
            <a:r>
              <a:rPr lang="en-US" dirty="0"/>
              <a:t> and </a:t>
            </a:r>
            <a:r>
              <a:rPr lang="en-US" i="1" dirty="0">
                <a:solidFill>
                  <a:srgbClr val="FF0000"/>
                </a:solidFill>
              </a:rPr>
              <a:t>exceedingly criminal</a:t>
            </a:r>
            <a:r>
              <a:rPr lang="en-US" dirty="0">
                <a:solidFill>
                  <a:srgbClr val="FF0000"/>
                </a:solidFill>
              </a:rPr>
              <a:t> </a:t>
            </a:r>
            <a:r>
              <a:rPr lang="en-US" dirty="0"/>
              <a:t>to break into someone else’s systems without their permission</a:t>
            </a:r>
          </a:p>
        </p:txBody>
      </p:sp>
    </p:spTree>
    <p:extLst>
      <p:ext uri="{BB962C8B-B14F-4D97-AF65-F5344CB8AC3E}">
        <p14:creationId xmlns:p14="http://schemas.microsoft.com/office/powerpoint/2010/main" val="289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439512-3FED-D64E-B72B-6270D82372D6}"/>
              </a:ext>
            </a:extLst>
          </p:cNvPr>
          <p:cNvSpPr>
            <a:spLocks noGrp="1"/>
          </p:cNvSpPr>
          <p:nvPr>
            <p:ph type="title"/>
          </p:nvPr>
        </p:nvSpPr>
        <p:spPr>
          <a:xfrm>
            <a:off x="643467" y="321734"/>
            <a:ext cx="10905066" cy="1135737"/>
          </a:xfrm>
        </p:spPr>
        <p:txBody>
          <a:bodyPr>
            <a:normAutofit/>
          </a:bodyPr>
          <a:lstStyle/>
          <a:p>
            <a:r>
              <a:rPr lang="en-US" sz="3600"/>
              <a:t>One Other Thing…</a:t>
            </a:r>
          </a:p>
        </p:txBody>
      </p:sp>
      <p:sp>
        <p:nvSpPr>
          <p:cNvPr id="3" name="Content Placeholder 2">
            <a:extLst>
              <a:ext uri="{FF2B5EF4-FFF2-40B4-BE49-F238E27FC236}">
                <a16:creationId xmlns:a16="http://schemas.microsoft.com/office/drawing/2014/main" id="{056DDD3F-4E1B-BD4D-9CBB-9908C82FD2DE}"/>
              </a:ext>
            </a:extLst>
          </p:cNvPr>
          <p:cNvSpPr>
            <a:spLocks noGrp="1"/>
          </p:cNvSpPr>
          <p:nvPr>
            <p:ph idx="1"/>
          </p:nvPr>
        </p:nvSpPr>
        <p:spPr>
          <a:xfrm>
            <a:off x="670705" y="1302954"/>
            <a:ext cx="4008384" cy="5075019"/>
          </a:xfrm>
        </p:spPr>
        <p:txBody>
          <a:bodyPr>
            <a:normAutofit/>
          </a:bodyPr>
          <a:lstStyle/>
          <a:p>
            <a:pPr fontAlgn="base"/>
            <a:r>
              <a:rPr lang="en-US" sz="1600" dirty="0"/>
              <a:t>There exists a classic game theory problem called the Prisoner’s Dilemma.</a:t>
            </a:r>
          </a:p>
          <a:p>
            <a:pPr lvl="1" fontAlgn="base"/>
            <a:r>
              <a:rPr lang="en-US" sz="1600" dirty="0"/>
              <a:t>For single-round Prisoner’s Dilemma, the optimum strategy is “always-defect.”</a:t>
            </a:r>
          </a:p>
          <a:p>
            <a:pPr lvl="1" fontAlgn="base"/>
            <a:endParaRPr lang="en-US" sz="1600" dirty="0"/>
          </a:p>
          <a:p>
            <a:pPr lvl="1" fontAlgn="base"/>
            <a:endParaRPr lang="en-US" sz="1600" dirty="0"/>
          </a:p>
          <a:p>
            <a:pPr lvl="1" fontAlgn="base"/>
            <a:endParaRPr lang="en-US" sz="1600" dirty="0"/>
          </a:p>
          <a:p>
            <a:pPr lvl="1" fontAlgn="base"/>
            <a:endParaRPr lang="en-US" sz="1600" dirty="0"/>
          </a:p>
          <a:p>
            <a:pPr lvl="1" fontAlgn="base"/>
            <a:endParaRPr lang="en-US" sz="1600" dirty="0"/>
          </a:p>
          <a:p>
            <a:pPr lvl="1" fontAlgn="base"/>
            <a:endParaRPr lang="en-US" sz="1600" dirty="0"/>
          </a:p>
          <a:p>
            <a:pPr lvl="1" fontAlgn="base"/>
            <a:endParaRPr lang="en-US" sz="1600" dirty="0"/>
          </a:p>
          <a:p>
            <a:pPr fontAlgn="base"/>
            <a:r>
              <a:rPr lang="en-US" sz="1600" dirty="0"/>
              <a:t>Life is multi-round: So be excellent to each other!</a:t>
            </a:r>
          </a:p>
          <a:p>
            <a:pPr lvl="1" fontAlgn="base"/>
            <a:r>
              <a:rPr lang="en-US" sz="1600" dirty="0"/>
              <a:t>Making things hostile for others makes the world worse for all.</a:t>
            </a:r>
          </a:p>
          <a:p>
            <a:pPr lvl="1" fontAlgn="base"/>
            <a:r>
              <a:rPr lang="en-US" sz="1600" dirty="0"/>
              <a:t>Stopping things from being hostile to others makes the world better for you.</a:t>
            </a:r>
          </a:p>
          <a:p>
            <a:pPr marL="0" indent="0">
              <a:buNone/>
            </a:pPr>
            <a:endParaRPr lang="en-US" sz="16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10;&#10;Description automatically generated">
            <a:extLst>
              <a:ext uri="{FF2B5EF4-FFF2-40B4-BE49-F238E27FC236}">
                <a16:creationId xmlns:a16="http://schemas.microsoft.com/office/drawing/2014/main" id="{F754FDD1-DCF5-864F-B635-5475F89C767F}"/>
              </a:ext>
            </a:extLst>
          </p:cNvPr>
          <p:cNvPicPr>
            <a:picLocks noChangeAspect="1"/>
          </p:cNvPicPr>
          <p:nvPr/>
        </p:nvPicPr>
        <p:blipFill>
          <a:blip r:embed="rId2"/>
          <a:stretch>
            <a:fillRect/>
          </a:stretch>
        </p:blipFill>
        <p:spPr>
          <a:xfrm>
            <a:off x="5754102" y="1782981"/>
            <a:ext cx="5335647"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Shape, polygon&#10;&#10;Description automatically generated">
            <a:extLst>
              <a:ext uri="{FF2B5EF4-FFF2-40B4-BE49-F238E27FC236}">
                <a16:creationId xmlns:a16="http://schemas.microsoft.com/office/drawing/2014/main" id="{4CD4A282-152C-3C4C-966D-06F257E86256}"/>
              </a:ext>
            </a:extLst>
          </p:cNvPr>
          <p:cNvPicPr>
            <a:picLocks noChangeAspect="1"/>
          </p:cNvPicPr>
          <p:nvPr/>
        </p:nvPicPr>
        <p:blipFill>
          <a:blip r:embed="rId3"/>
          <a:stretch>
            <a:fillRect/>
          </a:stretch>
        </p:blipFill>
        <p:spPr>
          <a:xfrm>
            <a:off x="1855675" y="2579988"/>
            <a:ext cx="1638444" cy="1698024"/>
          </a:xfrm>
          <a:prstGeom prst="rect">
            <a:avLst/>
          </a:prstGeom>
        </p:spPr>
      </p:pic>
    </p:spTree>
    <p:extLst>
      <p:ext uri="{BB962C8B-B14F-4D97-AF65-F5344CB8AC3E}">
        <p14:creationId xmlns:p14="http://schemas.microsoft.com/office/powerpoint/2010/main" val="265265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D1A9-903A-6240-A0C4-6B29B5AF9BE4}"/>
              </a:ext>
            </a:extLst>
          </p:cNvPr>
          <p:cNvSpPr>
            <a:spLocks noGrp="1"/>
          </p:cNvSpPr>
          <p:nvPr>
            <p:ph type="title"/>
          </p:nvPr>
        </p:nvSpPr>
        <p:spPr/>
        <p:txBody>
          <a:bodyPr/>
          <a:lstStyle/>
          <a:p>
            <a:r>
              <a:rPr lang="en-US" dirty="0"/>
              <a:t>Form assignment Groups</a:t>
            </a:r>
          </a:p>
        </p:txBody>
      </p:sp>
      <p:sp>
        <p:nvSpPr>
          <p:cNvPr id="3" name="Content Placeholder 2">
            <a:extLst>
              <a:ext uri="{FF2B5EF4-FFF2-40B4-BE49-F238E27FC236}">
                <a16:creationId xmlns:a16="http://schemas.microsoft.com/office/drawing/2014/main" id="{C92E99E1-6C62-DA42-9ABA-15494F75E3DA}"/>
              </a:ext>
            </a:extLst>
          </p:cNvPr>
          <p:cNvSpPr>
            <a:spLocks noGrp="1"/>
          </p:cNvSpPr>
          <p:nvPr>
            <p:ph idx="1"/>
          </p:nvPr>
        </p:nvSpPr>
        <p:spPr/>
        <p:txBody>
          <a:bodyPr/>
          <a:lstStyle/>
          <a:p>
            <a:r>
              <a:rPr lang="en-US" dirty="0"/>
              <a:t>Some network security course assignments will be assigned as group assignments</a:t>
            </a:r>
          </a:p>
          <a:p>
            <a:r>
              <a:rPr lang="en-US" dirty="0"/>
              <a:t>Find your partner</a:t>
            </a:r>
          </a:p>
          <a:p>
            <a:pPr lvl="1"/>
            <a:r>
              <a:rPr lang="en-US" dirty="0"/>
              <a:t>Each group contains two students (students may also work alone if they wish). </a:t>
            </a:r>
          </a:p>
          <a:p>
            <a:r>
              <a:rPr lang="en-US" dirty="0"/>
              <a:t>Please provide group members details in the following form</a:t>
            </a:r>
          </a:p>
          <a:p>
            <a:pPr lvl="1"/>
            <a:r>
              <a:rPr lang="en-US" dirty="0">
                <a:hlinkClick r:id="rId2"/>
              </a:rPr>
              <a:t>https://</a:t>
            </a:r>
            <a:r>
              <a:rPr lang="en-US" dirty="0" err="1">
                <a:hlinkClick r:id="rId2"/>
              </a:rPr>
              <a:t>forms.gle</a:t>
            </a:r>
            <a:r>
              <a:rPr lang="en-US" dirty="0">
                <a:hlinkClick r:id="rId2"/>
              </a:rPr>
              <a:t>/BHkgkSnuPk5x59ws7</a:t>
            </a:r>
            <a:endParaRPr lang="en-US" dirty="0"/>
          </a:p>
          <a:p>
            <a:r>
              <a:rPr lang="en-US" dirty="0"/>
              <a:t>Deadline to submit the form is 11:59PM on Jan 17</a:t>
            </a:r>
            <a:r>
              <a:rPr lang="en-US" baseline="30000" dirty="0"/>
              <a:t>th </a:t>
            </a:r>
            <a:r>
              <a:rPr lang="en-US" dirty="0"/>
              <a:t>, 2023</a:t>
            </a:r>
          </a:p>
        </p:txBody>
      </p:sp>
    </p:spTree>
    <p:extLst>
      <p:ext uri="{BB962C8B-B14F-4D97-AF65-F5344CB8AC3E}">
        <p14:creationId xmlns:p14="http://schemas.microsoft.com/office/powerpoint/2010/main" val="1833021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A226-2A3A-FB48-8ED4-17F947919F7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0AD3AC8-E43F-4E46-93F6-90DDDC5C514E}"/>
              </a:ext>
            </a:extLst>
          </p:cNvPr>
          <p:cNvSpPr>
            <a:spLocks noGrp="1"/>
          </p:cNvSpPr>
          <p:nvPr>
            <p:ph idx="1"/>
          </p:nvPr>
        </p:nvSpPr>
        <p:spPr/>
        <p:txBody>
          <a:bodyPr/>
          <a:lstStyle/>
          <a:p>
            <a:r>
              <a:rPr lang="en-US" dirty="0"/>
              <a:t>Thank you!</a:t>
            </a:r>
          </a:p>
        </p:txBody>
      </p:sp>
    </p:spTree>
    <p:extLst>
      <p:ext uri="{BB962C8B-B14F-4D97-AF65-F5344CB8AC3E}">
        <p14:creationId xmlns:p14="http://schemas.microsoft.com/office/powerpoint/2010/main" val="221130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C137-136A-834F-9F71-70D0E395172E}"/>
              </a:ext>
            </a:extLst>
          </p:cNvPr>
          <p:cNvSpPr>
            <a:spLocks noGrp="1"/>
          </p:cNvSpPr>
          <p:nvPr>
            <p:ph type="title"/>
          </p:nvPr>
        </p:nvSpPr>
        <p:spPr/>
        <p:txBody>
          <a:bodyPr/>
          <a:lstStyle/>
          <a:p>
            <a:r>
              <a:rPr lang="en-US" dirty="0"/>
              <a:t>TA</a:t>
            </a:r>
          </a:p>
        </p:txBody>
      </p:sp>
      <p:sp>
        <p:nvSpPr>
          <p:cNvPr id="3" name="Content Placeholder 2">
            <a:extLst>
              <a:ext uri="{FF2B5EF4-FFF2-40B4-BE49-F238E27FC236}">
                <a16:creationId xmlns:a16="http://schemas.microsoft.com/office/drawing/2014/main" id="{DD3EA66F-3A04-5042-B089-0208BC6F4061}"/>
              </a:ext>
            </a:extLst>
          </p:cNvPr>
          <p:cNvSpPr>
            <a:spLocks noGrp="1"/>
          </p:cNvSpPr>
          <p:nvPr>
            <p:ph idx="1"/>
          </p:nvPr>
        </p:nvSpPr>
        <p:spPr/>
        <p:txBody>
          <a:bodyPr/>
          <a:lstStyle/>
          <a:p>
            <a:r>
              <a:rPr lang="en-US" dirty="0"/>
              <a:t>TA Name: TBA</a:t>
            </a:r>
          </a:p>
          <a:p>
            <a:r>
              <a:rPr lang="en-US" dirty="0"/>
              <a:t>TA Office: TBA</a:t>
            </a:r>
          </a:p>
          <a:p>
            <a:r>
              <a:rPr lang="en-US" dirty="0"/>
              <a:t>TA Email: TBA</a:t>
            </a:r>
          </a:p>
          <a:p>
            <a:r>
              <a:rPr lang="en-US" dirty="0"/>
              <a:t>TA Office Hours: TBA</a:t>
            </a:r>
          </a:p>
        </p:txBody>
      </p:sp>
    </p:spTree>
    <p:extLst>
      <p:ext uri="{BB962C8B-B14F-4D97-AF65-F5344CB8AC3E}">
        <p14:creationId xmlns:p14="http://schemas.microsoft.com/office/powerpoint/2010/main" val="16544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026-44B1-4C48-9D0F-2C087CB1DE1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AC0AFDA-0220-C540-AE6A-47C9E68E93BF}"/>
              </a:ext>
            </a:extLst>
          </p:cNvPr>
          <p:cNvSpPr>
            <a:spLocks noGrp="1"/>
          </p:cNvSpPr>
          <p:nvPr>
            <p:ph idx="1"/>
          </p:nvPr>
        </p:nvSpPr>
        <p:spPr/>
        <p:txBody>
          <a:bodyPr/>
          <a:lstStyle/>
          <a:p>
            <a:r>
              <a:rPr lang="en-US" dirty="0"/>
              <a:t>How many students have learned computer networks?</a:t>
            </a:r>
          </a:p>
          <a:p>
            <a:r>
              <a:rPr lang="en-US" dirty="0"/>
              <a:t>How many students have learned network security? </a:t>
            </a:r>
          </a:p>
          <a:p>
            <a:r>
              <a:rPr lang="en-US" dirty="0"/>
              <a:t>How many students have learned cryptography?</a:t>
            </a:r>
          </a:p>
          <a:p>
            <a:r>
              <a:rPr lang="en-US" dirty="0"/>
              <a:t>How many graduate students?</a:t>
            </a:r>
          </a:p>
          <a:p>
            <a:r>
              <a:rPr lang="en-US" dirty="0"/>
              <a:t>How many undergraduate students?</a:t>
            </a:r>
          </a:p>
          <a:p>
            <a:r>
              <a:rPr lang="en-US" dirty="0"/>
              <a:t>How many Ph.D. students?</a:t>
            </a:r>
          </a:p>
        </p:txBody>
      </p:sp>
    </p:spTree>
    <p:extLst>
      <p:ext uri="{BB962C8B-B14F-4D97-AF65-F5344CB8AC3E}">
        <p14:creationId xmlns:p14="http://schemas.microsoft.com/office/powerpoint/2010/main" val="28861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0658-BF37-2943-94D6-AACB5ECBDFCB}"/>
              </a:ext>
            </a:extLst>
          </p:cNvPr>
          <p:cNvSpPr>
            <a:spLocks noGrp="1"/>
          </p:cNvSpPr>
          <p:nvPr>
            <p:ph type="title"/>
          </p:nvPr>
        </p:nvSpPr>
        <p:spPr/>
        <p:txBody>
          <a:bodyPr/>
          <a:lstStyle/>
          <a:p>
            <a:r>
              <a:rPr lang="en-US" dirty="0"/>
              <a:t>Course Prerequisites</a:t>
            </a:r>
          </a:p>
        </p:txBody>
      </p:sp>
      <p:sp>
        <p:nvSpPr>
          <p:cNvPr id="3" name="Content Placeholder 2">
            <a:extLst>
              <a:ext uri="{FF2B5EF4-FFF2-40B4-BE49-F238E27FC236}">
                <a16:creationId xmlns:a16="http://schemas.microsoft.com/office/drawing/2014/main" id="{5EE53228-920A-9F49-9C2B-618AD73A0C95}"/>
              </a:ext>
            </a:extLst>
          </p:cNvPr>
          <p:cNvSpPr>
            <a:spLocks noGrp="1"/>
          </p:cNvSpPr>
          <p:nvPr>
            <p:ph idx="1"/>
          </p:nvPr>
        </p:nvSpPr>
        <p:spPr/>
        <p:txBody>
          <a:bodyPr/>
          <a:lstStyle/>
          <a:p>
            <a:r>
              <a:rPr lang="en-US" dirty="0"/>
              <a:t>at least 2.5 TTU GPA</a:t>
            </a:r>
          </a:p>
          <a:p>
            <a:r>
              <a:rPr lang="en-US" dirty="0"/>
              <a:t>C or better in CS 1382 (Discrete Computational Structure)</a:t>
            </a:r>
          </a:p>
          <a:p>
            <a:r>
              <a:rPr lang="en-US" dirty="0"/>
              <a:t>ECE 3308 (Probability, Statistics, &amp; Discrete Math)</a:t>
            </a:r>
          </a:p>
          <a:p>
            <a:r>
              <a:rPr lang="en-US" dirty="0"/>
              <a:t>CS 4392 (Computer Networks) – really important</a:t>
            </a:r>
          </a:p>
        </p:txBody>
      </p:sp>
    </p:spTree>
    <p:extLst>
      <p:ext uri="{BB962C8B-B14F-4D97-AF65-F5344CB8AC3E}">
        <p14:creationId xmlns:p14="http://schemas.microsoft.com/office/powerpoint/2010/main" val="177098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7604-8620-C34E-806D-6FD00C1E8147}"/>
              </a:ext>
            </a:extLst>
          </p:cNvPr>
          <p:cNvSpPr>
            <a:spLocks noGrp="1"/>
          </p:cNvSpPr>
          <p:nvPr>
            <p:ph type="title"/>
          </p:nvPr>
        </p:nvSpPr>
        <p:spPr/>
        <p:txBody>
          <a:bodyPr/>
          <a:lstStyle/>
          <a:p>
            <a:r>
              <a:rPr lang="en-US" dirty="0"/>
              <a:t>Expected prior knowledge and skills</a:t>
            </a:r>
          </a:p>
        </p:txBody>
      </p:sp>
      <p:sp>
        <p:nvSpPr>
          <p:cNvPr id="3" name="Content Placeholder 2">
            <a:extLst>
              <a:ext uri="{FF2B5EF4-FFF2-40B4-BE49-F238E27FC236}">
                <a16:creationId xmlns:a16="http://schemas.microsoft.com/office/drawing/2014/main" id="{D8BBA989-D801-FA4E-A5D8-7B5A3A747B24}"/>
              </a:ext>
            </a:extLst>
          </p:cNvPr>
          <p:cNvSpPr>
            <a:spLocks noGrp="1"/>
          </p:cNvSpPr>
          <p:nvPr>
            <p:ph idx="1"/>
          </p:nvPr>
        </p:nvSpPr>
        <p:spPr/>
        <p:txBody>
          <a:bodyPr/>
          <a:lstStyle/>
          <a:p>
            <a:r>
              <a:rPr lang="en-US" dirty="0"/>
              <a:t>Students should have basic knowledge of discrete math, probability, and network protocols such as OSI, TCP/IP, routing, and basic programming skills in C or python, etc. </a:t>
            </a:r>
          </a:p>
        </p:txBody>
      </p:sp>
    </p:spTree>
    <p:extLst>
      <p:ext uri="{BB962C8B-B14F-4D97-AF65-F5344CB8AC3E}">
        <p14:creationId xmlns:p14="http://schemas.microsoft.com/office/powerpoint/2010/main" val="346624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27D6-C771-C64C-BE32-3365D8987E05}"/>
              </a:ext>
            </a:extLst>
          </p:cNvPr>
          <p:cNvSpPr>
            <a:spLocks noGrp="1"/>
          </p:cNvSpPr>
          <p:nvPr>
            <p:ph type="title"/>
          </p:nvPr>
        </p:nvSpPr>
        <p:spPr/>
        <p:txBody>
          <a:bodyPr/>
          <a:lstStyle/>
          <a:p>
            <a:r>
              <a:rPr lang="en-US" dirty="0"/>
              <a:t>Classroom </a:t>
            </a:r>
          </a:p>
        </p:txBody>
      </p:sp>
      <p:sp>
        <p:nvSpPr>
          <p:cNvPr id="3" name="Content Placeholder 2">
            <a:extLst>
              <a:ext uri="{FF2B5EF4-FFF2-40B4-BE49-F238E27FC236}">
                <a16:creationId xmlns:a16="http://schemas.microsoft.com/office/drawing/2014/main" id="{4C43F61B-CC62-1242-91D2-C6183B20F584}"/>
              </a:ext>
            </a:extLst>
          </p:cNvPr>
          <p:cNvSpPr>
            <a:spLocks noGrp="1"/>
          </p:cNvSpPr>
          <p:nvPr>
            <p:ph idx="1"/>
          </p:nvPr>
        </p:nvSpPr>
        <p:spPr/>
        <p:txBody>
          <a:bodyPr/>
          <a:lstStyle/>
          <a:p>
            <a:r>
              <a:rPr lang="en-US"/>
              <a:t>Chemistry Room 0049</a:t>
            </a:r>
            <a:endParaRPr lang="en-US" dirty="0"/>
          </a:p>
          <a:p>
            <a:r>
              <a:rPr lang="en-US" dirty="0"/>
              <a:t>Class Hours: 09:00 AM – 9:50 AM Mon., Wed. &amp; Fri. </a:t>
            </a:r>
          </a:p>
        </p:txBody>
      </p:sp>
    </p:spTree>
    <p:extLst>
      <p:ext uri="{BB962C8B-B14F-4D97-AF65-F5344CB8AC3E}">
        <p14:creationId xmlns:p14="http://schemas.microsoft.com/office/powerpoint/2010/main" val="228800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4F21-852C-A445-9C7F-EF256073923D}"/>
              </a:ext>
            </a:extLst>
          </p:cNvPr>
          <p:cNvSpPr>
            <a:spLocks noGrp="1"/>
          </p:cNvSpPr>
          <p:nvPr>
            <p:ph type="title"/>
          </p:nvPr>
        </p:nvSpPr>
        <p:spPr/>
        <p:txBody>
          <a:bodyPr/>
          <a:lstStyle/>
          <a:p>
            <a:r>
              <a:rPr lang="en-US" dirty="0"/>
              <a:t>Course description </a:t>
            </a:r>
          </a:p>
        </p:txBody>
      </p:sp>
      <p:sp>
        <p:nvSpPr>
          <p:cNvPr id="3" name="Content Placeholder 2">
            <a:extLst>
              <a:ext uri="{FF2B5EF4-FFF2-40B4-BE49-F238E27FC236}">
                <a16:creationId xmlns:a16="http://schemas.microsoft.com/office/drawing/2014/main" id="{4BFF9734-B8EE-994B-B0BF-49E06DADD912}"/>
              </a:ext>
            </a:extLst>
          </p:cNvPr>
          <p:cNvSpPr>
            <a:spLocks noGrp="1"/>
          </p:cNvSpPr>
          <p:nvPr>
            <p:ph idx="1"/>
          </p:nvPr>
        </p:nvSpPr>
        <p:spPr/>
        <p:txBody>
          <a:bodyPr/>
          <a:lstStyle/>
          <a:p>
            <a:r>
              <a:rPr lang="en-US" dirty="0"/>
              <a:t>This course studies </a:t>
            </a:r>
            <a:r>
              <a:rPr lang="en-US" dirty="0">
                <a:solidFill>
                  <a:srgbClr val="FF0000"/>
                </a:solidFill>
              </a:rPr>
              <a:t>security issues </a:t>
            </a:r>
            <a:r>
              <a:rPr lang="en-US" dirty="0"/>
              <a:t>and </a:t>
            </a:r>
            <a:r>
              <a:rPr lang="en-US" dirty="0">
                <a:solidFill>
                  <a:srgbClr val="FF0000"/>
                </a:solidFill>
              </a:rPr>
              <a:t>defense strategies </a:t>
            </a:r>
            <a:r>
              <a:rPr lang="en-US" dirty="0"/>
              <a:t>in networks. It covers the basic security topics, including symmetry and public key cryptography, hash function, digital signature, secret key distribution, secret sharing, SSL, TLS, etc.. Students will learn security protocols and potential attacks in TCP/IP and OSI network security and discuss and propose corresponding defense strategies. The course targets senior undergraduate students and graduate students. </a:t>
            </a:r>
          </a:p>
        </p:txBody>
      </p:sp>
    </p:spTree>
    <p:extLst>
      <p:ext uri="{BB962C8B-B14F-4D97-AF65-F5344CB8AC3E}">
        <p14:creationId xmlns:p14="http://schemas.microsoft.com/office/powerpoint/2010/main" val="112477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4AE9-5FFD-8F4A-BBA1-B567EDCF6C65}"/>
              </a:ext>
            </a:extLst>
          </p:cNvPr>
          <p:cNvSpPr>
            <a:spLocks noGrp="1"/>
          </p:cNvSpPr>
          <p:nvPr>
            <p:ph type="title"/>
          </p:nvPr>
        </p:nvSpPr>
        <p:spPr/>
        <p:txBody>
          <a:bodyPr/>
          <a:lstStyle/>
          <a:p>
            <a:r>
              <a:rPr lang="en-US" dirty="0"/>
              <a:t>Textbooks</a:t>
            </a:r>
          </a:p>
        </p:txBody>
      </p:sp>
      <p:sp>
        <p:nvSpPr>
          <p:cNvPr id="3" name="Content Placeholder 2">
            <a:extLst>
              <a:ext uri="{FF2B5EF4-FFF2-40B4-BE49-F238E27FC236}">
                <a16:creationId xmlns:a16="http://schemas.microsoft.com/office/drawing/2014/main" id="{F6B74BDB-C5E0-CA43-8723-0F68A49FC413}"/>
              </a:ext>
            </a:extLst>
          </p:cNvPr>
          <p:cNvSpPr>
            <a:spLocks noGrp="1"/>
          </p:cNvSpPr>
          <p:nvPr>
            <p:ph idx="1"/>
          </p:nvPr>
        </p:nvSpPr>
        <p:spPr/>
        <p:txBody>
          <a:bodyPr/>
          <a:lstStyle/>
          <a:p>
            <a:pPr lvl="0"/>
            <a:r>
              <a:rPr lang="en-US" dirty="0"/>
              <a:t>Stallings, William, “</a:t>
            </a:r>
            <a:r>
              <a:rPr lang="en-US" u="sng" dirty="0">
                <a:hlinkClick r:id="rId2"/>
              </a:rPr>
              <a:t>Network Security Essentials: Applications and Standards</a:t>
            </a:r>
            <a:r>
              <a:rPr lang="en-US" dirty="0"/>
              <a:t>”, 6</a:t>
            </a:r>
            <a:r>
              <a:rPr lang="en-US" baseline="30000" dirty="0"/>
              <a:t>th</a:t>
            </a:r>
            <a:r>
              <a:rPr lang="en-US" dirty="0"/>
              <a:t> or Global Edition Pearson, 2016</a:t>
            </a:r>
          </a:p>
          <a:p>
            <a:pPr lvl="0" fontAlgn="base"/>
            <a:r>
              <a:rPr lang="en-US" dirty="0"/>
              <a:t>Charlie Kaufman, </a:t>
            </a:r>
            <a:r>
              <a:rPr lang="en-US" dirty="0" err="1"/>
              <a:t>Radia</a:t>
            </a:r>
            <a:r>
              <a:rPr lang="en-US" dirty="0"/>
              <a:t> Perlman, Mike </a:t>
            </a:r>
            <a:r>
              <a:rPr lang="en-US" dirty="0" err="1"/>
              <a:t>Speciner</a:t>
            </a:r>
            <a:r>
              <a:rPr lang="en-US" dirty="0"/>
              <a:t>, “</a:t>
            </a:r>
            <a:r>
              <a:rPr lang="en-US" u="sng" dirty="0">
                <a:hlinkClick r:id="rId3"/>
              </a:rPr>
              <a:t>Network Security: Private Communication in a Public World</a:t>
            </a:r>
            <a:r>
              <a:rPr lang="en-US" dirty="0"/>
              <a:t>”, 2nd Edition Prentice Hall, 2002</a:t>
            </a:r>
          </a:p>
          <a:p>
            <a:pPr lvl="0" fontAlgn="base"/>
            <a:r>
              <a:rPr lang="en-US" dirty="0"/>
              <a:t>James F. Kurose, Keith W. Ross, “</a:t>
            </a:r>
            <a:r>
              <a:rPr lang="en-US" u="sng" dirty="0">
                <a:hlinkClick r:id="rId4"/>
              </a:rPr>
              <a:t>Computer Networking: A Top-down Approach</a:t>
            </a:r>
            <a:r>
              <a:rPr lang="en-US" dirty="0"/>
              <a:t>”, 8</a:t>
            </a:r>
            <a:r>
              <a:rPr lang="en-US" baseline="30000" dirty="0"/>
              <a:t>th</a:t>
            </a:r>
            <a:r>
              <a:rPr lang="en-US" dirty="0"/>
              <a:t> Edition Pearson, 2021 </a:t>
            </a:r>
          </a:p>
          <a:p>
            <a:pPr marL="0" indent="0">
              <a:buNone/>
            </a:pPr>
            <a:endParaRPr lang="en-US" dirty="0"/>
          </a:p>
        </p:txBody>
      </p:sp>
    </p:spTree>
    <p:extLst>
      <p:ext uri="{BB962C8B-B14F-4D97-AF65-F5344CB8AC3E}">
        <p14:creationId xmlns:p14="http://schemas.microsoft.com/office/powerpoint/2010/main" val="48519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5421</TotalTime>
  <Words>1558</Words>
  <Application>Microsoft Macintosh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Network Security</vt:lpstr>
      <vt:lpstr>About me</vt:lpstr>
      <vt:lpstr>TA</vt:lpstr>
      <vt:lpstr>Questions</vt:lpstr>
      <vt:lpstr>Course Prerequisites</vt:lpstr>
      <vt:lpstr>Expected prior knowledge and skills</vt:lpstr>
      <vt:lpstr>Classroom </vt:lpstr>
      <vt:lpstr>Course description </vt:lpstr>
      <vt:lpstr>Textbooks</vt:lpstr>
      <vt:lpstr>Course Objectives: </vt:lpstr>
      <vt:lpstr>Learning Outcomes</vt:lpstr>
      <vt:lpstr>Grading policy: </vt:lpstr>
      <vt:lpstr>Miscellaneous (Quiz/Review, etc.)</vt:lpstr>
      <vt:lpstr>Late Work</vt:lpstr>
      <vt:lpstr>Missed Exam Policy</vt:lpstr>
      <vt:lpstr>Ethical Conduct</vt:lpstr>
      <vt:lpstr>Class Policies: Collaboration</vt:lpstr>
      <vt:lpstr>A tentative schedule</vt:lpstr>
      <vt:lpstr>In general course outline</vt:lpstr>
      <vt:lpstr>Ethics</vt:lpstr>
      <vt:lpstr>One Other Thing…</vt:lpstr>
      <vt:lpstr>Form assignment Groups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Liu, Y</dc:creator>
  <cp:lastModifiedBy>Liu, Y</cp:lastModifiedBy>
  <cp:revision>73</cp:revision>
  <dcterms:created xsi:type="dcterms:W3CDTF">2022-01-10T23:04:08Z</dcterms:created>
  <dcterms:modified xsi:type="dcterms:W3CDTF">2023-01-11T16:35:46Z</dcterms:modified>
</cp:coreProperties>
</file>