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5" r:id="rId4"/>
  </p:sldMasterIdLst>
  <p:notesMasterIdLst>
    <p:notesMasterId r:id="rId23"/>
  </p:notesMasterIdLst>
  <p:sldIdLst>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1" r:id="rId20"/>
    <p:sldId id="342" r:id="rId21"/>
    <p:sldId id="34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0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arget="../theme/themeOverride1.xml" Type="http://schemas.openxmlformats.org/officeDocument/2006/relationships/themeOverride"/><Relationship Id="rId2" Target="colors1.xml" Type="http://schemas.microsoft.com/office/2011/relationships/chartColorStyle"/><Relationship Id="rId1" Target="style1.xml" Type="http://schemas.microsoft.com/office/2011/relationships/chartStyle"/><Relationship Id="rId4" Target="NULL" TargetMode="External" Type="http://schemas.openxmlformats.org/officeDocument/2006/relationships/oleObject"/></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BUS_CLSTR_DAT!$A$2</c:f>
              <c:strCache>
                <c:ptCount val="1"/>
                <c:pt idx="0">
                  <c:v>Revenue</c:v>
                </c:pt>
              </c:strCache>
            </c:strRef>
          </c:tx>
          <c:spPr>
            <a:solidFill>
              <a:schemeClr val="accent1"/>
            </a:solidFill>
            <a:ln>
              <a:noFill/>
            </a:ln>
            <a:effectLst/>
          </c:spPr>
          <c:invertIfNegative val="0"/>
          <c:cat>
            <c:strRef>
              <c:f>BUS_CLSTR_DAT!$B$1:$E$1</c:f>
              <c:strCache>
                <c:ptCount val="4"/>
                <c:pt idx="0">
                  <c:v>Cluster-1</c:v>
                </c:pt>
                <c:pt idx="1">
                  <c:v>Cluster-2</c:v>
                </c:pt>
                <c:pt idx="2">
                  <c:v>Cluster-3</c:v>
                </c:pt>
                <c:pt idx="3">
                  <c:v>Cluster-4</c:v>
                </c:pt>
              </c:strCache>
            </c:strRef>
          </c:cat>
          <c:val>
            <c:numRef>
              <c:f>BUS_CLSTR_DAT!$B$2:$E$2</c:f>
              <c:numCache>
                <c:formatCode>General</c:formatCode>
                <c:ptCount val="4"/>
                <c:pt idx="0">
                  <c:v>0.14986034600000001</c:v>
                </c:pt>
                <c:pt idx="1">
                  <c:v>0.217961133</c:v>
                </c:pt>
                <c:pt idx="2">
                  <c:v>0.39371863099999999</c:v>
                </c:pt>
                <c:pt idx="3">
                  <c:v>0.23845989000000001</c:v>
                </c:pt>
              </c:numCache>
            </c:numRef>
          </c:val>
          <c:extLst>
            <c:ext xmlns:c16="http://schemas.microsoft.com/office/drawing/2014/chart" uri="{C3380CC4-5D6E-409C-BE32-E72D297353CC}">
              <c16:uniqueId val="{00000000-5205-46A6-A143-D86621C44EB1}"/>
            </c:ext>
          </c:extLst>
        </c:ser>
        <c:ser>
          <c:idx val="1"/>
          <c:order val="1"/>
          <c:tx>
            <c:strRef>
              <c:f>BUS_CLSTR_DAT!$A$3</c:f>
              <c:strCache>
                <c:ptCount val="1"/>
                <c:pt idx="0">
                  <c:v>Sales </c:v>
                </c:pt>
              </c:strCache>
            </c:strRef>
          </c:tx>
          <c:spPr>
            <a:solidFill>
              <a:schemeClr val="accent2"/>
            </a:solidFill>
            <a:ln>
              <a:noFill/>
            </a:ln>
            <a:effectLst/>
          </c:spPr>
          <c:invertIfNegative val="0"/>
          <c:cat>
            <c:strRef>
              <c:f>BUS_CLSTR_DAT!$B$1:$E$1</c:f>
              <c:strCache>
                <c:ptCount val="4"/>
                <c:pt idx="0">
                  <c:v>Cluster-1</c:v>
                </c:pt>
                <c:pt idx="1">
                  <c:v>Cluster-2</c:v>
                </c:pt>
                <c:pt idx="2">
                  <c:v>Cluster-3</c:v>
                </c:pt>
                <c:pt idx="3">
                  <c:v>Cluster-4</c:v>
                </c:pt>
              </c:strCache>
            </c:strRef>
          </c:cat>
          <c:val>
            <c:numRef>
              <c:f>BUS_CLSTR_DAT!$B$3:$E$3</c:f>
              <c:numCache>
                <c:formatCode>General</c:formatCode>
                <c:ptCount val="4"/>
                <c:pt idx="0">
                  <c:v>0.19058751199999999</c:v>
                </c:pt>
                <c:pt idx="1">
                  <c:v>0.31187326999999998</c:v>
                </c:pt>
                <c:pt idx="2">
                  <c:v>0.27191633300000001</c:v>
                </c:pt>
                <c:pt idx="3">
                  <c:v>0.225622885</c:v>
                </c:pt>
              </c:numCache>
            </c:numRef>
          </c:val>
          <c:extLst>
            <c:ext xmlns:c16="http://schemas.microsoft.com/office/drawing/2014/chart" uri="{C3380CC4-5D6E-409C-BE32-E72D297353CC}">
              <c16:uniqueId val="{00000001-5205-46A6-A143-D86621C44EB1}"/>
            </c:ext>
          </c:extLst>
        </c:ser>
        <c:dLbls>
          <c:showLegendKey val="0"/>
          <c:showVal val="0"/>
          <c:showCatName val="0"/>
          <c:showSerName val="0"/>
          <c:showPercent val="0"/>
          <c:showBubbleSize val="0"/>
        </c:dLbls>
        <c:gapWidth val="219"/>
        <c:overlap val="-27"/>
        <c:axId val="986266552"/>
        <c:axId val="986267208"/>
      </c:barChart>
      <c:catAx>
        <c:axId val="986266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6267208"/>
        <c:crosses val="autoZero"/>
        <c:auto val="1"/>
        <c:lblAlgn val="ctr"/>
        <c:lblOffset val="100"/>
        <c:noMultiLvlLbl val="0"/>
      </c:catAx>
      <c:valAx>
        <c:axId val="986267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62665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50E8C-2689-4B15-B826-80064E9C0C1C}" type="datetimeFigureOut">
              <a:rPr lang="en-US" smtClean="0"/>
              <a:t>4/17/2021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94154B-F4A3-483A-917E-306EE56506CE}" type="slidenum">
              <a:rPr lang="en-US" smtClean="0"/>
              <a:t>‹#›</a:t>
            </a:fld>
            <a:endParaRPr lang="en-US" dirty="0"/>
          </a:p>
        </p:txBody>
      </p:sp>
    </p:spTree>
    <p:extLst>
      <p:ext uri="{BB962C8B-B14F-4D97-AF65-F5344CB8AC3E}">
        <p14:creationId xmlns:p14="http://schemas.microsoft.com/office/powerpoint/2010/main" val="3891243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1FB8A62-DCE9-4436-9813-08E79A925A23}" type="datetime1">
              <a:rPr lang="en-US" smtClean="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712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5E7F13-71B8-4E89-9805-DA65EBFE4E21}" type="datetime1">
              <a:rPr lang="en-US" smtClean="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9995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94F798-4536-418F-AF46-E7615AACEFFE}" type="datetime1">
              <a:rPr lang="en-US" smtClean="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21824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32D190-7243-461F-A783-93D8A78C031A}" type="datetime1">
              <a:rPr lang="en-US" smtClean="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056184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32D190-7243-461F-A783-93D8A78C031A}" type="datetime1">
              <a:rPr lang="en-US" smtClean="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72234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32D190-7243-461F-A783-93D8A78C031A}" type="datetime1">
              <a:rPr lang="en-US" smtClean="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92366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B3C782-30F3-4353-A7EC-A4019AF6CF86}" type="datetime1">
              <a:rPr lang="en-US" smtClean="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3004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DC2840-3F9A-41D5-88D3-AF4A12202226}" type="datetime1">
              <a:rPr lang="en-US" smtClean="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4880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AE9BF7-07DF-409E-B752-2C7FF3C69342}" type="datetime1">
              <a:rPr lang="en-US" smtClean="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0900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878DD4-B65A-4D2E-BBD5-ED45F05FDBDE}" type="datetime1">
              <a:rPr lang="en-US" smtClean="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00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F24808-1E67-42D6-909C-FFD2C25166CD}" type="datetime1">
              <a:rPr lang="en-US" smtClean="0"/>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618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40FC86-635A-4D7D-B975-7D2311E38442}" type="datetime1">
              <a:rPr lang="en-US" smtClean="0"/>
              <a:t>4/17/2021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472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2A4C6A-45FD-4202-953C-8BAC2B3505A4}" type="datetime1">
              <a:rPr lang="en-US" smtClean="0"/>
              <a:t>4/17/2021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840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01E0CF-6B8F-49E5-98A1-A47C358284A1}" type="datetime1">
              <a:rPr lang="en-US" smtClean="0"/>
              <a:t>4/17/2021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2237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A5BE61-E0C4-4540-89B0-D647AC89119E}" type="datetime1">
              <a:rPr lang="en-US" smtClean="0"/>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684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DCBBA7-94F5-4632-977F-A069F5B4DE45}" type="datetime1">
              <a:rPr lang="en-US" smtClean="0"/>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447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32D190-7243-461F-A783-93D8A78C031A}" type="datetime1">
              <a:rPr lang="en-US" smtClean="0"/>
              <a:t>4/17/2021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109780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E423F-7192-4CEF-A3DE-67A5D88963FC}"/>
              </a:ext>
            </a:extLst>
          </p:cNvPr>
          <p:cNvSpPr>
            <a:spLocks noGrp="1"/>
          </p:cNvSpPr>
          <p:nvPr>
            <p:ph type="ctrTitle"/>
          </p:nvPr>
        </p:nvSpPr>
        <p:spPr>
          <a:xfrm>
            <a:off x="134754" y="3599848"/>
            <a:ext cx="4494310" cy="1310818"/>
          </a:xfrm>
        </p:spPr>
        <p:txBody>
          <a:bodyPr>
            <a:normAutofit/>
          </a:bodyPr>
          <a:lstStyle/>
          <a:p>
            <a:r>
              <a:rPr lang="en-US" sz="2800" b="1" dirty="0" smtClean="0">
                <a:solidFill>
                  <a:schemeClr val="tx1"/>
                </a:solidFill>
              </a:rPr>
              <a:t>MARKET ENTRY ANALYSIS FOR “XYZ MOBILES</a:t>
            </a:r>
            <a:r>
              <a:rPr lang="en-US" sz="2800" dirty="0" smtClean="0">
                <a:solidFill>
                  <a:srgbClr val="FEFFFF"/>
                </a:solidFill>
              </a:rPr>
              <a:t>”</a:t>
            </a:r>
            <a:endParaRPr lang="en-US" sz="2800" dirty="0">
              <a:solidFill>
                <a:srgbClr val="FEFFFF"/>
              </a:solidFill>
            </a:endParaRPr>
          </a:p>
        </p:txBody>
      </p:sp>
      <p:sp>
        <p:nvSpPr>
          <p:cNvPr id="3" name="Subtitle 2">
            <a:extLst>
              <a:ext uri="{FF2B5EF4-FFF2-40B4-BE49-F238E27FC236}">
                <a16:creationId xmlns:a16="http://schemas.microsoft.com/office/drawing/2014/main" id="{18F4C5B9-7CE7-4198-A777-E8552CCFF3A6}"/>
              </a:ext>
            </a:extLst>
          </p:cNvPr>
          <p:cNvSpPr>
            <a:spLocks noGrp="1"/>
          </p:cNvSpPr>
          <p:nvPr>
            <p:ph type="subTitle" idx="1"/>
          </p:nvPr>
        </p:nvSpPr>
        <p:spPr>
          <a:xfrm>
            <a:off x="540279" y="5189400"/>
            <a:ext cx="3778870" cy="544260"/>
          </a:xfrm>
        </p:spPr>
        <p:txBody>
          <a:bodyPr anchor="ctr">
            <a:normAutofit/>
          </a:bodyPr>
          <a:lstStyle/>
          <a:p>
            <a:r>
              <a:rPr lang="en-US" sz="1600" b="1" dirty="0" smtClean="0">
                <a:solidFill>
                  <a:schemeClr val="tx1"/>
                </a:solidFill>
              </a:rPr>
              <a:t>ANVESH VARMA VATSAVAI </a:t>
            </a:r>
            <a:endParaRPr lang="en-US" sz="1600" b="1" dirty="0">
              <a:solidFill>
                <a:schemeClr val="tx1"/>
              </a:solidFill>
            </a:endParaRPr>
          </a:p>
        </p:txBody>
      </p:sp>
      <p:pic>
        <p:nvPicPr>
          <p:cNvPr id="7" name="Picture 6" descr="A close up of abstract drawing of downtown buildings">
            <a:extLst>
              <a:ext uri="{FF2B5EF4-FFF2-40B4-BE49-F238E27FC236}">
                <a16:creationId xmlns:a16="http://schemas.microsoft.com/office/drawing/2014/main" id="{9E8E76DD-36CE-456F-AE4B-0CA05DD4A062}"/>
              </a:ext>
            </a:extLst>
          </p:cNvPr>
          <p:cNvPicPr>
            <a:picLocks noChangeAspect="1"/>
          </p:cNvPicPr>
          <p:nvPr/>
        </p:nvPicPr>
        <p:blipFill rotWithShape="1">
          <a:blip r:embed="rId2"/>
          <a:srcRect l="23282" t="24102" r="20509"/>
          <a:stretch/>
        </p:blipFill>
        <p:spPr>
          <a:xfrm>
            <a:off x="4639732" y="10"/>
            <a:ext cx="7552267" cy="6857990"/>
          </a:xfrm>
          <a:prstGeom prst="rect">
            <a:avLst/>
          </a:prstGeom>
        </p:spPr>
      </p:pic>
    </p:spTree>
    <p:extLst>
      <p:ext uri="{BB962C8B-B14F-4D97-AF65-F5344CB8AC3E}">
        <p14:creationId xmlns:p14="http://schemas.microsoft.com/office/powerpoint/2010/main" val="1139014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3629" y="67376"/>
            <a:ext cx="9192127" cy="2502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Model </a:t>
            </a:r>
            <a:r>
              <a:rPr lang="en-US" sz="3200" b="1" dirty="0" smtClean="0"/>
              <a:t>Creation(Binomial classification model)</a:t>
            </a:r>
          </a:p>
          <a:p>
            <a:pPr marL="342900" indent="-342900">
              <a:buAutoNum type="arabicPeriod"/>
            </a:pPr>
            <a:r>
              <a:rPr lang="en-US" sz="1400" dirty="0" smtClean="0"/>
              <a:t>Created </a:t>
            </a:r>
            <a:r>
              <a:rPr lang="en-US" sz="1400" dirty="0"/>
              <a:t>the Binomial Classification Model using the dummy variables on the training dataset, created earlier, via Binary Logistics Regression tool from Real Statistics</a:t>
            </a:r>
            <a:r>
              <a:rPr lang="en-US" sz="1400" dirty="0" smtClean="0"/>
              <a:t>.</a:t>
            </a:r>
          </a:p>
          <a:p>
            <a:r>
              <a:rPr lang="en-US" sz="1400" dirty="0" smtClean="0"/>
              <a:t>2</a:t>
            </a:r>
            <a:r>
              <a:rPr lang="en-US" sz="1400" dirty="0"/>
              <a:t>. We had a total of 8 independent variables(Current Age –2 dummy variables; Gender –1 variable, Annual Income –2 dummy variables, Phone Age –3 dummy variables) and 1 dependent </a:t>
            </a:r>
            <a:r>
              <a:rPr lang="en-US" sz="1400" dirty="0" smtClean="0"/>
              <a:t>variable(Purchase).</a:t>
            </a:r>
          </a:p>
          <a:p>
            <a:r>
              <a:rPr lang="en-US" sz="1400" dirty="0" smtClean="0"/>
              <a:t>3</a:t>
            </a:r>
            <a:r>
              <a:rPr lang="en-US" sz="1400" dirty="0"/>
              <a:t>. Got the coefficients of all the independent variables –B0 to B8. Also, obtained the cut-off value of 0.5 from the training data set</a:t>
            </a:r>
            <a:r>
              <a:rPr lang="en-US" sz="1400" dirty="0" smtClean="0"/>
              <a:t>.</a:t>
            </a:r>
          </a:p>
          <a:p>
            <a:r>
              <a:rPr lang="en-US" sz="1400" dirty="0" smtClean="0"/>
              <a:t>4</a:t>
            </a:r>
            <a:r>
              <a:rPr lang="en-US" sz="1400" dirty="0"/>
              <a:t>. Created the confusion matrix of the model. And took into consideration three performance metrics initially –Accuracy, Precision &amp; Specificity.</a:t>
            </a:r>
            <a:endParaRPr lang="en-US" sz="1400" dirty="0"/>
          </a:p>
        </p:txBody>
      </p:sp>
      <p:sp>
        <p:nvSpPr>
          <p:cNvPr id="3" name="Rounded Rectangle 2"/>
          <p:cNvSpPr/>
          <p:nvPr/>
        </p:nvSpPr>
        <p:spPr>
          <a:xfrm>
            <a:off x="163629" y="2752826"/>
            <a:ext cx="9403883" cy="4105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Model </a:t>
            </a:r>
            <a:r>
              <a:rPr lang="en-US" sz="3600" b="1" dirty="0" smtClean="0"/>
              <a:t>Optimization</a:t>
            </a:r>
          </a:p>
          <a:p>
            <a:r>
              <a:rPr lang="en-US" sz="1400" dirty="0" smtClean="0"/>
              <a:t>1. The </a:t>
            </a:r>
            <a:r>
              <a:rPr lang="en-US" sz="1400" dirty="0"/>
              <a:t>cut-off value obtained from the Logistic regression model was 0.5. And the metrics for the same were as follows-Accuracy = 68%Precision = 74%Specificity = 67</a:t>
            </a:r>
            <a:r>
              <a:rPr lang="en-US" sz="1400" dirty="0" smtClean="0"/>
              <a:t>%</a:t>
            </a:r>
          </a:p>
          <a:p>
            <a:r>
              <a:rPr lang="en-US" sz="1400" dirty="0" smtClean="0"/>
              <a:t>2</a:t>
            </a:r>
            <a:r>
              <a:rPr lang="en-US" sz="1400" dirty="0"/>
              <a:t>. In this model, we want to have the case where the accuracy of the “True Positives” or the “True Negatives” should be high but still in line with the overall accuracy –because keeping in mind the total of number of predictions made for purchases, the stock will be filled for the phones. So, if the true positives and the false positives are accurately determined then only will we have the required stock at all times and the stock will not go to waste. Hence, Precision or specificity also to be taken into account here</a:t>
            </a:r>
            <a:r>
              <a:rPr lang="en-US" sz="1400" dirty="0" smtClean="0"/>
              <a:t>.</a:t>
            </a:r>
          </a:p>
          <a:p>
            <a:r>
              <a:rPr lang="en-US" sz="1400" dirty="0" smtClean="0"/>
              <a:t>3</a:t>
            </a:r>
            <a:r>
              <a:rPr lang="en-US" sz="1400" dirty="0"/>
              <a:t>. So, worked with several cut-off values, and found the below most optimum ones-Cut-off = 0.6Accuracy = 68%Precision = 80%Specificity = 81%In the above, the accuracy is not far from the binary model, and Precision &amp; Specificity are not that far either. So we can take either of the two metrics between Precision &amp; Specificity along with Accuracy and proceed with our model. In this, we are going ahead with Precision &amp; Accuracy.</a:t>
            </a:r>
            <a:endParaRPr lang="en-US" sz="1400" dirty="0"/>
          </a:p>
        </p:txBody>
      </p:sp>
    </p:spTree>
    <p:extLst>
      <p:ext uri="{BB962C8B-B14F-4D97-AF65-F5344CB8AC3E}">
        <p14:creationId xmlns:p14="http://schemas.microsoft.com/office/powerpoint/2010/main" val="113473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13887" y="375386"/>
            <a:ext cx="8922619" cy="35613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Model </a:t>
            </a:r>
            <a:r>
              <a:rPr lang="en-US" sz="3600" b="1" dirty="0" smtClean="0"/>
              <a:t>Testing</a:t>
            </a:r>
          </a:p>
          <a:p>
            <a:r>
              <a:rPr lang="en-US" sz="1400" dirty="0" smtClean="0"/>
              <a:t>1. On </a:t>
            </a:r>
            <a:r>
              <a:rPr lang="en-US" sz="1400" dirty="0"/>
              <a:t>implementing the same model on test dataset, using the coefficient values obtained from the training dataset, we obtained similar values for our performance metrics as in the training dataset</a:t>
            </a:r>
            <a:r>
              <a:rPr lang="en-US" sz="1400" dirty="0" smtClean="0"/>
              <a:t>.</a:t>
            </a:r>
          </a:p>
          <a:p>
            <a:r>
              <a:rPr lang="en-US" sz="1400" dirty="0" smtClean="0"/>
              <a:t>2</a:t>
            </a:r>
            <a:r>
              <a:rPr lang="en-US" sz="1400" dirty="0"/>
              <a:t>. Even in the test dataset we computed the performance metrics for several cut-off values, and noticed that the trend was same as in the training dataset. So, we decided on the below values-Cut-off = 0.6Accuracy = 68%Precision = 80</a:t>
            </a:r>
            <a:r>
              <a:rPr lang="en-US" sz="1400" dirty="0" smtClean="0"/>
              <a:t>%</a:t>
            </a:r>
          </a:p>
          <a:p>
            <a:r>
              <a:rPr lang="en-US" sz="1400" dirty="0" smtClean="0"/>
              <a:t>3</a:t>
            </a:r>
            <a:r>
              <a:rPr lang="en-US" sz="1400" dirty="0"/>
              <a:t>. So from the above, it can be concluded that the generated model is an accurate </a:t>
            </a:r>
            <a:r>
              <a:rPr lang="en-US" sz="1400" dirty="0" err="1"/>
              <a:t>classificationof</a:t>
            </a:r>
            <a:r>
              <a:rPr lang="en-US" sz="1400" dirty="0"/>
              <a:t> the China dataset, and the same can be implemented on the India dataset</a:t>
            </a:r>
            <a:r>
              <a:rPr lang="en-US" sz="1400" dirty="0" smtClean="0"/>
              <a:t>.</a:t>
            </a:r>
          </a:p>
          <a:p>
            <a:r>
              <a:rPr lang="en-US" sz="1400" dirty="0" smtClean="0"/>
              <a:t>4</a:t>
            </a:r>
            <a:r>
              <a:rPr lang="en-US" sz="1400" dirty="0"/>
              <a:t>. Also, of the complete dataset only 57% people had purchased a new phone, thus helping us to conclude that the data is not really biased since, 57% is not that </a:t>
            </a:r>
            <a:r>
              <a:rPr lang="en-US" sz="1400" dirty="0" err="1"/>
              <a:t>farfrom</a:t>
            </a:r>
            <a:r>
              <a:rPr lang="en-US" sz="1400" dirty="0"/>
              <a:t> 50%, but quite far from 100% or 80%.</a:t>
            </a:r>
            <a:endParaRPr lang="en-US" sz="1400" dirty="0"/>
          </a:p>
        </p:txBody>
      </p:sp>
    </p:spTree>
    <p:extLst>
      <p:ext uri="{BB962C8B-B14F-4D97-AF65-F5344CB8AC3E}">
        <p14:creationId xmlns:p14="http://schemas.microsoft.com/office/powerpoint/2010/main" val="2804887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Classification Model Implementation –India Dataset</a:t>
            </a:r>
            <a:endParaRPr lang="en-US" dirty="0"/>
          </a:p>
        </p:txBody>
      </p:sp>
      <p:sp>
        <p:nvSpPr>
          <p:cNvPr id="6" name="Content Placeholder 5"/>
          <p:cNvSpPr>
            <a:spLocks noGrp="1"/>
          </p:cNvSpPr>
          <p:nvPr>
            <p:ph idx="1"/>
          </p:nvPr>
        </p:nvSpPr>
        <p:spPr/>
        <p:txBody>
          <a:bodyPr/>
          <a:lstStyle/>
          <a:p>
            <a:r>
              <a:rPr lang="en-US" dirty="0"/>
              <a:t>Took the coefficient values &amp; cut-off value of 0.6 from the China dataset and implemented the same model on this dataset</a:t>
            </a:r>
            <a:r>
              <a:rPr lang="en-US" dirty="0" smtClean="0"/>
              <a:t>. Had </a:t>
            </a:r>
            <a:r>
              <a:rPr lang="en-US" dirty="0"/>
              <a:t>already created the dummy variables as stated earlier. The India dataset was ready to be implemented upon by the model </a:t>
            </a:r>
            <a:r>
              <a:rPr lang="en-US" dirty="0" smtClean="0"/>
              <a:t>generated </a:t>
            </a:r>
            <a:r>
              <a:rPr lang="en-US" dirty="0"/>
              <a:t>using China dataset</a:t>
            </a:r>
            <a:r>
              <a:rPr lang="en-US" dirty="0" smtClean="0"/>
              <a:t>.</a:t>
            </a:r>
          </a:p>
          <a:p>
            <a:r>
              <a:rPr lang="en-US" dirty="0"/>
              <a:t>Calculated the </a:t>
            </a:r>
            <a:r>
              <a:rPr lang="en-US" dirty="0" smtClean="0"/>
              <a:t>probability of </a:t>
            </a:r>
            <a:r>
              <a:rPr lang="en-US" dirty="0"/>
              <a:t>each data point using the formula-P=1/(1+EXP(-(B0+B1X1+...+</a:t>
            </a:r>
            <a:r>
              <a:rPr lang="en-US" dirty="0" err="1"/>
              <a:t>BnXn</a:t>
            </a:r>
            <a:r>
              <a:rPr lang="en-US" dirty="0"/>
              <a:t>)) </a:t>
            </a:r>
            <a:endParaRPr lang="en-US" dirty="0" smtClean="0"/>
          </a:p>
          <a:p>
            <a:r>
              <a:rPr lang="en-US" dirty="0"/>
              <a:t>Next, predicted the Purchase variable for each data point using the comparison between the computed probability &amp; the cut-off value, such that if the probability value is greater than or equal to the cut-off, then that data point will be predicted as ‘1’(buying the mobile phone), else ‘0’(not buying the mobile phone. And thus, we predicted the final number of potential customers in the India dataset to be </a:t>
            </a:r>
            <a:r>
              <a:rPr lang="en-US" dirty="0">
                <a:solidFill>
                  <a:srgbClr val="FF0000"/>
                </a:solidFill>
              </a:rPr>
              <a:t>32510</a:t>
            </a:r>
            <a:r>
              <a:rPr lang="en-US" dirty="0"/>
              <a:t>.</a:t>
            </a:r>
            <a:endParaRPr lang="en-US" dirty="0" smtClean="0"/>
          </a:p>
          <a:p>
            <a:endParaRPr lang="en-US" dirty="0" smtClean="0"/>
          </a:p>
          <a:p>
            <a:endParaRPr lang="en-US" dirty="0"/>
          </a:p>
        </p:txBody>
      </p:sp>
    </p:spTree>
    <p:extLst>
      <p:ext uri="{BB962C8B-B14F-4D97-AF65-F5344CB8AC3E}">
        <p14:creationId xmlns:p14="http://schemas.microsoft.com/office/powerpoint/2010/main" val="2529345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a:t>
            </a:r>
            <a:endParaRPr lang="en-US" dirty="0"/>
          </a:p>
        </p:txBody>
      </p:sp>
      <p:sp>
        <p:nvSpPr>
          <p:cNvPr id="3" name="Content Placeholder 2"/>
          <p:cNvSpPr>
            <a:spLocks noGrp="1"/>
          </p:cNvSpPr>
          <p:nvPr>
            <p:ph idx="1"/>
          </p:nvPr>
        </p:nvSpPr>
        <p:spPr>
          <a:xfrm>
            <a:off x="677334" y="1337912"/>
            <a:ext cx="8596668" cy="5303520"/>
          </a:xfrm>
        </p:spPr>
        <p:txBody>
          <a:bodyPr>
            <a:normAutofit fontScale="92500" lnSpcReduction="10000"/>
          </a:bodyPr>
          <a:lstStyle/>
          <a:p>
            <a:r>
              <a:rPr lang="en-US" dirty="0"/>
              <a:t>After predicting the total number of cases where a customer will buy a new mobile phone, only those values are taken that have ‘1’ in the Purchase variable–that is, took out only the potential customer dataset from the complete dataset (sheet name </a:t>
            </a:r>
            <a:r>
              <a:rPr lang="en-US" dirty="0" smtClean="0"/>
              <a:t>IN_EDITD in </a:t>
            </a:r>
            <a:r>
              <a:rPr lang="en-US" dirty="0"/>
              <a:t>the India dataset excel</a:t>
            </a:r>
            <a:r>
              <a:rPr lang="en-US" dirty="0" smtClean="0"/>
              <a:t>).</a:t>
            </a:r>
          </a:p>
          <a:p>
            <a:r>
              <a:rPr lang="en-US" dirty="0"/>
              <a:t>	</a:t>
            </a:r>
            <a:r>
              <a:rPr lang="en-US" dirty="0"/>
              <a:t>Now, since the magnitude of Customer Age, Annual Income &amp; Phone Age are not on a similar scale, so performed Scaling &amp; Standardization(sheet name </a:t>
            </a:r>
            <a:r>
              <a:rPr lang="en-US" dirty="0" smtClean="0"/>
              <a:t>STANDARD_IN in </a:t>
            </a:r>
            <a:r>
              <a:rPr lang="en-US" dirty="0"/>
              <a:t>the India dataset excel</a:t>
            </a:r>
            <a:r>
              <a:rPr lang="en-US" dirty="0" smtClean="0"/>
              <a:t>).</a:t>
            </a:r>
          </a:p>
          <a:p>
            <a:r>
              <a:rPr lang="en-US" dirty="0"/>
              <a:t>Standardization done using the “Standardize” excel function with the help of each variable’s column mean &amp; standard deviation</a:t>
            </a:r>
            <a:r>
              <a:rPr lang="en-US" dirty="0" smtClean="0"/>
              <a:t>.</a:t>
            </a:r>
          </a:p>
          <a:p>
            <a:r>
              <a:rPr lang="en-US" dirty="0"/>
              <a:t>Assigned a random cluster number to each data point, using RANDBETWEEN excel function</a:t>
            </a:r>
            <a:r>
              <a:rPr lang="en-US" dirty="0" smtClean="0"/>
              <a:t>.</a:t>
            </a:r>
          </a:p>
          <a:p>
            <a:r>
              <a:rPr lang="en-US" dirty="0"/>
              <a:t>Once the standardized data was prepared, performed K-Means clustering using the K-Means Cluster Analysis tool via the Real Statistics excel add-in</a:t>
            </a:r>
            <a:r>
              <a:rPr lang="en-US" dirty="0" smtClean="0"/>
              <a:t>.</a:t>
            </a:r>
          </a:p>
          <a:p>
            <a:r>
              <a:rPr lang="en-US" dirty="0"/>
              <a:t>Performed the clustering for three values of K –K=2, K=3 &amp; K=4</a:t>
            </a:r>
            <a:r>
              <a:rPr lang="en-US" dirty="0" smtClean="0"/>
              <a:t>.</a:t>
            </a:r>
          </a:p>
          <a:p>
            <a:r>
              <a:rPr lang="en-US" dirty="0" err="1"/>
              <a:t>Analysed</a:t>
            </a:r>
            <a:r>
              <a:rPr lang="en-US" dirty="0"/>
              <a:t> the clusters obtained from K=2 &amp; K=3, they did not the represent the entire dataset. The clusters for K=2 neither covered old age customers nor low &amp; high incomes –or the variable phone age with values less than 500 days. Similarly, the clusters for K=3, did not cover old age customers with phone age less than 1.5 years</a:t>
            </a:r>
            <a:r>
              <a:rPr lang="en-US" dirty="0" smtClean="0"/>
              <a:t>.</a:t>
            </a:r>
          </a:p>
          <a:p>
            <a:endParaRPr lang="en-US" dirty="0"/>
          </a:p>
        </p:txBody>
      </p:sp>
    </p:spTree>
    <p:extLst>
      <p:ext uri="{BB962C8B-B14F-4D97-AF65-F5344CB8AC3E}">
        <p14:creationId xmlns:p14="http://schemas.microsoft.com/office/powerpoint/2010/main" val="2908464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a:t>
            </a:r>
            <a:br>
              <a:rPr lang="en-US" dirty="0" smtClean="0"/>
            </a:br>
            <a:endParaRPr lang="en-US" dirty="0"/>
          </a:p>
        </p:txBody>
      </p:sp>
      <p:sp>
        <p:nvSpPr>
          <p:cNvPr id="3" name="Content Placeholder 2"/>
          <p:cNvSpPr>
            <a:spLocks noGrp="1"/>
          </p:cNvSpPr>
          <p:nvPr>
            <p:ph idx="1"/>
          </p:nvPr>
        </p:nvSpPr>
        <p:spPr>
          <a:xfrm>
            <a:off x="677334" y="1419444"/>
            <a:ext cx="8596668" cy="3880773"/>
          </a:xfrm>
        </p:spPr>
        <p:txBody>
          <a:bodyPr/>
          <a:lstStyle/>
          <a:p>
            <a:r>
              <a:rPr lang="en-US" dirty="0"/>
              <a:t>Hence, finally decided on the clusters for K=4. The spread of values of all the three variables –Current Age, Annual Income &amp; Phone Age –across the 4 clusters represented the entire dataset. [Refer the sheet </a:t>
            </a:r>
            <a:r>
              <a:rPr lang="en-US" dirty="0" smtClean="0"/>
              <a:t>“CLUSTR_EDA_K4” </a:t>
            </a:r>
            <a:r>
              <a:rPr lang="en-US" dirty="0"/>
              <a:t>in the India dataset</a:t>
            </a:r>
            <a:r>
              <a:rPr lang="en-US" dirty="0" smtClean="0"/>
              <a:t>.]</a:t>
            </a:r>
          </a:p>
          <a:p>
            <a:r>
              <a:rPr lang="en-US" dirty="0"/>
              <a:t>Copied the obtained clusters for K=4 to the sheet “Analysis for k=4”. Calculated the centroids for each variable for K = 4. And then made the necessary categorization for Task 3 as mentioned in the problem statement</a:t>
            </a:r>
            <a:r>
              <a:rPr lang="en-US" dirty="0" smtClean="0"/>
              <a:t>.</a:t>
            </a:r>
          </a:p>
          <a:p>
            <a:r>
              <a:rPr lang="en-US" dirty="0"/>
              <a:t>Categorization for Age range &amp; Income range were kept </a:t>
            </a:r>
            <a:r>
              <a:rPr lang="en-US" dirty="0" smtClean="0"/>
              <a:t>same the </a:t>
            </a:r>
            <a:r>
              <a:rPr lang="en-US" dirty="0"/>
              <a:t>only change was made to the Phone Age </a:t>
            </a:r>
            <a:r>
              <a:rPr lang="en-US" dirty="0" smtClean="0"/>
              <a:t>range.</a:t>
            </a:r>
            <a:endParaRPr lang="en-US" dirty="0"/>
          </a:p>
        </p:txBody>
      </p:sp>
    </p:spTree>
    <p:extLst>
      <p:ext uri="{BB962C8B-B14F-4D97-AF65-F5344CB8AC3E}">
        <p14:creationId xmlns:p14="http://schemas.microsoft.com/office/powerpoint/2010/main" val="35692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Decision</a:t>
            </a:r>
            <a:endParaRPr lang="en-US" b="1" dirty="0"/>
          </a:p>
        </p:txBody>
      </p:sp>
      <p:sp>
        <p:nvSpPr>
          <p:cNvPr id="3" name="Content Placeholder 2"/>
          <p:cNvSpPr>
            <a:spLocks noGrp="1"/>
          </p:cNvSpPr>
          <p:nvPr>
            <p:ph idx="1"/>
          </p:nvPr>
        </p:nvSpPr>
        <p:spPr>
          <a:xfrm>
            <a:off x="677334" y="1270000"/>
            <a:ext cx="8596668" cy="3880773"/>
          </a:xfrm>
        </p:spPr>
        <p:txBody>
          <a:bodyPr/>
          <a:lstStyle/>
          <a:p>
            <a:r>
              <a:rPr lang="en-US" dirty="0"/>
              <a:t>•After the EDA mapped and filled the information provided in the problem to excel as </a:t>
            </a:r>
            <a:r>
              <a:rPr lang="en-US" dirty="0" smtClean="0"/>
              <a:t>below(sheet </a:t>
            </a:r>
            <a:r>
              <a:rPr lang="en-US" dirty="0"/>
              <a:t>“EDA_BUSNSS_DES“ </a:t>
            </a:r>
            <a:r>
              <a:rPr lang="en-US" dirty="0"/>
              <a:t>in the India </a:t>
            </a:r>
            <a:r>
              <a:rPr lang="en-US" dirty="0" smtClean="0"/>
              <a:t>dataset)</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83009454"/>
              </p:ext>
            </p:extLst>
          </p:nvPr>
        </p:nvGraphicFramePr>
        <p:xfrm>
          <a:off x="279130" y="2117558"/>
          <a:ext cx="10164280" cy="3693615"/>
        </p:xfrm>
        <a:graphic>
          <a:graphicData uri="http://schemas.openxmlformats.org/drawingml/2006/table">
            <a:tbl>
              <a:tblPr/>
              <a:tblGrid>
                <a:gridCol w="892472">
                  <a:extLst>
                    <a:ext uri="{9D8B030D-6E8A-4147-A177-3AD203B41FA5}">
                      <a16:colId xmlns:a16="http://schemas.microsoft.com/office/drawing/2014/main" val="1562611688"/>
                    </a:ext>
                  </a:extLst>
                </a:gridCol>
                <a:gridCol w="760254">
                  <a:extLst>
                    <a:ext uri="{9D8B030D-6E8A-4147-A177-3AD203B41FA5}">
                      <a16:colId xmlns:a16="http://schemas.microsoft.com/office/drawing/2014/main" val="2146407068"/>
                    </a:ext>
                  </a:extLst>
                </a:gridCol>
                <a:gridCol w="451746">
                  <a:extLst>
                    <a:ext uri="{9D8B030D-6E8A-4147-A177-3AD203B41FA5}">
                      <a16:colId xmlns:a16="http://schemas.microsoft.com/office/drawing/2014/main" val="693960462"/>
                    </a:ext>
                  </a:extLst>
                </a:gridCol>
                <a:gridCol w="336054">
                  <a:extLst>
                    <a:ext uri="{9D8B030D-6E8A-4147-A177-3AD203B41FA5}">
                      <a16:colId xmlns:a16="http://schemas.microsoft.com/office/drawing/2014/main" val="337140189"/>
                    </a:ext>
                  </a:extLst>
                </a:gridCol>
                <a:gridCol w="457253">
                  <a:extLst>
                    <a:ext uri="{9D8B030D-6E8A-4147-A177-3AD203B41FA5}">
                      <a16:colId xmlns:a16="http://schemas.microsoft.com/office/drawing/2014/main" val="1742018919"/>
                    </a:ext>
                  </a:extLst>
                </a:gridCol>
                <a:gridCol w="402164">
                  <a:extLst>
                    <a:ext uri="{9D8B030D-6E8A-4147-A177-3AD203B41FA5}">
                      <a16:colId xmlns:a16="http://schemas.microsoft.com/office/drawing/2014/main" val="1571097009"/>
                    </a:ext>
                  </a:extLst>
                </a:gridCol>
                <a:gridCol w="352583">
                  <a:extLst>
                    <a:ext uri="{9D8B030D-6E8A-4147-A177-3AD203B41FA5}">
                      <a16:colId xmlns:a16="http://schemas.microsoft.com/office/drawing/2014/main" val="2951095602"/>
                    </a:ext>
                  </a:extLst>
                </a:gridCol>
                <a:gridCol w="914509">
                  <a:extLst>
                    <a:ext uri="{9D8B030D-6E8A-4147-A177-3AD203B41FA5}">
                      <a16:colId xmlns:a16="http://schemas.microsoft.com/office/drawing/2014/main" val="686513118"/>
                    </a:ext>
                  </a:extLst>
                </a:gridCol>
                <a:gridCol w="435219">
                  <a:extLst>
                    <a:ext uri="{9D8B030D-6E8A-4147-A177-3AD203B41FA5}">
                      <a16:colId xmlns:a16="http://schemas.microsoft.com/office/drawing/2014/main" val="4072572606"/>
                    </a:ext>
                  </a:extLst>
                </a:gridCol>
                <a:gridCol w="451746">
                  <a:extLst>
                    <a:ext uri="{9D8B030D-6E8A-4147-A177-3AD203B41FA5}">
                      <a16:colId xmlns:a16="http://schemas.microsoft.com/office/drawing/2014/main" val="4004113922"/>
                    </a:ext>
                  </a:extLst>
                </a:gridCol>
                <a:gridCol w="352583">
                  <a:extLst>
                    <a:ext uri="{9D8B030D-6E8A-4147-A177-3AD203B41FA5}">
                      <a16:colId xmlns:a16="http://schemas.microsoft.com/office/drawing/2014/main" val="4081493606"/>
                    </a:ext>
                  </a:extLst>
                </a:gridCol>
                <a:gridCol w="396655">
                  <a:extLst>
                    <a:ext uri="{9D8B030D-6E8A-4147-A177-3AD203B41FA5}">
                      <a16:colId xmlns:a16="http://schemas.microsoft.com/office/drawing/2014/main" val="970291295"/>
                    </a:ext>
                  </a:extLst>
                </a:gridCol>
                <a:gridCol w="446237">
                  <a:extLst>
                    <a:ext uri="{9D8B030D-6E8A-4147-A177-3AD203B41FA5}">
                      <a16:colId xmlns:a16="http://schemas.microsoft.com/office/drawing/2014/main" val="4151246062"/>
                    </a:ext>
                  </a:extLst>
                </a:gridCol>
                <a:gridCol w="314018">
                  <a:extLst>
                    <a:ext uri="{9D8B030D-6E8A-4147-A177-3AD203B41FA5}">
                      <a16:colId xmlns:a16="http://schemas.microsoft.com/office/drawing/2014/main" val="1918721404"/>
                    </a:ext>
                  </a:extLst>
                </a:gridCol>
                <a:gridCol w="727201">
                  <a:extLst>
                    <a:ext uri="{9D8B030D-6E8A-4147-A177-3AD203B41FA5}">
                      <a16:colId xmlns:a16="http://schemas.microsoft.com/office/drawing/2014/main" val="868034940"/>
                    </a:ext>
                  </a:extLst>
                </a:gridCol>
                <a:gridCol w="380128">
                  <a:extLst>
                    <a:ext uri="{9D8B030D-6E8A-4147-A177-3AD203B41FA5}">
                      <a16:colId xmlns:a16="http://schemas.microsoft.com/office/drawing/2014/main" val="1414534439"/>
                    </a:ext>
                  </a:extLst>
                </a:gridCol>
                <a:gridCol w="352583">
                  <a:extLst>
                    <a:ext uri="{9D8B030D-6E8A-4147-A177-3AD203B41FA5}">
                      <a16:colId xmlns:a16="http://schemas.microsoft.com/office/drawing/2014/main" val="3441604693"/>
                    </a:ext>
                  </a:extLst>
                </a:gridCol>
                <a:gridCol w="352583">
                  <a:extLst>
                    <a:ext uri="{9D8B030D-6E8A-4147-A177-3AD203B41FA5}">
                      <a16:colId xmlns:a16="http://schemas.microsoft.com/office/drawing/2014/main" val="3840630603"/>
                    </a:ext>
                  </a:extLst>
                </a:gridCol>
                <a:gridCol w="771273">
                  <a:extLst>
                    <a:ext uri="{9D8B030D-6E8A-4147-A177-3AD203B41FA5}">
                      <a16:colId xmlns:a16="http://schemas.microsoft.com/office/drawing/2014/main" val="676321130"/>
                    </a:ext>
                  </a:extLst>
                </a:gridCol>
                <a:gridCol w="617019">
                  <a:extLst>
                    <a:ext uri="{9D8B030D-6E8A-4147-A177-3AD203B41FA5}">
                      <a16:colId xmlns:a16="http://schemas.microsoft.com/office/drawing/2014/main" val="2628531025"/>
                    </a:ext>
                  </a:extLst>
                </a:gridCol>
              </a:tblGrid>
              <a:tr h="336839">
                <a:tc>
                  <a:txBody>
                    <a:bodyPr/>
                    <a:lstStyle/>
                    <a:p>
                      <a:pPr algn="l" fontAlgn="b"/>
                      <a:r>
                        <a:rPr lang="en-US" sz="600" b="1" i="0" u="none" strike="noStrike">
                          <a:solidFill>
                            <a:srgbClr val="000000"/>
                          </a:solidFill>
                          <a:effectLst/>
                          <a:latin typeface="Calibri" panose="020F0502020204030204" pitchFamily="34" charset="0"/>
                        </a:rPr>
                        <a:t>Customer Age</a:t>
                      </a:r>
                    </a:p>
                  </a:txBody>
                  <a:tcPr marL="3555" marR="3555" marT="355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600" b="1" i="0" u="none" strike="noStrike">
                          <a:solidFill>
                            <a:srgbClr val="000000"/>
                          </a:solidFill>
                          <a:effectLst/>
                          <a:latin typeface="Calibri" panose="020F0502020204030204" pitchFamily="34" charset="0"/>
                        </a:rPr>
                        <a:t>Young Age Customer</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hMerge="1">
                  <a:txBody>
                    <a:bodyPr/>
                    <a:lstStyle/>
                    <a:p>
                      <a:endParaRPr lang="en-US"/>
                    </a:p>
                  </a:txBody>
                  <a:tcPr/>
                </a:tc>
                <a:tc gridSpan="7">
                  <a:txBody>
                    <a:bodyPr/>
                    <a:lstStyle/>
                    <a:p>
                      <a:pPr algn="ctr" fontAlgn="b"/>
                      <a:r>
                        <a:rPr lang="en-US" sz="600" b="1" i="0" u="none" strike="noStrike">
                          <a:solidFill>
                            <a:srgbClr val="9C6500"/>
                          </a:solidFill>
                          <a:effectLst/>
                          <a:latin typeface="Calibri" panose="020F0502020204030204" pitchFamily="34" charset="0"/>
                        </a:rPr>
                        <a:t>Medium Age customer</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algn="ctr" fontAlgn="b"/>
                      <a:r>
                        <a:rPr lang="en-US" sz="600" b="1" i="0" u="none" strike="noStrike">
                          <a:solidFill>
                            <a:srgbClr val="000000"/>
                          </a:solidFill>
                          <a:effectLst/>
                          <a:latin typeface="Calibri" panose="020F0502020204030204" pitchFamily="34" charset="0"/>
                        </a:rPr>
                        <a:t>Old Age Customer</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8CBA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l" fontAlgn="ctr"/>
                      <a:r>
                        <a:rPr lang="en-US" sz="600" b="1" i="0" u="none" strike="noStrike">
                          <a:solidFill>
                            <a:srgbClr val="FFFFFF"/>
                          </a:solidFill>
                          <a:effectLst/>
                          <a:latin typeface="Calibri" panose="020F0502020204030204" pitchFamily="34" charset="0"/>
                        </a:rPr>
                        <a:t>40% Total units sold in each cluster</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5B9BD5"/>
                    </a:solidFill>
                  </a:tcPr>
                </a:tc>
                <a:tc rowSpan="3">
                  <a:txBody>
                    <a:bodyPr/>
                    <a:lstStyle/>
                    <a:p>
                      <a:pPr algn="ctr" fontAlgn="b"/>
                      <a:r>
                        <a:rPr lang="en-US" sz="600" b="1" i="0" u="none" strike="noStrike">
                          <a:solidFill>
                            <a:srgbClr val="FFFFFF"/>
                          </a:solidFill>
                          <a:effectLst/>
                          <a:latin typeface="Calibri" panose="020F0502020204030204" pitchFamily="34" charset="0"/>
                        </a:rPr>
                        <a:t>40% Cluster genereated in each cluster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3075124886"/>
                  </a:ext>
                </a:extLst>
              </a:tr>
              <a:tr h="662063">
                <a:tc>
                  <a:txBody>
                    <a:bodyPr/>
                    <a:lstStyle/>
                    <a:p>
                      <a:pPr algn="ctr" fontAlgn="ctr"/>
                      <a:r>
                        <a:rPr lang="en-US" sz="600" b="1" i="0" u="none" strike="noStrike">
                          <a:solidFill>
                            <a:srgbClr val="000000"/>
                          </a:solidFill>
                          <a:effectLst/>
                          <a:latin typeface="Calibri" panose="020F0502020204030204" pitchFamily="34" charset="0"/>
                        </a:rPr>
                        <a:t>Income</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1" i="0" u="none" strike="noStrike">
                          <a:solidFill>
                            <a:srgbClr val="000000"/>
                          </a:solidFill>
                          <a:effectLst/>
                          <a:latin typeface="Calibri" panose="020F0502020204030204" pitchFamily="34" charset="0"/>
                        </a:rPr>
                        <a:t>Low/Medium Income</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ctr" fontAlgn="ctr"/>
                      <a:r>
                        <a:rPr lang="en-US" sz="600" b="1" i="0" u="none" strike="noStrike">
                          <a:solidFill>
                            <a:srgbClr val="000000"/>
                          </a:solidFill>
                          <a:effectLst/>
                          <a:latin typeface="Calibri" panose="020F0502020204030204" pitchFamily="34" charset="0"/>
                        </a:rPr>
                        <a:t>High Income</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gridSpan="2">
                  <a:txBody>
                    <a:bodyPr/>
                    <a:lstStyle/>
                    <a:p>
                      <a:pPr algn="ctr" fontAlgn="ctr"/>
                      <a:r>
                        <a:rPr lang="en-US" sz="600" b="1" i="0" u="none" strike="noStrike">
                          <a:solidFill>
                            <a:srgbClr val="9C6500"/>
                          </a:solidFill>
                          <a:effectLst/>
                          <a:latin typeface="Calibri" panose="020F0502020204030204" pitchFamily="34" charset="0"/>
                        </a:rPr>
                        <a:t>Low Income</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hMerge="1">
                  <a:txBody>
                    <a:bodyPr/>
                    <a:lstStyle/>
                    <a:p>
                      <a:endParaRPr lang="en-US"/>
                    </a:p>
                  </a:txBody>
                  <a:tcPr/>
                </a:tc>
                <a:tc gridSpan="3">
                  <a:txBody>
                    <a:bodyPr/>
                    <a:lstStyle/>
                    <a:p>
                      <a:pPr algn="ctr" fontAlgn="ctr"/>
                      <a:r>
                        <a:rPr lang="en-US" sz="600" b="1" i="0" u="none" strike="noStrike">
                          <a:solidFill>
                            <a:srgbClr val="9C6500"/>
                          </a:solidFill>
                          <a:effectLst/>
                          <a:latin typeface="Calibri" panose="020F0502020204030204" pitchFamily="34" charset="0"/>
                        </a:rPr>
                        <a:t>Medium Income</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hMerge="1">
                  <a:txBody>
                    <a:bodyPr/>
                    <a:lstStyle/>
                    <a:p>
                      <a:endParaRPr lang="en-US"/>
                    </a:p>
                  </a:txBody>
                  <a:tcPr/>
                </a:tc>
                <a:tc hMerge="1">
                  <a:txBody>
                    <a:bodyPr/>
                    <a:lstStyle/>
                    <a:p>
                      <a:endParaRPr lang="en-US"/>
                    </a:p>
                  </a:txBody>
                  <a:tcPr/>
                </a:tc>
                <a:tc gridSpan="2">
                  <a:txBody>
                    <a:bodyPr/>
                    <a:lstStyle/>
                    <a:p>
                      <a:pPr algn="ctr" fontAlgn="ctr"/>
                      <a:r>
                        <a:rPr lang="en-US" sz="600" b="1" i="0" u="none" strike="noStrike">
                          <a:solidFill>
                            <a:srgbClr val="9C6500"/>
                          </a:solidFill>
                          <a:effectLst/>
                          <a:latin typeface="Calibri" panose="020F0502020204030204" pitchFamily="34" charset="0"/>
                        </a:rPr>
                        <a:t>High Income</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hMerge="1">
                  <a:txBody>
                    <a:bodyPr/>
                    <a:lstStyle/>
                    <a:p>
                      <a:endParaRPr lang="en-US"/>
                    </a:p>
                  </a:txBody>
                  <a:tcPr/>
                </a:tc>
                <a:tc gridSpan="2">
                  <a:txBody>
                    <a:bodyPr/>
                    <a:lstStyle/>
                    <a:p>
                      <a:pPr algn="ctr" fontAlgn="ctr"/>
                      <a:r>
                        <a:rPr lang="en-US" sz="600" b="1" i="0" u="none" strike="noStrike">
                          <a:solidFill>
                            <a:srgbClr val="000000"/>
                          </a:solidFill>
                          <a:effectLst/>
                          <a:latin typeface="Calibri" panose="020F0502020204030204" pitchFamily="34" charset="0"/>
                        </a:rPr>
                        <a:t>Low Income</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hMerge="1">
                  <a:txBody>
                    <a:bodyPr/>
                    <a:lstStyle/>
                    <a:p>
                      <a:endParaRPr lang="en-US"/>
                    </a:p>
                  </a:txBody>
                  <a:tcPr/>
                </a:tc>
                <a:tc gridSpan="3">
                  <a:txBody>
                    <a:bodyPr/>
                    <a:lstStyle/>
                    <a:p>
                      <a:pPr algn="ctr" fontAlgn="ctr"/>
                      <a:r>
                        <a:rPr lang="en-US" sz="600" b="1" i="0" u="none" strike="noStrike">
                          <a:solidFill>
                            <a:srgbClr val="000000"/>
                          </a:solidFill>
                          <a:effectLst/>
                          <a:latin typeface="Calibri" panose="020F0502020204030204" pitchFamily="34" charset="0"/>
                        </a:rPr>
                        <a:t>Medium Income</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hMerge="1">
                  <a:txBody>
                    <a:bodyPr/>
                    <a:lstStyle/>
                    <a:p>
                      <a:endParaRPr lang="en-US"/>
                    </a:p>
                  </a:txBody>
                  <a:tcPr/>
                </a:tc>
                <a:tc hMerge="1">
                  <a:txBody>
                    <a:bodyPr/>
                    <a:lstStyle/>
                    <a:p>
                      <a:endParaRPr lang="en-US"/>
                    </a:p>
                  </a:txBody>
                  <a:tcPr/>
                </a:tc>
                <a:tc gridSpan="2">
                  <a:txBody>
                    <a:bodyPr/>
                    <a:lstStyle/>
                    <a:p>
                      <a:pPr algn="ctr" fontAlgn="b"/>
                      <a:r>
                        <a:rPr lang="en-US" sz="600" b="1" i="0" u="none" strike="noStrike">
                          <a:solidFill>
                            <a:srgbClr val="000000"/>
                          </a:solidFill>
                          <a:effectLst/>
                          <a:latin typeface="Calibri" panose="020F0502020204030204" pitchFamily="34" charset="0"/>
                        </a:rPr>
                        <a:t>High Income</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h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237507716"/>
                  </a:ext>
                </a:extLst>
              </a:tr>
              <a:tr h="673679">
                <a:tc>
                  <a:txBody>
                    <a:bodyPr/>
                    <a:lstStyle/>
                    <a:p>
                      <a:pPr algn="ctr" fontAlgn="ctr"/>
                      <a:r>
                        <a:rPr lang="en-US" sz="600" b="1" i="0" u="none" strike="noStrike">
                          <a:solidFill>
                            <a:srgbClr val="000000"/>
                          </a:solidFill>
                          <a:effectLst/>
                          <a:latin typeface="Calibri" panose="020F0502020204030204" pitchFamily="34" charset="0"/>
                        </a:rPr>
                        <a:t>Phone Age</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effectLst/>
                          <a:latin typeface="Calibri" panose="020F0502020204030204" pitchFamily="34" charset="0"/>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1" i="0" u="none" strike="noStrike">
                          <a:solidFill>
                            <a:srgbClr val="000000"/>
                          </a:solidFill>
                          <a:effectLst/>
                          <a:latin typeface="Calibri" panose="020F0502020204030204" pitchFamily="34" charset="0"/>
                        </a:rPr>
                        <a:t>&lt;= 1 year</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1" i="0" u="none" strike="noStrike">
                          <a:solidFill>
                            <a:srgbClr val="000000"/>
                          </a:solidFill>
                          <a:effectLst/>
                          <a:latin typeface="Calibri" panose="020F0502020204030204" pitchFamily="34" charset="0"/>
                        </a:rPr>
                        <a:t>&gt;1 year</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1" i="0" u="none" strike="noStrike">
                          <a:solidFill>
                            <a:srgbClr val="9C6500"/>
                          </a:solidFill>
                          <a:effectLst/>
                          <a:latin typeface="Calibri" panose="020F0502020204030204" pitchFamily="34" charset="0"/>
                        </a:rPr>
                        <a:t>&lt;= 1 year</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ctr" fontAlgn="ctr"/>
                      <a:r>
                        <a:rPr lang="en-US" sz="600" b="1" i="0" u="none" strike="noStrike">
                          <a:solidFill>
                            <a:srgbClr val="9C6500"/>
                          </a:solidFill>
                          <a:effectLst/>
                          <a:latin typeface="Calibri" panose="020F0502020204030204" pitchFamily="34" charset="0"/>
                        </a:rPr>
                        <a:t>&gt;1.25 years</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ctr"/>
                      <a:r>
                        <a:rPr lang="en-US" sz="600" b="1" i="0" u="none" strike="noStrike">
                          <a:solidFill>
                            <a:srgbClr val="9C6500"/>
                          </a:solidFill>
                          <a:effectLst/>
                          <a:latin typeface="Calibri" panose="020F0502020204030204" pitchFamily="34" charset="0"/>
                        </a:rPr>
                        <a:t>&lt;=1 year</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ctr" fontAlgn="ctr"/>
                      <a:r>
                        <a:rPr lang="en-US" sz="600" b="1" i="0" u="none" strike="noStrike">
                          <a:solidFill>
                            <a:srgbClr val="9C6500"/>
                          </a:solidFill>
                          <a:effectLst/>
                          <a:latin typeface="Calibri" panose="020F0502020204030204" pitchFamily="34" charset="0"/>
                        </a:rPr>
                        <a:t>1 Year to 1.25 years</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ctr" fontAlgn="ctr"/>
                      <a:r>
                        <a:rPr lang="en-US" sz="600" b="1" i="0" u="none" strike="noStrike">
                          <a:solidFill>
                            <a:srgbClr val="9C6500"/>
                          </a:solidFill>
                          <a:effectLst/>
                          <a:latin typeface="Calibri" panose="020F0502020204030204" pitchFamily="34" charset="0"/>
                        </a:rPr>
                        <a:t>&gt; 1.25 years</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ctr" fontAlgn="ctr"/>
                      <a:r>
                        <a:rPr lang="en-US" sz="600" b="1" i="0" u="none" strike="noStrike">
                          <a:solidFill>
                            <a:srgbClr val="9C6500"/>
                          </a:solidFill>
                          <a:effectLst/>
                          <a:latin typeface="Calibri" panose="020F0502020204030204" pitchFamily="34" charset="0"/>
                        </a:rPr>
                        <a:t>&lt;= 1 year</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ctr" fontAlgn="ctr"/>
                      <a:r>
                        <a:rPr lang="en-US" sz="600" b="1" i="0" u="none" strike="noStrike">
                          <a:solidFill>
                            <a:srgbClr val="9C6500"/>
                          </a:solidFill>
                          <a:effectLst/>
                          <a:latin typeface="Calibri" panose="020F0502020204030204" pitchFamily="34" charset="0"/>
                        </a:rPr>
                        <a:t>&gt; 1 year</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ctr"/>
                      <a:r>
                        <a:rPr lang="en-US" sz="600" b="1" i="0" u="none" strike="noStrike">
                          <a:solidFill>
                            <a:srgbClr val="000000"/>
                          </a:solidFill>
                          <a:effectLst/>
                          <a:latin typeface="Calibri" panose="020F0502020204030204" pitchFamily="34" charset="0"/>
                        </a:rPr>
                        <a:t>&gt; 9 months</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600" b="1" i="0" u="none" strike="noStrike">
                          <a:solidFill>
                            <a:srgbClr val="000000"/>
                          </a:solidFill>
                          <a:effectLst/>
                          <a:latin typeface="Calibri" panose="020F0502020204030204" pitchFamily="34" charset="0"/>
                        </a:rPr>
                        <a:t>&lt;= 9 Months</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600" b="1" i="0" u="none" strike="noStrike">
                          <a:solidFill>
                            <a:srgbClr val="000000"/>
                          </a:solidFill>
                          <a:effectLst/>
                          <a:latin typeface="Calibri" panose="020F0502020204030204" pitchFamily="34" charset="0"/>
                        </a:rPr>
                        <a:t>&lt;=1 Year </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600" b="1" i="0" u="none" strike="noStrike">
                          <a:solidFill>
                            <a:srgbClr val="000000"/>
                          </a:solidFill>
                          <a:effectLst/>
                          <a:latin typeface="Calibri" panose="020F0502020204030204" pitchFamily="34" charset="0"/>
                        </a:rPr>
                        <a:t>1 year to 1.25year</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600" b="1" i="0" u="none" strike="noStrike">
                          <a:solidFill>
                            <a:srgbClr val="000000"/>
                          </a:solidFill>
                          <a:effectLst/>
                          <a:latin typeface="Calibri" panose="020F0502020204030204" pitchFamily="34" charset="0"/>
                        </a:rPr>
                        <a:t>&gt;1.25 Years</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600" b="1" i="0" u="none" strike="noStrike">
                          <a:solidFill>
                            <a:srgbClr val="000000"/>
                          </a:solidFill>
                          <a:effectLst/>
                          <a:latin typeface="Calibri" panose="020F0502020204030204" pitchFamily="34" charset="0"/>
                        </a:rPr>
                        <a:t>&lt;=1 Year</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600" b="1" i="0" u="none" strike="noStrike">
                          <a:solidFill>
                            <a:srgbClr val="000000"/>
                          </a:solidFill>
                          <a:effectLst/>
                          <a:latin typeface="Calibri" panose="020F0502020204030204" pitchFamily="34" charset="0"/>
                        </a:rPr>
                        <a:t>&gt; 1 Year</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386375609"/>
                  </a:ext>
                </a:extLst>
              </a:tr>
              <a:tr h="336839">
                <a:tc>
                  <a:txBody>
                    <a:bodyPr/>
                    <a:lstStyle/>
                    <a:p>
                      <a:pPr algn="l" fontAlgn="b"/>
                      <a:r>
                        <a:rPr lang="en-US" sz="600" b="1" i="0" u="none" strike="noStrike">
                          <a:solidFill>
                            <a:srgbClr val="FFFFFF"/>
                          </a:solidFill>
                          <a:effectLst/>
                          <a:latin typeface="Calibri" panose="020F0502020204030204" pitchFamily="34" charset="0"/>
                        </a:rPr>
                        <a:t>Cluster 1</a:t>
                      </a:r>
                    </a:p>
                  </a:txBody>
                  <a:tcPr marL="3555" marR="3555" marT="355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469</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546</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29</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507</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481</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2609</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40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717</a:t>
                      </a:r>
                    </a:p>
                  </a:txBody>
                  <a:tcPr marL="3555" marR="3555" marT="355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798</a:t>
                      </a:r>
                    </a:p>
                  </a:txBody>
                  <a:tcPr marL="3555" marR="3555" marT="355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2478.4</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39586000</a:t>
                      </a:r>
                    </a:p>
                  </a:txBody>
                  <a:tcPr marL="3555" marR="3555" marT="355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41913495"/>
                  </a:ext>
                </a:extLst>
              </a:tr>
              <a:tr h="336839">
                <a:tc>
                  <a:txBody>
                    <a:bodyPr/>
                    <a:lstStyle/>
                    <a:p>
                      <a:pPr algn="l" fontAlgn="b"/>
                      <a:r>
                        <a:rPr lang="en-US" sz="600" b="1" i="0" u="none" strike="noStrike">
                          <a:solidFill>
                            <a:srgbClr val="FFFFFF"/>
                          </a:solidFill>
                          <a:effectLst/>
                          <a:latin typeface="Calibri" panose="020F0502020204030204" pitchFamily="34" charset="0"/>
                        </a:rPr>
                        <a:t>Cluster 2</a:t>
                      </a:r>
                    </a:p>
                  </a:txBody>
                  <a:tcPr marL="3555" marR="3555" marT="355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r" fontAlgn="b"/>
                      <a:r>
                        <a:rPr lang="en-US" sz="600" b="0" i="0" u="none" strike="noStrike">
                          <a:solidFill>
                            <a:srgbClr val="000000"/>
                          </a:solidFill>
                          <a:effectLst/>
                          <a:latin typeface="Calibri" panose="020F0502020204030204" pitchFamily="34" charset="0"/>
                        </a:rPr>
                        <a:t>6562</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11</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174</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159</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158</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92</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1618</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1323</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4</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38</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4055.6</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57575000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9671598"/>
                  </a:ext>
                </a:extLst>
              </a:tr>
              <a:tr h="336839">
                <a:tc>
                  <a:txBody>
                    <a:bodyPr/>
                    <a:lstStyle/>
                    <a:p>
                      <a:pPr algn="l" fontAlgn="b"/>
                      <a:r>
                        <a:rPr lang="en-US" sz="600" b="1" i="0" u="none" strike="noStrike">
                          <a:solidFill>
                            <a:srgbClr val="FFFFFF"/>
                          </a:solidFill>
                          <a:effectLst/>
                          <a:latin typeface="Calibri" panose="020F0502020204030204" pitchFamily="34" charset="0"/>
                        </a:rPr>
                        <a:t>Cluster 3</a:t>
                      </a:r>
                    </a:p>
                  </a:txBody>
                  <a:tcPr marL="3555" marR="3555" marT="355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53</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1045</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886</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106</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3494</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27</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466</a:t>
                      </a:r>
                    </a:p>
                  </a:txBody>
                  <a:tcPr marL="3555" marR="3555" marT="355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425</a:t>
                      </a:r>
                    </a:p>
                  </a:txBody>
                  <a:tcPr marL="3555" marR="3555" marT="355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53</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2285</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3536</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104001800</a:t>
                      </a:r>
                    </a:p>
                  </a:txBody>
                  <a:tcPr marL="3555" marR="3555" marT="355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54554889"/>
                  </a:ext>
                </a:extLst>
              </a:tr>
              <a:tr h="336839">
                <a:tc>
                  <a:txBody>
                    <a:bodyPr/>
                    <a:lstStyle/>
                    <a:p>
                      <a:pPr algn="l" fontAlgn="b"/>
                      <a:r>
                        <a:rPr lang="en-US" sz="600" b="1" i="0" u="none" strike="noStrike">
                          <a:solidFill>
                            <a:srgbClr val="FFFFFF"/>
                          </a:solidFill>
                          <a:effectLst/>
                          <a:latin typeface="Calibri" panose="020F0502020204030204" pitchFamily="34" charset="0"/>
                        </a:rPr>
                        <a:t>Cluster 4</a:t>
                      </a:r>
                    </a:p>
                  </a:txBody>
                  <a:tcPr marL="3555" marR="3555" marT="355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r" fontAlgn="b"/>
                      <a:r>
                        <a:rPr lang="en-US" sz="600" b="0" i="0" u="none" strike="noStrike">
                          <a:solidFill>
                            <a:srgbClr val="000000"/>
                          </a:solidFill>
                          <a:effectLst/>
                          <a:latin typeface="Calibri" panose="020F0502020204030204" pitchFamily="34" charset="0"/>
                        </a:rPr>
                        <a:t>1912</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65</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322</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2454</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1116</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313</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692</a:t>
                      </a:r>
                    </a:p>
                  </a:txBody>
                  <a:tcPr marL="3555" marR="3555" marT="355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461</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2934</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62989800</a:t>
                      </a:r>
                    </a:p>
                  </a:txBody>
                  <a:tcPr marL="3555" marR="3555" marT="355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7764649"/>
                  </a:ext>
                </a:extLst>
              </a:tr>
              <a:tr h="336839">
                <a:tc>
                  <a:txBody>
                    <a:bodyPr/>
                    <a:lstStyle/>
                    <a:p>
                      <a:pPr algn="l" fontAlgn="b"/>
                      <a:r>
                        <a:rPr lang="en-US" sz="600" b="1" i="0" u="none" strike="noStrike">
                          <a:solidFill>
                            <a:srgbClr val="000000"/>
                          </a:solidFill>
                          <a:effectLst/>
                          <a:latin typeface="Calibri" panose="020F0502020204030204" pitchFamily="34" charset="0"/>
                        </a:rPr>
                        <a:t>Budget </a:t>
                      </a:r>
                    </a:p>
                  </a:txBody>
                  <a:tcPr marL="3555" marR="3555" marT="355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10000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10000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15000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11500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13500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17500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22000</a:t>
                      </a:r>
                    </a:p>
                  </a:txBody>
                  <a:tcPr marL="3555" marR="3555" marT="355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25000</a:t>
                      </a:r>
                    </a:p>
                  </a:txBody>
                  <a:tcPr marL="3555" marR="3555" marT="355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30000</a:t>
                      </a:r>
                    </a:p>
                  </a:txBody>
                  <a:tcPr marL="3555" marR="3555" marT="355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32500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10000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9000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17500</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22000</a:t>
                      </a:r>
                    </a:p>
                  </a:txBody>
                  <a:tcPr marL="3555" marR="3555" marT="355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25000</a:t>
                      </a:r>
                    </a:p>
                  </a:txBody>
                  <a:tcPr marL="3555" marR="3555" marT="355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30000</a:t>
                      </a:r>
                    </a:p>
                  </a:txBody>
                  <a:tcPr marL="3555" marR="3555" marT="355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32500</a:t>
                      </a:r>
                    </a:p>
                  </a:txBody>
                  <a:tcPr marL="3555" marR="3555" marT="355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600" b="0" i="0" u="none" strike="noStrike">
                          <a:solidFill>
                            <a:srgbClr val="000000"/>
                          </a:solidFill>
                          <a:effectLst/>
                          <a:latin typeface="Calibri" panose="020F0502020204030204" pitchFamily="34" charset="0"/>
                        </a:rPr>
                        <a:t>13004</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2">
                  <a:txBody>
                    <a:bodyPr/>
                    <a:lstStyle/>
                    <a:p>
                      <a:pPr algn="ctr" fontAlgn="ctr"/>
                      <a:r>
                        <a:rPr lang="en-US" sz="600" b="0" i="0" u="none" strike="noStrike">
                          <a:solidFill>
                            <a:srgbClr val="000000"/>
                          </a:solidFill>
                          <a:effectLst/>
                          <a:latin typeface="Calibri" panose="020F0502020204030204" pitchFamily="34" charset="0"/>
                        </a:rPr>
                        <a:t>264152600</a:t>
                      </a:r>
                    </a:p>
                  </a:txBody>
                  <a:tcPr marL="3555" marR="3555" marT="355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52540536"/>
                  </a:ext>
                </a:extLst>
              </a:tr>
              <a:tr h="336839">
                <a:tc>
                  <a:txBody>
                    <a:bodyPr/>
                    <a:lstStyle/>
                    <a:p>
                      <a:pPr algn="l" fontAlgn="b"/>
                      <a:r>
                        <a:rPr lang="en-US" sz="600" b="1" i="0" u="none" strike="noStrike">
                          <a:solidFill>
                            <a:srgbClr val="000000"/>
                          </a:solidFill>
                          <a:effectLst/>
                          <a:latin typeface="Calibri" panose="020F0502020204030204" pitchFamily="34" charset="0"/>
                        </a:rPr>
                        <a:t> </a:t>
                      </a:r>
                    </a:p>
                  </a:txBody>
                  <a:tcPr marL="3555" marR="3555" marT="355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3555" marR="3555" marT="355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3555" marR="3555" marT="355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600" b="0" i="0" u="none" strike="noStrike">
                          <a:solidFill>
                            <a:srgbClr val="000000"/>
                          </a:solidFill>
                          <a:effectLst/>
                          <a:latin typeface="Calibri" panose="020F0502020204030204" pitchFamily="34" charset="0"/>
                        </a:rPr>
                        <a:t> </a:t>
                      </a:r>
                    </a:p>
                  </a:txBody>
                  <a:tcPr marL="3555" marR="3555" marT="355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600" b="0" i="0" u="none" strike="noStrike">
                          <a:solidFill>
                            <a:srgbClr val="000000"/>
                          </a:solidFill>
                          <a:effectLst/>
                          <a:latin typeface="Calibri" panose="020F0502020204030204" pitchFamily="34" charset="0"/>
                        </a:rPr>
                        <a:t> </a:t>
                      </a:r>
                    </a:p>
                  </a:txBody>
                  <a:tcPr marL="3555" marR="3555" marT="355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3555" marR="3555" marT="355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600" b="0" i="0" u="none" strike="noStrike">
                          <a:solidFill>
                            <a:srgbClr val="000000"/>
                          </a:solidFill>
                          <a:effectLst/>
                          <a:latin typeface="Calibri" panose="020F0502020204030204" pitchFamily="34" charset="0"/>
                        </a:rPr>
                        <a:t> </a:t>
                      </a:r>
                    </a:p>
                  </a:txBody>
                  <a:tcPr marL="3555" marR="3555" marT="355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3555" marR="3555" marT="355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600" b="0" i="0" u="none" strike="noStrike">
                          <a:solidFill>
                            <a:srgbClr val="000000"/>
                          </a:solidFill>
                          <a:effectLst/>
                          <a:latin typeface="Calibri" panose="020F0502020204030204" pitchFamily="34" charset="0"/>
                        </a:rPr>
                        <a:t> </a:t>
                      </a:r>
                    </a:p>
                  </a:txBody>
                  <a:tcPr marL="3555" marR="3555" marT="355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dirty="0">
                        <a:solidFill>
                          <a:srgbClr val="000000"/>
                        </a:solidFill>
                        <a:effectLst/>
                        <a:latin typeface="Calibri" panose="020F0502020204030204" pitchFamily="34" charset="0"/>
                      </a:endParaRPr>
                    </a:p>
                  </a:txBody>
                  <a:tcPr marL="3555" marR="3555" marT="355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600" b="0" i="0" u="none" strike="noStrike">
                          <a:solidFill>
                            <a:srgbClr val="000000"/>
                          </a:solidFill>
                          <a:effectLst/>
                          <a:latin typeface="Calibri" panose="020F0502020204030204" pitchFamily="34" charset="0"/>
                        </a:rPr>
                        <a:t> </a:t>
                      </a:r>
                    </a:p>
                  </a:txBody>
                  <a:tcPr marL="3555" marR="3555" marT="355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3555" marR="3555" marT="355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3555" marR="3555" marT="355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600" b="0" i="0" u="none" strike="noStrike">
                          <a:solidFill>
                            <a:srgbClr val="000000"/>
                          </a:solidFill>
                          <a:effectLst/>
                          <a:latin typeface="Calibri" panose="020F0502020204030204" pitchFamily="34" charset="0"/>
                        </a:rPr>
                        <a:t> </a:t>
                      </a:r>
                    </a:p>
                  </a:txBody>
                  <a:tcPr marL="3555" marR="3555" marT="355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600" b="0" i="0" u="none" strike="noStrike">
                          <a:solidFill>
                            <a:srgbClr val="000000"/>
                          </a:solidFill>
                          <a:effectLst/>
                          <a:latin typeface="Calibri" panose="020F0502020204030204" pitchFamily="34" charset="0"/>
                        </a:rPr>
                        <a:t> </a:t>
                      </a:r>
                    </a:p>
                  </a:txBody>
                  <a:tcPr marL="3555" marR="3555" marT="355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600" b="0" i="0" u="none" strike="noStrike">
                          <a:solidFill>
                            <a:srgbClr val="000000"/>
                          </a:solidFill>
                          <a:effectLst/>
                          <a:latin typeface="Calibri" panose="020F0502020204030204" pitchFamily="34" charset="0"/>
                        </a:rPr>
                        <a:t> </a:t>
                      </a:r>
                    </a:p>
                  </a:txBody>
                  <a:tcPr marL="3555" marR="3555" marT="355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3555" marR="3555" marT="355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0" i="0" u="none" strike="noStrike" dirty="0">
                          <a:solidFill>
                            <a:srgbClr val="000000"/>
                          </a:solidFill>
                          <a:effectLst/>
                          <a:latin typeface="Calibri" panose="020F0502020204030204" pitchFamily="34" charset="0"/>
                        </a:rPr>
                        <a:t>TOTAL</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692719765"/>
                  </a:ext>
                </a:extLst>
              </a:tr>
            </a:tbl>
          </a:graphicData>
        </a:graphic>
      </p:graphicFrame>
    </p:spTree>
    <p:extLst>
      <p:ext uri="{BB962C8B-B14F-4D97-AF65-F5344CB8AC3E}">
        <p14:creationId xmlns:p14="http://schemas.microsoft.com/office/powerpoint/2010/main" val="1336086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Decision</a:t>
            </a:r>
            <a:endParaRPr lang="en-US" b="1" dirty="0"/>
          </a:p>
        </p:txBody>
      </p:sp>
      <p:sp>
        <p:nvSpPr>
          <p:cNvPr id="3" name="Content Placeholder 2"/>
          <p:cNvSpPr>
            <a:spLocks noGrp="1"/>
          </p:cNvSpPr>
          <p:nvPr>
            <p:ph idx="1"/>
          </p:nvPr>
        </p:nvSpPr>
        <p:spPr>
          <a:xfrm>
            <a:off x="677334" y="1448320"/>
            <a:ext cx="8596668" cy="3880773"/>
          </a:xfrm>
        </p:spPr>
        <p:txBody>
          <a:bodyPr/>
          <a:lstStyle/>
          <a:p>
            <a:r>
              <a:rPr lang="en-US" dirty="0" smtClean="0"/>
              <a:t>So </a:t>
            </a:r>
            <a:r>
              <a:rPr lang="en-US" dirty="0"/>
              <a:t>considering the case of minimum revenue generation, that is of the predicted purchases, even if only 40% sales happen, then the total units sold should be &gt;12000 units and the total revenue generated should be &gt;20 Crore Rupees</a:t>
            </a:r>
            <a:r>
              <a:rPr lang="en-US" dirty="0" smtClean="0"/>
              <a:t>.</a:t>
            </a:r>
          </a:p>
          <a:p>
            <a:r>
              <a:rPr lang="en-US" dirty="0" smtClean="0"/>
              <a:t>The </a:t>
            </a:r>
            <a:r>
              <a:rPr lang="en-US" dirty="0"/>
              <a:t>values for 40% of the total units sold as well as 40% of the total revenue generated-40% of the total units sold = 13004 units [&gt;12000 units]40% of the total revenue generates = 26+ Crore Rupees [&gt;20 Crore Rupees]</a:t>
            </a:r>
            <a:endParaRPr lang="en-US" dirty="0"/>
          </a:p>
        </p:txBody>
      </p:sp>
    </p:spTree>
    <p:extLst>
      <p:ext uri="{BB962C8B-B14F-4D97-AF65-F5344CB8AC3E}">
        <p14:creationId xmlns:p14="http://schemas.microsoft.com/office/powerpoint/2010/main" val="110379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Recommendations &amp; Final Decision</a:t>
            </a:r>
            <a:endParaRPr lang="en-US" b="1" dirty="0"/>
          </a:p>
        </p:txBody>
      </p:sp>
      <p:sp>
        <p:nvSpPr>
          <p:cNvPr id="5" name="Content Placeholder 4"/>
          <p:cNvSpPr>
            <a:spLocks noGrp="1"/>
          </p:cNvSpPr>
          <p:nvPr>
            <p:ph idx="1"/>
          </p:nvPr>
        </p:nvSpPr>
        <p:spPr>
          <a:xfrm>
            <a:off x="677334" y="1486821"/>
            <a:ext cx="8596668" cy="3880773"/>
          </a:xfrm>
        </p:spPr>
        <p:txBody>
          <a:bodyPr/>
          <a:lstStyle/>
          <a:p>
            <a:r>
              <a:rPr lang="en-US" dirty="0"/>
              <a:t>Revenue &amp; Sales for all Clusters</a:t>
            </a:r>
            <a:r>
              <a:rPr lang="en-US" dirty="0" smtClean="0"/>
              <a:t>:</a:t>
            </a:r>
          </a:p>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320763304"/>
              </p:ext>
            </p:extLst>
          </p:nvPr>
        </p:nvGraphicFramePr>
        <p:xfrm>
          <a:off x="875899" y="2252313"/>
          <a:ext cx="7642459" cy="3676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2704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a:latin typeface="Agency FB" panose="020B0503020202020204" pitchFamily="34" charset="0"/>
              </a:rPr>
              <a:t>It can be concluded based on the classification model created on China dataset, then implemented on the India dataset to predict the purchases -and the clustering on the India dataset through which we got the total units sold &amp; the total revenue generated, even if minimum sales(40% market cover only) happen of the total predicted value we’re still good to go.</a:t>
            </a:r>
            <a:endParaRPr lang="en-US" sz="2400" b="1" dirty="0">
              <a:latin typeface="Agency FB" panose="020B0503020202020204" pitchFamily="34" charset="0"/>
            </a:endParaRPr>
          </a:p>
        </p:txBody>
      </p:sp>
      <p:sp>
        <p:nvSpPr>
          <p:cNvPr id="5" name="Text Placeholder 4"/>
          <p:cNvSpPr>
            <a:spLocks noGrp="1"/>
          </p:cNvSpPr>
          <p:nvPr>
            <p:ph type="body" idx="1"/>
          </p:nvPr>
        </p:nvSpPr>
        <p:spPr>
          <a:xfrm>
            <a:off x="677335" y="3681128"/>
            <a:ext cx="8596668" cy="1570962"/>
          </a:xfrm>
        </p:spPr>
        <p:txBody>
          <a:bodyPr>
            <a:normAutofit/>
          </a:bodyPr>
          <a:lstStyle/>
          <a:p>
            <a:r>
              <a:rPr lang="en-US" sz="4000" b="1" dirty="0">
                <a:solidFill>
                  <a:schemeClr val="accent2"/>
                </a:solidFill>
              </a:rPr>
              <a:t>Company XYZ Mobiles should enter the Indian market</a:t>
            </a:r>
            <a:endParaRPr lang="en-US" sz="4000" b="1" dirty="0">
              <a:solidFill>
                <a:schemeClr val="accent2"/>
              </a:solidFill>
            </a:endParaRPr>
          </a:p>
        </p:txBody>
      </p:sp>
    </p:spTree>
    <p:extLst>
      <p:ext uri="{BB962C8B-B14F-4D97-AF65-F5344CB8AC3E}">
        <p14:creationId xmlns:p14="http://schemas.microsoft.com/office/powerpoint/2010/main" val="3524192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81777"/>
            <a:ext cx="9846644" cy="1761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Problem Statement</a:t>
            </a:r>
            <a:r>
              <a:rPr lang="en-US" dirty="0" smtClean="0"/>
              <a:t>: 	“XYZ Mobiles”  a popular China based mobile company wants to expand its business in India and before entering the market the company wants to make sure the whole process will be profitable for them with certain conditions such as *Sale </a:t>
            </a:r>
            <a:r>
              <a:rPr lang="en-US" dirty="0"/>
              <a:t>of minimum </a:t>
            </a:r>
            <a:r>
              <a:rPr lang="en-US" b="1" dirty="0"/>
              <a:t>12,000 phones</a:t>
            </a:r>
            <a:r>
              <a:rPr lang="en-US" dirty="0"/>
              <a:t> over the sample data in one </a:t>
            </a:r>
            <a:r>
              <a:rPr lang="en-US" dirty="0" smtClean="0"/>
              <a:t>year.</a:t>
            </a:r>
            <a:endParaRPr lang="en-US" dirty="0"/>
          </a:p>
          <a:p>
            <a:r>
              <a:rPr lang="en-US" dirty="0" smtClean="0"/>
              <a:t>*Collection </a:t>
            </a:r>
            <a:r>
              <a:rPr lang="en-US" dirty="0"/>
              <a:t>of at least </a:t>
            </a:r>
            <a:r>
              <a:rPr lang="en-US" b="1" dirty="0" err="1"/>
              <a:t>Rs</a:t>
            </a:r>
            <a:r>
              <a:rPr lang="en-US" b="1" dirty="0"/>
              <a:t>. 20 crores</a:t>
            </a:r>
            <a:r>
              <a:rPr lang="en-US" dirty="0"/>
              <a:t> over the sample data in one </a:t>
            </a:r>
            <a:r>
              <a:rPr lang="en-US" dirty="0" smtClean="0"/>
              <a:t>year.</a:t>
            </a:r>
            <a:endParaRPr lang="en-US" dirty="0"/>
          </a:p>
          <a:p>
            <a:pPr algn="ctr"/>
            <a:endParaRPr lang="en-US" dirty="0"/>
          </a:p>
        </p:txBody>
      </p:sp>
      <p:sp>
        <p:nvSpPr>
          <p:cNvPr id="3" name="Rectangle 2"/>
          <p:cNvSpPr/>
          <p:nvPr/>
        </p:nvSpPr>
        <p:spPr>
          <a:xfrm>
            <a:off x="0" y="3128210"/>
            <a:ext cx="9914021" cy="2492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1. Data </a:t>
            </a:r>
            <a:r>
              <a:rPr lang="en-US" b="1" dirty="0" smtClean="0"/>
              <a:t>cleaning</a:t>
            </a:r>
            <a:r>
              <a:rPr lang="en-US" dirty="0" smtClean="0"/>
              <a:t>: </a:t>
            </a:r>
            <a:r>
              <a:rPr lang="en-US" dirty="0"/>
              <a:t>•Checked for duplicate, invalid &amp; missing </a:t>
            </a:r>
            <a:r>
              <a:rPr lang="en-US" dirty="0" smtClean="0"/>
              <a:t>values.</a:t>
            </a:r>
          </a:p>
          <a:p>
            <a:r>
              <a:rPr lang="en-US" dirty="0" smtClean="0"/>
              <a:t>•</a:t>
            </a:r>
            <a:r>
              <a:rPr lang="en-US" dirty="0"/>
              <a:t>Checked for any sort of inconsistency in the provided </a:t>
            </a:r>
            <a:r>
              <a:rPr lang="en-US" dirty="0" smtClean="0"/>
              <a:t>dataset.</a:t>
            </a:r>
          </a:p>
          <a:p>
            <a:r>
              <a:rPr lang="en-US" dirty="0" smtClean="0"/>
              <a:t>•</a:t>
            </a:r>
            <a:r>
              <a:rPr lang="en-US" dirty="0"/>
              <a:t>The above was done for both China &amp; India datasets</a:t>
            </a:r>
            <a:r>
              <a:rPr lang="en-US" dirty="0" smtClean="0"/>
              <a:t>.</a:t>
            </a:r>
          </a:p>
          <a:p>
            <a:r>
              <a:rPr lang="en-US" dirty="0" smtClean="0"/>
              <a:t>•</a:t>
            </a:r>
            <a:r>
              <a:rPr lang="en-US" dirty="0"/>
              <a:t>Computed the variable </a:t>
            </a:r>
            <a:r>
              <a:rPr lang="en-US" dirty="0" err="1" smtClean="0"/>
              <a:t>Phone_Age</a:t>
            </a:r>
            <a:r>
              <a:rPr lang="en-US" dirty="0" smtClean="0"/>
              <a:t> in </a:t>
            </a:r>
            <a:r>
              <a:rPr lang="en-US" dirty="0"/>
              <a:t>the India data set as instructed in the problem statement –using the new purchase date as 7thJuly ‘2019.</a:t>
            </a:r>
          </a:p>
        </p:txBody>
      </p:sp>
    </p:spTree>
    <p:extLst>
      <p:ext uri="{BB962C8B-B14F-4D97-AF65-F5344CB8AC3E}">
        <p14:creationId xmlns:p14="http://schemas.microsoft.com/office/powerpoint/2010/main" val="329716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12270"/>
            <a:ext cx="10106527" cy="1684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2. Data </a:t>
            </a:r>
            <a:r>
              <a:rPr lang="en-US" b="1" dirty="0" smtClean="0"/>
              <a:t>categorization: </a:t>
            </a:r>
          </a:p>
          <a:p>
            <a:r>
              <a:rPr lang="en-US" dirty="0" smtClean="0"/>
              <a:t>•</a:t>
            </a:r>
            <a:r>
              <a:rPr lang="en-US" dirty="0"/>
              <a:t>Divided the data into categories for various </a:t>
            </a:r>
            <a:r>
              <a:rPr lang="en-US" dirty="0" smtClean="0"/>
              <a:t>variables.</a:t>
            </a:r>
          </a:p>
          <a:p>
            <a:r>
              <a:rPr lang="en-US" dirty="0" smtClean="0"/>
              <a:t>•</a:t>
            </a:r>
            <a:r>
              <a:rPr lang="en-US" dirty="0"/>
              <a:t>Categorization was done for the ease of analysis &amp; </a:t>
            </a:r>
            <a:r>
              <a:rPr lang="en-US" dirty="0" smtClean="0"/>
              <a:t>understanding.</a:t>
            </a:r>
          </a:p>
          <a:p>
            <a:r>
              <a:rPr lang="en-US" dirty="0" smtClean="0"/>
              <a:t>•</a:t>
            </a:r>
            <a:r>
              <a:rPr lang="en-US" dirty="0"/>
              <a:t>The above again done in both India &amp; China datasets.</a:t>
            </a:r>
          </a:p>
        </p:txBody>
      </p:sp>
      <p:sp>
        <p:nvSpPr>
          <p:cNvPr id="3" name="Rectangle 2"/>
          <p:cNvSpPr/>
          <p:nvPr/>
        </p:nvSpPr>
        <p:spPr>
          <a:xfrm>
            <a:off x="0" y="2714323"/>
            <a:ext cx="10145028" cy="1448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3. Binomial </a:t>
            </a:r>
            <a:r>
              <a:rPr lang="en-US" b="1" dirty="0" smtClean="0"/>
              <a:t>Classification:</a:t>
            </a:r>
          </a:p>
          <a:p>
            <a:r>
              <a:rPr lang="en-US" dirty="0" smtClean="0"/>
              <a:t>•</a:t>
            </a:r>
            <a:r>
              <a:rPr lang="en-US" dirty="0"/>
              <a:t>Created dummy variables for the categorized variables for the purpose of Binary Logistic regression in the China dataset</a:t>
            </a:r>
            <a:r>
              <a:rPr lang="en-US" dirty="0" smtClean="0"/>
              <a:t>.</a:t>
            </a:r>
          </a:p>
          <a:p>
            <a:r>
              <a:rPr lang="en-US" dirty="0" smtClean="0"/>
              <a:t>•</a:t>
            </a:r>
            <a:r>
              <a:rPr lang="en-US" dirty="0"/>
              <a:t>Divided the data into Training(70%) &amp; Test datasets(30%)</a:t>
            </a:r>
          </a:p>
        </p:txBody>
      </p:sp>
      <p:sp>
        <p:nvSpPr>
          <p:cNvPr id="4" name="Rectangle 3"/>
          <p:cNvSpPr/>
          <p:nvPr/>
        </p:nvSpPr>
        <p:spPr>
          <a:xfrm>
            <a:off x="0" y="4480556"/>
            <a:ext cx="10202779" cy="1674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4. Logistic </a:t>
            </a:r>
            <a:r>
              <a:rPr lang="en-US" b="1" dirty="0" smtClean="0"/>
              <a:t>Regression:</a:t>
            </a:r>
          </a:p>
          <a:p>
            <a:r>
              <a:rPr lang="en-US" dirty="0"/>
              <a:t>•Performed Logistic Reg. via </a:t>
            </a:r>
            <a:r>
              <a:rPr lang="en-US" dirty="0" err="1"/>
              <a:t>RealStatson</a:t>
            </a:r>
            <a:r>
              <a:rPr lang="en-US" dirty="0"/>
              <a:t> the Training dataset &amp; created the classification model, obtained coefficient values, cut-off value, &amp; optimized the same using Performance metrics of the model</a:t>
            </a:r>
            <a:r>
              <a:rPr lang="en-US" dirty="0" smtClean="0"/>
              <a:t>.</a:t>
            </a:r>
          </a:p>
          <a:p>
            <a:r>
              <a:rPr lang="en-US" dirty="0" smtClean="0"/>
              <a:t>•</a:t>
            </a:r>
            <a:r>
              <a:rPr lang="en-US" dirty="0"/>
              <a:t>Obtained optimized value of Cut-off, precision &amp; accuracy. Verified the same over test dataset as well.</a:t>
            </a:r>
          </a:p>
        </p:txBody>
      </p:sp>
    </p:spTree>
    <p:extLst>
      <p:ext uri="{BB962C8B-B14F-4D97-AF65-F5344CB8AC3E}">
        <p14:creationId xmlns:p14="http://schemas.microsoft.com/office/powerpoint/2010/main" val="35661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96766"/>
            <a:ext cx="10048774" cy="1530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5. Model </a:t>
            </a:r>
            <a:r>
              <a:rPr lang="en-US" b="1" dirty="0" smtClean="0"/>
              <a:t>Implementation: </a:t>
            </a:r>
          </a:p>
          <a:p>
            <a:r>
              <a:rPr lang="en-US" dirty="0" smtClean="0"/>
              <a:t>•</a:t>
            </a:r>
            <a:r>
              <a:rPr lang="en-US" dirty="0"/>
              <a:t>Created dummy variables for the categorized variables for the purpose of binary model implementation in India dataset –obtained from China dataset</a:t>
            </a:r>
            <a:r>
              <a:rPr lang="en-US" dirty="0" smtClean="0"/>
              <a:t>.</a:t>
            </a:r>
          </a:p>
          <a:p>
            <a:r>
              <a:rPr lang="en-US" dirty="0" smtClean="0"/>
              <a:t>•</a:t>
            </a:r>
            <a:r>
              <a:rPr lang="en-US" dirty="0"/>
              <a:t>Used the Coefficient values &amp; cut-off values to predict the purchase variable and, thus, find the potential customer base India from the given dataset.</a:t>
            </a:r>
          </a:p>
        </p:txBody>
      </p:sp>
      <p:sp>
        <p:nvSpPr>
          <p:cNvPr id="3" name="Rectangle 2"/>
          <p:cNvSpPr/>
          <p:nvPr/>
        </p:nvSpPr>
        <p:spPr>
          <a:xfrm>
            <a:off x="0" y="2415941"/>
            <a:ext cx="10048774" cy="146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6. Customer </a:t>
            </a:r>
            <a:r>
              <a:rPr lang="en-US" b="1" dirty="0" smtClean="0"/>
              <a:t>Dataset: </a:t>
            </a:r>
          </a:p>
          <a:p>
            <a:r>
              <a:rPr lang="en-US" dirty="0" smtClean="0"/>
              <a:t>•</a:t>
            </a:r>
            <a:r>
              <a:rPr lang="en-US" dirty="0"/>
              <a:t>Filtered out the list of only the potential customer dataset from the previous step for the purpose of </a:t>
            </a:r>
            <a:r>
              <a:rPr lang="en-US" dirty="0" smtClean="0"/>
              <a:t>clustering.</a:t>
            </a:r>
          </a:p>
          <a:p>
            <a:r>
              <a:rPr lang="en-US" dirty="0" smtClean="0"/>
              <a:t>•</a:t>
            </a:r>
            <a:r>
              <a:rPr lang="en-US" dirty="0"/>
              <a:t>This dataset has the variables, Customer Age, Annual Income &amp; Phone Age. We have left out Gender here, since that is not playing as much of a change </a:t>
            </a:r>
            <a:r>
              <a:rPr lang="en-US" dirty="0" smtClean="0"/>
              <a:t>factor.</a:t>
            </a:r>
            <a:endParaRPr lang="en-US" dirty="0"/>
          </a:p>
        </p:txBody>
      </p:sp>
      <p:sp>
        <p:nvSpPr>
          <p:cNvPr id="4" name="Rectangle 3"/>
          <p:cNvSpPr/>
          <p:nvPr/>
        </p:nvSpPr>
        <p:spPr>
          <a:xfrm>
            <a:off x="0" y="4360244"/>
            <a:ext cx="10048774" cy="1414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7. Scaling </a:t>
            </a:r>
            <a:r>
              <a:rPr lang="en-US" b="1" dirty="0" smtClean="0"/>
              <a:t>and Standardization: </a:t>
            </a:r>
          </a:p>
          <a:p>
            <a:r>
              <a:rPr lang="en-US" dirty="0" smtClean="0"/>
              <a:t>•</a:t>
            </a:r>
            <a:r>
              <a:rPr lang="en-US" dirty="0"/>
              <a:t>Performed scaling &amp; standardization using mean &amp; standard deviation of the variable columns via the STANDARDIZE function in </a:t>
            </a:r>
            <a:r>
              <a:rPr lang="en-US" dirty="0" smtClean="0"/>
              <a:t>excel.</a:t>
            </a:r>
          </a:p>
          <a:p>
            <a:r>
              <a:rPr lang="en-US" dirty="0" smtClean="0"/>
              <a:t>•</a:t>
            </a:r>
            <a:r>
              <a:rPr lang="en-US" dirty="0"/>
              <a:t>After this the entire dataset was at the same magnitude, ready for clustering</a:t>
            </a:r>
            <a:r>
              <a:rPr lang="en-US" dirty="0" smtClean="0"/>
              <a:t>.</a:t>
            </a:r>
          </a:p>
          <a:p>
            <a:r>
              <a:rPr lang="en-US" dirty="0" smtClean="0"/>
              <a:t>•</a:t>
            </a:r>
            <a:r>
              <a:rPr lang="en-US" dirty="0"/>
              <a:t>Using RANDBETWEEN, assigned a random cluster to each data point, first for K=2.</a:t>
            </a:r>
            <a:r>
              <a:rPr lang="en-US" dirty="0" smtClean="0"/>
              <a:t> </a:t>
            </a:r>
            <a:endParaRPr lang="en-US" dirty="0"/>
          </a:p>
        </p:txBody>
      </p:sp>
    </p:spTree>
    <p:extLst>
      <p:ext uri="{BB962C8B-B14F-4D97-AF65-F5344CB8AC3E}">
        <p14:creationId xmlns:p14="http://schemas.microsoft.com/office/powerpoint/2010/main" val="3491121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9765"/>
            <a:ext cx="10164278" cy="173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8. Finding </a:t>
            </a:r>
            <a:r>
              <a:rPr lang="en-US" b="1" dirty="0" smtClean="0"/>
              <a:t>K:</a:t>
            </a:r>
          </a:p>
          <a:p>
            <a:r>
              <a:rPr lang="en-US" dirty="0"/>
              <a:t>•After assigning the random clusters, performed K-means clustering on this dataset via Real Stats add-in in excel</a:t>
            </a:r>
            <a:r>
              <a:rPr lang="en-US" dirty="0" smtClean="0"/>
              <a:t>.</a:t>
            </a:r>
          </a:p>
          <a:p>
            <a:r>
              <a:rPr lang="en-US" dirty="0" smtClean="0"/>
              <a:t>•</a:t>
            </a:r>
            <a:r>
              <a:rPr lang="en-US" dirty="0"/>
              <a:t>Did the above for three values of K-K=2, 3, 4</a:t>
            </a:r>
            <a:r>
              <a:rPr lang="en-US" dirty="0" smtClean="0"/>
              <a:t>.</a:t>
            </a:r>
          </a:p>
          <a:p>
            <a:r>
              <a:rPr lang="en-US" dirty="0" smtClean="0"/>
              <a:t>•</a:t>
            </a:r>
            <a:r>
              <a:rPr lang="en-US" dirty="0"/>
              <a:t>Analyzed for the most optimum value of K, where the clusters spread across the entire dataset. So finalized on K=4.</a:t>
            </a:r>
          </a:p>
        </p:txBody>
      </p:sp>
      <p:sp>
        <p:nvSpPr>
          <p:cNvPr id="3" name="Rectangle 2"/>
          <p:cNvSpPr/>
          <p:nvPr/>
        </p:nvSpPr>
        <p:spPr>
          <a:xfrm>
            <a:off x="0" y="2680636"/>
            <a:ext cx="10164278" cy="1395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9. Analysis </a:t>
            </a:r>
            <a:r>
              <a:rPr lang="en-US" b="1" dirty="0" smtClean="0"/>
              <a:t>for K=4:</a:t>
            </a:r>
          </a:p>
          <a:p>
            <a:r>
              <a:rPr lang="en-US" dirty="0"/>
              <a:t>•Calculated the centroid values for K=4 clusters –to understand the characteristics of the clusters, to draw out inference from the clusters</a:t>
            </a:r>
            <a:r>
              <a:rPr lang="en-US" dirty="0" smtClean="0"/>
              <a:t>.</a:t>
            </a:r>
          </a:p>
          <a:p>
            <a:r>
              <a:rPr lang="en-US" dirty="0" smtClean="0"/>
              <a:t>•</a:t>
            </a:r>
            <a:r>
              <a:rPr lang="en-US" dirty="0"/>
              <a:t>Categorized the variables in the K=4 clustered dataset for task 3, and cluster EDA.</a:t>
            </a:r>
          </a:p>
        </p:txBody>
      </p:sp>
      <p:sp>
        <p:nvSpPr>
          <p:cNvPr id="4" name="Rectangle 3"/>
          <p:cNvSpPr/>
          <p:nvPr/>
        </p:nvSpPr>
        <p:spPr>
          <a:xfrm>
            <a:off x="0" y="4706753"/>
            <a:ext cx="10164278" cy="1414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10. Cluster </a:t>
            </a:r>
            <a:r>
              <a:rPr lang="en-US" b="1" dirty="0" smtClean="0"/>
              <a:t>EDA</a:t>
            </a:r>
            <a:r>
              <a:rPr lang="en-US" dirty="0" smtClean="0"/>
              <a:t>: </a:t>
            </a:r>
            <a:r>
              <a:rPr lang="en-US" dirty="0"/>
              <a:t>•Performed EDA on the clusters created using Pivot </a:t>
            </a:r>
            <a:r>
              <a:rPr lang="en-US" dirty="0" err="1"/>
              <a:t>tables.•Mapped</a:t>
            </a:r>
            <a:r>
              <a:rPr lang="en-US" dirty="0"/>
              <a:t> the information obtained from the EDA with the budget flow chart provided in the problem statement for task 3</a:t>
            </a:r>
            <a:endParaRPr lang="en-US" dirty="0" smtClean="0"/>
          </a:p>
        </p:txBody>
      </p:sp>
    </p:spTree>
    <p:extLst>
      <p:ext uri="{BB962C8B-B14F-4D97-AF65-F5344CB8AC3E}">
        <p14:creationId xmlns:p14="http://schemas.microsoft.com/office/powerpoint/2010/main" val="282299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2387"/>
            <a:ext cx="10029524" cy="172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11. Business </a:t>
            </a:r>
            <a:r>
              <a:rPr lang="en-US" b="1" dirty="0" smtClean="0"/>
              <a:t>decision: </a:t>
            </a:r>
          </a:p>
          <a:p>
            <a:r>
              <a:rPr lang="en-US" dirty="0" smtClean="0"/>
              <a:t>•</a:t>
            </a:r>
            <a:r>
              <a:rPr lang="en-US" dirty="0"/>
              <a:t>Mapped the budgets using the cluster EDA &amp; the Budget flow chart provided </a:t>
            </a:r>
            <a:endParaRPr lang="en-US" dirty="0" smtClean="0"/>
          </a:p>
          <a:p>
            <a:r>
              <a:rPr lang="en-US" dirty="0" smtClean="0"/>
              <a:t>•</a:t>
            </a:r>
            <a:r>
              <a:rPr lang="en-US" dirty="0"/>
              <a:t>Computed minimum(40%) units sold &amp; revenue generated as per the predictions made on the India Dataset</a:t>
            </a:r>
            <a:r>
              <a:rPr lang="en-US" dirty="0" smtClean="0"/>
              <a:t>.</a:t>
            </a:r>
          </a:p>
          <a:p>
            <a:r>
              <a:rPr lang="en-US" dirty="0" smtClean="0"/>
              <a:t>•</a:t>
            </a:r>
            <a:r>
              <a:rPr lang="en-US" dirty="0"/>
              <a:t>As per the result, XYZ Mobiles should enter the Indian Market.</a:t>
            </a:r>
          </a:p>
        </p:txBody>
      </p:sp>
    </p:spTree>
    <p:extLst>
      <p:ext uri="{BB962C8B-B14F-4D97-AF65-F5344CB8AC3E}">
        <p14:creationId xmlns:p14="http://schemas.microsoft.com/office/powerpoint/2010/main" val="1386477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387" y="336884"/>
            <a:ext cx="9009247" cy="5958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In the China Dataset</a:t>
            </a:r>
            <a:r>
              <a:rPr lang="en-US" sz="2000" b="1" dirty="0" smtClean="0"/>
              <a:t>:</a:t>
            </a:r>
          </a:p>
          <a:p>
            <a:endParaRPr lang="en-US" sz="2000" dirty="0" smtClean="0"/>
          </a:p>
          <a:p>
            <a:r>
              <a:rPr lang="en-US" sz="2000" dirty="0" smtClean="0"/>
              <a:t>•</a:t>
            </a:r>
            <a:r>
              <a:rPr lang="en-US" sz="2000" dirty="0"/>
              <a:t>Phone Age: Categorized same as given in the problem statement</a:t>
            </a:r>
            <a:r>
              <a:rPr lang="en-US" sz="2000" dirty="0" smtClean="0"/>
              <a:t>.</a:t>
            </a:r>
          </a:p>
          <a:p>
            <a:r>
              <a:rPr lang="en-US" sz="2000" dirty="0" smtClean="0"/>
              <a:t>•</a:t>
            </a:r>
            <a:r>
              <a:rPr lang="en-US" sz="2000" dirty="0"/>
              <a:t>After the creation of categorical variables for the three given variables, created DUMMY variables for the purpose of Binomial Classification –Logistic Regression</a:t>
            </a:r>
            <a:r>
              <a:rPr lang="en-US" sz="2000" dirty="0" smtClean="0"/>
              <a:t>.</a:t>
            </a:r>
          </a:p>
          <a:p>
            <a:r>
              <a:rPr lang="en-US" sz="2000" dirty="0" smtClean="0"/>
              <a:t>•</a:t>
            </a:r>
            <a:r>
              <a:rPr lang="en-US" sz="2000" dirty="0"/>
              <a:t>Current Age –since the Current Age Categorical Variable had 3 possible values, so created 2 dummy variables for it</a:t>
            </a:r>
            <a:r>
              <a:rPr lang="en-US" sz="2000" dirty="0" smtClean="0"/>
              <a:t>.</a:t>
            </a:r>
          </a:p>
          <a:p>
            <a:r>
              <a:rPr lang="en-US" sz="2000" dirty="0" smtClean="0"/>
              <a:t>•</a:t>
            </a:r>
            <a:r>
              <a:rPr lang="en-US" sz="2000" dirty="0"/>
              <a:t>Annual Income–since the Annual Income Categorical Variable had 3 possible values, so created 2 dummy variables for it</a:t>
            </a:r>
            <a:r>
              <a:rPr lang="en-US" sz="2000" dirty="0" smtClean="0"/>
              <a:t>.</a:t>
            </a:r>
          </a:p>
          <a:p>
            <a:r>
              <a:rPr lang="en-US" sz="2000" dirty="0" smtClean="0"/>
              <a:t>•</a:t>
            </a:r>
            <a:r>
              <a:rPr lang="en-US" sz="2000" dirty="0"/>
              <a:t>Phone Age–since the Phone Age Categorical Variable had 4 possible values, so created 3 dummy variables for it</a:t>
            </a:r>
            <a:r>
              <a:rPr lang="en-US" sz="2000" dirty="0" smtClean="0"/>
              <a:t>.</a:t>
            </a:r>
          </a:p>
          <a:p>
            <a:r>
              <a:rPr lang="en-US" sz="2000" dirty="0" smtClean="0"/>
              <a:t>•</a:t>
            </a:r>
            <a:r>
              <a:rPr lang="en-US" sz="2000" dirty="0"/>
              <a:t>Gender -Since it has only 2 possible binary values, as assigned earlier (Male –0; Female –1), so only 1 dummy variable</a:t>
            </a:r>
            <a:r>
              <a:rPr lang="en-US" sz="2000" dirty="0" smtClean="0"/>
              <a:t>.</a:t>
            </a:r>
          </a:p>
          <a:p>
            <a:r>
              <a:rPr lang="en-US" sz="2000" dirty="0" smtClean="0"/>
              <a:t>•</a:t>
            </a:r>
            <a:r>
              <a:rPr lang="en-US" sz="2000" dirty="0"/>
              <a:t>Divided the entire dataset into Training &amp; Test Datasets in the ratio 7:3 –28000 data points in Training dataset and 12000 data points in Test dataset.</a:t>
            </a:r>
            <a:endParaRPr lang="en-US" sz="2000" dirty="0"/>
          </a:p>
        </p:txBody>
      </p:sp>
    </p:spTree>
    <p:extLst>
      <p:ext uri="{BB962C8B-B14F-4D97-AF65-F5344CB8AC3E}">
        <p14:creationId xmlns:p14="http://schemas.microsoft.com/office/powerpoint/2010/main" val="3031080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2013" y="500514"/>
            <a:ext cx="9009246" cy="5784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In the India Dataset</a:t>
            </a:r>
            <a:r>
              <a:rPr lang="en-US" sz="2000" b="1" dirty="0" smtClean="0"/>
              <a:t>:</a:t>
            </a:r>
          </a:p>
          <a:p>
            <a:r>
              <a:rPr lang="en-US" sz="2000" dirty="0" smtClean="0"/>
              <a:t>•</a:t>
            </a:r>
            <a:r>
              <a:rPr lang="en-US" sz="2000" dirty="0"/>
              <a:t>Calculated the variable Phone Age, as present in China Dataset, for all the data points -taking 1stJuly ‘2019 as the date of purchase of the new phones, as mentioned in the problem statement. [Subtracted the Purchase date of the old phone from the purchase date of the new phone to get the age of the old phone</a:t>
            </a:r>
            <a:r>
              <a:rPr lang="en-US" sz="2000" dirty="0" smtClean="0"/>
              <a:t>]</a:t>
            </a:r>
          </a:p>
          <a:p>
            <a:r>
              <a:rPr lang="en-US" sz="2000" dirty="0" smtClean="0"/>
              <a:t>•</a:t>
            </a:r>
            <a:r>
              <a:rPr lang="en-US" sz="2000" dirty="0"/>
              <a:t>The variables-Current Age, Gender, Annual Income and Phone Age converted to categorical variables</a:t>
            </a:r>
            <a:r>
              <a:rPr lang="en-US" sz="2000" dirty="0" smtClean="0"/>
              <a:t>.</a:t>
            </a:r>
          </a:p>
          <a:p>
            <a:r>
              <a:rPr lang="en-US" sz="2000" dirty="0" smtClean="0"/>
              <a:t>•</a:t>
            </a:r>
            <a:r>
              <a:rPr lang="en-US" sz="2000" dirty="0"/>
              <a:t>Current Age: Young Age (25 yrs. to 35 yrs.) equivalent to 1; Medium Age (35 yrs. to 55 yrs.) equivalent to 2; Old Age (55 yrs. to 65 yrs.) equivalent to 3. [Divided the age in categories wherein practical grouping could be done]•Gender: Male equivalent to 0; Female equivalent to 1</a:t>
            </a:r>
            <a:r>
              <a:rPr lang="en-US" sz="2000" dirty="0" smtClean="0"/>
              <a:t>.</a:t>
            </a:r>
          </a:p>
          <a:p>
            <a:r>
              <a:rPr lang="en-US" sz="2000" dirty="0" smtClean="0"/>
              <a:t>•</a:t>
            </a:r>
            <a:r>
              <a:rPr lang="en-US" sz="2000" dirty="0"/>
              <a:t>Annual Income: Low Income equivalent to 1 (3L </a:t>
            </a:r>
            <a:r>
              <a:rPr lang="en-US" sz="2000" dirty="0" err="1"/>
              <a:t>Rs</a:t>
            </a:r>
            <a:r>
              <a:rPr lang="en-US" sz="2000" dirty="0"/>
              <a:t>. to 8.5L </a:t>
            </a:r>
            <a:r>
              <a:rPr lang="en-US" sz="2000" dirty="0" err="1"/>
              <a:t>Rs</a:t>
            </a:r>
            <a:r>
              <a:rPr lang="en-US" sz="2000" dirty="0"/>
              <a:t>.); Medium Income equivalent to 2 (8.5L </a:t>
            </a:r>
            <a:r>
              <a:rPr lang="en-US" sz="2000" dirty="0" err="1"/>
              <a:t>Rs</a:t>
            </a:r>
            <a:r>
              <a:rPr lang="en-US" sz="2000" dirty="0"/>
              <a:t>. to 14.5L </a:t>
            </a:r>
            <a:r>
              <a:rPr lang="en-US" sz="2000" dirty="0" err="1"/>
              <a:t>Rs</a:t>
            </a:r>
            <a:r>
              <a:rPr lang="en-US" sz="2000" dirty="0"/>
              <a:t>.); High Income equivalent to 3 (14.5L </a:t>
            </a:r>
            <a:r>
              <a:rPr lang="en-US" sz="2000" dirty="0" err="1"/>
              <a:t>Rs</a:t>
            </a:r>
            <a:r>
              <a:rPr lang="en-US" sz="2000" dirty="0"/>
              <a:t>. to 20L </a:t>
            </a:r>
            <a:r>
              <a:rPr lang="en-US" sz="2000" dirty="0" err="1"/>
              <a:t>Rs</a:t>
            </a:r>
            <a:r>
              <a:rPr lang="en-US" sz="2000" dirty="0"/>
              <a:t>.). [Checked the income distribution across the dataset, based on the same divided the dataset across three income ranges of almost equal intervals</a:t>
            </a:r>
            <a:r>
              <a:rPr lang="en-US" sz="2000" dirty="0" smtClean="0"/>
              <a:t>.]</a:t>
            </a:r>
          </a:p>
          <a:p>
            <a:r>
              <a:rPr lang="en-US" sz="2000" dirty="0" smtClean="0"/>
              <a:t>•</a:t>
            </a:r>
            <a:r>
              <a:rPr lang="en-US" sz="2000" dirty="0"/>
              <a:t>Phone Age: Categorized same as given in the problem statement.</a:t>
            </a:r>
            <a:endParaRPr lang="en-US" sz="2000" dirty="0"/>
          </a:p>
        </p:txBody>
      </p:sp>
    </p:spTree>
    <p:extLst>
      <p:ext uri="{BB962C8B-B14F-4D97-AF65-F5344CB8AC3E}">
        <p14:creationId xmlns:p14="http://schemas.microsoft.com/office/powerpoint/2010/main" val="1994033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512" y="413886"/>
            <a:ext cx="9028496" cy="5909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In the India Dataset:</a:t>
            </a:r>
          </a:p>
          <a:p>
            <a:endParaRPr lang="en-US" sz="2000" b="1" dirty="0" smtClean="0"/>
          </a:p>
          <a:p>
            <a:r>
              <a:rPr lang="en-US" sz="2000" dirty="0" smtClean="0"/>
              <a:t>•</a:t>
            </a:r>
            <a:r>
              <a:rPr lang="en-US" sz="2000" dirty="0"/>
              <a:t>After the creation of categorical variables for the three given variables, created DUMMY variables for the purpose of implementation of the Binomial Classification model, obtained from China data, on India data</a:t>
            </a:r>
            <a:r>
              <a:rPr lang="en-US" sz="2000" dirty="0" smtClean="0"/>
              <a:t>.</a:t>
            </a:r>
          </a:p>
          <a:p>
            <a:r>
              <a:rPr lang="en-US" sz="2000" dirty="0" smtClean="0"/>
              <a:t>•</a:t>
            </a:r>
            <a:r>
              <a:rPr lang="en-US" sz="2000" dirty="0"/>
              <a:t>Current Age –since the Current Age Categorical Variable had 3 possible values, so created 2 dummy variables for it</a:t>
            </a:r>
            <a:r>
              <a:rPr lang="en-US" sz="2000" dirty="0" smtClean="0"/>
              <a:t>.</a:t>
            </a:r>
          </a:p>
          <a:p>
            <a:r>
              <a:rPr lang="en-US" sz="2000" dirty="0" smtClean="0"/>
              <a:t>•</a:t>
            </a:r>
            <a:r>
              <a:rPr lang="en-US" sz="2000" dirty="0"/>
              <a:t>Annual Income–since the Annual Income Categorical Variable had 3 possible values, so created 2 dummy variables for it</a:t>
            </a:r>
            <a:r>
              <a:rPr lang="en-US" sz="2000" dirty="0" smtClean="0"/>
              <a:t>.</a:t>
            </a:r>
          </a:p>
          <a:p>
            <a:r>
              <a:rPr lang="en-US" sz="2000" dirty="0" smtClean="0"/>
              <a:t>•</a:t>
            </a:r>
            <a:r>
              <a:rPr lang="en-US" sz="2000" dirty="0"/>
              <a:t>Phone Age–since the Phone Age Categorical Variable had 4 possible values, so created 3 dummy variables for it</a:t>
            </a:r>
            <a:r>
              <a:rPr lang="en-US" sz="2000" dirty="0" smtClean="0"/>
              <a:t>.</a:t>
            </a:r>
          </a:p>
          <a:p>
            <a:r>
              <a:rPr lang="en-US" sz="2000" dirty="0" smtClean="0"/>
              <a:t>•</a:t>
            </a:r>
            <a:r>
              <a:rPr lang="en-US" sz="2000" dirty="0"/>
              <a:t>No need to create dummy variables for Gender Variable, since it has only 2 possible binary values, as assigned earlier (Male –0; Female –1).</a:t>
            </a:r>
            <a:endParaRPr lang="en-US" sz="2000" dirty="0"/>
          </a:p>
        </p:txBody>
      </p:sp>
    </p:spTree>
    <p:extLst>
      <p:ext uri="{BB962C8B-B14F-4D97-AF65-F5344CB8AC3E}">
        <p14:creationId xmlns:p14="http://schemas.microsoft.com/office/powerpoint/2010/main" val="37221581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0306FE-3C13-447E-86EE-A14EA9341C8A}">
  <ds:schemaRef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E7F4E112-810E-4A37-A8B2-3B5DDE771497}">
  <ds:schemaRefs>
    <ds:schemaRef ds:uri="http://schemas.microsoft.com/sharepoint/v3/contenttype/forms"/>
  </ds:schemaRefs>
</ds:datastoreItem>
</file>

<file path=customXml/itemProps3.xml><?xml version="1.0" encoding="utf-8"?>
<ds:datastoreItem xmlns:ds="http://schemas.openxmlformats.org/officeDocument/2006/customXml" ds:itemID="{489A431E-722E-4593-BF48-1C42686E47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2646</Words>
  <Application>Microsoft Office PowerPoint</Application>
  <PresentationFormat>Widescreen</PresentationFormat>
  <Paragraphs>245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Agency FB</vt:lpstr>
      <vt:lpstr>Arial</vt:lpstr>
      <vt:lpstr>Calibri</vt:lpstr>
      <vt:lpstr>Trebuchet MS</vt:lpstr>
      <vt:lpstr>Wingdings 3</vt:lpstr>
      <vt:lpstr>Facet</vt:lpstr>
      <vt:lpstr>MARKET ENTRY ANALYSIS FOR “XYZ MOBILES”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Model Implementation –India Dataset</vt:lpstr>
      <vt:lpstr>Clustering</vt:lpstr>
      <vt:lpstr>Clustering  </vt:lpstr>
      <vt:lpstr>Business Decision</vt:lpstr>
      <vt:lpstr>Business Decision</vt:lpstr>
      <vt:lpstr>Recommendations &amp; Final Decision</vt:lpstr>
      <vt:lpstr>It can be concluded based on the classification model created on China dataset, then implemented on the India dataset to predict the purchases -and the clustering on the India dataset through which we got the total units sold &amp; the total revenue generated, even if minimum sales(40% market cover only) happen of the total predicted value we’re still good to go.</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2021-04-08T14:41:04Z</dcterms:created>
  <dcterms:modified xsi:type="dcterms:W3CDTF">2021-04-17T14:39:35Z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0x01010079F111ED35F8CC479449609E8A0923A6</vt:lpwstr>
  </property>
  <property fmtid="{D5CDD505-2E9C-101B-9397-08002B2CF9AE}" name="NXPowerLiteLastOptimized" pid="3">
    <vt:lpwstr>124515</vt:lpwstr>
  </property>
  <property fmtid="{D5CDD505-2E9C-101B-9397-08002B2CF9AE}" name="NXPowerLiteSettings" pid="4">
    <vt:lpwstr>C7000400038000</vt:lpwstr>
  </property>
  <property fmtid="{D5CDD505-2E9C-101B-9397-08002B2CF9AE}" name="NXPowerLiteVersion" pid="5">
    <vt:lpwstr>S9.0.3</vt:lpwstr>
  </property>
</Properties>
</file>