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La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ma, Anvesh" initials="VA" lastIdx="0" clrIdx="0">
    <p:extLst>
      <p:ext uri="{19B8F6BF-5375-455C-9EA6-DF929625EA0E}">
        <p15:presenceInfo xmlns:p15="http://schemas.microsoft.com/office/powerpoint/2012/main" userId="S-1-5-21-1407069837-2091007605-538272213-336762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7" d="100"/>
          <a:sy n="37" d="100"/>
        </p:scale>
        <p:origin x="48"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vev\Downloads\Sales+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vev\Downloads\Sales+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vev\Downloads\Sales+Data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vev\Downloads\Sales+Data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vev\Downloads\Sales+Datas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nvev\Downloads\Sales+Datas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nvev\Downloads\Sales+Datas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nvev\Downloads\Sales+Datas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nvev\Downloads\Sales+Datas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[Sales+Dataset.xlsx]technology primary!PivotTable2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barChart>
        <c:barDir val="bar"/>
        <c:grouping val="percentStacked"/>
        <c:varyColors val="0"/>
        <c:ser>
          <c:idx val="0"/>
          <c:order val="0"/>
          <c:tx>
            <c:strRef>
              <c:f>'technology primary'!$B$4:$B$5</c:f>
              <c:strCache>
                <c:ptCount val="1"/>
                <c:pt idx="0">
                  <c:v>Loss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'technology primary'!$A$6:$A$10</c:f>
              <c:strCache>
                <c:ptCount val="4"/>
                <c:pt idx="0">
                  <c:v>Analytics</c:v>
                </c:pt>
                <c:pt idx="1">
                  <c:v>ERP Implementation</c:v>
                </c:pt>
                <c:pt idx="2">
                  <c:v>Legacy Modernization</c:v>
                </c:pt>
                <c:pt idx="3">
                  <c:v>Technical Business Solutions</c:v>
                </c:pt>
              </c:strCache>
            </c:strRef>
          </c:cat>
          <c:val>
            <c:numRef>
              <c:f>'technology primary'!$B$6:$B$10</c:f>
              <c:numCache>
                <c:formatCode>General</c:formatCode>
                <c:ptCount val="4"/>
                <c:pt idx="0">
                  <c:v>207</c:v>
                </c:pt>
                <c:pt idx="1">
                  <c:v>38181</c:v>
                </c:pt>
                <c:pt idx="2">
                  <c:v>535</c:v>
                </c:pt>
                <c:pt idx="3">
                  <c:v>21475</c:v>
                </c:pt>
              </c:numCache>
            </c:numRef>
          </c:val>
          <c:extLst>
            <c:ext xmlns:c16="http://schemas.microsoft.com/office/drawing/2014/chart" uri="{C3380CC4-5D6E-409C-BE32-E72D297353CC}">
              <c16:uniqueId val="{00000000-9B70-4D6E-BFAB-C5430E69D30F}"/>
            </c:ext>
          </c:extLst>
        </c:ser>
        <c:ser>
          <c:idx val="1"/>
          <c:order val="1"/>
          <c:tx>
            <c:strRef>
              <c:f>'technology primary'!$C$4:$C$5</c:f>
              <c:strCache>
                <c:ptCount val="1"/>
                <c:pt idx="0">
                  <c:v>Won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'technology primary'!$A$6:$A$10</c:f>
              <c:strCache>
                <c:ptCount val="4"/>
                <c:pt idx="0">
                  <c:v>Analytics</c:v>
                </c:pt>
                <c:pt idx="1">
                  <c:v>ERP Implementation</c:v>
                </c:pt>
                <c:pt idx="2">
                  <c:v>Legacy Modernization</c:v>
                </c:pt>
                <c:pt idx="3">
                  <c:v>Technical Business Solutions</c:v>
                </c:pt>
              </c:strCache>
            </c:strRef>
          </c:cat>
          <c:val>
            <c:numRef>
              <c:f>'technology primary'!$C$6:$C$10</c:f>
              <c:numCache>
                <c:formatCode>General</c:formatCode>
                <c:ptCount val="4"/>
                <c:pt idx="0">
                  <c:v>74</c:v>
                </c:pt>
                <c:pt idx="1">
                  <c:v>11629</c:v>
                </c:pt>
                <c:pt idx="2">
                  <c:v>74</c:v>
                </c:pt>
                <c:pt idx="3">
                  <c:v>5850</c:v>
                </c:pt>
              </c:numCache>
            </c:numRef>
          </c:val>
          <c:extLst>
            <c:ext xmlns:c16="http://schemas.microsoft.com/office/drawing/2014/chart" uri="{C3380CC4-5D6E-409C-BE32-E72D297353CC}">
              <c16:uniqueId val="{00000001-9B70-4D6E-BFAB-C5430E69D30F}"/>
            </c:ext>
          </c:extLst>
        </c:ser>
        <c:dLbls>
          <c:dLblPos val="ctr"/>
          <c:showLegendKey val="0"/>
          <c:showVal val="1"/>
          <c:showCatName val="0"/>
          <c:showSerName val="0"/>
          <c:showPercent val="0"/>
          <c:showBubbleSize val="0"/>
        </c:dLbls>
        <c:gapWidth val="150"/>
        <c:overlap val="100"/>
        <c:axId val="603610288"/>
        <c:axId val="603608976"/>
      </c:barChart>
      <c:catAx>
        <c:axId val="6036102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3608976"/>
        <c:crosses val="autoZero"/>
        <c:auto val="1"/>
        <c:lblAlgn val="ctr"/>
        <c:lblOffset val="100"/>
        <c:noMultiLvlLbl val="0"/>
      </c:catAx>
      <c:valAx>
        <c:axId val="60360897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36102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[Sales+Dataset.xlsx]B2B sales!PivotTable5</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2"/>
          </a:solidFill>
          <a:ln>
            <a:noFill/>
          </a:ln>
          <a:effectLst/>
        </c:spPr>
      </c:pivotFmt>
      <c:pivotFmt>
        <c:idx val="6"/>
        <c:spPr>
          <a:solidFill>
            <a:schemeClr val="accent2"/>
          </a:solidFill>
          <a:ln>
            <a:noFill/>
          </a:ln>
          <a:effectLst/>
        </c:spP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percentStacked"/>
        <c:varyColors val="0"/>
        <c:ser>
          <c:idx val="0"/>
          <c:order val="0"/>
          <c:tx>
            <c:strRef>
              <c:f>'B2B sales'!$B$3:$B$4</c:f>
              <c:strCache>
                <c:ptCount val="1"/>
                <c:pt idx="0">
                  <c:v>Loss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'B2B sales'!$A$5:$A$10</c:f>
              <c:strCache>
                <c:ptCount val="5"/>
                <c:pt idx="0">
                  <c:v>Enterprise Sellers</c:v>
                </c:pt>
                <c:pt idx="1">
                  <c:v>Marketing</c:v>
                </c:pt>
                <c:pt idx="2">
                  <c:v>Online Leads</c:v>
                </c:pt>
                <c:pt idx="3">
                  <c:v>Partners</c:v>
                </c:pt>
                <c:pt idx="4">
                  <c:v>Tele Sales</c:v>
                </c:pt>
              </c:strCache>
            </c:strRef>
          </c:cat>
          <c:val>
            <c:numRef>
              <c:f>'B2B sales'!$B$5:$B$10</c:f>
              <c:numCache>
                <c:formatCode>General</c:formatCode>
                <c:ptCount val="5"/>
                <c:pt idx="0">
                  <c:v>25174</c:v>
                </c:pt>
                <c:pt idx="1">
                  <c:v>30342</c:v>
                </c:pt>
                <c:pt idx="2">
                  <c:v>579</c:v>
                </c:pt>
                <c:pt idx="3">
                  <c:v>2327</c:v>
                </c:pt>
                <c:pt idx="4">
                  <c:v>1976</c:v>
                </c:pt>
              </c:numCache>
            </c:numRef>
          </c:val>
          <c:extLst>
            <c:ext xmlns:c16="http://schemas.microsoft.com/office/drawing/2014/chart" uri="{C3380CC4-5D6E-409C-BE32-E72D297353CC}">
              <c16:uniqueId val="{00000000-0A5F-44B2-8B92-0B05A02EAC50}"/>
            </c:ext>
          </c:extLst>
        </c:ser>
        <c:ser>
          <c:idx val="1"/>
          <c:order val="1"/>
          <c:tx>
            <c:strRef>
              <c:f>'B2B sales'!$C$3:$C$4</c:f>
              <c:strCache>
                <c:ptCount val="1"/>
                <c:pt idx="0">
                  <c:v>Won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'B2B sales'!$A$5:$A$10</c:f>
              <c:strCache>
                <c:ptCount val="5"/>
                <c:pt idx="0">
                  <c:v>Enterprise Sellers</c:v>
                </c:pt>
                <c:pt idx="1">
                  <c:v>Marketing</c:v>
                </c:pt>
                <c:pt idx="2">
                  <c:v>Online Leads</c:v>
                </c:pt>
                <c:pt idx="3">
                  <c:v>Partners</c:v>
                </c:pt>
                <c:pt idx="4">
                  <c:v>Tele Sales</c:v>
                </c:pt>
              </c:strCache>
            </c:strRef>
          </c:cat>
          <c:val>
            <c:numRef>
              <c:f>'B2B sales'!$C$5:$C$10</c:f>
              <c:numCache>
                <c:formatCode>General</c:formatCode>
                <c:ptCount val="5"/>
                <c:pt idx="0">
                  <c:v>9584</c:v>
                </c:pt>
                <c:pt idx="1">
                  <c:v>6920</c:v>
                </c:pt>
                <c:pt idx="2">
                  <c:v>40</c:v>
                </c:pt>
                <c:pt idx="3">
                  <c:v>529</c:v>
                </c:pt>
                <c:pt idx="4">
                  <c:v>554</c:v>
                </c:pt>
              </c:numCache>
            </c:numRef>
          </c:val>
          <c:extLst>
            <c:ext xmlns:c16="http://schemas.microsoft.com/office/drawing/2014/chart" uri="{C3380CC4-5D6E-409C-BE32-E72D297353CC}">
              <c16:uniqueId val="{00000001-0A5F-44B2-8B92-0B05A02EAC50}"/>
            </c:ext>
          </c:extLst>
        </c:ser>
        <c:dLbls>
          <c:dLblPos val="ctr"/>
          <c:showLegendKey val="0"/>
          <c:showVal val="1"/>
          <c:showCatName val="0"/>
          <c:showSerName val="0"/>
          <c:showPercent val="0"/>
          <c:showBubbleSize val="0"/>
        </c:dLbls>
        <c:gapWidth val="150"/>
        <c:overlap val="100"/>
        <c:axId val="603605040"/>
        <c:axId val="603595856"/>
      </c:barChart>
      <c:catAx>
        <c:axId val="603605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3595856"/>
        <c:crosses val="autoZero"/>
        <c:auto val="1"/>
        <c:lblAlgn val="ctr"/>
        <c:lblOffset val="100"/>
        <c:noMultiLvlLbl val="0"/>
      </c:catAx>
      <c:valAx>
        <c:axId val="60359585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36050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[Sales+Dataset.xlsx]businessform clnt lastyr!PivotTable7</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barChart>
        <c:barDir val="col"/>
        <c:grouping val="clustered"/>
        <c:varyColors val="0"/>
        <c:ser>
          <c:idx val="0"/>
          <c:order val="0"/>
          <c:tx>
            <c:strRef>
              <c:f>'businessform clnt lastyr'!$B$3:$B$4</c:f>
              <c:strCache>
                <c:ptCount val="1"/>
                <c:pt idx="0">
                  <c:v>Loss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'businessform clnt lastyr'!$A$5:$A$10</c:f>
              <c:strCache>
                <c:ptCount val="5"/>
                <c:pt idx="0">
                  <c:v>0 - 25,000</c:v>
                </c:pt>
                <c:pt idx="1">
                  <c:v>0 (No business)</c:v>
                </c:pt>
                <c:pt idx="2">
                  <c:v>25,000 - 50,000</c:v>
                </c:pt>
                <c:pt idx="3">
                  <c:v>50,000 - 100,000</c:v>
                </c:pt>
                <c:pt idx="4">
                  <c:v>More than 100,000</c:v>
                </c:pt>
              </c:strCache>
            </c:strRef>
          </c:cat>
          <c:val>
            <c:numRef>
              <c:f>'businessform clnt lastyr'!$B$5:$B$10</c:f>
              <c:numCache>
                <c:formatCode>General</c:formatCode>
                <c:ptCount val="5"/>
                <c:pt idx="0">
                  <c:v>310</c:v>
                </c:pt>
                <c:pt idx="1">
                  <c:v>57219</c:v>
                </c:pt>
                <c:pt idx="2">
                  <c:v>548</c:v>
                </c:pt>
                <c:pt idx="3">
                  <c:v>801</c:v>
                </c:pt>
                <c:pt idx="4">
                  <c:v>1520</c:v>
                </c:pt>
              </c:numCache>
            </c:numRef>
          </c:val>
          <c:extLst>
            <c:ext xmlns:c16="http://schemas.microsoft.com/office/drawing/2014/chart" uri="{C3380CC4-5D6E-409C-BE32-E72D297353CC}">
              <c16:uniqueId val="{00000000-030E-4216-BC07-703688AAD4A0}"/>
            </c:ext>
          </c:extLst>
        </c:ser>
        <c:ser>
          <c:idx val="1"/>
          <c:order val="1"/>
          <c:tx>
            <c:strRef>
              <c:f>'businessform clnt lastyr'!$C$3:$C$4</c:f>
              <c:strCache>
                <c:ptCount val="1"/>
                <c:pt idx="0">
                  <c:v>Won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'businessform clnt lastyr'!$A$5:$A$10</c:f>
              <c:strCache>
                <c:ptCount val="5"/>
                <c:pt idx="0">
                  <c:v>0 - 25,000</c:v>
                </c:pt>
                <c:pt idx="1">
                  <c:v>0 (No business)</c:v>
                </c:pt>
                <c:pt idx="2">
                  <c:v>25,000 - 50,000</c:v>
                </c:pt>
                <c:pt idx="3">
                  <c:v>50,000 - 100,000</c:v>
                </c:pt>
                <c:pt idx="4">
                  <c:v>More than 100,000</c:v>
                </c:pt>
              </c:strCache>
            </c:strRef>
          </c:cat>
          <c:val>
            <c:numRef>
              <c:f>'businessform clnt lastyr'!$C$5:$C$10</c:f>
              <c:numCache>
                <c:formatCode>General</c:formatCode>
                <c:ptCount val="5"/>
                <c:pt idx="0">
                  <c:v>1472</c:v>
                </c:pt>
                <c:pt idx="1">
                  <c:v>11989</c:v>
                </c:pt>
                <c:pt idx="2">
                  <c:v>1535</c:v>
                </c:pt>
                <c:pt idx="3">
                  <c:v>1291</c:v>
                </c:pt>
                <c:pt idx="4">
                  <c:v>1340</c:v>
                </c:pt>
              </c:numCache>
            </c:numRef>
          </c:val>
          <c:extLst>
            <c:ext xmlns:c16="http://schemas.microsoft.com/office/drawing/2014/chart" uri="{C3380CC4-5D6E-409C-BE32-E72D297353CC}">
              <c16:uniqueId val="{00000001-030E-4216-BC07-703688AAD4A0}"/>
            </c:ext>
          </c:extLst>
        </c:ser>
        <c:dLbls>
          <c:dLblPos val="outEnd"/>
          <c:showLegendKey val="0"/>
          <c:showVal val="1"/>
          <c:showCatName val="0"/>
          <c:showSerName val="0"/>
          <c:showPercent val="0"/>
          <c:showBubbleSize val="0"/>
        </c:dLbls>
        <c:gapWidth val="150"/>
        <c:axId val="1254612584"/>
        <c:axId val="821298224"/>
      </c:barChart>
      <c:catAx>
        <c:axId val="1254612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298224"/>
        <c:crosses val="autoZero"/>
        <c:auto val="1"/>
        <c:lblAlgn val="ctr"/>
        <c:lblOffset val="100"/>
        <c:noMultiLvlLbl val="0"/>
      </c:catAx>
      <c:valAx>
        <c:axId val="8212982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6125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[Sales+Dataset.xlsx]client conversionrate!PivotTable6</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'client conversionrate'!$B$3:$B$4</c:f>
              <c:strCache>
                <c:ptCount val="1"/>
                <c:pt idx="0">
                  <c:v>Loss</c:v>
                </c:pt>
              </c:strCache>
            </c:strRef>
          </c:tx>
          <c:spPr>
            <a:solidFill>
              <a:schemeClr val="accent1"/>
            </a:solidFill>
            <a:ln>
              <a:noFill/>
            </a:ln>
            <a:effectLst/>
          </c:spPr>
          <c:invertIfNegative val="0"/>
          <c:cat>
            <c:strRef>
              <c:f>'client conversionrate'!$A$5:$A$10</c:f>
              <c:strCache>
                <c:ptCount val="5"/>
                <c:pt idx="0">
                  <c:v>100K or less</c:v>
                </c:pt>
                <c:pt idx="1">
                  <c:v>100K to 250K</c:v>
                </c:pt>
                <c:pt idx="2">
                  <c:v>250K to 500K</c:v>
                </c:pt>
                <c:pt idx="3">
                  <c:v>500K to 1M</c:v>
                </c:pt>
                <c:pt idx="4">
                  <c:v>More than 1M</c:v>
                </c:pt>
              </c:strCache>
            </c:strRef>
          </c:cat>
          <c:val>
            <c:numRef>
              <c:f>'client conversionrate'!$B$5:$B$10</c:f>
              <c:numCache>
                <c:formatCode>General</c:formatCode>
                <c:ptCount val="5"/>
                <c:pt idx="0">
                  <c:v>45893</c:v>
                </c:pt>
                <c:pt idx="1">
                  <c:v>2967</c:v>
                </c:pt>
                <c:pt idx="2">
                  <c:v>3673</c:v>
                </c:pt>
                <c:pt idx="3">
                  <c:v>3598</c:v>
                </c:pt>
                <c:pt idx="4">
                  <c:v>4267</c:v>
                </c:pt>
              </c:numCache>
            </c:numRef>
          </c:val>
          <c:extLst>
            <c:ext xmlns:c16="http://schemas.microsoft.com/office/drawing/2014/chart" uri="{C3380CC4-5D6E-409C-BE32-E72D297353CC}">
              <c16:uniqueId val="{00000000-930E-4E1E-AA3D-43E5471F403E}"/>
            </c:ext>
          </c:extLst>
        </c:ser>
        <c:ser>
          <c:idx val="1"/>
          <c:order val="1"/>
          <c:tx>
            <c:strRef>
              <c:f>'client conversionrate'!$C$3:$C$4</c:f>
              <c:strCache>
                <c:ptCount val="1"/>
                <c:pt idx="0">
                  <c:v>Won</c:v>
                </c:pt>
              </c:strCache>
            </c:strRef>
          </c:tx>
          <c:spPr>
            <a:solidFill>
              <a:schemeClr val="accent2"/>
            </a:solidFill>
            <a:ln>
              <a:noFill/>
            </a:ln>
            <a:effectLst/>
          </c:spPr>
          <c:invertIfNegative val="0"/>
          <c:cat>
            <c:strRef>
              <c:f>'client conversionrate'!$A$5:$A$10</c:f>
              <c:strCache>
                <c:ptCount val="5"/>
                <c:pt idx="0">
                  <c:v>100K or less</c:v>
                </c:pt>
                <c:pt idx="1">
                  <c:v>100K to 250K</c:v>
                </c:pt>
                <c:pt idx="2">
                  <c:v>250K to 500K</c:v>
                </c:pt>
                <c:pt idx="3">
                  <c:v>500K to 1M</c:v>
                </c:pt>
                <c:pt idx="4">
                  <c:v>More than 1M</c:v>
                </c:pt>
              </c:strCache>
            </c:strRef>
          </c:cat>
          <c:val>
            <c:numRef>
              <c:f>'client conversionrate'!$C$5:$C$10</c:f>
              <c:numCache>
                <c:formatCode>General</c:formatCode>
                <c:ptCount val="5"/>
                <c:pt idx="0">
                  <c:v>13611</c:v>
                </c:pt>
                <c:pt idx="1">
                  <c:v>874</c:v>
                </c:pt>
                <c:pt idx="2">
                  <c:v>1083</c:v>
                </c:pt>
                <c:pt idx="3">
                  <c:v>1038</c:v>
                </c:pt>
                <c:pt idx="4">
                  <c:v>1021</c:v>
                </c:pt>
              </c:numCache>
            </c:numRef>
          </c:val>
          <c:extLst>
            <c:ext xmlns:c16="http://schemas.microsoft.com/office/drawing/2014/chart" uri="{C3380CC4-5D6E-409C-BE32-E72D297353CC}">
              <c16:uniqueId val="{00000001-930E-4E1E-AA3D-43E5471F403E}"/>
            </c:ext>
          </c:extLst>
        </c:ser>
        <c:dLbls>
          <c:showLegendKey val="0"/>
          <c:showVal val="0"/>
          <c:showCatName val="0"/>
          <c:showSerName val="0"/>
          <c:showPercent val="0"/>
          <c:showBubbleSize val="0"/>
        </c:dLbls>
        <c:gapWidth val="219"/>
        <c:overlap val="-27"/>
        <c:axId val="821288896"/>
        <c:axId val="821289224"/>
      </c:barChart>
      <c:catAx>
        <c:axId val="821288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289224"/>
        <c:crosses val="autoZero"/>
        <c:auto val="1"/>
        <c:lblAlgn val="ctr"/>
        <c:lblOffset val="100"/>
        <c:noMultiLvlLbl val="0"/>
      </c:catAx>
      <c:valAx>
        <c:axId val="821289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2888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[Sales+Dataset.xlsx]city cnvr rate!PivotTable8</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bar"/>
        <c:grouping val="clustered"/>
        <c:varyColors val="0"/>
        <c:ser>
          <c:idx val="0"/>
          <c:order val="0"/>
          <c:tx>
            <c:strRef>
              <c:f>'city cnvr rate'!$B$3:$B$4</c:f>
              <c:strCache>
                <c:ptCount val="1"/>
                <c:pt idx="0">
                  <c:v>Loss</c:v>
                </c:pt>
              </c:strCache>
            </c:strRef>
          </c:tx>
          <c:spPr>
            <a:solidFill>
              <a:schemeClr val="accent1"/>
            </a:solidFill>
            <a:ln>
              <a:noFill/>
            </a:ln>
            <a:effectLst/>
          </c:spPr>
          <c:invertIfNegative val="0"/>
          <c:cat>
            <c:strRef>
              <c:f>'city cnvr rate'!$A$5:$A$12</c:f>
              <c:strCache>
                <c:ptCount val="7"/>
                <c:pt idx="0">
                  <c:v>Bengaluru</c:v>
                </c:pt>
                <c:pt idx="1">
                  <c:v>Chennai</c:v>
                </c:pt>
                <c:pt idx="2">
                  <c:v>Delhi</c:v>
                </c:pt>
                <c:pt idx="3">
                  <c:v>Hyderabad</c:v>
                </c:pt>
                <c:pt idx="4">
                  <c:v>Kolkata</c:v>
                </c:pt>
                <c:pt idx="5">
                  <c:v>Mumbai</c:v>
                </c:pt>
                <c:pt idx="6">
                  <c:v>Pune</c:v>
                </c:pt>
              </c:strCache>
            </c:strRef>
          </c:cat>
          <c:val>
            <c:numRef>
              <c:f>'city cnvr rate'!$B$5:$B$12</c:f>
              <c:numCache>
                <c:formatCode>General</c:formatCode>
                <c:ptCount val="7"/>
                <c:pt idx="0">
                  <c:v>7478</c:v>
                </c:pt>
                <c:pt idx="1">
                  <c:v>5917</c:v>
                </c:pt>
                <c:pt idx="2">
                  <c:v>11698</c:v>
                </c:pt>
                <c:pt idx="3">
                  <c:v>7211</c:v>
                </c:pt>
                <c:pt idx="4">
                  <c:v>5793</c:v>
                </c:pt>
                <c:pt idx="5">
                  <c:v>15687</c:v>
                </c:pt>
                <c:pt idx="6">
                  <c:v>6614</c:v>
                </c:pt>
              </c:numCache>
            </c:numRef>
          </c:val>
          <c:extLst>
            <c:ext xmlns:c16="http://schemas.microsoft.com/office/drawing/2014/chart" uri="{C3380CC4-5D6E-409C-BE32-E72D297353CC}">
              <c16:uniqueId val="{00000000-3C10-4C46-9267-3EA020662D7D}"/>
            </c:ext>
          </c:extLst>
        </c:ser>
        <c:ser>
          <c:idx val="1"/>
          <c:order val="1"/>
          <c:tx>
            <c:strRef>
              <c:f>'city cnvr rate'!$C$3:$C$4</c:f>
              <c:strCache>
                <c:ptCount val="1"/>
                <c:pt idx="0">
                  <c:v>Won</c:v>
                </c:pt>
              </c:strCache>
            </c:strRef>
          </c:tx>
          <c:spPr>
            <a:solidFill>
              <a:schemeClr val="accent2"/>
            </a:solidFill>
            <a:ln>
              <a:noFill/>
            </a:ln>
            <a:effectLst/>
          </c:spPr>
          <c:invertIfNegative val="0"/>
          <c:cat>
            <c:strRef>
              <c:f>'city cnvr rate'!$A$5:$A$12</c:f>
              <c:strCache>
                <c:ptCount val="7"/>
                <c:pt idx="0">
                  <c:v>Bengaluru</c:v>
                </c:pt>
                <c:pt idx="1">
                  <c:v>Chennai</c:v>
                </c:pt>
                <c:pt idx="2">
                  <c:v>Delhi</c:v>
                </c:pt>
                <c:pt idx="3">
                  <c:v>Hyderabad</c:v>
                </c:pt>
                <c:pt idx="4">
                  <c:v>Kolkata</c:v>
                </c:pt>
                <c:pt idx="5">
                  <c:v>Mumbai</c:v>
                </c:pt>
                <c:pt idx="6">
                  <c:v>Pune</c:v>
                </c:pt>
              </c:strCache>
            </c:strRef>
          </c:cat>
          <c:val>
            <c:numRef>
              <c:f>'city cnvr rate'!$C$5:$C$12</c:f>
              <c:numCache>
                <c:formatCode>General</c:formatCode>
                <c:ptCount val="7"/>
                <c:pt idx="0">
                  <c:v>2074</c:v>
                </c:pt>
                <c:pt idx="1">
                  <c:v>1651</c:v>
                </c:pt>
                <c:pt idx="2">
                  <c:v>3444</c:v>
                </c:pt>
                <c:pt idx="3">
                  <c:v>2021</c:v>
                </c:pt>
                <c:pt idx="4">
                  <c:v>1565</c:v>
                </c:pt>
                <c:pt idx="5">
                  <c:v>5333</c:v>
                </c:pt>
                <c:pt idx="6">
                  <c:v>1539</c:v>
                </c:pt>
              </c:numCache>
            </c:numRef>
          </c:val>
          <c:extLst>
            <c:ext xmlns:c16="http://schemas.microsoft.com/office/drawing/2014/chart" uri="{C3380CC4-5D6E-409C-BE32-E72D297353CC}">
              <c16:uniqueId val="{00000001-3C10-4C46-9267-3EA020662D7D}"/>
            </c:ext>
          </c:extLst>
        </c:ser>
        <c:dLbls>
          <c:showLegendKey val="0"/>
          <c:showVal val="0"/>
          <c:showCatName val="0"/>
          <c:showSerName val="0"/>
          <c:showPercent val="0"/>
          <c:showBubbleSize val="0"/>
        </c:dLbls>
        <c:gapWidth val="182"/>
        <c:axId val="324881728"/>
        <c:axId val="324887960"/>
      </c:barChart>
      <c:catAx>
        <c:axId val="3248817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887960"/>
        <c:crosses val="autoZero"/>
        <c:auto val="1"/>
        <c:lblAlgn val="ctr"/>
        <c:lblOffset val="100"/>
        <c:noMultiLvlLbl val="0"/>
      </c:catAx>
      <c:valAx>
        <c:axId val="3248879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8817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[Sales+Dataset.xlsx]technology primary!PivotTable2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barChart>
        <c:barDir val="bar"/>
        <c:grouping val="percentStacked"/>
        <c:varyColors val="0"/>
        <c:ser>
          <c:idx val="0"/>
          <c:order val="0"/>
          <c:tx>
            <c:strRef>
              <c:f>'technology primary'!$B$4:$B$5</c:f>
              <c:strCache>
                <c:ptCount val="1"/>
                <c:pt idx="0">
                  <c:v>Loss</c:v>
                </c:pt>
              </c:strCache>
            </c:strRef>
          </c:tx>
          <c:spPr>
            <a:solidFill>
              <a:schemeClr val="accent1"/>
            </a:solidFill>
            <a:ln>
              <a:noFill/>
            </a:ln>
            <a:effectLst/>
          </c:spPr>
          <c:invertIfNegative val="0"/>
          <c:cat>
            <c:strRef>
              <c:f>'technology primary'!$A$6:$A$10</c:f>
              <c:strCache>
                <c:ptCount val="4"/>
                <c:pt idx="0">
                  <c:v>Analytics</c:v>
                </c:pt>
                <c:pt idx="1">
                  <c:v>ERP Implementation</c:v>
                </c:pt>
                <c:pt idx="2">
                  <c:v>Legacy Modernization</c:v>
                </c:pt>
                <c:pt idx="3">
                  <c:v>Technical Business Solutions</c:v>
                </c:pt>
              </c:strCache>
            </c:strRef>
          </c:cat>
          <c:val>
            <c:numRef>
              <c:f>'technology primary'!$B$6:$B$10</c:f>
              <c:numCache>
                <c:formatCode>General</c:formatCode>
                <c:ptCount val="4"/>
                <c:pt idx="0">
                  <c:v>207</c:v>
                </c:pt>
                <c:pt idx="1">
                  <c:v>38181</c:v>
                </c:pt>
                <c:pt idx="2">
                  <c:v>535</c:v>
                </c:pt>
                <c:pt idx="3">
                  <c:v>21475</c:v>
                </c:pt>
              </c:numCache>
            </c:numRef>
          </c:val>
          <c:extLst>
            <c:ext xmlns:c16="http://schemas.microsoft.com/office/drawing/2014/chart" uri="{C3380CC4-5D6E-409C-BE32-E72D297353CC}">
              <c16:uniqueId val="{00000000-532D-4ECB-93D0-719167C7330C}"/>
            </c:ext>
          </c:extLst>
        </c:ser>
        <c:ser>
          <c:idx val="1"/>
          <c:order val="1"/>
          <c:tx>
            <c:strRef>
              <c:f>'technology primary'!$C$4:$C$5</c:f>
              <c:strCache>
                <c:ptCount val="1"/>
                <c:pt idx="0">
                  <c:v>Won</c:v>
                </c:pt>
              </c:strCache>
            </c:strRef>
          </c:tx>
          <c:spPr>
            <a:solidFill>
              <a:schemeClr val="accent2"/>
            </a:solidFill>
            <a:ln>
              <a:noFill/>
            </a:ln>
            <a:effectLst/>
          </c:spPr>
          <c:invertIfNegative val="0"/>
          <c:cat>
            <c:strRef>
              <c:f>'technology primary'!$A$6:$A$10</c:f>
              <c:strCache>
                <c:ptCount val="4"/>
                <c:pt idx="0">
                  <c:v>Analytics</c:v>
                </c:pt>
                <c:pt idx="1">
                  <c:v>ERP Implementation</c:v>
                </c:pt>
                <c:pt idx="2">
                  <c:v>Legacy Modernization</c:v>
                </c:pt>
                <c:pt idx="3">
                  <c:v>Technical Business Solutions</c:v>
                </c:pt>
              </c:strCache>
            </c:strRef>
          </c:cat>
          <c:val>
            <c:numRef>
              <c:f>'technology primary'!$C$6:$C$10</c:f>
              <c:numCache>
                <c:formatCode>General</c:formatCode>
                <c:ptCount val="4"/>
                <c:pt idx="0">
                  <c:v>74</c:v>
                </c:pt>
                <c:pt idx="1">
                  <c:v>11629</c:v>
                </c:pt>
                <c:pt idx="2">
                  <c:v>74</c:v>
                </c:pt>
                <c:pt idx="3">
                  <c:v>5850</c:v>
                </c:pt>
              </c:numCache>
            </c:numRef>
          </c:val>
          <c:extLst>
            <c:ext xmlns:c16="http://schemas.microsoft.com/office/drawing/2014/chart" uri="{C3380CC4-5D6E-409C-BE32-E72D297353CC}">
              <c16:uniqueId val="{00000001-532D-4ECB-93D0-719167C7330C}"/>
            </c:ext>
          </c:extLst>
        </c:ser>
        <c:dLbls>
          <c:showLegendKey val="0"/>
          <c:showVal val="0"/>
          <c:showCatName val="0"/>
          <c:showSerName val="0"/>
          <c:showPercent val="0"/>
          <c:showBubbleSize val="0"/>
        </c:dLbls>
        <c:gapWidth val="150"/>
        <c:overlap val="100"/>
        <c:axId val="603610288"/>
        <c:axId val="603608976"/>
      </c:barChart>
      <c:catAx>
        <c:axId val="6036102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3608976"/>
        <c:crosses val="autoZero"/>
        <c:auto val="1"/>
        <c:lblAlgn val="ctr"/>
        <c:lblOffset val="100"/>
        <c:noMultiLvlLbl val="0"/>
      </c:catAx>
      <c:valAx>
        <c:axId val="60360897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36102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[Sales+Dataset.xlsx]B2B sales!PivotTable5</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2"/>
          </a:solidFill>
          <a:ln>
            <a:noFill/>
          </a:ln>
          <a:effectLst/>
        </c:spPr>
      </c:pivotFmt>
      <c:pivotFmt>
        <c:idx val="6"/>
        <c:spPr>
          <a:solidFill>
            <a:schemeClr val="accent2"/>
          </a:solidFill>
          <a:ln>
            <a:noFill/>
          </a:ln>
          <a:effectLst/>
        </c:spP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percentStacked"/>
        <c:varyColors val="0"/>
        <c:ser>
          <c:idx val="0"/>
          <c:order val="0"/>
          <c:tx>
            <c:strRef>
              <c:f>'B2B sales'!$B$3:$B$4</c:f>
              <c:strCache>
                <c:ptCount val="1"/>
                <c:pt idx="0">
                  <c:v>Loss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'B2B sales'!$A$5:$A$10</c:f>
              <c:strCache>
                <c:ptCount val="5"/>
                <c:pt idx="0">
                  <c:v>Enterprise Sellers</c:v>
                </c:pt>
                <c:pt idx="1">
                  <c:v>Marketing</c:v>
                </c:pt>
                <c:pt idx="2">
                  <c:v>Online Leads</c:v>
                </c:pt>
                <c:pt idx="3">
                  <c:v>Partners</c:v>
                </c:pt>
                <c:pt idx="4">
                  <c:v>Tele Sales</c:v>
                </c:pt>
              </c:strCache>
            </c:strRef>
          </c:cat>
          <c:val>
            <c:numRef>
              <c:f>'B2B sales'!$B$5:$B$10</c:f>
              <c:numCache>
                <c:formatCode>General</c:formatCode>
                <c:ptCount val="5"/>
                <c:pt idx="0">
                  <c:v>25174</c:v>
                </c:pt>
                <c:pt idx="1">
                  <c:v>30342</c:v>
                </c:pt>
                <c:pt idx="2">
                  <c:v>579</c:v>
                </c:pt>
                <c:pt idx="3">
                  <c:v>2327</c:v>
                </c:pt>
                <c:pt idx="4">
                  <c:v>1976</c:v>
                </c:pt>
              </c:numCache>
            </c:numRef>
          </c:val>
          <c:extLst>
            <c:ext xmlns:c16="http://schemas.microsoft.com/office/drawing/2014/chart" uri="{C3380CC4-5D6E-409C-BE32-E72D297353CC}">
              <c16:uniqueId val="{00000000-1666-4C5F-8030-FE9B10E2D6B2}"/>
            </c:ext>
          </c:extLst>
        </c:ser>
        <c:ser>
          <c:idx val="1"/>
          <c:order val="1"/>
          <c:tx>
            <c:strRef>
              <c:f>'B2B sales'!$C$3:$C$4</c:f>
              <c:strCache>
                <c:ptCount val="1"/>
                <c:pt idx="0">
                  <c:v>Won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'B2B sales'!$A$5:$A$10</c:f>
              <c:strCache>
                <c:ptCount val="5"/>
                <c:pt idx="0">
                  <c:v>Enterprise Sellers</c:v>
                </c:pt>
                <c:pt idx="1">
                  <c:v>Marketing</c:v>
                </c:pt>
                <c:pt idx="2">
                  <c:v>Online Leads</c:v>
                </c:pt>
                <c:pt idx="3">
                  <c:v>Partners</c:v>
                </c:pt>
                <c:pt idx="4">
                  <c:v>Tele Sales</c:v>
                </c:pt>
              </c:strCache>
            </c:strRef>
          </c:cat>
          <c:val>
            <c:numRef>
              <c:f>'B2B sales'!$C$5:$C$10</c:f>
              <c:numCache>
                <c:formatCode>General</c:formatCode>
                <c:ptCount val="5"/>
                <c:pt idx="0">
                  <c:v>9584</c:v>
                </c:pt>
                <c:pt idx="1">
                  <c:v>6920</c:v>
                </c:pt>
                <c:pt idx="2">
                  <c:v>40</c:v>
                </c:pt>
                <c:pt idx="3">
                  <c:v>529</c:v>
                </c:pt>
                <c:pt idx="4">
                  <c:v>554</c:v>
                </c:pt>
              </c:numCache>
            </c:numRef>
          </c:val>
          <c:extLst>
            <c:ext xmlns:c16="http://schemas.microsoft.com/office/drawing/2014/chart" uri="{C3380CC4-5D6E-409C-BE32-E72D297353CC}">
              <c16:uniqueId val="{00000001-1666-4C5F-8030-FE9B10E2D6B2}"/>
            </c:ext>
          </c:extLst>
        </c:ser>
        <c:dLbls>
          <c:dLblPos val="ctr"/>
          <c:showLegendKey val="0"/>
          <c:showVal val="1"/>
          <c:showCatName val="0"/>
          <c:showSerName val="0"/>
          <c:showPercent val="0"/>
          <c:showBubbleSize val="0"/>
        </c:dLbls>
        <c:gapWidth val="150"/>
        <c:overlap val="100"/>
        <c:axId val="603605040"/>
        <c:axId val="603595856"/>
      </c:barChart>
      <c:catAx>
        <c:axId val="603605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3595856"/>
        <c:crosses val="autoZero"/>
        <c:auto val="1"/>
        <c:lblAlgn val="ctr"/>
        <c:lblOffset val="100"/>
        <c:noMultiLvlLbl val="0"/>
      </c:catAx>
      <c:valAx>
        <c:axId val="60359585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36050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[Sales+Dataset.xlsx]city cnvr rate!PivotTable8</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bar"/>
        <c:grouping val="clustered"/>
        <c:varyColors val="0"/>
        <c:ser>
          <c:idx val="0"/>
          <c:order val="0"/>
          <c:tx>
            <c:strRef>
              <c:f>'city cnvr rate'!$B$3:$B$4</c:f>
              <c:strCache>
                <c:ptCount val="1"/>
                <c:pt idx="0">
                  <c:v>Loss</c:v>
                </c:pt>
              </c:strCache>
            </c:strRef>
          </c:tx>
          <c:spPr>
            <a:solidFill>
              <a:schemeClr val="accent1"/>
            </a:solidFill>
            <a:ln>
              <a:noFill/>
            </a:ln>
            <a:effectLst/>
          </c:spPr>
          <c:invertIfNegative val="0"/>
          <c:cat>
            <c:strRef>
              <c:f>'city cnvr rate'!$A$5:$A$12</c:f>
              <c:strCache>
                <c:ptCount val="7"/>
                <c:pt idx="0">
                  <c:v>Bengaluru</c:v>
                </c:pt>
                <c:pt idx="1">
                  <c:v>Chennai</c:v>
                </c:pt>
                <c:pt idx="2">
                  <c:v>Delhi</c:v>
                </c:pt>
                <c:pt idx="3">
                  <c:v>Hyderabad</c:v>
                </c:pt>
                <c:pt idx="4">
                  <c:v>Kolkata</c:v>
                </c:pt>
                <c:pt idx="5">
                  <c:v>Mumbai</c:v>
                </c:pt>
                <c:pt idx="6">
                  <c:v>Pune</c:v>
                </c:pt>
              </c:strCache>
            </c:strRef>
          </c:cat>
          <c:val>
            <c:numRef>
              <c:f>'city cnvr rate'!$B$5:$B$12</c:f>
              <c:numCache>
                <c:formatCode>General</c:formatCode>
                <c:ptCount val="7"/>
                <c:pt idx="0">
                  <c:v>7478</c:v>
                </c:pt>
                <c:pt idx="1">
                  <c:v>5917</c:v>
                </c:pt>
                <c:pt idx="2">
                  <c:v>11698</c:v>
                </c:pt>
                <c:pt idx="3">
                  <c:v>7211</c:v>
                </c:pt>
                <c:pt idx="4">
                  <c:v>5793</c:v>
                </c:pt>
                <c:pt idx="5">
                  <c:v>15687</c:v>
                </c:pt>
                <c:pt idx="6">
                  <c:v>6614</c:v>
                </c:pt>
              </c:numCache>
            </c:numRef>
          </c:val>
          <c:extLst>
            <c:ext xmlns:c16="http://schemas.microsoft.com/office/drawing/2014/chart" uri="{C3380CC4-5D6E-409C-BE32-E72D297353CC}">
              <c16:uniqueId val="{00000000-2E2D-4618-86F2-85E19860BAD6}"/>
            </c:ext>
          </c:extLst>
        </c:ser>
        <c:ser>
          <c:idx val="1"/>
          <c:order val="1"/>
          <c:tx>
            <c:strRef>
              <c:f>'city cnvr rate'!$C$3:$C$4</c:f>
              <c:strCache>
                <c:ptCount val="1"/>
                <c:pt idx="0">
                  <c:v>Won</c:v>
                </c:pt>
              </c:strCache>
            </c:strRef>
          </c:tx>
          <c:spPr>
            <a:solidFill>
              <a:schemeClr val="accent2"/>
            </a:solidFill>
            <a:ln>
              <a:noFill/>
            </a:ln>
            <a:effectLst/>
          </c:spPr>
          <c:invertIfNegative val="0"/>
          <c:cat>
            <c:strRef>
              <c:f>'city cnvr rate'!$A$5:$A$12</c:f>
              <c:strCache>
                <c:ptCount val="7"/>
                <c:pt idx="0">
                  <c:v>Bengaluru</c:v>
                </c:pt>
                <c:pt idx="1">
                  <c:v>Chennai</c:v>
                </c:pt>
                <c:pt idx="2">
                  <c:v>Delhi</c:v>
                </c:pt>
                <c:pt idx="3">
                  <c:v>Hyderabad</c:v>
                </c:pt>
                <c:pt idx="4">
                  <c:v>Kolkata</c:v>
                </c:pt>
                <c:pt idx="5">
                  <c:v>Mumbai</c:v>
                </c:pt>
                <c:pt idx="6">
                  <c:v>Pune</c:v>
                </c:pt>
              </c:strCache>
            </c:strRef>
          </c:cat>
          <c:val>
            <c:numRef>
              <c:f>'city cnvr rate'!$C$5:$C$12</c:f>
              <c:numCache>
                <c:formatCode>General</c:formatCode>
                <c:ptCount val="7"/>
                <c:pt idx="0">
                  <c:v>2074</c:v>
                </c:pt>
                <c:pt idx="1">
                  <c:v>1651</c:v>
                </c:pt>
                <c:pt idx="2">
                  <c:v>3444</c:v>
                </c:pt>
                <c:pt idx="3">
                  <c:v>2021</c:v>
                </c:pt>
                <c:pt idx="4">
                  <c:v>1565</c:v>
                </c:pt>
                <c:pt idx="5">
                  <c:v>5333</c:v>
                </c:pt>
                <c:pt idx="6">
                  <c:v>1539</c:v>
                </c:pt>
              </c:numCache>
            </c:numRef>
          </c:val>
          <c:extLst>
            <c:ext xmlns:c16="http://schemas.microsoft.com/office/drawing/2014/chart" uri="{C3380CC4-5D6E-409C-BE32-E72D297353CC}">
              <c16:uniqueId val="{00000001-2E2D-4618-86F2-85E19860BAD6}"/>
            </c:ext>
          </c:extLst>
        </c:ser>
        <c:dLbls>
          <c:showLegendKey val="0"/>
          <c:showVal val="0"/>
          <c:showCatName val="0"/>
          <c:showSerName val="0"/>
          <c:showPercent val="0"/>
          <c:showBubbleSize val="0"/>
        </c:dLbls>
        <c:gapWidth val="182"/>
        <c:axId val="324881728"/>
        <c:axId val="324887960"/>
      </c:barChart>
      <c:catAx>
        <c:axId val="3248817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887960"/>
        <c:crosses val="autoZero"/>
        <c:auto val="1"/>
        <c:lblAlgn val="ctr"/>
        <c:lblOffset val="100"/>
        <c:noMultiLvlLbl val="0"/>
      </c:catAx>
      <c:valAx>
        <c:axId val="3248879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8817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[Sales+Dataset.xlsx]client conversionrate!PivotTable6</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'client conversionrate'!$B$3:$B$4</c:f>
              <c:strCache>
                <c:ptCount val="1"/>
                <c:pt idx="0">
                  <c:v>Loss</c:v>
                </c:pt>
              </c:strCache>
            </c:strRef>
          </c:tx>
          <c:spPr>
            <a:solidFill>
              <a:schemeClr val="accent1"/>
            </a:solidFill>
            <a:ln>
              <a:noFill/>
            </a:ln>
            <a:effectLst/>
          </c:spPr>
          <c:invertIfNegative val="0"/>
          <c:cat>
            <c:strRef>
              <c:f>'client conversionrate'!$A$5:$A$10</c:f>
              <c:strCache>
                <c:ptCount val="5"/>
                <c:pt idx="0">
                  <c:v>100K or less</c:v>
                </c:pt>
                <c:pt idx="1">
                  <c:v>100K to 250K</c:v>
                </c:pt>
                <c:pt idx="2">
                  <c:v>250K to 500K</c:v>
                </c:pt>
                <c:pt idx="3">
                  <c:v>500K to 1M</c:v>
                </c:pt>
                <c:pt idx="4">
                  <c:v>More than 1M</c:v>
                </c:pt>
              </c:strCache>
            </c:strRef>
          </c:cat>
          <c:val>
            <c:numRef>
              <c:f>'client conversionrate'!$B$5:$B$10</c:f>
              <c:numCache>
                <c:formatCode>General</c:formatCode>
                <c:ptCount val="5"/>
                <c:pt idx="0">
                  <c:v>45893</c:v>
                </c:pt>
                <c:pt idx="1">
                  <c:v>2967</c:v>
                </c:pt>
                <c:pt idx="2">
                  <c:v>3673</c:v>
                </c:pt>
                <c:pt idx="3">
                  <c:v>3598</c:v>
                </c:pt>
                <c:pt idx="4">
                  <c:v>4267</c:v>
                </c:pt>
              </c:numCache>
            </c:numRef>
          </c:val>
          <c:extLst>
            <c:ext xmlns:c16="http://schemas.microsoft.com/office/drawing/2014/chart" uri="{C3380CC4-5D6E-409C-BE32-E72D297353CC}">
              <c16:uniqueId val="{00000000-D914-4CBA-83AB-007E35160C89}"/>
            </c:ext>
          </c:extLst>
        </c:ser>
        <c:ser>
          <c:idx val="1"/>
          <c:order val="1"/>
          <c:tx>
            <c:strRef>
              <c:f>'client conversionrate'!$C$3:$C$4</c:f>
              <c:strCache>
                <c:ptCount val="1"/>
                <c:pt idx="0">
                  <c:v>Won</c:v>
                </c:pt>
              </c:strCache>
            </c:strRef>
          </c:tx>
          <c:spPr>
            <a:solidFill>
              <a:schemeClr val="accent2"/>
            </a:solidFill>
            <a:ln>
              <a:noFill/>
            </a:ln>
            <a:effectLst/>
          </c:spPr>
          <c:invertIfNegative val="0"/>
          <c:cat>
            <c:strRef>
              <c:f>'client conversionrate'!$A$5:$A$10</c:f>
              <c:strCache>
                <c:ptCount val="5"/>
                <c:pt idx="0">
                  <c:v>100K or less</c:v>
                </c:pt>
                <c:pt idx="1">
                  <c:v>100K to 250K</c:v>
                </c:pt>
                <c:pt idx="2">
                  <c:v>250K to 500K</c:v>
                </c:pt>
                <c:pt idx="3">
                  <c:v>500K to 1M</c:v>
                </c:pt>
                <c:pt idx="4">
                  <c:v>More than 1M</c:v>
                </c:pt>
              </c:strCache>
            </c:strRef>
          </c:cat>
          <c:val>
            <c:numRef>
              <c:f>'client conversionrate'!$C$5:$C$10</c:f>
              <c:numCache>
                <c:formatCode>General</c:formatCode>
                <c:ptCount val="5"/>
                <c:pt idx="0">
                  <c:v>13611</c:v>
                </c:pt>
                <c:pt idx="1">
                  <c:v>874</c:v>
                </c:pt>
                <c:pt idx="2">
                  <c:v>1083</c:v>
                </c:pt>
                <c:pt idx="3">
                  <c:v>1038</c:v>
                </c:pt>
                <c:pt idx="4">
                  <c:v>1021</c:v>
                </c:pt>
              </c:numCache>
            </c:numRef>
          </c:val>
          <c:extLst>
            <c:ext xmlns:c16="http://schemas.microsoft.com/office/drawing/2014/chart" uri="{C3380CC4-5D6E-409C-BE32-E72D297353CC}">
              <c16:uniqueId val="{00000001-D914-4CBA-83AB-007E35160C89}"/>
            </c:ext>
          </c:extLst>
        </c:ser>
        <c:dLbls>
          <c:showLegendKey val="0"/>
          <c:showVal val="0"/>
          <c:showCatName val="0"/>
          <c:showSerName val="0"/>
          <c:showPercent val="0"/>
          <c:showBubbleSize val="0"/>
        </c:dLbls>
        <c:gapWidth val="219"/>
        <c:overlap val="-27"/>
        <c:axId val="821288896"/>
        <c:axId val="821289224"/>
      </c:barChart>
      <c:catAx>
        <c:axId val="821288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289224"/>
        <c:crosses val="autoZero"/>
        <c:auto val="1"/>
        <c:lblAlgn val="ctr"/>
        <c:lblOffset val="100"/>
        <c:noMultiLvlLbl val="0"/>
      </c:catAx>
      <c:valAx>
        <c:axId val="821289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2888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70" name="Google Shape;1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Analyse the variables in the dataset, find the insights and mention the pattern of insights in the data. Make more copies of this slide if needed.</a:t>
            </a:r>
            <a:endParaRPr/>
          </a:p>
        </p:txBody>
      </p:sp>
      <p:sp>
        <p:nvSpPr>
          <p:cNvPr id="179" name="Google Shape;17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188" name="Google Shape;18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195" name="Google Shape;19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9" name="Google Shape;20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 Make more copies of this slide if needed.</a:t>
            </a:r>
            <a:endParaRPr/>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recommendation explain the insights that form the reasoning for giving that recommendation. Make more copies of this slide if necessary.</a:t>
            </a:r>
            <a:endParaRPr/>
          </a:p>
        </p:txBody>
      </p:sp>
      <p:sp>
        <p:nvSpPr>
          <p:cNvPr id="223" name="Google Shape;22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31" name="Google Shape;23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37" name="Google Shape;23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43" name="Google Shape;243;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Provide at least three questions under each branch.</a:t>
            </a: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All the frameworks that are used should be mentioned.</a:t>
            </a:r>
            <a:endParaRPr/>
          </a:p>
          <a:p>
            <a:pPr marL="457200" lvl="0" indent="-228600" algn="l" rtl="0">
              <a:lnSpc>
                <a:spcPct val="100000"/>
              </a:lnSpc>
              <a:spcBef>
                <a:spcPts val="0"/>
              </a:spcBef>
              <a:spcAft>
                <a:spcPts val="0"/>
              </a:spcAft>
              <a:buSzPts val="1400"/>
              <a:buFont typeface="Lato"/>
              <a:buChar char="-"/>
            </a:pPr>
            <a:r>
              <a:rPr lang="en-US"/>
              <a:t>A suitable reason is a must to provide here</a:t>
            </a:r>
            <a:endParaRPr/>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Use the “download as” feature of Coggle if you are using the tool.</a:t>
            </a:r>
            <a:endParaRPr/>
          </a:p>
          <a:p>
            <a:pPr marL="457200" lvl="0" indent="-228600" algn="l" rtl="0">
              <a:lnSpc>
                <a:spcPct val="100000"/>
              </a:lnSpc>
              <a:spcBef>
                <a:spcPts val="0"/>
              </a:spcBef>
              <a:spcAft>
                <a:spcPts val="0"/>
              </a:spcAft>
              <a:buSzPts val="1400"/>
              <a:buFont typeface="Lato"/>
              <a:buChar char="-"/>
            </a:pPr>
            <a:r>
              <a:rPr lang="en-US"/>
              <a:t>Provide one image with complete tree along with separate elements where the text is readable.</a:t>
            </a:r>
            <a:endParaRPr/>
          </a:p>
          <a:p>
            <a:pPr marL="457200" lvl="0" indent="-228600" algn="l" rtl="0">
              <a:lnSpc>
                <a:spcPct val="100000"/>
              </a:lnSpc>
              <a:spcBef>
                <a:spcPts val="0"/>
              </a:spcBef>
              <a:spcAft>
                <a:spcPts val="0"/>
              </a:spcAft>
              <a:buSzPts val="1400"/>
              <a:buChar char="-"/>
            </a:pPr>
            <a:r>
              <a:rPr lang="en-US"/>
              <a:t>Copy the slide if you require more space</a:t>
            </a:r>
            <a:endParaRPr/>
          </a:p>
        </p:txBody>
      </p:sp>
      <p:sp>
        <p:nvSpPr>
          <p:cNvPr id="127" name="Google Shape;12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52" name="Google Shape;15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chart" Target="../charts/char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46847" y="622499"/>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a:solidFill>
                  <a:srgbClr val="F43F3C"/>
                </a:solidFill>
              </a:rPr>
              <a:t>ASSIGNMENT GUIDELINES</a:t>
            </a:r>
            <a:endParaRPr/>
          </a:p>
        </p:txBody>
      </p:sp>
      <p:sp>
        <p:nvSpPr>
          <p:cNvPr id="85" name="Google Shape;85;p12"/>
          <p:cNvSpPr txBox="1"/>
          <p:nvPr/>
        </p:nvSpPr>
        <p:spPr>
          <a:xfrm>
            <a:off x="602478" y="1526520"/>
            <a:ext cx="10987044" cy="47089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Make </a:t>
            </a:r>
            <a:r>
              <a:rPr lang="en-US" sz="2000">
                <a:solidFill>
                  <a:srgbClr val="757070"/>
                </a:solidFill>
                <a:latin typeface="Lato"/>
                <a:ea typeface="Lato"/>
                <a:cs typeface="Lato"/>
                <a:sym typeface="Lato"/>
              </a:rPr>
              <a:t>the changes in the</a:t>
            </a:r>
            <a:r>
              <a:rPr lang="en-US" sz="2000" b="0" i="0" u="none" strike="noStrike" cap="none">
                <a:solidFill>
                  <a:srgbClr val="757070"/>
                </a:solidFill>
                <a:latin typeface="Lato"/>
                <a:ea typeface="Lato"/>
                <a:cs typeface="Lato"/>
                <a:sym typeface="Lato"/>
              </a:rPr>
              <a:t> PPT </a:t>
            </a:r>
            <a:r>
              <a:rPr lang="en-US" sz="2000">
                <a:solidFill>
                  <a:srgbClr val="757070"/>
                </a:solidFill>
                <a:latin typeface="Lato"/>
                <a:ea typeface="Lato"/>
                <a:cs typeface="Lato"/>
                <a:sym typeface="Lato"/>
              </a:rPr>
              <a:t>as you solve the parts</a:t>
            </a:r>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This file contains the template for all the parts of the project.</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Check the instructions added in the note section of every slide for clarity.</a:t>
            </a: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Don’t move around any image or text box</a:t>
            </a: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a:solidFill>
                <a:srgbClr val="757070"/>
              </a:solidFill>
              <a:latin typeface="Lato"/>
              <a:ea typeface="Lato"/>
              <a:cs typeface="Lato"/>
              <a:sym typeface="Lato"/>
            </a:endParaRPr>
          </a:p>
          <a:p>
            <a:pPr marL="285750" marR="0" lvl="0" indent="-28575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If you require more/lesser elements, be careful when you copy/delete the existing ones.</a:t>
            </a:r>
            <a:endParaRPr/>
          </a:p>
          <a:p>
            <a:pPr marL="285750" marR="0" lvl="0" indent="-158750" algn="l" rtl="0">
              <a:lnSpc>
                <a:spcPct val="100000"/>
              </a:lnSpc>
              <a:spcBef>
                <a:spcPts val="0"/>
              </a:spcBef>
              <a:spcAft>
                <a:spcPts val="0"/>
              </a:spcAft>
              <a:buClr>
                <a:srgbClr val="757070"/>
              </a:buClr>
              <a:buSzPts val="2000"/>
              <a:buFont typeface="Arial"/>
              <a:buNone/>
            </a:pP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a:solidFill>
                <a:srgbClr val="757070"/>
              </a:solidFill>
              <a:latin typeface="Lato"/>
              <a:ea typeface="Lato"/>
              <a:cs typeface="Lato"/>
              <a:sym typeface="Lato"/>
            </a:endParaRPr>
          </a:p>
        </p:txBody>
      </p:sp>
      <p:pic>
        <p:nvPicPr>
          <p:cNvPr id="86" name="Google Shape;86;p12" descr="A close up of a logo&#10;&#10;Description automatically generated"/>
          <p:cNvPicPr preferRelativeResize="0"/>
          <p:nvPr/>
        </p:nvPicPr>
        <p:blipFill rotWithShape="1">
          <a:blip r:embed="rId3">
            <a:alphaModFix/>
          </a:blip>
          <a:srcRect/>
          <a:stretch/>
        </p:blipFill>
        <p:spPr>
          <a:xfrm>
            <a:off x="10313895" y="171493"/>
            <a:ext cx="1648553" cy="4510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grpSp>
        <p:nvGrpSpPr>
          <p:cNvPr id="164" name="Google Shape;164;p21"/>
          <p:cNvGrpSpPr/>
          <p:nvPr/>
        </p:nvGrpSpPr>
        <p:grpSpPr>
          <a:xfrm>
            <a:off x="514664" y="2009465"/>
            <a:ext cx="11162675" cy="4593842"/>
            <a:chOff x="589265" y="4632481"/>
            <a:chExt cx="2041200" cy="229238"/>
          </a:xfrm>
        </p:grpSpPr>
        <p:sp>
          <p:nvSpPr>
            <p:cNvPr id="165" name="Google Shape;165;p21"/>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7</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smtClean="0">
                  <a:latin typeface="Lato"/>
                  <a:ea typeface="Lato"/>
                  <a:cs typeface="Lato"/>
                  <a:sym typeface="Lato"/>
                </a:rPr>
                <a:t>No features have been built in last one year on the products is because of cost optimization with reduce in work force in product engineering department.</a:t>
              </a:r>
              <a:endParaRPr sz="1100" b="0" i="0" u="none" strike="noStrike" cap="none" dirty="0">
                <a:solidFill>
                  <a:srgbClr val="000000"/>
                </a:solidFill>
                <a:latin typeface="Lato"/>
                <a:ea typeface="Lato"/>
                <a:cs typeface="Lato"/>
                <a:sym typeface="Lato"/>
              </a:endParaRPr>
            </a:p>
          </p:txBody>
        </p:sp>
        <p:sp>
          <p:nvSpPr>
            <p:cNvPr id="166" name="Google Shape;166;p21"/>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8</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smtClean="0">
                  <a:latin typeface="Lato"/>
                  <a:ea typeface="Lato"/>
                  <a:cs typeface="Lato"/>
                  <a:sym typeface="Lato"/>
                </a:rPr>
                <a:t>All the market surveys of the product by the company indicated current product offering optimal where there should be better surveys conducted for better analysis.</a:t>
              </a:r>
              <a:endParaRPr sz="1100" b="0" i="0" u="none" strike="noStrike" cap="none" dirty="0">
                <a:solidFill>
                  <a:srgbClr val="000000"/>
                </a:solidFill>
                <a:latin typeface="Lato"/>
                <a:ea typeface="Lato"/>
                <a:cs typeface="Lato"/>
                <a:sym typeface="La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grpSp>
        <p:nvGrpSpPr>
          <p:cNvPr id="173" name="Google Shape;173;p22"/>
          <p:cNvGrpSpPr/>
          <p:nvPr/>
        </p:nvGrpSpPr>
        <p:grpSpPr>
          <a:xfrm>
            <a:off x="514664" y="2009461"/>
            <a:ext cx="11162675" cy="4485688"/>
            <a:chOff x="589265" y="4632481"/>
            <a:chExt cx="2041200" cy="223841"/>
          </a:xfrm>
        </p:grpSpPr>
        <p:sp>
          <p:nvSpPr>
            <p:cNvPr id="174" name="Google Shape;174;p22"/>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9</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smtClean="0">
                  <a:latin typeface="Lato"/>
                  <a:ea typeface="Lato"/>
                  <a:cs typeface="Lato"/>
                  <a:sym typeface="Lato"/>
                </a:rPr>
                <a:t>Expectations are different in the market because the existing product offering are not suitable for current business solutions.</a:t>
              </a:r>
              <a:endParaRPr sz="1100" b="0" i="0" u="none" strike="noStrike" cap="none" dirty="0">
                <a:solidFill>
                  <a:srgbClr val="000000"/>
                </a:solidFill>
                <a:latin typeface="Lato"/>
                <a:ea typeface="Lato"/>
                <a:cs typeface="Lato"/>
                <a:sym typeface="Lato"/>
              </a:endParaRPr>
            </a:p>
          </p:txBody>
        </p:sp>
        <p:sp>
          <p:nvSpPr>
            <p:cNvPr id="175" name="Google Shape;175;p22"/>
            <p:cNvSpPr txBox="1"/>
            <p:nvPr/>
          </p:nvSpPr>
          <p:spPr>
            <a:xfrm>
              <a:off x="589265" y="4748536"/>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10</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smtClean="0">
                  <a:latin typeface="Lato"/>
                  <a:ea typeface="Lato"/>
                  <a:cs typeface="Lato"/>
                  <a:sym typeface="Lato"/>
                </a:rPr>
                <a:t>Right contacts are to be targeted for better marketing and conversions</a:t>
              </a:r>
              <a:endParaRPr sz="1100" b="0" i="0" u="none" strike="noStrike" cap="none" dirty="0">
                <a:solidFill>
                  <a:srgbClr val="000000"/>
                </a:solidFill>
                <a:latin typeface="Lato"/>
                <a:ea typeface="Lato"/>
                <a:cs typeface="Lato"/>
                <a:sym typeface="La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A : Generating Insights</a:t>
            </a:r>
            <a:br>
              <a:rPr lang="en-US" sz="3500" b="1" dirty="0">
                <a:solidFill>
                  <a:srgbClr val="EF413D"/>
                </a:solidFill>
              </a:rPr>
            </a:br>
            <a:r>
              <a:rPr lang="en-US" sz="1000" b="1" dirty="0">
                <a:solidFill>
                  <a:srgbClr val="EF413D"/>
                </a:solidFill>
              </a:rPr>
              <a:t> </a:t>
            </a:r>
            <a:r>
              <a:rPr lang="en-US" b="1" dirty="0"/>
              <a:t/>
            </a:r>
            <a:br>
              <a:rPr lang="en-US" b="1" dirty="0"/>
            </a:br>
            <a:r>
              <a:rPr lang="en-US" sz="3000" dirty="0">
                <a:solidFill>
                  <a:srgbClr val="5A5A5A"/>
                </a:solidFill>
              </a:rPr>
              <a:t>Sales Pipeline Conversion at a SaaS Startup</a:t>
            </a:r>
            <a:endParaRPr sz="3000" dirty="0"/>
          </a:p>
        </p:txBody>
      </p:sp>
      <p:sp>
        <p:nvSpPr>
          <p:cNvPr id="182" name="Google Shape;182;p23"/>
          <p:cNvSpPr txBox="1"/>
          <p:nvPr/>
        </p:nvSpPr>
        <p:spPr>
          <a:xfrm>
            <a:off x="563498" y="1806833"/>
            <a:ext cx="2404555"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a:t>
            </a:r>
            <a:endParaRPr dirty="0"/>
          </a:p>
          <a:p>
            <a:pPr marL="0" marR="0" lvl="0" indent="0" algn="l" rtl="0">
              <a:lnSpc>
                <a:spcPct val="100000"/>
              </a:lnSpc>
              <a:spcBef>
                <a:spcPts val="0"/>
              </a:spcBef>
              <a:spcAft>
                <a:spcPts val="0"/>
              </a:spcAft>
              <a:buNone/>
            </a:pPr>
            <a:r>
              <a:rPr lang="en-US" dirty="0" smtClean="0">
                <a:latin typeface="Lato"/>
                <a:sym typeface="Lato"/>
              </a:rPr>
              <a:t>1.B2B sales medium</a:t>
            </a:r>
          </a:p>
          <a:p>
            <a:pPr marL="0" marR="0" lvl="0" indent="0" algn="l" rtl="0">
              <a:lnSpc>
                <a:spcPct val="100000"/>
              </a:lnSpc>
              <a:spcBef>
                <a:spcPts val="0"/>
              </a:spcBef>
              <a:spcAft>
                <a:spcPts val="0"/>
              </a:spcAft>
              <a:buNone/>
            </a:pPr>
            <a:endParaRPr lang="en-US" dirty="0" smtClean="0">
              <a:latin typeface="Lato"/>
              <a:sym typeface="Lato"/>
            </a:endParaRPr>
          </a:p>
          <a:p>
            <a:pPr marL="0" marR="0" lvl="0" indent="0" algn="l" rtl="0">
              <a:lnSpc>
                <a:spcPct val="100000"/>
              </a:lnSpc>
              <a:spcBef>
                <a:spcPts val="0"/>
              </a:spcBef>
              <a:spcAft>
                <a:spcPts val="0"/>
              </a:spcAft>
              <a:buNone/>
            </a:pPr>
            <a:endParaRPr lang="en-US" dirty="0" smtClean="0">
              <a:latin typeface="Lato"/>
              <a:sym typeface="Lato"/>
            </a:endParaRPr>
          </a:p>
          <a:p>
            <a:pPr marL="0" marR="0" lvl="0" indent="0" algn="l" rtl="0">
              <a:lnSpc>
                <a:spcPct val="100000"/>
              </a:lnSpc>
              <a:spcBef>
                <a:spcPts val="0"/>
              </a:spcBef>
              <a:spcAft>
                <a:spcPts val="0"/>
              </a:spcAft>
              <a:buNone/>
            </a:pPr>
            <a:r>
              <a:rPr lang="en-US" dirty="0" smtClean="0">
                <a:latin typeface="Lato"/>
                <a:sym typeface="Lato"/>
              </a:rPr>
              <a:t>2.Client Revenue Sizing</a:t>
            </a:r>
          </a:p>
          <a:p>
            <a:pPr marL="0" marR="0" lvl="0" indent="0" algn="l" rtl="0">
              <a:lnSpc>
                <a:spcPct val="100000"/>
              </a:lnSpc>
              <a:spcBef>
                <a:spcPts val="0"/>
              </a:spcBef>
              <a:spcAft>
                <a:spcPts val="0"/>
              </a:spcAft>
              <a:buNone/>
            </a:pPr>
            <a:endParaRPr lang="en-US" dirty="0" smtClean="0">
              <a:latin typeface="Lato"/>
              <a:sym typeface="Lato"/>
            </a:endParaRPr>
          </a:p>
          <a:p>
            <a:pPr marL="0" marR="0" lvl="0" indent="0" algn="l" rtl="0">
              <a:lnSpc>
                <a:spcPct val="100000"/>
              </a:lnSpc>
              <a:spcBef>
                <a:spcPts val="0"/>
              </a:spcBef>
              <a:spcAft>
                <a:spcPts val="0"/>
              </a:spcAft>
              <a:buNone/>
            </a:pPr>
            <a:endParaRPr lang="en-US" dirty="0" smtClean="0">
              <a:latin typeface="Lato"/>
              <a:sym typeface="Lato"/>
            </a:endParaRPr>
          </a:p>
          <a:p>
            <a:pPr marL="0" marR="0" lvl="0" indent="0" algn="l" rtl="0">
              <a:lnSpc>
                <a:spcPct val="100000"/>
              </a:lnSpc>
              <a:spcBef>
                <a:spcPts val="0"/>
              </a:spcBef>
              <a:spcAft>
                <a:spcPts val="0"/>
              </a:spcAft>
              <a:buNone/>
            </a:pPr>
            <a:r>
              <a:rPr lang="en-US" dirty="0" smtClean="0">
                <a:latin typeface="Lato"/>
                <a:sym typeface="Lato"/>
              </a:rPr>
              <a:t>3. Technology primary</a:t>
            </a:r>
          </a:p>
          <a:p>
            <a:pPr marL="0" marR="0" lvl="0" indent="0" algn="l" rtl="0">
              <a:lnSpc>
                <a:spcPct val="100000"/>
              </a:lnSpc>
              <a:spcBef>
                <a:spcPts val="0"/>
              </a:spcBef>
              <a:spcAft>
                <a:spcPts val="0"/>
              </a:spcAft>
              <a:buNone/>
            </a:pPr>
            <a:endParaRPr lang="en-US" dirty="0">
              <a:latin typeface="Lato"/>
              <a:sym typeface="Lato"/>
            </a:endParaRPr>
          </a:p>
          <a:p>
            <a:pPr marL="0" marR="0" lvl="0" indent="0" algn="l" rtl="0">
              <a:lnSpc>
                <a:spcPct val="100000"/>
              </a:lnSpc>
              <a:spcBef>
                <a:spcPts val="0"/>
              </a:spcBef>
              <a:spcAft>
                <a:spcPts val="0"/>
              </a:spcAft>
              <a:buNone/>
            </a:pPr>
            <a:endParaRPr lang="en-US" dirty="0" smtClean="0">
              <a:latin typeface="Lato"/>
              <a:sym typeface="Lato"/>
            </a:endParaRPr>
          </a:p>
          <a:p>
            <a:pPr marL="0" marR="0" lvl="0" indent="0" algn="l" rtl="0">
              <a:lnSpc>
                <a:spcPct val="100000"/>
              </a:lnSpc>
              <a:spcBef>
                <a:spcPts val="0"/>
              </a:spcBef>
              <a:spcAft>
                <a:spcPts val="0"/>
              </a:spcAft>
              <a:buNone/>
            </a:pPr>
            <a:endParaRPr lang="en-US" dirty="0" smtClean="0">
              <a:latin typeface="Lato"/>
              <a:sym typeface="Lato"/>
            </a:endParaRPr>
          </a:p>
          <a:p>
            <a:pPr marL="0" marR="0" lvl="0" indent="0" algn="l" rtl="0">
              <a:lnSpc>
                <a:spcPct val="100000"/>
              </a:lnSpc>
              <a:spcBef>
                <a:spcPts val="0"/>
              </a:spcBef>
              <a:spcAft>
                <a:spcPts val="0"/>
              </a:spcAft>
              <a:buNone/>
            </a:pPr>
            <a:r>
              <a:rPr lang="en-US" dirty="0" smtClean="0">
                <a:latin typeface="Lato"/>
                <a:sym typeface="Lato"/>
              </a:rPr>
              <a:t>4. City </a:t>
            </a:r>
          </a:p>
          <a:p>
            <a:pPr marL="0" marR="0" lvl="0" indent="0" algn="l" rtl="0">
              <a:lnSpc>
                <a:spcPct val="100000"/>
              </a:lnSpc>
              <a:spcBef>
                <a:spcPts val="0"/>
              </a:spcBef>
              <a:spcAft>
                <a:spcPts val="0"/>
              </a:spcAft>
              <a:buNone/>
            </a:pPr>
            <a:endParaRPr lang="en-US" dirty="0">
              <a:latin typeface="Lato"/>
              <a:sym typeface="Lato"/>
            </a:endParaRPr>
          </a:p>
          <a:p>
            <a:pPr marL="0" marR="0" lvl="0" indent="0" algn="l" rtl="0">
              <a:lnSpc>
                <a:spcPct val="100000"/>
              </a:lnSpc>
              <a:spcBef>
                <a:spcPts val="0"/>
              </a:spcBef>
              <a:spcAft>
                <a:spcPts val="0"/>
              </a:spcAft>
              <a:buNone/>
            </a:pPr>
            <a:r>
              <a:rPr lang="en-US" dirty="0" smtClean="0">
                <a:latin typeface="Lato"/>
                <a:sym typeface="Lato"/>
              </a:rPr>
              <a:t>5. Business from client last year </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6.Sales velocity</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3" name="Google Shape;183;p23"/>
          <p:cNvSpPr txBox="1"/>
          <p:nvPr/>
        </p:nvSpPr>
        <p:spPr>
          <a:xfrm>
            <a:off x="3287056" y="1806833"/>
            <a:ext cx="5542151" cy="446276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Insights if any</a:t>
            </a:r>
            <a:endParaRPr dirty="0"/>
          </a:p>
          <a:p>
            <a:pPr marL="0" marR="0" lvl="0" indent="0" algn="l" rtl="0">
              <a:lnSpc>
                <a:spcPct val="100000"/>
              </a:lnSpc>
              <a:spcBef>
                <a:spcPts val="0"/>
              </a:spcBef>
              <a:spcAft>
                <a:spcPts val="0"/>
              </a:spcAft>
              <a:buNone/>
            </a:pPr>
            <a:r>
              <a:rPr lang="en-US" dirty="0" smtClean="0">
                <a:latin typeface="Lato" panose="020B0604020202020204" charset="0"/>
                <a:ea typeface="Lato"/>
              </a:rPr>
              <a:t>1. Enterprise sellers and marketing has most leads and major loosing channel</a:t>
            </a:r>
          </a:p>
          <a:p>
            <a:pPr marL="0" marR="0" lvl="0" indent="0" algn="l" rtl="0">
              <a:lnSpc>
                <a:spcPct val="100000"/>
              </a:lnSpc>
              <a:spcBef>
                <a:spcPts val="0"/>
              </a:spcBef>
              <a:spcAft>
                <a:spcPts val="0"/>
              </a:spcAft>
              <a:buNone/>
            </a:pPr>
            <a:r>
              <a:rPr lang="en-US" dirty="0" smtClean="0">
                <a:ea typeface="Lato"/>
              </a:rPr>
              <a:t> </a:t>
            </a: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2.Clients with revenue less than 100k are most converted when compared to higher revenue client </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3. </a:t>
            </a:r>
            <a:r>
              <a:rPr lang="en-US" dirty="0" smtClean="0">
                <a:latin typeface="Lato"/>
                <a:ea typeface="Lato"/>
                <a:cs typeface="Lato"/>
                <a:sym typeface="Lato"/>
              </a:rPr>
              <a:t>Conversion leads is more in ERP implementation and technical business solutions when compared to others, where analytics and legacy modernization is very low </a:t>
            </a:r>
          </a:p>
          <a:p>
            <a:pPr marL="0" marR="0" lvl="0" indent="0" algn="l" rtl="0">
              <a:lnSpc>
                <a:spcPct val="100000"/>
              </a:lnSpc>
              <a:spcBef>
                <a:spcPts val="0"/>
              </a:spcBef>
              <a:spcAft>
                <a:spcPts val="0"/>
              </a:spcAft>
              <a:buNone/>
            </a:pPr>
            <a:endParaRPr lang="en-US" dirty="0" smtClean="0">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4. Mumbai is high in every sector of business and Kolkata is least.</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5.69k are new customers with no business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6.Company lost conversions sales cycle varying 25-95</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4" name="Google Shape;184;p23"/>
          <p:cNvSpPr txBox="1"/>
          <p:nvPr/>
        </p:nvSpPr>
        <p:spPr>
          <a:xfrm>
            <a:off x="8971229" y="1806833"/>
            <a:ext cx="2778319" cy="4541418"/>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Pattern of Insight</a:t>
            </a:r>
            <a:endParaRPr dirty="0"/>
          </a:p>
          <a:p>
            <a:pPr marL="342900" marR="0" lvl="0" indent="-342900" algn="l" rtl="0">
              <a:lnSpc>
                <a:spcPct val="100000"/>
              </a:lnSpc>
              <a:spcBef>
                <a:spcPts val="0"/>
              </a:spcBef>
              <a:spcAft>
                <a:spcPts val="0"/>
              </a:spcAft>
              <a:buAutoNum type="arabicPeriod"/>
            </a:pPr>
            <a:r>
              <a:rPr lang="en-US" dirty="0" smtClean="0">
                <a:latin typeface="Lato"/>
                <a:ea typeface="Lato"/>
                <a:cs typeface="Lato"/>
                <a:sym typeface="Lato"/>
              </a:rPr>
              <a:t>More leads were lost among these two.</a:t>
            </a:r>
          </a:p>
          <a:p>
            <a:pPr marL="342900" marR="0" lvl="0" indent="-342900" algn="l" rtl="0">
              <a:lnSpc>
                <a:spcPct val="100000"/>
              </a:lnSpc>
              <a:spcBef>
                <a:spcPts val="0"/>
              </a:spcBef>
              <a:spcAft>
                <a:spcPts val="0"/>
              </a:spcAft>
              <a:buAutoNum type="arabicPeriod"/>
            </a:pPr>
            <a:endParaRPr lang="en-US" dirty="0" smtClean="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sz="1400" b="0" i="0" u="none" strike="noStrike" cap="none" dirty="0" smtClean="0">
                <a:solidFill>
                  <a:srgbClr val="000000"/>
                </a:solidFill>
                <a:latin typeface="Lato"/>
                <a:ea typeface="Lato"/>
                <a:cs typeface="Lato"/>
                <a:sym typeface="Lato"/>
              </a:rPr>
              <a:t>About 46k leads lost in this section.</a:t>
            </a:r>
          </a:p>
          <a:p>
            <a:pPr marL="342900" marR="0" lvl="0" indent="-342900" algn="l" rtl="0">
              <a:lnSpc>
                <a:spcPct val="100000"/>
              </a:lnSpc>
              <a:spcBef>
                <a:spcPts val="0"/>
              </a:spcBef>
              <a:spcAft>
                <a:spcPts val="0"/>
              </a:spcAft>
              <a:buAutoNum type="arabicPeriod"/>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3. Out of 78k leads only 17k are converted </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4.Market products to the right customers.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569k leads are new customers</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smtClean="0">
                <a:latin typeface="Lato"/>
                <a:ea typeface="Lato"/>
                <a:cs typeface="Lato"/>
                <a:sym typeface="Lato"/>
              </a:rPr>
              <a:t>6.More leads lost between 25-95 days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191" name="Google Shape;191;p24"/>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lvl="0"/>
            <a:r>
              <a:rPr lang="en-US" sz="1800" b="1" i="0" u="none" strike="noStrike" cap="none" dirty="0">
                <a:solidFill>
                  <a:srgbClr val="000000"/>
                </a:solidFill>
                <a:latin typeface="Lato"/>
                <a:ea typeface="Lato"/>
                <a:cs typeface="Lato"/>
                <a:sym typeface="Lato"/>
              </a:rPr>
              <a:t>Variable under  consideration</a:t>
            </a:r>
            <a:r>
              <a:rPr lang="en-US" sz="1800" b="1" i="0" u="none" strike="noStrike" cap="none" dirty="0" smtClean="0">
                <a:solidFill>
                  <a:srgbClr val="000000"/>
                </a:solidFill>
                <a:latin typeface="Lato"/>
                <a:ea typeface="Lato"/>
                <a:cs typeface="Lato"/>
                <a:sym typeface="Lato"/>
              </a:rPr>
              <a:t>: </a:t>
            </a:r>
            <a:r>
              <a:rPr lang="en-US" sz="1800" dirty="0">
                <a:latin typeface="Lato"/>
                <a:ea typeface="Lato"/>
                <a:cs typeface="Lato"/>
                <a:sym typeface="Lato"/>
              </a:rPr>
              <a:t>Technology </a:t>
            </a:r>
            <a:r>
              <a:rPr lang="en-US" sz="1800" dirty="0" smtClean="0">
                <a:latin typeface="Lato"/>
                <a:ea typeface="Lato"/>
                <a:cs typeface="Lato"/>
                <a:sym typeface="Lato"/>
              </a:rPr>
              <a:t>primary</a:t>
            </a:r>
            <a:endParaRPr lang="en-US" sz="1800" b="1"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800" b="1" dirty="0">
              <a:latin typeface="Lato"/>
              <a:sym typeface="Lato"/>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According to the data EPR implementation has the highest number of leads when compared to others and Analytics has the lowest number of leads. When comes to the conversion rate percentage “Analytics” has good conversion rate than the rest of them and Legacy moderation has least conversion rate.  Where there are more number of leads in ERP Implementation and technical Business solutions, it is the right opportunity to convert leads into clients.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4" name="Chart 3"/>
          <p:cNvGraphicFramePr>
            <a:graphicFrameLocks/>
          </p:cNvGraphicFramePr>
          <p:nvPr>
            <p:extLst>
              <p:ext uri="{D42A27DB-BD31-4B8C-83A1-F6EECF244321}">
                <p14:modId xmlns:p14="http://schemas.microsoft.com/office/powerpoint/2010/main" val="2739590993"/>
              </p:ext>
            </p:extLst>
          </p:nvPr>
        </p:nvGraphicFramePr>
        <p:xfrm>
          <a:off x="2694214" y="3396342"/>
          <a:ext cx="5992585" cy="300445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198" name="Google Shape;198;p25"/>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r>
              <a:rPr lang="en-US" sz="1800" b="1" i="0" u="none" strike="noStrike" cap="none" dirty="0" smtClean="0">
                <a:solidFill>
                  <a:srgbClr val="000000"/>
                </a:solidFill>
                <a:latin typeface="Lato"/>
                <a:ea typeface="Lato"/>
                <a:cs typeface="Lato"/>
                <a:sym typeface="Lato"/>
              </a:rPr>
              <a:t>: B2B sales medium</a:t>
            </a:r>
          </a:p>
          <a:p>
            <a:pPr marL="0" marR="0" lvl="0" indent="0" algn="l" rtl="0">
              <a:lnSpc>
                <a:spcPct val="100000"/>
              </a:lnSpc>
              <a:spcBef>
                <a:spcPts val="0"/>
              </a:spcBef>
              <a:spcAft>
                <a:spcPts val="0"/>
              </a:spcAft>
              <a:buNone/>
            </a:pPr>
            <a:endParaRPr lang="en-US" sz="1800" b="1" dirty="0">
              <a:latin typeface="Lato"/>
              <a:sym typeface="Lato"/>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According to the B2B sales data, Enterprise seller has more leads and high conversion rates than the rest of the medium, where online leads conversion is very less. The  solution is to target both Enterprise seller and marketing channel to get more leads and conversions.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5" name="Chart 4"/>
          <p:cNvGraphicFramePr>
            <a:graphicFrameLocks/>
          </p:cNvGraphicFramePr>
          <p:nvPr>
            <p:extLst>
              <p:ext uri="{D42A27DB-BD31-4B8C-83A1-F6EECF244321}">
                <p14:modId xmlns:p14="http://schemas.microsoft.com/office/powerpoint/2010/main" val="3522442931"/>
              </p:ext>
            </p:extLst>
          </p:nvPr>
        </p:nvGraphicFramePr>
        <p:xfrm>
          <a:off x="2563587" y="3233057"/>
          <a:ext cx="5878284" cy="3200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205" name="Google Shape;205;p26"/>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r>
              <a:rPr lang="en-US" sz="1800" b="1" i="0" u="none" strike="noStrike" cap="none" dirty="0" smtClean="0">
                <a:solidFill>
                  <a:srgbClr val="000000"/>
                </a:solidFill>
                <a:latin typeface="Lato"/>
                <a:ea typeface="Lato"/>
                <a:cs typeface="Lato"/>
                <a:sym typeface="Lato"/>
              </a:rPr>
              <a:t>: Business form client last year:</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smtClean="0">
                <a:latin typeface="Lato"/>
                <a:sym typeface="Lato"/>
              </a:rPr>
              <a:t>More number of leads are form the new customers and old customers need to be targeted.</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4" name="Chart 3"/>
          <p:cNvGraphicFramePr>
            <a:graphicFrameLocks/>
          </p:cNvGraphicFramePr>
          <p:nvPr>
            <p:extLst>
              <p:ext uri="{D42A27DB-BD31-4B8C-83A1-F6EECF244321}">
                <p14:modId xmlns:p14="http://schemas.microsoft.com/office/powerpoint/2010/main" val="3936010262"/>
              </p:ext>
            </p:extLst>
          </p:nvPr>
        </p:nvGraphicFramePr>
        <p:xfrm>
          <a:off x="3020786" y="3331029"/>
          <a:ext cx="6025243" cy="295547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212" name="Google Shape;212;p27"/>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r>
              <a:rPr lang="en-US" sz="1800" b="1" i="0" u="none" strike="noStrike" cap="none" dirty="0" smtClean="0">
                <a:solidFill>
                  <a:srgbClr val="000000"/>
                </a:solidFill>
                <a:latin typeface="Lato"/>
                <a:ea typeface="Lato"/>
                <a:cs typeface="Lato"/>
                <a:sym typeface="Lato"/>
              </a:rPr>
              <a:t>: Client Revenue Sizing.</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Clients whose revenue is more that 1 million has low conversion rate than the others, where clients whose revenue is below 1million has almost similar conversion rate. Client revenue with 100k Or less is to be targeted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5" name="Chart 4"/>
          <p:cNvGraphicFramePr>
            <a:graphicFrameLocks/>
          </p:cNvGraphicFramePr>
          <p:nvPr>
            <p:extLst>
              <p:ext uri="{D42A27DB-BD31-4B8C-83A1-F6EECF244321}">
                <p14:modId xmlns:p14="http://schemas.microsoft.com/office/powerpoint/2010/main" val="2327230014"/>
              </p:ext>
            </p:extLst>
          </p:nvPr>
        </p:nvGraphicFramePr>
        <p:xfrm>
          <a:off x="2694214" y="3037115"/>
          <a:ext cx="6613072" cy="3200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219" name="Google Shape;219;p28"/>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r>
              <a:rPr lang="en-US" sz="1800" b="1" i="0" u="none" strike="noStrike" cap="none" dirty="0" smtClean="0">
                <a:solidFill>
                  <a:srgbClr val="000000"/>
                </a:solidFill>
                <a:latin typeface="Lato"/>
                <a:ea typeface="Lato"/>
                <a:cs typeface="Lato"/>
                <a:sym typeface="Lato"/>
              </a:rPr>
              <a:t>: city</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According to the data Mumbai has highest conversion rate than the other cities, where Pune has the least conversion rate.  Targeting Delhi and Mumbai is a better opportunity to get most of the lead </a:t>
            </a:r>
            <a:r>
              <a:rPr lang="en-US" sz="1400" b="0" i="0" u="none" strike="noStrike" cap="none" dirty="0" err="1" smtClean="0">
                <a:solidFill>
                  <a:srgbClr val="000000"/>
                </a:solidFill>
                <a:latin typeface="Lato"/>
                <a:ea typeface="Lato"/>
                <a:cs typeface="Lato"/>
                <a:sym typeface="Lato"/>
              </a:rPr>
              <a:t>conversitions</a:t>
            </a:r>
            <a:r>
              <a:rPr lang="en-US" dirty="0">
                <a:latin typeface="Lato"/>
                <a:ea typeface="Lato"/>
                <a:cs typeface="Lato"/>
                <a:sym typeface="Lato"/>
              </a:rPr>
              <a:t>.</a:t>
            </a:r>
            <a:r>
              <a:rPr lang="en-US" sz="1400" b="0" i="0" u="none" strike="noStrike" cap="none" dirty="0" smtClean="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4" name="Chart 3"/>
          <p:cNvGraphicFramePr>
            <a:graphicFrameLocks/>
          </p:cNvGraphicFramePr>
          <p:nvPr>
            <p:extLst>
              <p:ext uri="{D42A27DB-BD31-4B8C-83A1-F6EECF244321}">
                <p14:modId xmlns:p14="http://schemas.microsoft.com/office/powerpoint/2010/main" val="3089677654"/>
              </p:ext>
            </p:extLst>
          </p:nvPr>
        </p:nvGraphicFramePr>
        <p:xfrm>
          <a:off x="2596243" y="3151414"/>
          <a:ext cx="6743700" cy="306977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226" name="Google Shape;226;p29"/>
          <p:cNvSpPr txBox="1"/>
          <p:nvPr/>
        </p:nvSpPr>
        <p:spPr>
          <a:xfrm>
            <a:off x="317188" y="1798905"/>
            <a:ext cx="4037836" cy="4555093"/>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Recommendations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sym typeface="Lato"/>
            </a:endParaRPr>
          </a:p>
          <a:p>
            <a:pPr marL="342900" marR="0" lvl="0" indent="-342900" algn="l" rtl="0">
              <a:lnSpc>
                <a:spcPct val="100000"/>
              </a:lnSpc>
              <a:spcBef>
                <a:spcPts val="0"/>
              </a:spcBef>
              <a:spcAft>
                <a:spcPts val="0"/>
              </a:spcAft>
              <a:buAutoNum type="arabicPeriod"/>
            </a:pPr>
            <a:r>
              <a:rPr lang="en-US" dirty="0" smtClean="0"/>
              <a:t>Enterprise sellers and marketing channel are mostly loosing leads hence we need to target on other sources of channels </a:t>
            </a:r>
          </a:p>
          <a:p>
            <a:pPr marL="342900" marR="0" lvl="0" indent="-342900" algn="l" rtl="0">
              <a:lnSpc>
                <a:spcPct val="100000"/>
              </a:lnSpc>
              <a:spcBef>
                <a:spcPts val="0"/>
              </a:spcBef>
              <a:spcAft>
                <a:spcPts val="0"/>
              </a:spcAft>
              <a:buAutoNum type="arabicPeriod"/>
            </a:pPr>
            <a:r>
              <a:rPr lang="en-US" dirty="0" smtClean="0"/>
              <a:t>Company should focus more on higher revenue leads </a:t>
            </a:r>
          </a:p>
          <a:p>
            <a:pPr marL="342900" marR="0" lvl="0" indent="-342900" algn="l" rtl="0">
              <a:lnSpc>
                <a:spcPct val="100000"/>
              </a:lnSpc>
              <a:spcBef>
                <a:spcPts val="0"/>
              </a:spcBef>
              <a:spcAft>
                <a:spcPts val="0"/>
              </a:spcAft>
              <a:buAutoNum type="arabicPeriod"/>
            </a:pPr>
            <a:r>
              <a:rPr lang="en-US" dirty="0" smtClean="0"/>
              <a:t>ERP implementation and technical business need to targeted </a:t>
            </a:r>
          </a:p>
          <a:p>
            <a:pPr marL="342900" marR="0" lvl="0" indent="-342900" algn="l" rtl="0">
              <a:lnSpc>
                <a:spcPct val="100000"/>
              </a:lnSpc>
              <a:spcBef>
                <a:spcPts val="0"/>
              </a:spcBef>
              <a:spcAft>
                <a:spcPts val="0"/>
              </a:spcAft>
              <a:buAutoNum type="arabicPeriod"/>
            </a:pPr>
            <a:endParaRPr lang="en-US" dirty="0" smtClean="0"/>
          </a:p>
          <a:p>
            <a:pPr marL="342900" marR="0" lvl="0" indent="-342900" algn="l" rtl="0">
              <a:lnSpc>
                <a:spcPct val="100000"/>
              </a:lnSpc>
              <a:spcBef>
                <a:spcPts val="0"/>
              </a:spcBef>
              <a:spcAft>
                <a:spcPts val="0"/>
              </a:spcAft>
              <a:buAutoNum type="arabicPlain" startAt="4"/>
            </a:pPr>
            <a:r>
              <a:rPr lang="en-US" dirty="0" smtClean="0"/>
              <a:t>Company with lower revenue are most among loosing leads so others should be targeted.</a:t>
            </a:r>
            <a:endParaRPr lang="en-US" dirty="0"/>
          </a:p>
          <a:p>
            <a:pPr marL="342900" marR="0" lvl="0" indent="-342900" algn="l" rtl="0">
              <a:lnSpc>
                <a:spcPct val="100000"/>
              </a:lnSpc>
              <a:spcBef>
                <a:spcPts val="0"/>
              </a:spcBef>
              <a:spcAft>
                <a:spcPts val="0"/>
              </a:spcAft>
              <a:buAutoNum type="arabicPlain" startAt="4"/>
            </a:pPr>
            <a:endParaRPr lang="en-US" sz="1400" b="0" i="0" u="none" strike="noStrike" cap="none" dirty="0" smtClean="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lain" startAt="4"/>
            </a:pPr>
            <a:r>
              <a:rPr lang="en-US" sz="1400" b="0" i="0" u="none" strike="noStrike" cap="none" dirty="0" smtClean="0">
                <a:solidFill>
                  <a:srgbClr val="000000"/>
                </a:solidFill>
                <a:latin typeface="Lato"/>
                <a:ea typeface="Lato"/>
                <a:cs typeface="Lato"/>
                <a:sym typeface="Lato"/>
              </a:rPr>
              <a:t>Cities like Mumbai and Delhi has more leads and loosing more leads so targeting other cities will help to increases leads and conversions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p:txBody>
      </p:sp>
      <p:sp>
        <p:nvSpPr>
          <p:cNvPr id="227" name="Google Shape;227;p29"/>
          <p:cNvSpPr txBox="1"/>
          <p:nvPr/>
        </p:nvSpPr>
        <p:spPr>
          <a:xfrm>
            <a:off x="4494508" y="1800542"/>
            <a:ext cx="7206712" cy="4555093"/>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Corresponding Insights</a:t>
            </a:r>
            <a:endParaRPr dirty="0"/>
          </a:p>
          <a:p>
            <a:pPr marL="0" marR="0" lvl="0" indent="0" algn="l" rtl="0">
              <a:lnSpc>
                <a:spcPct val="100000"/>
              </a:lnSpc>
              <a:spcBef>
                <a:spcPts val="0"/>
              </a:spcBef>
              <a:spcAft>
                <a:spcPts val="0"/>
              </a:spcAft>
              <a:buNone/>
            </a:pPr>
            <a:endParaRPr lang="en-US" sz="1400" b="0" i="0" u="none" strike="noStrike" cap="none" dirty="0" smtClean="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56k leads were lost among these segments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More leads lost below 5ok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smtClean="0">
                <a:latin typeface="Lato"/>
                <a:ea typeface="Lato"/>
                <a:cs typeface="Lato"/>
                <a:sym typeface="Lato"/>
              </a:rPr>
              <a:t>Out of 77k only 17k got converted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About 46k leads are lost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Lato"/>
                <a:ea typeface="Lato"/>
                <a:cs typeface="Lato"/>
                <a:sym typeface="Lato"/>
              </a:rPr>
              <a:t>Around 37k leads are from Mumbai  and  Delhi only 9k got converted.</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2" name="Rectangle 1"/>
          <p:cNvSpPr/>
          <p:nvPr/>
        </p:nvSpPr>
        <p:spPr>
          <a:xfrm>
            <a:off x="3735237" y="1966440"/>
            <a:ext cx="4191000" cy="647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Focus on ERP Implementation and Technical Business segment with medium and faster sales cycles</a:t>
            </a:r>
            <a:endParaRPr lang="en-US" dirty="0"/>
          </a:p>
        </p:txBody>
      </p:sp>
      <p:sp>
        <p:nvSpPr>
          <p:cNvPr id="3" name="Rectangle 2"/>
          <p:cNvSpPr/>
          <p:nvPr/>
        </p:nvSpPr>
        <p:spPr>
          <a:xfrm>
            <a:off x="2518913" y="3209026"/>
            <a:ext cx="243264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Most losses are from ERP and Tech business</a:t>
            </a:r>
          </a:p>
          <a:p>
            <a:pPr algn="ctr"/>
            <a:endParaRPr lang="en-US" dirty="0"/>
          </a:p>
        </p:txBody>
      </p:sp>
      <p:sp>
        <p:nvSpPr>
          <p:cNvPr id="4" name="Rectangle 3"/>
          <p:cNvSpPr/>
          <p:nvPr/>
        </p:nvSpPr>
        <p:spPr>
          <a:xfrm>
            <a:off x="7504981" y="3209026"/>
            <a:ext cx="298474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Highest loss in leads are from Enterprise sales and marketing </a:t>
            </a:r>
          </a:p>
          <a:p>
            <a:pPr algn="ctr"/>
            <a:endParaRPr lang="en-US" dirty="0"/>
          </a:p>
        </p:txBody>
      </p:sp>
      <p:sp>
        <p:nvSpPr>
          <p:cNvPr id="5" name="Rectangle 4"/>
          <p:cNvSpPr/>
          <p:nvPr/>
        </p:nvSpPr>
        <p:spPr>
          <a:xfrm>
            <a:off x="2518913" y="5106838"/>
            <a:ext cx="2570672"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Define the focused and targeted groups by tuning the leads accordingly</a:t>
            </a:r>
          </a:p>
          <a:p>
            <a:pPr algn="ctr"/>
            <a:endParaRPr lang="en-US" dirty="0"/>
          </a:p>
        </p:txBody>
      </p:sp>
      <p:sp>
        <p:nvSpPr>
          <p:cNvPr id="6" name="Rectangle 5"/>
          <p:cNvSpPr/>
          <p:nvPr/>
        </p:nvSpPr>
        <p:spPr>
          <a:xfrm>
            <a:off x="7453223" y="5106838"/>
            <a:ext cx="3036498"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Shorter sales cycle in sales medium</a:t>
            </a:r>
            <a:endParaRPr lang="en-US" dirty="0"/>
          </a:p>
        </p:txBody>
      </p:sp>
      <p:cxnSp>
        <p:nvCxnSpPr>
          <p:cNvPr id="8" name="Straight Connector 7"/>
          <p:cNvCxnSpPr/>
          <p:nvPr/>
        </p:nvCxnSpPr>
        <p:spPr>
          <a:xfrm flipH="1">
            <a:off x="3804249" y="2628900"/>
            <a:ext cx="1009291" cy="580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01132" y="2614140"/>
            <a:ext cx="2096219" cy="594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2"/>
            <a:endCxn id="5" idx="0"/>
          </p:cNvCxnSpPr>
          <p:nvPr/>
        </p:nvCxnSpPr>
        <p:spPr>
          <a:xfrm>
            <a:off x="3735238" y="4123426"/>
            <a:ext cx="69011" cy="98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2"/>
            <a:endCxn id="6" idx="0"/>
          </p:cNvCxnSpPr>
          <p:nvPr/>
        </p:nvCxnSpPr>
        <p:spPr>
          <a:xfrm flipH="1">
            <a:off x="8971472" y="4123426"/>
            <a:ext cx="25879" cy="98341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r>
              <a:rPr lang="en-US" sz="4000" b="1" dirty="0"/>
              <a:t/>
            </a:r>
            <a:br>
              <a:rPr lang="en-US" sz="4000" b="1" dirty="0"/>
            </a:br>
            <a:r>
              <a:rPr lang="en-US" sz="3400" dirty="0">
                <a:solidFill>
                  <a:srgbClr val="5A5A5A"/>
                </a:solidFill>
              </a:rPr>
              <a:t>Name: </a:t>
            </a:r>
            <a:r>
              <a:rPr lang="en-US" sz="3400" dirty="0" smtClean="0">
                <a:solidFill>
                  <a:srgbClr val="5A5A5A"/>
                </a:solidFill>
              </a:rPr>
              <a:t>Anvesh Varma </a:t>
            </a:r>
            <a:r>
              <a:rPr lang="en-US" sz="3400" dirty="0" err="1" smtClean="0">
                <a:solidFill>
                  <a:srgbClr val="5A5A5A"/>
                </a:solidFill>
              </a:rPr>
              <a:t>Vatsavai</a:t>
            </a:r>
            <a:endParaRPr dirty="0">
              <a:solidFill>
                <a:srgbClr val="5A5A5A"/>
              </a:solidFill>
            </a:endParaRPr>
          </a:p>
        </p:txBody>
      </p:sp>
      <p:sp>
        <p:nvSpPr>
          <p:cNvPr id="93" name="Google Shape;93;p13"/>
          <p:cNvSpPr txBox="1">
            <a:spLocks noGrp="1"/>
          </p:cNvSpPr>
          <p:nvPr>
            <p:ph type="body" idx="1"/>
          </p:nvPr>
        </p:nvSpPr>
        <p:spPr>
          <a:xfrm>
            <a:off x="838200" y="3339612"/>
            <a:ext cx="10515600" cy="3312300"/>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dirty="0">
                <a:solidFill>
                  <a:srgbClr val="EF413D"/>
                </a:solidFill>
              </a:rPr>
              <a:t>Problem Statement</a:t>
            </a:r>
            <a:r>
              <a:rPr lang="en-US" dirty="0"/>
              <a:t/>
            </a:r>
            <a:br>
              <a:rPr lang="en-US" dirty="0"/>
            </a:br>
            <a:r>
              <a:rPr lang="en-US" sz="1400" dirty="0"/>
              <a:t> </a:t>
            </a:r>
            <a:r>
              <a:rPr lang="en-US" dirty="0"/>
              <a:t/>
            </a:r>
            <a:br>
              <a:rPr lang="en-US" dirty="0"/>
            </a:br>
            <a:r>
              <a:rPr lang="en-US" sz="2000" dirty="0">
                <a:solidFill>
                  <a:srgbClr val="5A5A5A"/>
                </a:solidFill>
              </a:rPr>
              <a:t>The sales pipeline conversion percentage at </a:t>
            </a:r>
            <a:r>
              <a:rPr lang="en-US" sz="2000" dirty="0" err="1">
                <a:solidFill>
                  <a:srgbClr val="5A5A5A"/>
                </a:solidFill>
              </a:rPr>
              <a:t>TechnoServe</a:t>
            </a:r>
            <a:r>
              <a:rPr lang="en-US" sz="2000" dirty="0">
                <a:solidFill>
                  <a:srgbClr val="5A5A5A"/>
                </a:solidFill>
              </a:rPr>
              <a:t> (a tech SaaS startup) has dropped from 35% at the end of last fiscal (FY 2017-18) to 25% at present.</a:t>
            </a:r>
            <a:endParaRPr sz="2000" dirty="0">
              <a:solidFill>
                <a:srgbClr val="5A5A5A"/>
              </a:solidFill>
            </a:endParaRPr>
          </a:p>
          <a:p>
            <a:pPr marL="50800" lvl="0" indent="0" algn="l" rtl="0">
              <a:lnSpc>
                <a:spcPct val="90000"/>
              </a:lnSpc>
              <a:spcBef>
                <a:spcPts val="1000"/>
              </a:spcBef>
              <a:spcAft>
                <a:spcPts val="0"/>
              </a:spcAft>
              <a:buSzPts val="2800"/>
              <a:buNone/>
            </a:pPr>
            <a:endParaRPr sz="2000" dirty="0">
              <a:solidFill>
                <a:srgbClr val="5A5A5A"/>
              </a:solidFill>
            </a:endParaRPr>
          </a:p>
          <a:p>
            <a:pPr marL="50800" marR="0" lvl="0" indent="0" algn="l" rtl="0">
              <a:lnSpc>
                <a:spcPct val="90000"/>
              </a:lnSpc>
              <a:spcBef>
                <a:spcPts val="0"/>
              </a:spcBef>
              <a:spcAft>
                <a:spcPts val="0"/>
              </a:spcAft>
              <a:buSzPts val="2800"/>
              <a:buNone/>
            </a:pPr>
            <a:r>
              <a:rPr lang="en-US" sz="2400" dirty="0">
                <a:solidFill>
                  <a:srgbClr val="EF413D"/>
                </a:solidFill>
              </a:rPr>
              <a:t>Assignment Objective</a:t>
            </a:r>
            <a:endParaRPr sz="2400" dirty="0">
              <a:solidFill>
                <a:srgbClr val="EF413D"/>
              </a:solidFill>
            </a:endParaRPr>
          </a:p>
          <a:p>
            <a:pPr marL="50800" lvl="0" indent="0" algn="l" rtl="0">
              <a:spcBef>
                <a:spcPts val="0"/>
              </a:spcBef>
              <a:spcAft>
                <a:spcPts val="0"/>
              </a:spcAft>
              <a:buClr>
                <a:schemeClr val="dk1"/>
              </a:buClr>
              <a:buSzPts val="2800"/>
              <a:buFont typeface="Arial"/>
              <a:buNone/>
            </a:pPr>
            <a:r>
              <a:rPr lang="en-US" sz="1400" dirty="0"/>
              <a:t> </a:t>
            </a:r>
            <a:endParaRPr sz="2400" dirty="0">
              <a:solidFill>
                <a:srgbClr val="EF413D"/>
              </a:solidFill>
            </a:endParaRPr>
          </a:p>
          <a:p>
            <a:pPr marL="50800" marR="0" lvl="0" indent="0" algn="l" rtl="0">
              <a:lnSpc>
                <a:spcPct val="90000"/>
              </a:lnSpc>
              <a:spcBef>
                <a:spcPts val="0"/>
              </a:spcBef>
              <a:spcAft>
                <a:spcPts val="0"/>
              </a:spcAft>
              <a:buSzPts val="2800"/>
              <a:buNone/>
            </a:pPr>
            <a:r>
              <a:rPr lang="en-US" sz="2000" dirty="0">
                <a:solidFill>
                  <a:srgbClr val="5A5A5A"/>
                </a:solidFill>
              </a:rPr>
              <a:t>Understand the problem, come up with a hypothesis for low conversions faced by </a:t>
            </a:r>
            <a:r>
              <a:rPr lang="en-US" sz="2000" dirty="0" err="1">
                <a:solidFill>
                  <a:srgbClr val="5A5A5A"/>
                </a:solidFill>
              </a:rPr>
              <a:t>TechnoServe</a:t>
            </a:r>
            <a:r>
              <a:rPr lang="en-US" sz="2000" dirty="0">
                <a:solidFill>
                  <a:srgbClr val="5A5A5A"/>
                </a:solidFill>
              </a:rPr>
              <a:t>, and </a:t>
            </a:r>
            <a:r>
              <a:rPr lang="en-US" sz="2000" dirty="0" err="1">
                <a:solidFill>
                  <a:srgbClr val="5A5A5A"/>
                </a:solidFill>
              </a:rPr>
              <a:t>analyse</a:t>
            </a:r>
            <a:r>
              <a:rPr lang="en-US" sz="2000" dirty="0">
                <a:solidFill>
                  <a:srgbClr val="5A5A5A"/>
                </a:solidFill>
              </a:rPr>
              <a:t> the dataset provided to arrive at possible solutions to increase it.</a:t>
            </a:r>
            <a:endParaRPr sz="2000" dirty="0">
              <a:solidFill>
                <a:srgbClr val="5A5A5A"/>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graphicFrame>
        <p:nvGraphicFramePr>
          <p:cNvPr id="4" name="Chart 3"/>
          <p:cNvGraphicFramePr>
            <a:graphicFrameLocks/>
          </p:cNvGraphicFramePr>
          <p:nvPr>
            <p:extLst>
              <p:ext uri="{D42A27DB-BD31-4B8C-83A1-F6EECF244321}">
                <p14:modId xmlns:p14="http://schemas.microsoft.com/office/powerpoint/2010/main" val="2937562853"/>
              </p:ext>
            </p:extLst>
          </p:nvPr>
        </p:nvGraphicFramePr>
        <p:xfrm>
          <a:off x="838200" y="241970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34056680"/>
              </p:ext>
            </p:extLst>
          </p:nvPr>
        </p:nvGraphicFramePr>
        <p:xfrm>
          <a:off x="6781800" y="254048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graphicFrame>
        <p:nvGraphicFramePr>
          <p:cNvPr id="4" name="Chart 3"/>
          <p:cNvGraphicFramePr>
            <a:graphicFrameLocks/>
          </p:cNvGraphicFramePr>
          <p:nvPr>
            <p:extLst>
              <p:ext uri="{D42A27DB-BD31-4B8C-83A1-F6EECF244321}">
                <p14:modId xmlns:p14="http://schemas.microsoft.com/office/powerpoint/2010/main" val="154907785"/>
              </p:ext>
            </p:extLst>
          </p:nvPr>
        </p:nvGraphicFramePr>
        <p:xfrm>
          <a:off x="6574765" y="163072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4043859112"/>
              </p:ext>
            </p:extLst>
          </p:nvPr>
        </p:nvGraphicFramePr>
        <p:xfrm>
          <a:off x="963283" y="1630728"/>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 : 1. Understanding the Problem</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grpSp>
        <p:nvGrpSpPr>
          <p:cNvPr id="100" name="Google Shape;100;p14"/>
          <p:cNvGrpSpPr/>
          <p:nvPr/>
        </p:nvGrpSpPr>
        <p:grpSpPr>
          <a:xfrm>
            <a:off x="589265" y="2008711"/>
            <a:ext cx="11005472" cy="4680022"/>
            <a:chOff x="589265" y="4726688"/>
            <a:chExt cx="11005472" cy="751193"/>
          </a:xfrm>
        </p:grpSpPr>
        <p:sp>
          <p:nvSpPr>
            <p:cNvPr id="101" name="Google Shape;101;p14"/>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Who?</a:t>
              </a:r>
              <a:endParaRPr dirty="0"/>
            </a:p>
            <a:p>
              <a:pPr marL="342900" marR="0" lvl="0" indent="-342900" algn="l" rtl="0">
                <a:lnSpc>
                  <a:spcPct val="100000"/>
                </a:lnSpc>
                <a:spcBef>
                  <a:spcPts val="0"/>
                </a:spcBef>
                <a:spcAft>
                  <a:spcPts val="0"/>
                </a:spcAft>
                <a:buAutoNum type="arabicPeriod"/>
              </a:pPr>
              <a:r>
                <a:rPr lang="en-US" dirty="0" smtClean="0">
                  <a:latin typeface="Lato"/>
                  <a:ea typeface="Lato"/>
                  <a:cs typeface="Lato"/>
                  <a:sym typeface="Lato"/>
                </a:rPr>
                <a:t>Techno serve SaaS provider company </a:t>
              </a:r>
            </a:p>
            <a:p>
              <a:pPr marL="342900" marR="0" lvl="0" indent="-342900" algn="l" rtl="0">
                <a:lnSpc>
                  <a:spcPct val="100000"/>
                </a:lnSpc>
                <a:spcBef>
                  <a:spcPts val="0"/>
                </a:spcBef>
                <a:spcAft>
                  <a:spcPts val="0"/>
                </a:spcAft>
                <a:buAutoNum type="arabicPeriod"/>
              </a:pPr>
              <a:endParaRPr sz="1400" b="0" i="0" u="none" strike="noStrike" cap="none" dirty="0">
                <a:solidFill>
                  <a:srgbClr val="000000"/>
                </a:solidFill>
                <a:latin typeface="Lato"/>
                <a:ea typeface="Lato"/>
                <a:cs typeface="Lato"/>
                <a:sym typeface="Lato"/>
              </a:endParaRPr>
            </a:p>
          </p:txBody>
        </p:sp>
        <p:sp>
          <p:nvSpPr>
            <p:cNvPr id="102" name="Google Shape;102;p14"/>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What?</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smtClean="0">
                  <a:latin typeface="Lato"/>
                  <a:sym typeface="Lato"/>
                </a:rPr>
                <a:t>The company is failing to covert its potential customers into clients .</a:t>
              </a:r>
              <a:endParaRPr lang="en-US" dirty="0">
                <a:latin typeface="Lato"/>
                <a:sym typeface="Lato"/>
              </a:endParaRPr>
            </a:p>
            <a:p>
              <a:pPr marR="0" lvl="0" algn="l" rtl="0">
                <a:lnSpc>
                  <a:spcPct val="100000"/>
                </a:lnSpc>
                <a:spcBef>
                  <a:spcPts val="0"/>
                </a:spcBef>
                <a:spcAft>
                  <a:spcPts val="0"/>
                </a:spcAft>
              </a:pPr>
              <a:endParaRPr dirty="0"/>
            </a:p>
          </p:txBody>
        </p:sp>
        <p:sp>
          <p:nvSpPr>
            <p:cNvPr id="103" name="Google Shape;103;p14"/>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smtClean="0">
                  <a:latin typeface="Lato"/>
                  <a:sym typeface="Lato"/>
                </a:rPr>
                <a:t>At the end of the last fiscal(FY 2017-2018) the company’s sales pipeline conversion percentage has dropped from 35% to 25% at present.</a:t>
              </a:r>
            </a:p>
            <a:p>
              <a:pPr marL="342900" marR="0" lvl="0" indent="-342900" algn="l" rtl="0">
                <a:lnSpc>
                  <a:spcPct val="100000"/>
                </a:lnSpc>
                <a:spcBef>
                  <a:spcPts val="0"/>
                </a:spcBef>
                <a:spcAft>
                  <a:spcPts val="0"/>
                </a:spcAft>
                <a:buAutoNum type="arabicPeriod"/>
              </a:pPr>
              <a:endParaRPr dirty="0"/>
            </a:p>
          </p:txBody>
        </p:sp>
        <p:sp>
          <p:nvSpPr>
            <p:cNvPr id="104" name="Google Shape;104;p14"/>
            <p:cNvSpPr txBox="1"/>
            <p:nvPr/>
          </p:nvSpPr>
          <p:spPr>
            <a:xfrm>
              <a:off x="9553537"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R="0" lvl="0" algn="l" rtl="0">
                <a:lnSpc>
                  <a:spcPct val="100000"/>
                </a:lnSpc>
                <a:spcBef>
                  <a:spcPts val="0"/>
                </a:spcBef>
                <a:spcAft>
                  <a:spcPts val="0"/>
                </a:spcAft>
              </a:pPr>
              <a:r>
                <a:rPr lang="en-US" dirty="0" smtClean="0">
                  <a:latin typeface="Lato"/>
                  <a:sym typeface="Lato"/>
                </a:rPr>
                <a:t>Because of </a:t>
              </a:r>
              <a:r>
                <a:rPr lang="en-US" dirty="0" err="1" smtClean="0">
                  <a:latin typeface="Lato"/>
                  <a:sym typeface="Lato"/>
                </a:rPr>
                <a:t>unoptimized</a:t>
              </a:r>
              <a:r>
                <a:rPr lang="en-US" dirty="0" smtClean="0">
                  <a:latin typeface="Lato"/>
                  <a:sym typeface="Lato"/>
                </a:rPr>
                <a:t> planning and market/product related issues.</a:t>
              </a:r>
            </a:p>
            <a:p>
              <a:pPr marL="342900" marR="0" lvl="0" indent="-342900" algn="l" rtl="0">
                <a:lnSpc>
                  <a:spcPct val="100000"/>
                </a:lnSpc>
                <a:spcBef>
                  <a:spcPts val="0"/>
                </a:spcBef>
                <a:spcAft>
                  <a:spcPts val="0"/>
                </a:spcAft>
                <a:buAutoNum type="arabicPeriod"/>
              </a:pPr>
              <a:endParaRPr dirty="0"/>
            </a:p>
          </p:txBody>
        </p:sp>
        <p:sp>
          <p:nvSpPr>
            <p:cNvPr id="105" name="Google Shape;105;p14"/>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Where?</a:t>
              </a:r>
              <a:endParaRPr dirty="0"/>
            </a:p>
            <a:p>
              <a:pPr marL="0" marR="0" lvl="0" indent="0" algn="l" rtl="0">
                <a:lnSpc>
                  <a:spcPct val="100000"/>
                </a:lnSpc>
                <a:spcBef>
                  <a:spcPts val="0"/>
                </a:spcBef>
                <a:spcAft>
                  <a:spcPts val="0"/>
                </a:spcAft>
                <a:buNone/>
              </a:pPr>
              <a:endParaRPr lang="en-US" sz="1400" b="0" i="0" u="none" strike="noStrike" cap="none" dirty="0" smtClean="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smtClean="0">
                  <a:latin typeface="Lato"/>
                  <a:ea typeface="Lato"/>
                  <a:cs typeface="Lato"/>
                  <a:sym typeface="Lato"/>
                </a:rPr>
                <a:t>Among the clients in the Industry </a:t>
              </a:r>
            </a:p>
            <a:p>
              <a:pPr marL="0" marR="0" lvl="0" indent="0" algn="l" rtl="0">
                <a:lnSpc>
                  <a:spcPct val="100000"/>
                </a:lnSpc>
                <a:spcBef>
                  <a:spcPts val="0"/>
                </a:spcBef>
                <a:spcAft>
                  <a:spcPts val="0"/>
                </a:spcAft>
                <a:buNone/>
              </a:pPr>
              <a:endParaRPr lang="en-US" dirty="0" smtClean="0">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 : 2. Understanding the Problem</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grpSp>
        <p:nvGrpSpPr>
          <p:cNvPr id="112" name="Google Shape;112;p15"/>
          <p:cNvGrpSpPr/>
          <p:nvPr/>
        </p:nvGrpSpPr>
        <p:grpSpPr>
          <a:xfrm>
            <a:off x="619593" y="2008713"/>
            <a:ext cx="10952811" cy="4680009"/>
            <a:chOff x="589265" y="4726688"/>
            <a:chExt cx="8764403" cy="751191"/>
          </a:xfrm>
        </p:grpSpPr>
        <p:sp>
          <p:nvSpPr>
            <p:cNvPr id="113" name="Google Shape;113;p15"/>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Situation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smtClean="0">
                  <a:latin typeface="Lato"/>
                  <a:ea typeface="Lato"/>
                  <a:cs typeface="Lato"/>
                  <a:sym typeface="Lato"/>
                </a:rPr>
                <a:t>What are the main reasons for the problem?</a:t>
              </a:r>
            </a:p>
            <a:p>
              <a:pPr marL="342900" marR="0" lvl="0" indent="-342900" algn="l" rtl="0">
                <a:lnSpc>
                  <a:spcPct val="100000"/>
                </a:lnSpc>
                <a:spcBef>
                  <a:spcPts val="0"/>
                </a:spcBef>
                <a:spcAft>
                  <a:spcPts val="0"/>
                </a:spcAft>
                <a:buAutoNum type="arabicPeriod"/>
              </a:pPr>
              <a:r>
                <a:rPr lang="en-US" sz="1400" b="0" i="0" u="none" strike="noStrike" cap="none" dirty="0" smtClean="0">
                  <a:solidFill>
                    <a:srgbClr val="000000"/>
                  </a:solidFill>
                  <a:latin typeface="Lato"/>
                  <a:ea typeface="Lato"/>
                  <a:cs typeface="Lato"/>
                  <a:sym typeface="Lato"/>
                </a:rPr>
                <a:t>What are the changes made in the system  before and after the problem?</a:t>
              </a:r>
            </a:p>
            <a:p>
              <a:pPr marL="342900" marR="0" lvl="0" indent="-342900" algn="l" rtl="0">
                <a:lnSpc>
                  <a:spcPct val="100000"/>
                </a:lnSpc>
                <a:spcBef>
                  <a:spcPts val="0"/>
                </a:spcBef>
                <a:spcAft>
                  <a:spcPts val="0"/>
                </a:spcAft>
                <a:buAutoNum type="arabicPeriod"/>
              </a:pPr>
              <a:r>
                <a:rPr lang="en-US" dirty="0" smtClean="0">
                  <a:latin typeface="Lato"/>
                  <a:ea typeface="Lato"/>
                  <a:cs typeface="Lato"/>
                  <a:sym typeface="Lato"/>
                </a:rPr>
                <a:t>What are your growth plans?</a:t>
              </a:r>
            </a:p>
            <a:p>
              <a:pPr marL="342900" marR="0" lvl="0" indent="-342900" algn="l" rtl="0">
                <a:lnSpc>
                  <a:spcPct val="100000"/>
                </a:lnSpc>
                <a:spcBef>
                  <a:spcPts val="0"/>
                </a:spcBef>
                <a:spcAft>
                  <a:spcPts val="0"/>
                </a:spcAft>
                <a:buAutoNum type="arabicPeriod"/>
              </a:pPr>
              <a:r>
                <a:rPr lang="en-US" dirty="0" smtClean="0">
                  <a:latin typeface="Lato"/>
                  <a:ea typeface="Lato"/>
                  <a:cs typeface="Lato"/>
                  <a:sym typeface="Lato"/>
                </a:rPr>
                <a:t>Who are your competition?</a:t>
              </a:r>
            </a:p>
            <a:p>
              <a:pPr marR="0" lvl="0" algn="l" rtl="0">
                <a:lnSpc>
                  <a:spcPct val="100000"/>
                </a:lnSpc>
                <a:spcBef>
                  <a:spcPts val="0"/>
                </a:spcBef>
                <a:spcAft>
                  <a:spcPts val="0"/>
                </a:spcAft>
              </a:pPr>
              <a:endParaRPr lang="en-US" sz="1400" b="0" i="0" u="none" strike="noStrike" cap="none" dirty="0" smtClean="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endParaRPr sz="1400" b="0" i="0" u="none" strike="noStrike" cap="none" dirty="0">
                <a:solidFill>
                  <a:srgbClr val="000000"/>
                </a:solidFill>
                <a:latin typeface="Lato"/>
                <a:ea typeface="Lato"/>
                <a:cs typeface="Lato"/>
                <a:sym typeface="Lato"/>
              </a:endParaRPr>
            </a:p>
          </p:txBody>
        </p:sp>
        <p:sp>
          <p:nvSpPr>
            <p:cNvPr id="114" name="Google Shape;114;p15"/>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Problem</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sz="1400" b="0" i="0" u="none" strike="noStrike" cap="none" dirty="0" smtClean="0">
                  <a:solidFill>
                    <a:srgbClr val="000000"/>
                  </a:solidFill>
                  <a:latin typeface="Lato"/>
                  <a:ea typeface="Lato"/>
                  <a:cs typeface="Lato"/>
                  <a:sym typeface="Lato"/>
                </a:rPr>
                <a:t>Have you had any related problems before this?</a:t>
              </a:r>
            </a:p>
            <a:p>
              <a:pPr marL="342900" marR="0" lvl="0" indent="-342900" algn="l" rtl="0">
                <a:lnSpc>
                  <a:spcPct val="100000"/>
                </a:lnSpc>
                <a:spcBef>
                  <a:spcPts val="0"/>
                </a:spcBef>
                <a:spcAft>
                  <a:spcPts val="0"/>
                </a:spcAft>
                <a:buAutoNum type="arabicPeriod"/>
              </a:pPr>
              <a:r>
                <a:rPr lang="en-US" dirty="0" smtClean="0">
                  <a:latin typeface="Lato"/>
                  <a:sym typeface="Lato"/>
                </a:rPr>
                <a:t>Have you had any problems with budget and marketing before?</a:t>
              </a:r>
            </a:p>
            <a:p>
              <a:pPr marL="342900" lvl="0" indent="-342900">
                <a:buAutoNum type="arabicPeriod"/>
              </a:pPr>
              <a:r>
                <a:rPr lang="en-US" dirty="0" smtClean="0">
                  <a:latin typeface="Lato"/>
                  <a:sym typeface="Lato"/>
                </a:rPr>
                <a:t>What </a:t>
              </a:r>
              <a:r>
                <a:rPr lang="en-US" dirty="0">
                  <a:latin typeface="Lato"/>
                  <a:sym typeface="Lato"/>
                </a:rPr>
                <a:t>is the budget required to improve the product and market it?</a:t>
              </a:r>
            </a:p>
            <a:p>
              <a:pPr marL="342900" marR="0" lvl="0" indent="-342900" algn="l" rtl="0">
                <a:lnSpc>
                  <a:spcPct val="100000"/>
                </a:lnSpc>
                <a:spcBef>
                  <a:spcPts val="0"/>
                </a:spcBef>
                <a:spcAft>
                  <a:spcPts val="0"/>
                </a:spcAft>
                <a:buAutoNum type="arabicPeriod"/>
              </a:pPr>
              <a:r>
                <a:rPr lang="en-US" dirty="0" smtClean="0">
                  <a:latin typeface="Lato"/>
                  <a:sym typeface="Lato"/>
                </a:rPr>
                <a:t>What are the surveys conducted before developing the product?</a:t>
              </a:r>
            </a:p>
            <a:p>
              <a:pPr marL="342900" marR="0" lvl="0" indent="-342900" algn="l" rtl="0">
                <a:lnSpc>
                  <a:spcPct val="100000"/>
                </a:lnSpc>
                <a:spcBef>
                  <a:spcPts val="0"/>
                </a:spcBef>
                <a:spcAft>
                  <a:spcPts val="0"/>
                </a:spcAft>
                <a:buAutoNum type="arabicPeriod"/>
              </a:pPr>
              <a:endParaRPr dirty="0"/>
            </a:p>
          </p:txBody>
        </p:sp>
        <p:sp>
          <p:nvSpPr>
            <p:cNvPr id="115" name="Google Shape;115;p15"/>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Implication</a:t>
              </a:r>
              <a:endParaRPr dirty="0"/>
            </a:p>
            <a:p>
              <a:pPr marL="0" marR="0" lvl="0" indent="0" algn="l" rtl="0">
                <a:lnSpc>
                  <a:spcPct val="100000"/>
                </a:lnSpc>
                <a:spcBef>
                  <a:spcPts val="0"/>
                </a:spcBef>
                <a:spcAft>
                  <a:spcPts val="0"/>
                </a:spcAft>
                <a:buNone/>
              </a:pPr>
              <a:endParaRPr lang="en-US" dirty="0">
                <a:latin typeface="Lato"/>
                <a:sym typeface="Lato"/>
              </a:endParaRPr>
            </a:p>
            <a:p>
              <a:pPr marL="342900" marR="0" lvl="0" indent="-342900" algn="l" rtl="0">
                <a:lnSpc>
                  <a:spcPct val="100000"/>
                </a:lnSpc>
                <a:spcBef>
                  <a:spcPts val="0"/>
                </a:spcBef>
                <a:spcAft>
                  <a:spcPts val="0"/>
                </a:spcAft>
                <a:buAutoNum type="arabicPeriod"/>
              </a:pPr>
              <a:r>
                <a:rPr lang="en-US" dirty="0" smtClean="0">
                  <a:latin typeface="Lato"/>
                  <a:sym typeface="Lato"/>
                </a:rPr>
                <a:t>What effect will the problem have on your customers satisfaction?</a:t>
              </a:r>
            </a:p>
            <a:p>
              <a:pPr marL="342900" marR="0" lvl="0" indent="-342900" algn="l" rtl="0">
                <a:lnSpc>
                  <a:spcPct val="100000"/>
                </a:lnSpc>
                <a:spcBef>
                  <a:spcPts val="0"/>
                </a:spcBef>
                <a:spcAft>
                  <a:spcPts val="0"/>
                </a:spcAft>
                <a:buAutoNum type="arabicPeriod"/>
              </a:pPr>
              <a:r>
                <a:rPr lang="en-US" dirty="0" smtClean="0">
                  <a:latin typeface="Lato"/>
                  <a:sym typeface="Lato"/>
                </a:rPr>
                <a:t>How will this effect your future growth and profitability?</a:t>
              </a:r>
            </a:p>
            <a:p>
              <a:pPr marL="342900" marR="0" lvl="0" indent="-342900" algn="l" rtl="0">
                <a:lnSpc>
                  <a:spcPct val="100000"/>
                </a:lnSpc>
                <a:spcBef>
                  <a:spcPts val="0"/>
                </a:spcBef>
                <a:spcAft>
                  <a:spcPts val="0"/>
                </a:spcAft>
                <a:buAutoNum type="arabicPeriod"/>
              </a:pPr>
              <a:r>
                <a:rPr lang="en-US" dirty="0" smtClean="0">
                  <a:latin typeface="Lato"/>
                  <a:sym typeface="Lato"/>
                </a:rPr>
                <a:t>How is this problem impacting your product engineering team?</a:t>
              </a:r>
              <a:endParaRPr lang="en-US" dirty="0"/>
            </a:p>
            <a:p>
              <a:pPr marL="342900" marR="0" lvl="0" indent="-342900" algn="l" rtl="0">
                <a:lnSpc>
                  <a:spcPct val="100000"/>
                </a:lnSpc>
                <a:spcBef>
                  <a:spcPts val="0"/>
                </a:spcBef>
                <a:spcAft>
                  <a:spcPts val="0"/>
                </a:spcAft>
                <a:buAutoNum type="arabicPeriod"/>
              </a:pPr>
              <a:r>
                <a:rPr lang="en-US" dirty="0" smtClean="0">
                  <a:latin typeface="Lato"/>
                  <a:sym typeface="Lato"/>
                </a:rPr>
                <a:t>what is the main blocker for this problem?</a:t>
              </a:r>
            </a:p>
          </p:txBody>
        </p:sp>
        <p:sp>
          <p:nvSpPr>
            <p:cNvPr id="116" name="Google Shape;116;p15"/>
            <p:cNvSpPr txBox="1"/>
            <p:nvPr/>
          </p:nvSpPr>
          <p:spPr>
            <a:xfrm>
              <a:off x="7312468" y="4726688"/>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Need-Payoff</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smtClean="0">
                  <a:latin typeface="Lato"/>
                  <a:sym typeface="Lato"/>
                </a:rPr>
                <a:t>If we could improve the budget, how will that help you?</a:t>
              </a:r>
            </a:p>
            <a:p>
              <a:pPr marL="342900" marR="0" lvl="0" indent="-342900" algn="l" rtl="0">
                <a:lnSpc>
                  <a:spcPct val="100000"/>
                </a:lnSpc>
                <a:spcBef>
                  <a:spcPts val="0"/>
                </a:spcBef>
                <a:spcAft>
                  <a:spcPts val="0"/>
                </a:spcAft>
                <a:buAutoNum type="arabicPeriod"/>
              </a:pPr>
              <a:r>
                <a:rPr lang="en-US" dirty="0" smtClean="0">
                  <a:latin typeface="Lato"/>
                  <a:sym typeface="Lato"/>
                </a:rPr>
                <a:t>Would it be useful if we develop the product to the market standards?</a:t>
              </a:r>
            </a:p>
            <a:p>
              <a:pPr marL="342900" marR="0" lvl="0" indent="-342900" algn="l" rtl="0">
                <a:lnSpc>
                  <a:spcPct val="100000"/>
                </a:lnSpc>
                <a:spcBef>
                  <a:spcPts val="0"/>
                </a:spcBef>
                <a:spcAft>
                  <a:spcPts val="0"/>
                </a:spcAft>
                <a:buAutoNum type="arabicPeriod"/>
              </a:pPr>
              <a:r>
                <a:rPr lang="en-US" dirty="0" smtClean="0">
                  <a:latin typeface="Lato"/>
                  <a:sym typeface="Lato"/>
                </a:rPr>
                <a:t>Will your company benefit by reducing workforce , optimizing costs and budget?</a:t>
              </a:r>
            </a:p>
            <a:p>
              <a:pPr marL="342900" marR="0" lvl="0" indent="-342900" algn="l" rtl="0">
                <a:lnSpc>
                  <a:spcPct val="100000"/>
                </a:lnSpc>
                <a:spcBef>
                  <a:spcPts val="0"/>
                </a:spcBef>
                <a:spcAft>
                  <a:spcPts val="0"/>
                </a:spcAft>
                <a:buAutoNum type="arabicPeriod"/>
              </a:pPr>
              <a:endParaRPr lang="en-US" dirty="0" smtClean="0">
                <a:latin typeface="Lato"/>
                <a:sym typeface="Lato"/>
              </a:endParaRPr>
            </a:p>
            <a:p>
              <a:pPr marL="342900" marR="0" lvl="0" indent="-342900" algn="l" rtl="0">
                <a:lnSpc>
                  <a:spcPct val="100000"/>
                </a:lnSpc>
                <a:spcBef>
                  <a:spcPts val="0"/>
                </a:spcBef>
                <a:spcAft>
                  <a:spcPts val="0"/>
                </a:spcAft>
                <a:buAutoNum type="arabicPeriod"/>
              </a:pPr>
              <a:endParaRPr lang="en-US" dirty="0" smtClean="0">
                <a:latin typeface="Lato"/>
                <a:sym typeface="Lato"/>
              </a:endParaRPr>
            </a:p>
            <a:p>
              <a:pPr marL="342900" marR="0" lvl="0" indent="-342900" algn="l" rtl="0">
                <a:lnSpc>
                  <a:spcPct val="100000"/>
                </a:lnSpc>
                <a:spcBef>
                  <a:spcPts val="0"/>
                </a:spcBef>
                <a:spcAft>
                  <a:spcPts val="0"/>
                </a:spcAft>
                <a:buAutoNum type="arabicPeriod"/>
              </a:pPr>
              <a:endParaRPr lang="en-US" dirty="0" smtClean="0">
                <a:latin typeface="Lato"/>
                <a:sym typeface="Lato"/>
              </a:endParaRPr>
            </a:p>
            <a:p>
              <a:pPr marL="342900" marR="0" lvl="0" indent="-342900" algn="l" rtl="0">
                <a:lnSpc>
                  <a:spcPct val="100000"/>
                </a:lnSpc>
                <a:spcBef>
                  <a:spcPts val="0"/>
                </a:spcBef>
                <a:spcAft>
                  <a:spcPts val="0"/>
                </a:spcAft>
                <a:buAutoNum type="arabicPeriod"/>
              </a:pPr>
              <a:endParaRPr lang="en-US" dirty="0" smtClean="0">
                <a:latin typeface="Lato"/>
                <a:sym typeface="Lato"/>
              </a:endParaRPr>
            </a:p>
            <a:p>
              <a:pPr marL="342900" marR="0" lvl="0" indent="-342900" algn="l" rtl="0">
                <a:lnSpc>
                  <a:spcPct val="100000"/>
                </a:lnSpc>
                <a:spcBef>
                  <a:spcPts val="0"/>
                </a:spcBef>
                <a:spcAft>
                  <a:spcPts val="0"/>
                </a:spcAft>
                <a:buAutoNum type="arabicPeriod"/>
              </a:pP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123" name="Google Shape;123;p16"/>
          <p:cNvSpPr txBox="1"/>
          <p:nvPr/>
        </p:nvSpPr>
        <p:spPr>
          <a:xfrm>
            <a:off x="514664" y="2009522"/>
            <a:ext cx="11162674" cy="4493538"/>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Framework Used</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smtClean="0">
                <a:latin typeface="Lato"/>
                <a:sym typeface="Lato"/>
              </a:rPr>
              <a:t>Issue tree framework along with  specialized </a:t>
            </a:r>
            <a:r>
              <a:rPr lang="en-US" dirty="0" err="1" smtClean="0">
                <a:latin typeface="Lato"/>
                <a:sym typeface="Lato"/>
              </a:rPr>
              <a:t>freamework</a:t>
            </a:r>
            <a:r>
              <a:rPr lang="en-US" dirty="0" smtClean="0">
                <a:latin typeface="Lato"/>
                <a:sym typeface="Lato"/>
              </a:rPr>
              <a:t> market segmentation is used.</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Reason for using the selected </a:t>
            </a:r>
            <a:r>
              <a:rPr lang="en-US" sz="1800" b="1" i="0" u="none" strike="noStrike" cap="none" dirty="0" smtClean="0">
                <a:solidFill>
                  <a:srgbClr val="000000"/>
                </a:solidFill>
                <a:latin typeface="Lato"/>
                <a:ea typeface="Lato"/>
                <a:cs typeface="Lato"/>
                <a:sym typeface="Lato"/>
              </a:rPr>
              <a:t>framework</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dirty="0"/>
          </a:p>
          <a:p>
            <a:pPr lvl="0"/>
            <a:r>
              <a:rPr lang="en-US" sz="1400" b="0" i="0" u="none" strike="noStrike" cap="none" dirty="0" smtClean="0">
                <a:solidFill>
                  <a:srgbClr val="000000"/>
                </a:solidFill>
                <a:latin typeface="Lato"/>
                <a:ea typeface="Lato"/>
                <a:cs typeface="Lato"/>
                <a:sym typeface="Lato"/>
              </a:rPr>
              <a:t>Issue tree framework is used to ensure that all root causes are identified in a structured manner and is useful to check if the product/service offered by the company serves the purpose of solving the problem and to find the possible solutions based on th</a:t>
            </a:r>
            <a:r>
              <a:rPr lang="en-US" dirty="0" smtClean="0">
                <a:latin typeface="Lato"/>
                <a:ea typeface="Lato"/>
                <a:cs typeface="Lato"/>
                <a:sym typeface="Lato"/>
              </a:rPr>
              <a:t>e priorities. Market segmentation  to get better sales strategy.</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 you have used the framework </a:t>
            </a:r>
            <a:r>
              <a:rPr lang="en-US" sz="1800" b="1" i="0" u="none" strike="noStrike" cap="none" dirty="0" smtClean="0">
                <a:solidFill>
                  <a:srgbClr val="000000"/>
                </a:solidFill>
                <a:latin typeface="Lato"/>
                <a:ea typeface="Lato"/>
                <a:cs typeface="Lato"/>
                <a:sym typeface="Lato"/>
              </a:rPr>
              <a:t>here</a:t>
            </a:r>
          </a:p>
          <a:p>
            <a:pPr marL="0" marR="0" lvl="0" indent="0" algn="l" rtl="0">
              <a:lnSpc>
                <a:spcPct val="100000"/>
              </a:lnSpc>
              <a:spcBef>
                <a:spcPts val="0"/>
              </a:spcBef>
              <a:spcAft>
                <a:spcPts val="0"/>
              </a:spcAft>
              <a:buNone/>
            </a:pPr>
            <a:r>
              <a:rPr lang="en-US" dirty="0" smtClean="0">
                <a:latin typeface="Lato"/>
                <a:ea typeface="Lato"/>
                <a:cs typeface="Lato"/>
                <a:sym typeface="Lato"/>
              </a:rPr>
              <a:t>Techno serve,  SaaS provider company is facing a relevant problem where the company is falling to convert its potential customers into clients and the conversion rate across its sales funnel is decreasing. As per the data where the company is having major problems in the marketing product issues and optimized planning the issue tree framework can help identify the potential  root cases by categorizing, filtering the problems and along with specialized frameworks will help to solve the problem better, which helps in prioritizing the solutions better using MECE rule.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sp>
        <p:nvSpPr>
          <p:cNvPr id="130" name="Google Shape;130;p17"/>
          <p:cNvSpPr txBox="1"/>
          <p:nvPr/>
        </p:nvSpPr>
        <p:spPr>
          <a:xfrm>
            <a:off x="514664" y="3719238"/>
            <a:ext cx="11162674"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Provide the structure of the framework here</a:t>
            </a:r>
            <a:endParaRPr dirty="0"/>
          </a:p>
          <a:p>
            <a:pPr marL="0" marR="0" lvl="0" indent="0" algn="ctr"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ctr"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(You can attach the screenshot or multiple screenshots depending on the clarity of the image)</a:t>
            </a:r>
            <a:endParaRPr dirty="0"/>
          </a:p>
        </p:txBody>
      </p:sp>
      <p:pic>
        <p:nvPicPr>
          <p:cNvPr id="3" name="Picture 2"/>
          <p:cNvPicPr>
            <a:picLocks noChangeAspect="1"/>
          </p:cNvPicPr>
          <p:nvPr/>
        </p:nvPicPr>
        <p:blipFill>
          <a:blip r:embed="rId3"/>
          <a:stretch>
            <a:fillRect/>
          </a:stretch>
        </p:blipFill>
        <p:spPr>
          <a:xfrm>
            <a:off x="697571" y="1690688"/>
            <a:ext cx="11076149" cy="44835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grpSp>
        <p:nvGrpSpPr>
          <p:cNvPr id="137" name="Google Shape;137;p18"/>
          <p:cNvGrpSpPr/>
          <p:nvPr/>
        </p:nvGrpSpPr>
        <p:grpSpPr>
          <a:xfrm>
            <a:off x="514664" y="1986993"/>
            <a:ext cx="11162675" cy="4616286"/>
            <a:chOff x="589265" y="4631360"/>
            <a:chExt cx="2041200" cy="230358"/>
          </a:xfrm>
        </p:grpSpPr>
        <p:sp>
          <p:nvSpPr>
            <p:cNvPr id="138" name="Google Shape;138;p18"/>
            <p:cNvSpPr txBox="1"/>
            <p:nvPr/>
          </p:nvSpPr>
          <p:spPr>
            <a:xfrm>
              <a:off x="589265" y="4631360"/>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Branch </a:t>
              </a:r>
              <a:r>
                <a:rPr lang="en-US" sz="1800" b="1" dirty="0" smtClean="0">
                  <a:solidFill>
                    <a:schemeClr val="dk1"/>
                  </a:solidFill>
                  <a:latin typeface="Lato"/>
                  <a:ea typeface="Lato"/>
                  <a:cs typeface="Lato"/>
                  <a:sym typeface="Lato"/>
                </a:rPr>
                <a:t>1</a:t>
              </a:r>
              <a:endParaRPr lang="en-US" sz="1800" b="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endParaRPr lang="en-US" dirty="0" smtClean="0">
                <a:solidFill>
                  <a:schemeClr val="dk1"/>
                </a:solidFill>
              </a:endParaRPr>
            </a:p>
            <a:p>
              <a:pPr marL="0" lvl="0" indent="0" algn="l" rtl="0">
                <a:spcBef>
                  <a:spcPts val="0"/>
                </a:spcBef>
                <a:spcAft>
                  <a:spcPts val="0"/>
                </a:spcAft>
                <a:buClr>
                  <a:schemeClr val="dk1"/>
                </a:buClr>
                <a:buFont typeface="Arial"/>
                <a:buNone/>
              </a:pPr>
              <a:r>
                <a:rPr lang="en-US" dirty="0" err="1" smtClean="0">
                  <a:solidFill>
                    <a:schemeClr val="dk1"/>
                  </a:solidFill>
                  <a:latin typeface="Lato" panose="020B0604020202020204" charset="0"/>
                </a:rPr>
                <a:t>Unoptimized</a:t>
              </a:r>
              <a:r>
                <a:rPr lang="en-US" dirty="0" smtClean="0">
                  <a:solidFill>
                    <a:schemeClr val="dk1"/>
                  </a:solidFill>
                  <a:latin typeface="Lato" panose="020B0604020202020204" charset="0"/>
                </a:rPr>
                <a:t> planning is one of the main reason for decreasing in sales pipeline conversion. The branch divides </a:t>
              </a:r>
              <a:r>
                <a:rPr lang="en-US" dirty="0" smtClean="0">
                  <a:solidFill>
                    <a:schemeClr val="dk1"/>
                  </a:solidFill>
                  <a:latin typeface="Lato" panose="020B0604020202020204" charset="0"/>
                </a:rPr>
                <a:t>into no right channel of engagement and </a:t>
              </a:r>
              <a:r>
                <a:rPr lang="en-US" dirty="0" smtClean="0">
                  <a:solidFill>
                    <a:schemeClr val="dk1"/>
                  </a:solidFill>
                  <a:latin typeface="Lato" panose="020B0604020202020204" charset="0"/>
                </a:rPr>
                <a:t>different expectations in the market for the product</a:t>
              </a:r>
              <a:r>
                <a:rPr lang="en-US" dirty="0" smtClean="0">
                  <a:solidFill>
                    <a:schemeClr val="dk1"/>
                  </a:solidFill>
                </a:rPr>
                <a:t>.</a:t>
              </a:r>
              <a:endParaRPr dirty="0">
                <a:solidFill>
                  <a:schemeClr val="dk1"/>
                </a:solidFill>
              </a:endParaRPr>
            </a:p>
          </p:txBody>
        </p:sp>
        <p:sp>
          <p:nvSpPr>
            <p:cNvPr id="139" name="Google Shape;139;p18"/>
            <p:cNvSpPr txBox="1"/>
            <p:nvPr/>
          </p:nvSpPr>
          <p:spPr>
            <a:xfrm>
              <a:off x="589265" y="4753932"/>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b="1" i="0" u="none" strike="noStrike" cap="none" dirty="0">
                  <a:solidFill>
                    <a:srgbClr val="000000"/>
                  </a:solidFill>
                  <a:latin typeface="+mn-lt"/>
                  <a:ea typeface="Lato"/>
                  <a:cs typeface="Lato"/>
                  <a:sym typeface="Lato"/>
                </a:rPr>
                <a:t>Branch 2</a:t>
              </a:r>
              <a:endParaRPr dirty="0">
                <a:latin typeface="+mn-lt"/>
              </a:endParaRPr>
            </a:p>
            <a:p>
              <a:pPr marL="0" marR="0" lvl="0" indent="0" algn="l" rtl="0">
                <a:lnSpc>
                  <a:spcPct val="100000"/>
                </a:lnSpc>
                <a:spcBef>
                  <a:spcPts val="0"/>
                </a:spcBef>
                <a:spcAft>
                  <a:spcPts val="0"/>
                </a:spcAft>
                <a:buNone/>
              </a:pPr>
              <a:endParaRPr b="1" i="0" u="none" strike="noStrike" cap="none" dirty="0">
                <a:solidFill>
                  <a:srgbClr val="000000"/>
                </a:solidFill>
                <a:latin typeface="+mn-lt"/>
                <a:ea typeface="Lato"/>
                <a:cs typeface="Lato"/>
                <a:sym typeface="Lato"/>
              </a:endParaRPr>
            </a:p>
            <a:p>
              <a:pPr marL="0" marR="0" lvl="0" indent="0" algn="l" rtl="0">
                <a:lnSpc>
                  <a:spcPct val="100000"/>
                </a:lnSpc>
                <a:spcBef>
                  <a:spcPts val="0"/>
                </a:spcBef>
                <a:spcAft>
                  <a:spcPts val="0"/>
                </a:spcAft>
                <a:buNone/>
              </a:pPr>
              <a:r>
                <a:rPr lang="en-US" b="0" i="0" u="none" strike="noStrike" cap="none" dirty="0" smtClean="0">
                  <a:solidFill>
                    <a:srgbClr val="000000"/>
                  </a:solidFill>
                  <a:latin typeface="Lato" panose="020B0604020202020204" charset="0"/>
                  <a:ea typeface="Lato"/>
                  <a:cs typeface="Arial" panose="020B0604020202020204" pitchFamily="34" charset="0"/>
                  <a:sym typeface="Lato"/>
                </a:rPr>
                <a:t>Marketing product issue is the one of the main reason for the decreasing pipeline conversion. The issue because of different expectations from the customers and outdated product with no advancements. </a:t>
              </a:r>
              <a:endParaRPr b="0" i="0" u="none" strike="noStrike" cap="none" dirty="0">
                <a:solidFill>
                  <a:srgbClr val="000000"/>
                </a:solidFill>
                <a:latin typeface="Lato" panose="020B0604020202020204" charset="0"/>
                <a:ea typeface="Lato"/>
                <a:cs typeface="Arial" panose="020B0604020202020204" pitchFamily="34" charset="0"/>
                <a:sym typeface="La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grpSp>
        <p:nvGrpSpPr>
          <p:cNvPr id="146" name="Google Shape;146;p19"/>
          <p:cNvGrpSpPr/>
          <p:nvPr/>
        </p:nvGrpSpPr>
        <p:grpSpPr>
          <a:xfrm>
            <a:off x="514664" y="2009465"/>
            <a:ext cx="11162675" cy="4593842"/>
            <a:chOff x="589265" y="4632481"/>
            <a:chExt cx="2041200" cy="229238"/>
          </a:xfrm>
        </p:grpSpPr>
        <p:sp>
          <p:nvSpPr>
            <p:cNvPr id="147" name="Google Shape;147;p19"/>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3</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smtClean="0">
                  <a:solidFill>
                    <a:srgbClr val="000000"/>
                  </a:solidFill>
                  <a:latin typeface="Lato"/>
                  <a:ea typeface="Lato"/>
                  <a:cs typeface="Lato"/>
                  <a:sym typeface="Lato"/>
                </a:rPr>
                <a:t>No right channel of engagement is because of the cost-cutting leading to greater marketing and tele-sales than direct sales and </a:t>
              </a:r>
              <a:r>
                <a:rPr lang="en-US" b="0" i="0" u="none" strike="noStrike" cap="none" dirty="0" err="1" smtClean="0">
                  <a:solidFill>
                    <a:srgbClr val="000000"/>
                  </a:solidFill>
                  <a:latin typeface="Lato"/>
                  <a:ea typeface="Lato"/>
                  <a:cs typeface="Lato"/>
                  <a:sym typeface="Lato"/>
                </a:rPr>
                <a:t>aslo</a:t>
              </a:r>
              <a:r>
                <a:rPr lang="en-US" b="0" i="0" u="none" strike="noStrike" cap="none" dirty="0" smtClean="0">
                  <a:solidFill>
                    <a:srgbClr val="000000"/>
                  </a:solidFill>
                  <a:latin typeface="Lato"/>
                  <a:ea typeface="Lato"/>
                  <a:cs typeface="Lato"/>
                  <a:sym typeface="Lato"/>
                </a:rPr>
                <a:t> because marketing leads having lower conversion rates.</a:t>
              </a:r>
              <a:endParaRPr b="0" i="0" u="none" strike="noStrike" cap="none" dirty="0">
                <a:solidFill>
                  <a:srgbClr val="000000"/>
                </a:solidFill>
                <a:latin typeface="Lato"/>
                <a:ea typeface="Lato"/>
                <a:cs typeface="Lato"/>
                <a:sym typeface="Lato"/>
              </a:endParaRPr>
            </a:p>
          </p:txBody>
        </p:sp>
        <p:sp>
          <p:nvSpPr>
            <p:cNvPr id="148" name="Google Shape;148;p19"/>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4</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smtClean="0">
                  <a:solidFill>
                    <a:srgbClr val="000000"/>
                  </a:solidFill>
                  <a:latin typeface="Lato"/>
                  <a:ea typeface="Lato"/>
                  <a:cs typeface="Lato"/>
                  <a:sym typeface="Lato"/>
                </a:rPr>
                <a:t>Marketing leads have lower conversions is because the social media marketing leads are not working and this is because of the contacts which are not targeted right.</a:t>
              </a:r>
              <a:endParaRPr b="0" i="0" u="none" strike="noStrike" cap="none" dirty="0">
                <a:solidFill>
                  <a:srgbClr val="000000"/>
                </a:solidFill>
                <a:latin typeface="Lato"/>
                <a:ea typeface="Lato"/>
                <a:cs typeface="Lato"/>
                <a:sym typeface="La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r>
              <a:rPr lang="en-US" b="1"/>
              <a:t/>
            </a:r>
            <a:br>
              <a:rPr lang="en-US" b="1"/>
            </a:br>
            <a:r>
              <a:rPr lang="en-US" sz="3000">
                <a:solidFill>
                  <a:srgbClr val="5A5A5A"/>
                </a:solidFill>
              </a:rPr>
              <a:t>Sales Pipeline Conversion at a SaaS Startup</a:t>
            </a:r>
            <a:endParaRPr sz="3000"/>
          </a:p>
        </p:txBody>
      </p:sp>
      <p:grpSp>
        <p:nvGrpSpPr>
          <p:cNvPr id="155" name="Google Shape;155;p20"/>
          <p:cNvGrpSpPr/>
          <p:nvPr/>
        </p:nvGrpSpPr>
        <p:grpSpPr>
          <a:xfrm>
            <a:off x="514664" y="2009465"/>
            <a:ext cx="11162675" cy="4593842"/>
            <a:chOff x="589265" y="4632481"/>
            <a:chExt cx="2041200" cy="229238"/>
          </a:xfrm>
        </p:grpSpPr>
        <p:sp>
          <p:nvSpPr>
            <p:cNvPr id="156" name="Google Shape;156;p20"/>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5</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smtClean="0">
                  <a:latin typeface="Lato"/>
                  <a:ea typeface="Lato"/>
                  <a:cs typeface="Lato"/>
                  <a:sym typeface="Lato"/>
                </a:rPr>
                <a:t>Marketing events reduced due to lower budgets this year because of unorganized planning and budget allocation issues. </a:t>
              </a:r>
              <a:endParaRPr sz="1100" b="0" i="0" u="none" strike="noStrike" cap="none" dirty="0">
                <a:solidFill>
                  <a:srgbClr val="000000"/>
                </a:solidFill>
                <a:latin typeface="Lato"/>
                <a:ea typeface="Lato"/>
                <a:cs typeface="Lato"/>
                <a:sym typeface="Lato"/>
              </a:endParaRPr>
            </a:p>
          </p:txBody>
        </p:sp>
        <p:sp>
          <p:nvSpPr>
            <p:cNvPr id="157" name="Google Shape;157;p20"/>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6</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smtClean="0">
                  <a:latin typeface="Lato"/>
                  <a:ea typeface="Lato"/>
                  <a:cs typeface="Lato"/>
                  <a:sym typeface="Lato"/>
                </a:rPr>
                <a:t>Outdated product and no major development is because the firms expected product offerings is to be relevant to the market for next 3years </a:t>
              </a:r>
              <a:endParaRPr sz="1100" b="0" i="0" u="none" strike="noStrike" cap="none" dirty="0">
                <a:solidFill>
                  <a:srgbClr val="000000"/>
                </a:solidFill>
                <a:latin typeface="Lato"/>
                <a:ea typeface="Lato"/>
                <a:cs typeface="Lato"/>
                <a:sym typeface="Lato"/>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3652</TotalTime>
  <Words>2492</Words>
  <Application>Microsoft Office PowerPoint</Application>
  <PresentationFormat>Widescreen</PresentationFormat>
  <Paragraphs>392</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Lato</vt:lpstr>
      <vt:lpstr>Office Theme</vt:lpstr>
      <vt:lpstr>ASSIGNMENT GUIDELINES</vt:lpstr>
      <vt:lpstr>ASSIGNMENT   Name: Anvesh Varma Vatsavai</vt:lpstr>
      <vt:lpstr>PART I : 1. Understanding the Problem   Sales Pipeline Conversion at a SaaS Startup</vt:lpstr>
      <vt:lpstr>PART I : 2. Understanding the Problem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B : Presenting Findings   Sales Pipeline Conversion at a SaaS Startup</vt:lpstr>
      <vt:lpstr>PART III B : Presenting Findings   Sales Pipeline Conversion at a SaaS Startup</vt:lpstr>
      <vt:lpstr>PART III B : Presenting Findings   Sales Pipeline Conversion at a SaaS Startup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cp:lastModifiedBy>Varma, Anvesh</cp:lastModifiedBy>
  <cp:revision>52</cp:revision>
  <dcterms:modified xsi:type="dcterms:W3CDTF">2021-01-25T18:27:02Z</dcterms:modified>
</cp:coreProperties>
</file>