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394" r:id="rId3"/>
    <p:sldId id="608" r:id="rId4"/>
    <p:sldId id="657" r:id="rId5"/>
    <p:sldId id="612" r:id="rId6"/>
    <p:sldId id="632" r:id="rId7"/>
    <p:sldId id="613" r:id="rId8"/>
    <p:sldId id="628" r:id="rId9"/>
    <p:sldId id="614" r:id="rId10"/>
    <p:sldId id="629" r:id="rId11"/>
    <p:sldId id="658" r:id="rId12"/>
    <p:sldId id="631" r:id="rId13"/>
    <p:sldId id="630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6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323994-6794-457F-9C3C-1D822C090515}">
          <p14:sldIdLst>
            <p14:sldId id="394"/>
            <p14:sldId id="608"/>
            <p14:sldId id="657"/>
            <p14:sldId id="612"/>
            <p14:sldId id="632"/>
            <p14:sldId id="613"/>
            <p14:sldId id="628"/>
            <p14:sldId id="614"/>
            <p14:sldId id="629"/>
            <p14:sldId id="658"/>
            <p14:sldId id="631"/>
            <p14:sldId id="630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6"/>
          </p14:sldIdLst>
        </p14:section>
        <p14:section name="Conclusion" id="{A4ED4223-79B6-45A8-BDB7-CD6AB3D599F2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33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3/20/2022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3/20/2022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070FE593-E407-4D35-A0B7-9C6B3C388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946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A5A18358-07EA-4002-8860-774824012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58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839261" y="2126876"/>
            <a:ext cx="7391400" cy="91250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000" dirty="0" smtClean="0"/>
              <a:t>Каталог за филми</a:t>
            </a:r>
            <a:endParaRPr lang="en-US" sz="60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090242"/>
            <a:ext cx="1828959" cy="2005758"/>
          </a:xfrm>
          <a:prstGeom prst="rect">
            <a:avLst/>
          </a:prstGeom>
        </p:spPr>
      </p:pic>
      <p:pic>
        <p:nvPicPr>
          <p:cNvPr id="1032" name="Picture 8" descr="ASP.NET - Convert PDF to TXT or HTML in C# with iTextShar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44" y="2831818"/>
            <a:ext cx="4175068" cy="20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papernot.fr/images/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MySQL Logo Download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43" y="4094613"/>
            <a:ext cx="3338299" cy="299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 smtClean="0"/>
              <a:t>Пример за въвеждане на филм</a:t>
            </a:r>
            <a:endParaRPr lang="bg-BG" sz="5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52600"/>
            <a:ext cx="6324600" cy="3979274"/>
          </a:xfrm>
        </p:spPr>
      </p:pic>
      <p:sp>
        <p:nvSpPr>
          <p:cNvPr id="3" name="Текстово поле 2"/>
          <p:cNvSpPr txBox="1"/>
          <p:nvPr/>
        </p:nvSpPr>
        <p:spPr>
          <a:xfrm>
            <a:off x="7694612" y="1972522"/>
            <a:ext cx="350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 въвеждането на символ </a:t>
            </a:r>
            <a:r>
              <a:rPr lang="en-US" sz="2800" dirty="0" smtClean="0"/>
              <a:t>“m”, </a:t>
            </a:r>
            <a:r>
              <a:rPr lang="bg-BG" sz="2800" dirty="0"/>
              <a:t>започва попълването на информация за </a:t>
            </a:r>
            <a:r>
              <a:rPr lang="bg-BG" sz="2800" dirty="0" smtClean="0"/>
              <a:t>филма </a:t>
            </a:r>
            <a:r>
              <a:rPr lang="bg-BG" sz="2800" dirty="0"/>
              <a:t>- </a:t>
            </a:r>
            <a:r>
              <a:rPr lang="bg-BG" sz="2800" dirty="0" smtClean="0"/>
              <a:t>име, </a:t>
            </a:r>
            <a:r>
              <a:rPr lang="en-US" sz="2800" dirty="0" smtClean="0"/>
              <a:t>id, </a:t>
            </a:r>
            <a:r>
              <a:rPr lang="bg-BG" sz="2800" dirty="0" smtClean="0"/>
              <a:t>година на излъчване, жанр </a:t>
            </a:r>
            <a:r>
              <a:rPr lang="en-US" sz="2800" dirty="0" smtClean="0"/>
              <a:t>id </a:t>
            </a:r>
            <a:r>
              <a:rPr lang="bg-BG" sz="2800" dirty="0" smtClean="0"/>
              <a:t>и актьор </a:t>
            </a:r>
            <a:r>
              <a:rPr lang="en-US" sz="2800" dirty="0" smtClean="0"/>
              <a:t>id</a:t>
            </a:r>
            <a:r>
              <a:rPr lang="bg-BG" sz="2800" dirty="0" smtClean="0"/>
              <a:t>.</a:t>
            </a:r>
            <a:endParaRPr lang="bg-BG" sz="2800" dirty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4751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447800"/>
            <a:ext cx="787717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 поле 2"/>
          <p:cNvSpPr txBox="1"/>
          <p:nvPr/>
        </p:nvSpPr>
        <p:spPr>
          <a:xfrm>
            <a:off x="1370012" y="5767372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Код за изпълняване на командата за въвеждане на </a:t>
            </a:r>
            <a:r>
              <a:rPr lang="bg-BG" sz="2800" dirty="0" smtClean="0"/>
              <a:t>филм.</a:t>
            </a:r>
            <a:endParaRPr lang="bg-BG" sz="2800" dirty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5692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01" y="457200"/>
            <a:ext cx="11804822" cy="1110780"/>
          </a:xfrm>
        </p:spPr>
        <p:txBody>
          <a:bodyPr>
            <a:normAutofit/>
          </a:bodyPr>
          <a:lstStyle/>
          <a:p>
            <a:r>
              <a:rPr lang="bg-BG" sz="5200" dirty="0" smtClean="0"/>
              <a:t>Пример за въвеждане на жанр</a:t>
            </a: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30" descr="Tex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68" y="2190148"/>
            <a:ext cx="7939088" cy="2300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авоъгълник 3"/>
          <p:cNvSpPr/>
          <p:nvPr/>
        </p:nvSpPr>
        <p:spPr>
          <a:xfrm>
            <a:off x="2741612" y="5112603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При въвеждането на символ </a:t>
            </a:r>
            <a:r>
              <a:rPr lang="en-US" dirty="0" smtClean="0"/>
              <a:t>“g”, </a:t>
            </a:r>
            <a:r>
              <a:rPr lang="bg-BG" dirty="0"/>
              <a:t>започва попълването на информация </a:t>
            </a:r>
            <a:r>
              <a:rPr lang="bg-BG" dirty="0" smtClean="0"/>
              <a:t>за жанра – име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752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743200"/>
            <a:ext cx="7091363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авоъгълник 3"/>
          <p:cNvSpPr/>
          <p:nvPr/>
        </p:nvSpPr>
        <p:spPr>
          <a:xfrm>
            <a:off x="2055812" y="5943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Код за изпълняване на командата за въвеждане </a:t>
            </a:r>
            <a:r>
              <a:rPr lang="bg-BG" dirty="0" smtClean="0"/>
              <a:t>на жанр.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3775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24" y="457200"/>
            <a:ext cx="11804822" cy="1110780"/>
          </a:xfrm>
        </p:spPr>
        <p:txBody>
          <a:bodyPr>
            <a:normAutofit/>
          </a:bodyPr>
          <a:lstStyle/>
          <a:p>
            <a:r>
              <a:rPr lang="bg-BG" sz="5200" dirty="0" smtClean="0"/>
              <a:t>Пример за въвеждане на директор</a:t>
            </a: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2133600"/>
            <a:ext cx="6815139" cy="3462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авоъгълник 2"/>
          <p:cNvSpPr/>
          <p:nvPr/>
        </p:nvSpPr>
        <p:spPr>
          <a:xfrm>
            <a:off x="7820010" y="3079939"/>
            <a:ext cx="39608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При въвеждането на символ </a:t>
            </a:r>
            <a:r>
              <a:rPr lang="en-US" dirty="0" smtClean="0"/>
              <a:t>“d”, </a:t>
            </a:r>
            <a:r>
              <a:rPr lang="bg-BG" dirty="0"/>
              <a:t>започва попълването на информация </a:t>
            </a:r>
            <a:r>
              <a:rPr lang="bg-BG" dirty="0" smtClean="0"/>
              <a:t>за директора </a:t>
            </a:r>
            <a:r>
              <a:rPr lang="bg-BG" dirty="0"/>
              <a:t>– </a:t>
            </a:r>
            <a:r>
              <a:rPr lang="bg-BG" dirty="0" smtClean="0"/>
              <a:t>име, роден град и години.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197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3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286000"/>
            <a:ext cx="73247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авоъгълник 2"/>
          <p:cNvSpPr/>
          <p:nvPr/>
        </p:nvSpPr>
        <p:spPr>
          <a:xfrm>
            <a:off x="2055812" y="541020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Код за изпълняване на командата за въвеждане на </a:t>
            </a:r>
            <a:r>
              <a:rPr lang="bg-BG" dirty="0" smtClean="0"/>
              <a:t>директор.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592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990" y="304800"/>
            <a:ext cx="11804822" cy="1110780"/>
          </a:xfrm>
        </p:spPr>
        <p:txBody>
          <a:bodyPr>
            <a:normAutofit/>
          </a:bodyPr>
          <a:lstStyle/>
          <a:p>
            <a:r>
              <a:rPr lang="bg-BG" sz="5200" dirty="0" smtClean="0"/>
              <a:t>Редактиране</a:t>
            </a: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905000"/>
            <a:ext cx="58674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авоъгълник 2"/>
          <p:cNvSpPr/>
          <p:nvPr/>
        </p:nvSpPr>
        <p:spPr>
          <a:xfrm>
            <a:off x="6856412" y="2277272"/>
            <a:ext cx="506103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Чрез опция 2 е се променя въведена информация. Има възможност да се редактира всяка категория. Примерът, който се вижда на снимката е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промяна на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годините в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„актьори“, чрез въвеждане на „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– то на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актьора.</a:t>
            </a:r>
            <a:endParaRPr lang="bg-BG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47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5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09" y="1295400"/>
            <a:ext cx="80295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авоъгълник 5"/>
          <p:cNvSpPr/>
          <p:nvPr/>
        </p:nvSpPr>
        <p:spPr>
          <a:xfrm>
            <a:off x="1677984" y="5638800"/>
            <a:ext cx="8328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Код за изпълняване на командата за </a:t>
            </a:r>
            <a:r>
              <a:rPr lang="bg-BG" dirty="0" smtClean="0"/>
              <a:t>редактиране на данните за определен актьор.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76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2" y="381000"/>
            <a:ext cx="11804822" cy="1110780"/>
          </a:xfrm>
        </p:spPr>
        <p:txBody>
          <a:bodyPr/>
          <a:lstStyle/>
          <a:p>
            <a:r>
              <a:rPr lang="bg-BG" sz="5200" dirty="0" smtClean="0"/>
              <a:t>Извличане</a:t>
            </a: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" y="2209800"/>
            <a:ext cx="66294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авоъгълник 3"/>
          <p:cNvSpPr/>
          <p:nvPr/>
        </p:nvSpPr>
        <p:spPr>
          <a:xfrm>
            <a:off x="7249506" y="2518213"/>
            <a:ext cx="454410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Опция 3 извлича информация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 базата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данни. На екрана е показан пример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извличане на актьор чрез вписване на „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то му или номера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който е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въведен.</a:t>
            </a:r>
            <a:endParaRPr lang="bg-BG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69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4" y="1752600"/>
            <a:ext cx="7653338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авоъгълник 5"/>
          <p:cNvSpPr/>
          <p:nvPr/>
        </p:nvSpPr>
        <p:spPr>
          <a:xfrm>
            <a:off x="2055812" y="5722203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Код за изпълняване на </a:t>
            </a:r>
            <a:r>
              <a:rPr lang="bg-BG" dirty="0" smtClean="0"/>
              <a:t>команда </a:t>
            </a:r>
            <a:r>
              <a:rPr lang="bg-BG" dirty="0"/>
              <a:t>за </a:t>
            </a:r>
            <a:r>
              <a:rPr lang="bg-BG" dirty="0" smtClean="0"/>
              <a:t>извличане </a:t>
            </a:r>
            <a:r>
              <a:rPr lang="bg-BG" dirty="0"/>
              <a:t>на данните за </a:t>
            </a:r>
            <a:r>
              <a:rPr lang="bg-BG" dirty="0" smtClean="0"/>
              <a:t>даден актьор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35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381000"/>
            <a:ext cx="11804822" cy="1110780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Съдържание</a:t>
            </a:r>
            <a:endParaRPr lang="bg-BG" sz="5400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491780"/>
            <a:ext cx="8037599" cy="45280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sz="3600" b="1" dirty="0"/>
              <a:t> </a:t>
            </a:r>
            <a:endParaRPr lang="bg-BG" sz="2400" dirty="0"/>
          </a:p>
          <a:p>
            <a:pPr lvl="0"/>
            <a:r>
              <a:rPr lang="bg-BG" sz="3600" b="1" dirty="0" err="1"/>
              <a:t>Ентитита</a:t>
            </a:r>
            <a:r>
              <a:rPr lang="bg-BG" sz="3600" b="1" dirty="0"/>
              <a:t> и връзки – </a:t>
            </a:r>
            <a:r>
              <a:rPr lang="bg-BG" sz="3600" b="1" dirty="0" smtClean="0"/>
              <a:t>слайд 4-5</a:t>
            </a:r>
            <a:endParaRPr lang="bg-BG" sz="2000" dirty="0"/>
          </a:p>
          <a:p>
            <a:pPr lvl="0"/>
            <a:r>
              <a:rPr lang="bg-BG" sz="3600" b="1" dirty="0"/>
              <a:t>Свързване на </a:t>
            </a:r>
            <a:r>
              <a:rPr lang="en-US" sz="3600" b="1" dirty="0"/>
              <a:t>Visual Studio </a:t>
            </a:r>
            <a:r>
              <a:rPr lang="bg-BG" sz="3600" b="1" dirty="0"/>
              <a:t>и </a:t>
            </a:r>
            <a:r>
              <a:rPr lang="en-US" sz="3600" b="1" dirty="0"/>
              <a:t>MySQL – </a:t>
            </a:r>
            <a:r>
              <a:rPr lang="bg-BG" sz="3600" b="1" dirty="0" smtClean="0"/>
              <a:t>слайд 6 </a:t>
            </a:r>
            <a:endParaRPr lang="bg-BG" sz="2000" dirty="0"/>
          </a:p>
          <a:p>
            <a:pPr lvl="0"/>
            <a:r>
              <a:rPr lang="bg-BG" sz="3600" b="1" dirty="0"/>
              <a:t>Примери за въвеждане на актьори, филми, жанрове и директори </a:t>
            </a:r>
            <a:endParaRPr lang="bg-BG" sz="2000" dirty="0" smtClean="0"/>
          </a:p>
          <a:p>
            <a:pPr lvl="1"/>
            <a:r>
              <a:rPr lang="bg-BG" b="1" dirty="0" smtClean="0"/>
              <a:t>Въвеждане – слайд 9-16</a:t>
            </a:r>
            <a:endParaRPr lang="bg-BG" sz="1800" dirty="0" smtClean="0"/>
          </a:p>
          <a:p>
            <a:pPr lvl="1"/>
            <a:r>
              <a:rPr lang="bg-BG" b="1" dirty="0" smtClean="0"/>
              <a:t>Редактиране – слайд 17-18</a:t>
            </a:r>
          </a:p>
          <a:p>
            <a:pPr lvl="1"/>
            <a:r>
              <a:rPr lang="bg-BG" b="1" dirty="0" smtClean="0"/>
              <a:t>Извличане </a:t>
            </a:r>
            <a:r>
              <a:rPr lang="bg-BG" b="1" dirty="0"/>
              <a:t>– </a:t>
            </a:r>
            <a:r>
              <a:rPr lang="bg-BG" b="1" dirty="0" smtClean="0"/>
              <a:t>слайд 19-20</a:t>
            </a:r>
            <a:endParaRPr lang="bg-BG" sz="1800" dirty="0"/>
          </a:p>
          <a:p>
            <a:pPr lvl="1"/>
            <a:r>
              <a:rPr lang="bg-BG" b="1" dirty="0"/>
              <a:t>Изтриване </a:t>
            </a:r>
            <a:r>
              <a:rPr lang="bg-BG" b="1" dirty="0" smtClean="0"/>
              <a:t>– слайд 21-22</a:t>
            </a:r>
          </a:p>
          <a:p>
            <a:pPr lvl="1"/>
            <a:r>
              <a:rPr lang="bg-BG" b="1" dirty="0" smtClean="0"/>
              <a:t>Показване </a:t>
            </a:r>
            <a:r>
              <a:rPr lang="bg-BG" b="1" dirty="0"/>
              <a:t>на въведената информация – </a:t>
            </a:r>
            <a:r>
              <a:rPr lang="bg-BG" b="1" dirty="0" smtClean="0"/>
              <a:t>слайд 23-24</a:t>
            </a:r>
            <a:endParaRPr lang="bg-BG" sz="1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File:Information magnifier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2" y="3151899"/>
            <a:ext cx="3254485" cy="28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1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62" y="457200"/>
            <a:ext cx="11804822" cy="1110780"/>
          </a:xfrm>
        </p:spPr>
        <p:txBody>
          <a:bodyPr>
            <a:normAutofit/>
          </a:bodyPr>
          <a:lstStyle/>
          <a:p>
            <a:r>
              <a:rPr lang="en-US" sz="5200" dirty="0" smtClean="0"/>
              <a:t> </a:t>
            </a:r>
            <a:r>
              <a:rPr lang="bg-BG" sz="5200" dirty="0" smtClean="0"/>
              <a:t>Изтриване</a:t>
            </a: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2057400"/>
            <a:ext cx="6349192" cy="331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авоъгълник 3"/>
          <p:cNvSpPr/>
          <p:nvPr/>
        </p:nvSpPr>
        <p:spPr>
          <a:xfrm>
            <a:off x="7217238" y="2190015"/>
            <a:ext cx="43864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Опция 4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за пълно изтриване на въведената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информация. При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въвеждане на „4“ и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следва 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избор на категория от която </a:t>
            </a: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желаем да изтрием определени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данни, въвежда се  „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– то и следва пълно изтриване от базата данни.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8018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5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29" y="1981200"/>
            <a:ext cx="934618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авоъгълник 5"/>
          <p:cNvSpPr/>
          <p:nvPr/>
        </p:nvSpPr>
        <p:spPr>
          <a:xfrm>
            <a:off x="1903412" y="5257800"/>
            <a:ext cx="7693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Код за изпълняване на команда за </a:t>
            </a:r>
            <a:r>
              <a:rPr lang="bg-BG" dirty="0" smtClean="0"/>
              <a:t>изтриване </a:t>
            </a:r>
            <a:r>
              <a:rPr lang="bg-BG" dirty="0"/>
              <a:t>на </a:t>
            </a:r>
            <a:r>
              <a:rPr lang="bg-BG" dirty="0" smtClean="0"/>
              <a:t>данните.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175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12" y="685800"/>
            <a:ext cx="11804822" cy="1110780"/>
          </a:xfrm>
        </p:spPr>
        <p:txBody>
          <a:bodyPr>
            <a:noAutofit/>
          </a:bodyPr>
          <a:lstStyle/>
          <a:p>
            <a:r>
              <a:rPr lang="bg-BG" sz="5200" dirty="0"/>
              <a:t>Показване на въведената информация</a:t>
            </a:r>
            <a:br>
              <a:rPr lang="bg-BG" sz="5200" dirty="0"/>
            </a:br>
            <a:endParaRPr lang="bg-BG" sz="5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6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00" y="1600200"/>
            <a:ext cx="4515448" cy="42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авоъгълник 3"/>
          <p:cNvSpPr/>
          <p:nvPr/>
        </p:nvSpPr>
        <p:spPr>
          <a:xfrm>
            <a:off x="1065212" y="6072408"/>
            <a:ext cx="9598025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bg-B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Опция „5“ служи за проверяване на въведената от нас информация. </a:t>
            </a:r>
            <a:endParaRPr lang="bg-BG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8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762635"/>
            <a:ext cx="9430385" cy="51809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авоъгълник 6"/>
          <p:cNvSpPr/>
          <p:nvPr/>
        </p:nvSpPr>
        <p:spPr>
          <a:xfrm>
            <a:off x="2962591" y="6063337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dirty="0"/>
              <a:t>Код за изпълняване на </a:t>
            </a:r>
            <a:r>
              <a:rPr lang="bg-BG" dirty="0" smtClean="0"/>
              <a:t>команда номер 5.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995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">
            <a:extLst>
              <a:ext uri="{FF2B5EF4-FFF2-40B4-BE49-F238E27FC236}">
                <a16:creationId xmlns="" xmlns:a16="http://schemas.microsoft.com/office/drawing/2014/main" id="{7F273D69-D34E-4495-84DA-A543BE70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1680990" y="228600"/>
            <a:ext cx="11804822" cy="2209800"/>
          </a:xfrm>
        </p:spPr>
        <p:txBody>
          <a:bodyPr>
            <a:normAutofit/>
          </a:bodyPr>
          <a:lstStyle/>
          <a:p>
            <a:r>
              <a:rPr lang="bg-BG" sz="5200" dirty="0" smtClean="0"/>
              <a:t>Благодарим за вниманието!</a:t>
            </a:r>
            <a:endParaRPr lang="bg-BG" sz="5200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2605505" y="5690699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Изготвили: </a:t>
            </a:r>
            <a:r>
              <a:rPr lang="bg-BG" sz="2800" dirty="0" smtClean="0"/>
              <a:t>Алкин Вежди, Владимир </a:t>
            </a:r>
            <a:r>
              <a:rPr lang="bg-BG" sz="2800" dirty="0" smtClean="0"/>
              <a:t>Владимиров</a:t>
            </a:r>
            <a:r>
              <a:rPr lang="bg-BG" sz="2800" dirty="0" smtClean="0"/>
              <a:t> </a:t>
            </a:r>
            <a:r>
              <a:rPr lang="bg-BG" sz="2800" dirty="0"/>
              <a:t>и </a:t>
            </a:r>
            <a:r>
              <a:rPr lang="bg-BG" sz="2800" dirty="0" smtClean="0"/>
              <a:t>Калина Йорданова</a:t>
            </a:r>
            <a:endParaRPr lang="bg-BG" sz="2800" dirty="0"/>
          </a:p>
        </p:txBody>
      </p:sp>
      <p:pic>
        <p:nvPicPr>
          <p:cNvPr id="2050" name="Picture 2" descr="A thank-you message | LearnEngl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2209800"/>
            <a:ext cx="5061786" cy="33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5612" y="1589544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Проектът се състои от 4 главни „</a:t>
            </a:r>
            <a:r>
              <a:rPr lang="en-US" sz="2800" dirty="0" smtClean="0"/>
              <a:t>entity</a:t>
            </a:r>
            <a:r>
              <a:rPr lang="bg-BG" sz="2800" dirty="0" smtClean="0"/>
              <a:t>“</a:t>
            </a:r>
            <a:r>
              <a:rPr lang="en-US" sz="2800" dirty="0" smtClean="0"/>
              <a:t>-</a:t>
            </a:r>
            <a:r>
              <a:rPr lang="bg-BG" sz="2800" dirty="0" smtClean="0"/>
              <a:t>та.</a:t>
            </a:r>
          </a:p>
          <a:p>
            <a:pPr marL="514350" indent="-514350">
              <a:buAutoNum type="arabicPeriod"/>
            </a:pPr>
            <a:r>
              <a:rPr lang="bg-BG" sz="2800" dirty="0" smtClean="0"/>
              <a:t>Таблица Филми</a:t>
            </a:r>
          </a:p>
          <a:p>
            <a:pPr marL="514350" indent="-514350">
              <a:buAutoNum type="arabicPeriod"/>
            </a:pPr>
            <a:r>
              <a:rPr lang="bg-BG" sz="2800" dirty="0" smtClean="0"/>
              <a:t>Таблица Жанр </a:t>
            </a:r>
          </a:p>
          <a:p>
            <a:pPr marL="514350" indent="-514350">
              <a:buAutoNum type="arabicPeriod"/>
            </a:pPr>
            <a:r>
              <a:rPr lang="bg-BG" sz="2800" dirty="0" smtClean="0"/>
              <a:t>Таблица Директор</a:t>
            </a:r>
          </a:p>
          <a:p>
            <a:pPr marL="514350" indent="-514350">
              <a:buAutoNum type="arabicPeriod"/>
            </a:pPr>
            <a:r>
              <a:rPr lang="bg-BG" sz="2800" dirty="0" smtClean="0"/>
              <a:t>Таблица Актьор</a:t>
            </a:r>
            <a:endParaRPr lang="bg-BG" sz="2800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608012" y="4634805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Таблици </a:t>
            </a:r>
            <a:r>
              <a:rPr lang="bg-BG" sz="2800" dirty="0" smtClean="0"/>
              <a:t>2, </a:t>
            </a:r>
            <a:r>
              <a:rPr lang="bg-BG" sz="2800" dirty="0"/>
              <a:t>3</a:t>
            </a:r>
            <a:r>
              <a:rPr lang="bg-BG" sz="2800" dirty="0" smtClean="0"/>
              <a:t> </a:t>
            </a:r>
            <a:r>
              <a:rPr lang="bg-BG" sz="2800" dirty="0" smtClean="0"/>
              <a:t>и </a:t>
            </a:r>
            <a:r>
              <a:rPr lang="bg-BG" sz="2800" dirty="0" smtClean="0"/>
              <a:t>4 </a:t>
            </a:r>
            <a:r>
              <a:rPr lang="bg-BG" sz="2800" dirty="0" smtClean="0"/>
              <a:t>са свързани едно към много с таблица </a:t>
            </a:r>
            <a:r>
              <a:rPr lang="bg-BG" sz="2800" dirty="0" smtClean="0"/>
              <a:t>1.</a:t>
            </a:r>
            <a:endParaRPr lang="bg-BG" sz="2800" dirty="0"/>
          </a:p>
        </p:txBody>
      </p:sp>
      <p:pic>
        <p:nvPicPr>
          <p:cNvPr id="16" name="Picture 6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77" y="1524000"/>
            <a:ext cx="6591935" cy="442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ово поле 1"/>
          <p:cNvSpPr txBox="1"/>
          <p:nvPr/>
        </p:nvSpPr>
        <p:spPr>
          <a:xfrm>
            <a:off x="684212" y="298609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“Entity”-</a:t>
            </a:r>
            <a:r>
              <a:rPr lang="bg-BG" sz="5400" b="1" dirty="0" smtClean="0">
                <a:solidFill>
                  <a:schemeClr val="accent1">
                    <a:lumMod val="75000"/>
                  </a:schemeClr>
                </a:solidFill>
              </a:rPr>
              <a:t>та</a:t>
            </a:r>
            <a:endParaRPr lang="bg-BG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9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Picture 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93" y="275339"/>
            <a:ext cx="3276600" cy="350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490502"/>
            <a:ext cx="4348162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Текстово поле 11"/>
          <p:cNvSpPr txBox="1"/>
          <p:nvPr/>
        </p:nvSpPr>
        <p:spPr>
          <a:xfrm>
            <a:off x="760412" y="3352800"/>
            <a:ext cx="533400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bg-B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227012" y="5943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bg-B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Групиране 19"/>
          <p:cNvGrpSpPr/>
          <p:nvPr/>
        </p:nvGrpSpPr>
        <p:grpSpPr>
          <a:xfrm>
            <a:off x="6170612" y="275339"/>
            <a:ext cx="6553200" cy="6112543"/>
            <a:chOff x="5713412" y="275339"/>
            <a:chExt cx="6553200" cy="6112543"/>
          </a:xfrm>
        </p:grpSpPr>
        <p:sp>
          <p:nvSpPr>
            <p:cNvPr id="3" name="Текстово поле 2"/>
            <p:cNvSpPr txBox="1"/>
            <p:nvPr/>
          </p:nvSpPr>
          <p:spPr>
            <a:xfrm>
              <a:off x="6932612" y="4572000"/>
              <a:ext cx="5334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 smtClean="0"/>
                <a:t>1. Таблица Филми</a:t>
              </a:r>
            </a:p>
            <a:p>
              <a:r>
                <a:rPr lang="bg-BG" sz="2800" dirty="0" smtClean="0"/>
                <a:t>2. Таблица Жанр </a:t>
              </a:r>
            </a:p>
            <a:p>
              <a:r>
                <a:rPr lang="bg-BG" sz="2800" dirty="0" smtClean="0"/>
                <a:t>3. Таблица Директор</a:t>
              </a:r>
            </a:p>
            <a:p>
              <a:r>
                <a:rPr lang="bg-BG" sz="2800" dirty="0" smtClean="0"/>
                <a:t>4. Таблица Актьор</a:t>
              </a:r>
              <a:endParaRPr lang="bg-BG" sz="2800" dirty="0"/>
            </a:p>
          </p:txBody>
        </p:sp>
        <p:pic>
          <p:nvPicPr>
            <p:cNvPr id="8" name="Picture 6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369" y="275339"/>
              <a:ext cx="4382843" cy="2060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64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712" y="2535972"/>
              <a:ext cx="4381500" cy="1954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Текстово поле 16"/>
            <p:cNvSpPr txBox="1"/>
            <p:nvPr/>
          </p:nvSpPr>
          <p:spPr>
            <a:xfrm>
              <a:off x="5713412" y="1915180"/>
              <a:ext cx="497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</a:t>
              </a:r>
              <a:endParaRPr lang="bg-BG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Текстово поле 18"/>
            <p:cNvSpPr txBox="1"/>
            <p:nvPr/>
          </p:nvSpPr>
          <p:spPr>
            <a:xfrm>
              <a:off x="5713412" y="4048780"/>
              <a:ext cx="604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bg-BG" sz="2800" b="1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44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Свързване на </a:t>
            </a:r>
            <a:r>
              <a:rPr lang="en-US" sz="5400" dirty="0"/>
              <a:t>Visual Studio </a:t>
            </a:r>
            <a:r>
              <a:rPr lang="bg-BG" sz="5400" dirty="0"/>
              <a:t>и </a:t>
            </a:r>
            <a:r>
              <a:rPr lang="en-US" sz="5400" dirty="0"/>
              <a:t>MySQL</a:t>
            </a:r>
            <a:endParaRPr lang="bg-BG" sz="5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68" descr="Text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57" y="2209800"/>
            <a:ext cx="8335538" cy="36866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 поле 6"/>
          <p:cNvSpPr txBox="1"/>
          <p:nvPr/>
        </p:nvSpPr>
        <p:spPr>
          <a:xfrm>
            <a:off x="379412" y="1342650"/>
            <a:ext cx="1021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- Чрез </a:t>
            </a:r>
            <a:r>
              <a:rPr lang="en-US" sz="2800" dirty="0" err="1" smtClean="0"/>
              <a:t>db</a:t>
            </a:r>
            <a:r>
              <a:rPr lang="en-US" sz="2800" dirty="0" smtClean="0"/>
              <a:t>- </a:t>
            </a:r>
            <a:r>
              <a:rPr lang="bg-BG" sz="2800" dirty="0" smtClean="0"/>
              <a:t>сетове, за да се направи връзката с базата данни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5416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90" y="406290"/>
            <a:ext cx="11804822" cy="111078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Menu</a:t>
            </a:r>
            <a:endParaRPr lang="bg-BG" sz="5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0" descr="Tex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52600"/>
            <a:ext cx="7162800" cy="4191000"/>
          </a:xfrm>
          <a:prstGeom prst="rect">
            <a:avLst/>
          </a:prstGeom>
        </p:spPr>
      </p:pic>
      <p:sp>
        <p:nvSpPr>
          <p:cNvPr id="4" name="Текстово поле 3"/>
          <p:cNvSpPr txBox="1"/>
          <p:nvPr/>
        </p:nvSpPr>
        <p:spPr>
          <a:xfrm>
            <a:off x="7923212" y="1862941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Създадохме меню</a:t>
            </a:r>
            <a:r>
              <a:rPr lang="bg-BG" sz="2800" dirty="0" smtClean="0"/>
              <a:t>, разполагащо </a:t>
            </a:r>
            <a:r>
              <a:rPr lang="bg-BG" sz="2800" dirty="0" smtClean="0"/>
              <a:t>със </a:t>
            </a:r>
            <a:r>
              <a:rPr lang="bg-BG" sz="2800" dirty="0" smtClean="0"/>
              <a:t>шест опции. Първата се състои от няколко под теми.</a:t>
            </a:r>
          </a:p>
          <a:p>
            <a:r>
              <a:rPr lang="bg-BG" sz="2800" dirty="0" smtClean="0"/>
              <a:t>1.1 </a:t>
            </a:r>
            <a:r>
              <a:rPr lang="bg-BG" sz="2800" dirty="0"/>
              <a:t>вписване на </a:t>
            </a:r>
            <a:r>
              <a:rPr lang="bg-BG" sz="2800" dirty="0" smtClean="0"/>
              <a:t>актьори</a:t>
            </a:r>
          </a:p>
          <a:p>
            <a:r>
              <a:rPr lang="bg-BG" sz="2800" dirty="0" smtClean="0"/>
              <a:t>1.2 вписване на филми 1.3 вписване на жанрове </a:t>
            </a:r>
            <a:r>
              <a:rPr lang="bg-BG" sz="2800" dirty="0"/>
              <a:t> </a:t>
            </a:r>
            <a:endParaRPr lang="bg-BG" sz="2800" dirty="0" smtClean="0"/>
          </a:p>
          <a:p>
            <a:r>
              <a:rPr lang="bg-BG" sz="2800" dirty="0" smtClean="0"/>
              <a:t>1.4 вписване на директори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308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13" y="1371600"/>
            <a:ext cx="7467599" cy="4789004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608012" y="221183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Програмата изисква от нас да въведем </a:t>
            </a:r>
          </a:p>
          <a:p>
            <a:r>
              <a:rPr lang="en-US" sz="2800" dirty="0" smtClean="0"/>
              <a:t>“a”</a:t>
            </a:r>
            <a:r>
              <a:rPr lang="bg-BG" sz="2800" dirty="0" smtClean="0"/>
              <a:t>- за </a:t>
            </a:r>
            <a:r>
              <a:rPr lang="bg-BG" sz="2800" dirty="0" err="1" smtClean="0"/>
              <a:t>акьор</a:t>
            </a:r>
            <a:r>
              <a:rPr lang="bg-BG" sz="2800" dirty="0" smtClean="0"/>
              <a:t>, </a:t>
            </a:r>
          </a:p>
          <a:p>
            <a:r>
              <a:rPr lang="en-US" sz="2800" dirty="0" smtClean="0"/>
              <a:t>“m”</a:t>
            </a:r>
            <a:r>
              <a:rPr lang="bg-BG" sz="2800" dirty="0" smtClean="0"/>
              <a:t>- за филм, </a:t>
            </a:r>
          </a:p>
          <a:p>
            <a:r>
              <a:rPr lang="en-US" sz="2800" dirty="0" smtClean="0"/>
              <a:t>“g”- </a:t>
            </a:r>
            <a:r>
              <a:rPr lang="bg-BG" sz="2800" dirty="0" smtClean="0"/>
              <a:t>за жанр и</a:t>
            </a:r>
          </a:p>
          <a:p>
            <a:r>
              <a:rPr lang="bg-BG" sz="2800" dirty="0" smtClean="0"/>
              <a:t> </a:t>
            </a:r>
            <a:r>
              <a:rPr lang="en-US" sz="2800" dirty="0" smtClean="0"/>
              <a:t>“d”- </a:t>
            </a:r>
            <a:r>
              <a:rPr lang="bg-BG" sz="2800" dirty="0" smtClean="0"/>
              <a:t>за директор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6253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12" y="296041"/>
            <a:ext cx="11804822" cy="1110780"/>
          </a:xfrm>
        </p:spPr>
        <p:txBody>
          <a:bodyPr>
            <a:normAutofit/>
          </a:bodyPr>
          <a:lstStyle/>
          <a:p>
            <a:r>
              <a:rPr lang="bg-BG" sz="5200" dirty="0" smtClean="0"/>
              <a:t>Пример за въвеждане на актьор</a:t>
            </a:r>
            <a:endParaRPr lang="bg-BG" sz="5200" dirty="0"/>
          </a:p>
        </p:txBody>
      </p:sp>
      <p:pic>
        <p:nvPicPr>
          <p:cNvPr id="2" name="Контейнер за съдържание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715067"/>
            <a:ext cx="7808913" cy="4100278"/>
          </a:xfrm>
        </p:spPr>
      </p:pic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8456612" y="2210934"/>
            <a:ext cx="358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При въвеждането на символ </a:t>
            </a:r>
            <a:r>
              <a:rPr lang="en-US" sz="2800" dirty="0" smtClean="0"/>
              <a:t>“a”, </a:t>
            </a:r>
            <a:r>
              <a:rPr lang="bg-BG" sz="2800" dirty="0" smtClean="0"/>
              <a:t>започва попълването на информация за актьора - имена, място </a:t>
            </a:r>
            <a:r>
              <a:rPr lang="bg-BG" sz="2800" dirty="0"/>
              <a:t>на раждане и </a:t>
            </a:r>
            <a:r>
              <a:rPr lang="bg-BG" sz="2800" dirty="0" smtClean="0"/>
              <a:t>години </a:t>
            </a:r>
            <a:r>
              <a:rPr lang="bg-BG" sz="2800" dirty="0"/>
              <a:t>на актьора.</a:t>
            </a:r>
          </a:p>
        </p:txBody>
      </p:sp>
    </p:spTree>
    <p:extLst>
      <p:ext uri="{BB962C8B-B14F-4D97-AF65-F5344CB8AC3E}">
        <p14:creationId xmlns:p14="http://schemas.microsoft.com/office/powerpoint/2010/main" val="3320714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371600"/>
            <a:ext cx="8262938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 поле 2"/>
          <p:cNvSpPr txBox="1"/>
          <p:nvPr/>
        </p:nvSpPr>
        <p:spPr>
          <a:xfrm>
            <a:off x="1446212" y="57150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Код за изпълняване на командата за въвеждане на актьор.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50755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7722</TotalTime>
  <Words>566</Words>
  <Application>Microsoft Office PowerPoint</Application>
  <PresentationFormat>По избор</PresentationFormat>
  <Paragraphs>92</Paragraphs>
  <Slides>24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 2</vt:lpstr>
      <vt:lpstr>SoftUni 16x9</vt:lpstr>
      <vt:lpstr>Презентация на PowerPoint</vt:lpstr>
      <vt:lpstr>Съдържание</vt:lpstr>
      <vt:lpstr>Презентация на PowerPoint</vt:lpstr>
      <vt:lpstr>Презентация на PowerPoint</vt:lpstr>
      <vt:lpstr>Свързване на Visual Studio и MySQL</vt:lpstr>
      <vt:lpstr>Menu</vt:lpstr>
      <vt:lpstr>Презентация на PowerPoint</vt:lpstr>
      <vt:lpstr>Пример за въвеждане на актьор</vt:lpstr>
      <vt:lpstr>Презентация на PowerPoint</vt:lpstr>
      <vt:lpstr>Пример за въвеждане на филм</vt:lpstr>
      <vt:lpstr>Презентация на PowerPoint</vt:lpstr>
      <vt:lpstr>Пример за въвеждане на жанр</vt:lpstr>
      <vt:lpstr>Презентация на PowerPoint</vt:lpstr>
      <vt:lpstr>Пример за въвеждане на директор</vt:lpstr>
      <vt:lpstr>Презентация на PowerPoint</vt:lpstr>
      <vt:lpstr>Редактиране</vt:lpstr>
      <vt:lpstr>Презентация на PowerPoint</vt:lpstr>
      <vt:lpstr>Извличане</vt:lpstr>
      <vt:lpstr>Презентация на PowerPoint</vt:lpstr>
      <vt:lpstr> Изтриване</vt:lpstr>
      <vt:lpstr>Презентация на PowerPoint</vt:lpstr>
      <vt:lpstr>Показване на въведената информация </vt:lpstr>
      <vt:lpstr>Презентация на PowerPoint</vt:lpstr>
      <vt:lpstr>Благодарим за вниманието!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Акаунт в Microsoft</cp:lastModifiedBy>
  <cp:revision>318</cp:revision>
  <dcterms:created xsi:type="dcterms:W3CDTF">2014-01-02T17:00:34Z</dcterms:created>
  <dcterms:modified xsi:type="dcterms:W3CDTF">2022-03-19T22:32:41Z</dcterms:modified>
  <cp:category>programming;software engineering;C#;OOP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