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394" r:id="rId3"/>
    <p:sldId id="608" r:id="rId4"/>
    <p:sldId id="657" r:id="rId5"/>
    <p:sldId id="612" r:id="rId6"/>
    <p:sldId id="632" r:id="rId7"/>
    <p:sldId id="658" r:id="rId8"/>
    <p:sldId id="659" r:id="rId9"/>
    <p:sldId id="660" r:id="rId10"/>
    <p:sldId id="661" r:id="rId11"/>
    <p:sldId id="662" r:id="rId12"/>
    <p:sldId id="663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323994-6794-457F-9C3C-1D822C090515}">
          <p14:sldIdLst>
            <p14:sldId id="394"/>
            <p14:sldId id="608"/>
            <p14:sldId id="657"/>
            <p14:sldId id="612"/>
            <p14:sldId id="632"/>
            <p14:sldId id="658"/>
            <p14:sldId id="659"/>
            <p14:sldId id="660"/>
            <p14:sldId id="661"/>
            <p14:sldId id="662"/>
            <p14:sldId id="663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33" autoAdjust="0"/>
  </p:normalViewPr>
  <p:slideViewPr>
    <p:cSldViewPr>
      <p:cViewPr varScale="1">
        <p:scale>
          <a:sx n="118" d="100"/>
          <a:sy n="118" d="100"/>
        </p:scale>
        <p:origin x="114" y="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4/16/2022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70FE593-E407-4D35-A0B7-9C6B3C388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4946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5A18358-07EA-4002-8860-7748240128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9589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4203803" y="1542081"/>
            <a:ext cx="7391400" cy="91250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dirty="0">
                <a:solidFill>
                  <a:schemeClr val="accent1">
                    <a:lumMod val="75000"/>
                  </a:schemeClr>
                </a:solidFill>
              </a:rPr>
              <a:t>Изграждане на </a:t>
            </a:r>
            <a:r>
              <a:rPr lang="bg-BG" sz="4800" dirty="0" err="1">
                <a:solidFill>
                  <a:schemeClr val="accent1">
                    <a:lumMod val="75000"/>
                  </a:schemeClr>
                </a:solidFill>
              </a:rPr>
              <a:t>парктроник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43" y="4341524"/>
            <a:ext cx="1828959" cy="2005758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6AD6365-9F0D-426F-93F0-9E8B846454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02" y="2697475"/>
            <a:ext cx="2416055" cy="164404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BF22C50-C7D6-428F-8785-63B97F636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88" y="4090242"/>
            <a:ext cx="4152900" cy="19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5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B9FBFF-64B5-43D6-820E-2957604B299F}"/>
              </a:ext>
            </a:extLst>
          </p:cNvPr>
          <p:cNvSpPr txBox="1"/>
          <p:nvPr/>
        </p:nvSpPr>
        <p:spPr>
          <a:xfrm>
            <a:off x="193591" y="76200"/>
            <a:ext cx="50292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bg-BG" sz="1800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Следващата проверка е за разстояние между 10 и 50 см, при което зелената лампа трябва да угасне, а жълтата да светне и с нея да започне издаване на звук с честота 200, 300 милисекунди „</a:t>
            </a:r>
            <a:r>
              <a:rPr lang="bg-BG" sz="1800" dirty="0" err="1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дюрейшъни</a:t>
            </a:r>
            <a:r>
              <a:rPr lang="bg-BG" sz="1800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“:</a:t>
            </a: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 50 &amp;&amp;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&gt;= 10)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LOW);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HIGH);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LOW);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tone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(12,200,300);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(400);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4C61D-EE41-4FEB-94C1-A00F8E3AABB4}"/>
              </a:ext>
            </a:extLst>
          </p:cNvPr>
          <p:cNvSpPr txBox="1"/>
          <p:nvPr/>
        </p:nvSpPr>
        <p:spPr>
          <a:xfrm>
            <a:off x="5865812" y="76200"/>
            <a:ext cx="6129422" cy="711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bg-BG" sz="1800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Последната проверка е за разстояние по-малко от 10 см, при което жълтата лампа трябва да угасне, а червената да светне и с нея да започне издаване на звук с честота 400, 300 милисекунди „</a:t>
            </a:r>
            <a:r>
              <a:rPr lang="bg-BG" sz="1800" dirty="0" err="1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дюрейшъни</a:t>
            </a:r>
            <a:r>
              <a:rPr lang="bg-BG" sz="1800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“. </a:t>
            </a:r>
            <a:r>
              <a:rPr lang="bg-BG" sz="1800" dirty="0" err="1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Дилеят</a:t>
            </a:r>
            <a:r>
              <a:rPr lang="bg-BG" sz="1800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е драстично намален, за да може водачът да разбере, че наблизо има нещо застрашаващо автомобила му.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 10)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LOW);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LOW);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HIGH);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tone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(11,400,300);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(150);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(300);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62390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Текстово поле 1">
            <a:extLst>
              <a:ext uri="{FF2B5EF4-FFF2-40B4-BE49-F238E27FC236}">
                <a16:creationId xmlns:a16="http://schemas.microsoft.com/office/drawing/2014/main" id="{3DBACCED-49E3-4736-9F96-A74548472D2B}"/>
              </a:ext>
            </a:extLst>
          </p:cNvPr>
          <p:cNvSpPr txBox="1"/>
          <p:nvPr/>
        </p:nvSpPr>
        <p:spPr>
          <a:xfrm>
            <a:off x="3579812" y="1524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b="1" dirty="0">
                <a:solidFill>
                  <a:schemeClr val="accent1">
                    <a:lumMod val="75000"/>
                  </a:schemeClr>
                </a:solidFill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4C61D-EE41-4FEB-94C1-A00F8E3AABB4}"/>
              </a:ext>
            </a:extLst>
          </p:cNvPr>
          <p:cNvSpPr txBox="1"/>
          <p:nvPr/>
        </p:nvSpPr>
        <p:spPr>
          <a:xfrm>
            <a:off x="2284412" y="1790859"/>
            <a:ext cx="830580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bg-BG" sz="2000" dirty="0"/>
              <a:t>В тази презентация ви представихме проекта ни „Изграждане на </a:t>
            </a:r>
            <a:r>
              <a:rPr lang="bg-BG" sz="2000" dirty="0" err="1"/>
              <a:t>парктроник</a:t>
            </a:r>
            <a:r>
              <a:rPr lang="bg-BG" sz="2000" dirty="0"/>
              <a:t>“. Изработен на </a:t>
            </a:r>
            <a:r>
              <a:rPr lang="en-US" sz="2000" dirty="0" err="1"/>
              <a:t>Tinkercad</a:t>
            </a:r>
            <a:r>
              <a:rPr lang="en-US" sz="2000" dirty="0"/>
              <a:t>. </a:t>
            </a:r>
            <a:r>
              <a:rPr lang="bg-BG" sz="2000" dirty="0"/>
              <a:t>Принципът на работа е: имаме сензор монтиран на платка </a:t>
            </a:r>
            <a:r>
              <a:rPr lang="en-US" sz="2000" dirty="0"/>
              <a:t>Arduino</a:t>
            </a:r>
            <a:r>
              <a:rPr lang="bg-BG" sz="2000" dirty="0"/>
              <a:t>.  Целта му е да засича разстоянието между МПС – та. Ако е приблизително близа светва жълта лампа и започва издаване на лек звук, колкото повече се приближава обаче тази лампа се изгася и светва червена с издаване на същия звук но по-силен и по-често</a:t>
            </a:r>
            <a:r>
              <a:rPr lang="bg-BG" sz="200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0363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F273D69-D34E-4495-84DA-A543BE70D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0" y="2057400"/>
            <a:ext cx="12176312" cy="2209800"/>
          </a:xfrm>
        </p:spPr>
        <p:txBody>
          <a:bodyPr>
            <a:normAutofit/>
          </a:bodyPr>
          <a:lstStyle/>
          <a:p>
            <a:pPr algn="ctr"/>
            <a:r>
              <a:rPr lang="bg-BG" sz="5200" dirty="0">
                <a:solidFill>
                  <a:schemeClr val="accent1">
                    <a:lumMod val="75000"/>
                  </a:schemeClr>
                </a:solidFill>
              </a:rPr>
              <a:t>Благодарим за вниманието!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2589212" y="48006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solidFill>
                  <a:schemeClr val="accent1">
                    <a:lumMod val="75000"/>
                  </a:schemeClr>
                </a:solidFill>
              </a:rPr>
              <a:t>Изготвили: Алкин Вежди, Владимир Владимиров и Калина Йорданова</a:t>
            </a:r>
          </a:p>
        </p:txBody>
      </p:sp>
    </p:spTree>
    <p:extLst>
      <p:ext uri="{BB962C8B-B14F-4D97-AF65-F5344CB8AC3E}">
        <p14:creationId xmlns:p14="http://schemas.microsoft.com/office/powerpoint/2010/main" val="17754293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381000"/>
            <a:ext cx="11804822" cy="1110780"/>
          </a:xfrm>
        </p:spPr>
        <p:txBody>
          <a:bodyPr>
            <a:normAutofit/>
          </a:bodyPr>
          <a:lstStyle/>
          <a:p>
            <a:pPr algn="ctr"/>
            <a:r>
              <a:rPr lang="bg-BG" sz="5400" dirty="0">
                <a:solidFill>
                  <a:schemeClr val="accent1">
                    <a:lumMod val="75000"/>
                  </a:schemeClr>
                </a:solidFill>
              </a:rPr>
              <a:t>Съдържание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455612" y="1491780"/>
            <a:ext cx="8037599" cy="4528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b="1" dirty="0"/>
              <a:t>1. Какво е парктроник? – слайд 3</a:t>
            </a:r>
          </a:p>
          <a:p>
            <a:pPr marL="0" indent="0">
              <a:buNone/>
            </a:pPr>
            <a:r>
              <a:rPr lang="ru-RU" sz="2000" b="1" dirty="0"/>
              <a:t>2. Описание на проекта – слайд 4</a:t>
            </a:r>
          </a:p>
          <a:p>
            <a:pPr marL="0" indent="0">
              <a:buNone/>
            </a:pPr>
            <a:r>
              <a:rPr lang="ru-RU" sz="2000" b="1" dirty="0"/>
              <a:t>3. Необходими продукти и консумативи – слайд 5</a:t>
            </a:r>
          </a:p>
          <a:p>
            <a:pPr marL="0" indent="0">
              <a:buNone/>
            </a:pPr>
            <a:r>
              <a:rPr lang="ru-RU" sz="2000" b="1" dirty="0"/>
              <a:t>4. Електронна схема – слайд 6</a:t>
            </a:r>
          </a:p>
          <a:p>
            <a:pPr marL="0" indent="0">
              <a:buNone/>
            </a:pPr>
            <a:r>
              <a:rPr lang="ru-RU" sz="2000" b="1" dirty="0"/>
              <a:t>5. Снимка на макета – слайд 7</a:t>
            </a:r>
          </a:p>
          <a:p>
            <a:pPr marL="0" indent="0">
              <a:buNone/>
            </a:pPr>
            <a:r>
              <a:rPr lang="ru-RU" sz="2000" b="1" dirty="0"/>
              <a:t>6. Кода на проекта: - слайд 8 </a:t>
            </a:r>
          </a:p>
          <a:p>
            <a:pPr marL="0" indent="0">
              <a:buNone/>
            </a:pPr>
            <a:r>
              <a:rPr lang="ru-RU" sz="2000" b="1" dirty="0"/>
              <a:t>  6.1 Описваме елементите на кода - слайд 8 </a:t>
            </a:r>
          </a:p>
          <a:p>
            <a:pPr marL="0" indent="0">
              <a:buNone/>
            </a:pPr>
            <a:r>
              <a:rPr lang="ru-RU" sz="2000" b="1" dirty="0"/>
              <a:t>  6.2 Описваме сетъпа - слайд 8 </a:t>
            </a:r>
          </a:p>
          <a:p>
            <a:pPr marL="0" indent="0">
              <a:buNone/>
            </a:pPr>
            <a:r>
              <a:rPr lang="ru-RU" sz="2000" b="1" dirty="0"/>
              <a:t>  6.3 Описваме цикъла - слайд 9-10</a:t>
            </a:r>
          </a:p>
          <a:p>
            <a:pPr marL="0" indent="0">
              <a:buNone/>
            </a:pPr>
            <a:r>
              <a:rPr lang="ru-RU" sz="2000" b="1" dirty="0"/>
              <a:t>7. Заключение – слайд 11</a:t>
            </a:r>
          </a:p>
          <a:p>
            <a:pPr marL="0" indent="0">
              <a:buNone/>
            </a:pPr>
            <a:endParaRPr lang="bg-BG" sz="3600" b="1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28" name="Picture 4" descr="File:Information magnifier icon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692" y="3151899"/>
            <a:ext cx="3254485" cy="289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121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379412" y="2161217"/>
            <a:ext cx="480060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Парктроник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е специално устройство с няколко радара, което е фиксирано върху колата. Той е в състояние да изчисли разстоянието между автомобила и други предмети. Когато устройството открие неприемливо разстояние, то сигнализира  водача със звук.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79412" y="1524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>
                <a:solidFill>
                  <a:schemeClr val="accent1">
                    <a:lumMod val="75000"/>
                  </a:schemeClr>
                </a:solidFill>
              </a:rPr>
              <a:t>Какво е </a:t>
            </a:r>
            <a:r>
              <a:rPr lang="bg-BG" sz="4000" b="1" dirty="0" err="1">
                <a:solidFill>
                  <a:schemeClr val="accent1">
                    <a:lumMod val="75000"/>
                  </a:schemeClr>
                </a:solidFill>
              </a:rPr>
              <a:t>парктроник</a:t>
            </a:r>
            <a:endParaRPr lang="bg-BG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A picture containing different, several&#10;&#10;Description automatically generated">
            <a:extLst>
              <a:ext uri="{FF2B5EF4-FFF2-40B4-BE49-F238E27FC236}">
                <a16:creationId xmlns:a16="http://schemas.microsoft.com/office/drawing/2014/main" id="{45DFCEFC-DEEF-4222-A631-5D03123F75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88" y="1839729"/>
            <a:ext cx="6365346" cy="35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973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Текстово поле 1">
            <a:extLst>
              <a:ext uri="{FF2B5EF4-FFF2-40B4-BE49-F238E27FC236}">
                <a16:creationId xmlns:a16="http://schemas.microsoft.com/office/drawing/2014/main" id="{3DBACCED-49E3-4736-9F96-A74548472D2B}"/>
              </a:ext>
            </a:extLst>
          </p:cNvPr>
          <p:cNvSpPr txBox="1"/>
          <p:nvPr/>
        </p:nvSpPr>
        <p:spPr>
          <a:xfrm>
            <a:off x="3579812" y="861018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>
                <a:solidFill>
                  <a:schemeClr val="accent1">
                    <a:lumMod val="75000"/>
                  </a:schemeClr>
                </a:solidFill>
              </a:rPr>
              <a:t>Описание на проекта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FD980-DE63-464D-B3B8-FB171BDD36E7}"/>
              </a:ext>
            </a:extLst>
          </p:cNvPr>
          <p:cNvSpPr txBox="1"/>
          <p:nvPr/>
        </p:nvSpPr>
        <p:spPr>
          <a:xfrm>
            <a:off x="1810234" y="1905000"/>
            <a:ext cx="8568356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Идеята на проекта е да създадем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парктроник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използвайки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Tinkercad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Проектът ни има за цел да улесни шофьорите на МПС при паркиране. Начинът, по който работи, е следният: приближавайки друго МПС, нашият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парктроник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започва да издава първоначално звуци с по-голяма пауза, когато разстоянието между двете МПС не е толкова малко. Когато, обаче, то намалее, звуците биват издавани с много по-малка пауза, за да разбере водачът, че неговото МПС вече не е на много безопасна дистанция от другото такова.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443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775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7598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Текстово поле 1">
            <a:extLst>
              <a:ext uri="{FF2B5EF4-FFF2-40B4-BE49-F238E27FC236}">
                <a16:creationId xmlns:a16="http://schemas.microsoft.com/office/drawing/2014/main" id="{47CA135D-5B87-4C56-8DA7-E3D59E94D7CA}"/>
              </a:ext>
            </a:extLst>
          </p:cNvPr>
          <p:cNvSpPr txBox="1"/>
          <p:nvPr/>
        </p:nvSpPr>
        <p:spPr>
          <a:xfrm>
            <a:off x="477856" y="1122363"/>
            <a:ext cx="4244956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Необходими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продукти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консумативи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704" y="346883"/>
            <a:ext cx="146304" cy="7039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903" y="4546920"/>
            <a:ext cx="402231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12458C-D038-4F56-924F-E3998BC6B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836" y="186072"/>
            <a:ext cx="3826654" cy="6485855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45245" y="6356350"/>
            <a:ext cx="150559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spcAft>
                <a:spcPts val="600"/>
              </a:spcAft>
            </a:pPr>
            <a:fld id="{C014DD1E-5D91-48A3-AD6D-45FBA980D106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628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Текстово поле 1">
            <a:extLst>
              <a:ext uri="{FF2B5EF4-FFF2-40B4-BE49-F238E27FC236}">
                <a16:creationId xmlns:a16="http://schemas.microsoft.com/office/drawing/2014/main" id="{3DBACCED-49E3-4736-9F96-A74548472D2B}"/>
              </a:ext>
            </a:extLst>
          </p:cNvPr>
          <p:cNvSpPr txBox="1"/>
          <p:nvPr/>
        </p:nvSpPr>
        <p:spPr>
          <a:xfrm>
            <a:off x="3579812" y="1524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>
                <a:solidFill>
                  <a:schemeClr val="accent1">
                    <a:lumMod val="75000"/>
                  </a:schemeClr>
                </a:solidFill>
              </a:rPr>
              <a:t>Електронна схема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4C2A4-4CFF-40A7-A93A-2BB45AA1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60" y="1295400"/>
            <a:ext cx="6281103" cy="48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84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Текстово поле 1">
            <a:extLst>
              <a:ext uri="{FF2B5EF4-FFF2-40B4-BE49-F238E27FC236}">
                <a16:creationId xmlns:a16="http://schemas.microsoft.com/office/drawing/2014/main" id="{3DBACCED-49E3-4736-9F96-A74548472D2B}"/>
              </a:ext>
            </a:extLst>
          </p:cNvPr>
          <p:cNvSpPr txBox="1"/>
          <p:nvPr/>
        </p:nvSpPr>
        <p:spPr>
          <a:xfrm>
            <a:off x="3579812" y="1524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>
                <a:solidFill>
                  <a:schemeClr val="accent1">
                    <a:lumMod val="75000"/>
                  </a:schemeClr>
                </a:solidFill>
              </a:rPr>
              <a:t>Снимка на макета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58D52-2C3D-4BE3-915C-1AB7EA73C9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53" y="1281937"/>
            <a:ext cx="7137718" cy="42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667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Текстово поле 1">
            <a:extLst>
              <a:ext uri="{FF2B5EF4-FFF2-40B4-BE49-F238E27FC236}">
                <a16:creationId xmlns:a16="http://schemas.microsoft.com/office/drawing/2014/main" id="{3DBACCED-49E3-4736-9F96-A74548472D2B}"/>
              </a:ext>
            </a:extLst>
          </p:cNvPr>
          <p:cNvSpPr txBox="1"/>
          <p:nvPr/>
        </p:nvSpPr>
        <p:spPr>
          <a:xfrm>
            <a:off x="3579812" y="1524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>
                <a:solidFill>
                  <a:schemeClr val="accent1">
                    <a:lumMod val="75000"/>
                  </a:schemeClr>
                </a:solidFill>
              </a:rPr>
              <a:t>Кода на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B9FBFF-64B5-43D6-820E-2957604B299F}"/>
              </a:ext>
            </a:extLst>
          </p:cNvPr>
          <p:cNvSpPr txBox="1"/>
          <p:nvPr/>
        </p:nvSpPr>
        <p:spPr>
          <a:xfrm>
            <a:off x="408002" y="1981200"/>
            <a:ext cx="50292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bg-BG" sz="1800" b="1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Описва</a:t>
            </a:r>
            <a:r>
              <a:rPr lang="bg-BG" sz="18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bg-BG" sz="1800" b="1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е на елементите на кода: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11;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12;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13;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echo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2;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trigger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3;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4C61D-EE41-4FEB-94C1-A00F8E3AABB4}"/>
              </a:ext>
            </a:extLst>
          </p:cNvPr>
          <p:cNvSpPr txBox="1"/>
          <p:nvPr/>
        </p:nvSpPr>
        <p:spPr>
          <a:xfrm>
            <a:off x="6748686" y="1524000"/>
            <a:ext cx="5029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bg-BG" sz="1800" b="1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Описване на </a:t>
            </a:r>
            <a:r>
              <a:rPr lang="bg-BG" sz="1800" b="1" dirty="0" err="1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сетъпа</a:t>
            </a:r>
            <a:r>
              <a:rPr lang="bg-BG" sz="1800" b="1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OUTPUT);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OUTPUT);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OUTPUT);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trigger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OUTPUT);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echo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INPUT);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Serial.begin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(9600);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66356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8210576-7990-424D-8446-6391DD24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B9FBFF-64B5-43D6-820E-2957604B299F}"/>
              </a:ext>
            </a:extLst>
          </p:cNvPr>
          <p:cNvSpPr txBox="1"/>
          <p:nvPr/>
        </p:nvSpPr>
        <p:spPr>
          <a:xfrm>
            <a:off x="608012" y="882149"/>
            <a:ext cx="5029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bg-BG" sz="1800" b="1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Описване на цикъла: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trigger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LOW);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delayMicroseconds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(2);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trigger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HIGH);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delayMicroseconds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(10);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trigger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LOW);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duration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pulseIn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echo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HIGH);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duration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/ 5) / 29.1;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4C61D-EE41-4FEB-94C1-A00F8E3AABB4}"/>
              </a:ext>
            </a:extLst>
          </p:cNvPr>
          <p:cNvSpPr txBox="1"/>
          <p:nvPr/>
        </p:nvSpPr>
        <p:spPr>
          <a:xfrm>
            <a:off x="6551614" y="1705054"/>
            <a:ext cx="50292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bg-BG" sz="1800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Това е проверка, с условие ако сме в разстояние между 50 и 80 см да светне зелената лампа:</a:t>
            </a:r>
          </a:p>
          <a:p>
            <a:pPr algn="just">
              <a:lnSpc>
                <a:spcPct val="150000"/>
              </a:lnSpc>
            </a:pPr>
            <a:endParaRPr lang="bg-BG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 80 &amp;&amp;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&gt;= 50)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HIGH);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LOW);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bg-B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LOW);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76669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7791</TotalTime>
  <Words>775</Words>
  <Application>Microsoft Office PowerPoint</Application>
  <PresentationFormat>Custom</PresentationFormat>
  <Paragraphs>98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2</vt:lpstr>
      <vt:lpstr>SoftUni 16x9</vt:lpstr>
      <vt:lpstr>PowerPoint Presentation</vt:lpstr>
      <vt:lpstr>Съдържание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Благодарим за вниманието!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vladimir vladimirov</cp:lastModifiedBy>
  <cp:revision>320</cp:revision>
  <dcterms:created xsi:type="dcterms:W3CDTF">2014-01-02T17:00:34Z</dcterms:created>
  <dcterms:modified xsi:type="dcterms:W3CDTF">2022-04-16T20:11:16Z</dcterms:modified>
  <cp:category>programming;software engineering;C#;OOP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