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7" r:id="rId3"/>
    <p:sldId id="258" r:id="rId4"/>
    <p:sldId id="260" r:id="rId5"/>
    <p:sldId id="271" r:id="rId6"/>
    <p:sldId id="259"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8F8829-CC77-49EC-8E43-BCE56D8C7277}"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B0D614-5019-4EC1-AC66-EE888E5FDCD0}" type="slidenum">
              <a:rPr lang="en-IN" smtClean="0"/>
              <a:t>‹#›</a:t>
            </a:fld>
            <a:endParaRPr lang="en-IN"/>
          </a:p>
        </p:txBody>
      </p:sp>
    </p:spTree>
    <p:extLst>
      <p:ext uri="{BB962C8B-B14F-4D97-AF65-F5344CB8AC3E}">
        <p14:creationId xmlns:p14="http://schemas.microsoft.com/office/powerpoint/2010/main" val="2270622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8F8829-CC77-49EC-8E43-BCE56D8C7277}"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B0D614-5019-4EC1-AC66-EE888E5FDCD0}" type="slidenum">
              <a:rPr lang="en-IN" smtClean="0"/>
              <a:t>‹#›</a:t>
            </a:fld>
            <a:endParaRPr lang="en-IN"/>
          </a:p>
        </p:txBody>
      </p:sp>
    </p:spTree>
    <p:extLst>
      <p:ext uri="{BB962C8B-B14F-4D97-AF65-F5344CB8AC3E}">
        <p14:creationId xmlns:p14="http://schemas.microsoft.com/office/powerpoint/2010/main" val="146375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8F8829-CC77-49EC-8E43-BCE56D8C7277}"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B0D614-5019-4EC1-AC66-EE888E5FDCD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775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8F8829-CC77-49EC-8E43-BCE56D8C7277}"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B0D614-5019-4EC1-AC66-EE888E5FDCD0}" type="slidenum">
              <a:rPr lang="en-IN" smtClean="0"/>
              <a:t>‹#›</a:t>
            </a:fld>
            <a:endParaRPr lang="en-IN"/>
          </a:p>
        </p:txBody>
      </p:sp>
    </p:spTree>
    <p:extLst>
      <p:ext uri="{BB962C8B-B14F-4D97-AF65-F5344CB8AC3E}">
        <p14:creationId xmlns:p14="http://schemas.microsoft.com/office/powerpoint/2010/main" val="1892718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8F8829-CC77-49EC-8E43-BCE56D8C7277}"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B0D614-5019-4EC1-AC66-EE888E5FDCD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431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8F8829-CC77-49EC-8E43-BCE56D8C7277}"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B0D614-5019-4EC1-AC66-EE888E5FDCD0}" type="slidenum">
              <a:rPr lang="en-IN" smtClean="0"/>
              <a:t>‹#›</a:t>
            </a:fld>
            <a:endParaRPr lang="en-IN"/>
          </a:p>
        </p:txBody>
      </p:sp>
    </p:spTree>
    <p:extLst>
      <p:ext uri="{BB962C8B-B14F-4D97-AF65-F5344CB8AC3E}">
        <p14:creationId xmlns:p14="http://schemas.microsoft.com/office/powerpoint/2010/main" val="1395600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8F8829-CC77-49EC-8E43-BCE56D8C7277}"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B0D614-5019-4EC1-AC66-EE888E5FDCD0}" type="slidenum">
              <a:rPr lang="en-IN" smtClean="0"/>
              <a:t>‹#›</a:t>
            </a:fld>
            <a:endParaRPr lang="en-IN"/>
          </a:p>
        </p:txBody>
      </p:sp>
    </p:spTree>
    <p:extLst>
      <p:ext uri="{BB962C8B-B14F-4D97-AF65-F5344CB8AC3E}">
        <p14:creationId xmlns:p14="http://schemas.microsoft.com/office/powerpoint/2010/main" val="3864123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8F8829-CC77-49EC-8E43-BCE56D8C7277}"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B0D614-5019-4EC1-AC66-EE888E5FDCD0}" type="slidenum">
              <a:rPr lang="en-IN" smtClean="0"/>
              <a:t>‹#›</a:t>
            </a:fld>
            <a:endParaRPr lang="en-IN"/>
          </a:p>
        </p:txBody>
      </p:sp>
    </p:spTree>
    <p:extLst>
      <p:ext uri="{BB962C8B-B14F-4D97-AF65-F5344CB8AC3E}">
        <p14:creationId xmlns:p14="http://schemas.microsoft.com/office/powerpoint/2010/main" val="3273724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8F8829-CC77-49EC-8E43-BCE56D8C7277}"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B0D614-5019-4EC1-AC66-EE888E5FDCD0}" type="slidenum">
              <a:rPr lang="en-IN" smtClean="0"/>
              <a:t>‹#›</a:t>
            </a:fld>
            <a:endParaRPr lang="en-IN"/>
          </a:p>
        </p:txBody>
      </p:sp>
    </p:spTree>
    <p:extLst>
      <p:ext uri="{BB962C8B-B14F-4D97-AF65-F5344CB8AC3E}">
        <p14:creationId xmlns:p14="http://schemas.microsoft.com/office/powerpoint/2010/main" val="2717213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8F8829-CC77-49EC-8E43-BCE56D8C7277}"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B0D614-5019-4EC1-AC66-EE888E5FDCD0}" type="slidenum">
              <a:rPr lang="en-IN" smtClean="0"/>
              <a:t>‹#›</a:t>
            </a:fld>
            <a:endParaRPr lang="en-IN"/>
          </a:p>
        </p:txBody>
      </p:sp>
    </p:spTree>
    <p:extLst>
      <p:ext uri="{BB962C8B-B14F-4D97-AF65-F5344CB8AC3E}">
        <p14:creationId xmlns:p14="http://schemas.microsoft.com/office/powerpoint/2010/main" val="309195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8F8829-CC77-49EC-8E43-BCE56D8C7277}"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B0D614-5019-4EC1-AC66-EE888E5FDCD0}" type="slidenum">
              <a:rPr lang="en-IN" smtClean="0"/>
              <a:t>‹#›</a:t>
            </a:fld>
            <a:endParaRPr lang="en-IN"/>
          </a:p>
        </p:txBody>
      </p:sp>
    </p:spTree>
    <p:extLst>
      <p:ext uri="{BB962C8B-B14F-4D97-AF65-F5344CB8AC3E}">
        <p14:creationId xmlns:p14="http://schemas.microsoft.com/office/powerpoint/2010/main" val="39204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8F8829-CC77-49EC-8E43-BCE56D8C7277}" type="datetimeFigureOut">
              <a:rPr lang="en-IN" smtClean="0"/>
              <a:t>21-05-2023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B0D614-5019-4EC1-AC66-EE888E5FDCD0}" type="slidenum">
              <a:rPr lang="en-IN" smtClean="0"/>
              <a:t>‹#›</a:t>
            </a:fld>
            <a:endParaRPr lang="en-IN"/>
          </a:p>
        </p:txBody>
      </p:sp>
    </p:spTree>
    <p:extLst>
      <p:ext uri="{BB962C8B-B14F-4D97-AF65-F5344CB8AC3E}">
        <p14:creationId xmlns:p14="http://schemas.microsoft.com/office/powerpoint/2010/main" val="1854748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8F8829-CC77-49EC-8E43-BCE56D8C7277}" type="datetimeFigureOut">
              <a:rPr lang="en-IN" smtClean="0"/>
              <a:t>21-05-2023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B0D614-5019-4EC1-AC66-EE888E5FDCD0}" type="slidenum">
              <a:rPr lang="en-IN" smtClean="0"/>
              <a:t>‹#›</a:t>
            </a:fld>
            <a:endParaRPr lang="en-IN"/>
          </a:p>
        </p:txBody>
      </p:sp>
    </p:spTree>
    <p:extLst>
      <p:ext uri="{BB962C8B-B14F-4D97-AF65-F5344CB8AC3E}">
        <p14:creationId xmlns:p14="http://schemas.microsoft.com/office/powerpoint/2010/main" val="3359200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F8829-CC77-49EC-8E43-BCE56D8C7277}" type="datetimeFigureOut">
              <a:rPr lang="en-IN" smtClean="0"/>
              <a:t>21-05-2023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B0D614-5019-4EC1-AC66-EE888E5FDCD0}" type="slidenum">
              <a:rPr lang="en-IN" smtClean="0"/>
              <a:t>‹#›</a:t>
            </a:fld>
            <a:endParaRPr lang="en-IN"/>
          </a:p>
        </p:txBody>
      </p:sp>
    </p:spTree>
    <p:extLst>
      <p:ext uri="{BB962C8B-B14F-4D97-AF65-F5344CB8AC3E}">
        <p14:creationId xmlns:p14="http://schemas.microsoft.com/office/powerpoint/2010/main" val="942159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F8829-CC77-49EC-8E43-BCE56D8C7277}"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B0D614-5019-4EC1-AC66-EE888E5FDCD0}" type="slidenum">
              <a:rPr lang="en-IN" smtClean="0"/>
              <a:t>‹#›</a:t>
            </a:fld>
            <a:endParaRPr lang="en-IN"/>
          </a:p>
        </p:txBody>
      </p:sp>
    </p:spTree>
    <p:extLst>
      <p:ext uri="{BB962C8B-B14F-4D97-AF65-F5344CB8AC3E}">
        <p14:creationId xmlns:p14="http://schemas.microsoft.com/office/powerpoint/2010/main" val="329551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F8829-CC77-49EC-8E43-BCE56D8C7277}"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B0D614-5019-4EC1-AC66-EE888E5FDCD0}" type="slidenum">
              <a:rPr lang="en-IN" smtClean="0"/>
              <a:t>‹#›</a:t>
            </a:fld>
            <a:endParaRPr lang="en-IN"/>
          </a:p>
        </p:txBody>
      </p:sp>
    </p:spTree>
    <p:extLst>
      <p:ext uri="{BB962C8B-B14F-4D97-AF65-F5344CB8AC3E}">
        <p14:creationId xmlns:p14="http://schemas.microsoft.com/office/powerpoint/2010/main" val="128505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E8F8829-CC77-49EC-8E43-BCE56D8C7277}" type="datetimeFigureOut">
              <a:rPr lang="en-IN" smtClean="0"/>
              <a:t>21-05-2023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8B0D614-5019-4EC1-AC66-EE888E5FDCD0}" type="slidenum">
              <a:rPr lang="en-IN" smtClean="0"/>
              <a:t>‹#›</a:t>
            </a:fld>
            <a:endParaRPr lang="en-IN"/>
          </a:p>
        </p:txBody>
      </p:sp>
    </p:spTree>
    <p:extLst>
      <p:ext uri="{BB962C8B-B14F-4D97-AF65-F5344CB8AC3E}">
        <p14:creationId xmlns:p14="http://schemas.microsoft.com/office/powerpoint/2010/main" val="117057195"/>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2DED-1895-6ADB-21DE-203EE1244750}"/>
              </a:ext>
            </a:extLst>
          </p:cNvPr>
          <p:cNvSpPr>
            <a:spLocks noGrp="1"/>
          </p:cNvSpPr>
          <p:nvPr>
            <p:ph type="ctrTitle"/>
          </p:nvPr>
        </p:nvSpPr>
        <p:spPr>
          <a:xfrm>
            <a:off x="671805" y="491757"/>
            <a:ext cx="9853126" cy="1646302"/>
          </a:xfrm>
        </p:spPr>
        <p:txBody>
          <a:bodyPr/>
          <a:lstStyle/>
          <a:p>
            <a:pPr algn="ctr"/>
            <a:r>
              <a:rPr lang="en-US" sz="4400" b="1" dirty="0">
                <a:latin typeface="Verdana" panose="020B0604030504040204" pitchFamily="34" charset="0"/>
                <a:ea typeface="Verdana" panose="020B0604030504040204" pitchFamily="34" charset="0"/>
              </a:rPr>
              <a:t>Lead Scoring Case Study</a:t>
            </a:r>
            <a:endParaRPr lang="en-US" sz="4400" b="1" i="0" dirty="0">
              <a:effectLst/>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81D512BF-1AEA-3D75-9D06-13D0F3762C0C}"/>
              </a:ext>
            </a:extLst>
          </p:cNvPr>
          <p:cNvSpPr>
            <a:spLocks noGrp="1"/>
          </p:cNvSpPr>
          <p:nvPr>
            <p:ph type="subTitle" idx="1"/>
          </p:nvPr>
        </p:nvSpPr>
        <p:spPr>
          <a:xfrm>
            <a:off x="1507067" y="3918857"/>
            <a:ext cx="7766936" cy="1894114"/>
          </a:xfrm>
        </p:spPr>
        <p:txBody>
          <a:bodyPr>
            <a:noAutofit/>
          </a:bodyPr>
          <a:lstStyle/>
          <a:p>
            <a:pPr algn="ctr"/>
            <a:r>
              <a:rPr lang="en-IN" sz="2400" b="1" dirty="0">
                <a:solidFill>
                  <a:schemeClr val="accent1"/>
                </a:solidFill>
                <a:latin typeface="Verdana" panose="020B0604030504040204" pitchFamily="34" charset="0"/>
                <a:ea typeface="Verdana" panose="020B0604030504040204" pitchFamily="34" charset="0"/>
              </a:rPr>
              <a:t>By </a:t>
            </a:r>
          </a:p>
          <a:p>
            <a:pPr algn="ctr"/>
            <a:r>
              <a:rPr lang="en-IN" sz="2400" dirty="0">
                <a:solidFill>
                  <a:schemeClr val="accent1"/>
                </a:solidFill>
                <a:latin typeface="Verdana" panose="020B0604030504040204" pitchFamily="34" charset="0"/>
                <a:ea typeface="Verdana" panose="020B0604030504040204" pitchFamily="34" charset="0"/>
              </a:rPr>
              <a:t>Anusha </a:t>
            </a:r>
          </a:p>
          <a:p>
            <a:pPr algn="ctr"/>
            <a:r>
              <a:rPr lang="en-IN" sz="2400" dirty="0">
                <a:solidFill>
                  <a:schemeClr val="accent1"/>
                </a:solidFill>
                <a:latin typeface="Verdana" panose="020B0604030504040204" pitchFamily="34" charset="0"/>
                <a:ea typeface="Verdana" panose="020B0604030504040204" pitchFamily="34" charset="0"/>
              </a:rPr>
              <a:t>Shilpa Patil.</a:t>
            </a:r>
          </a:p>
          <a:p>
            <a:pPr algn="ctr"/>
            <a:r>
              <a:rPr lang="en-IN" sz="2400" dirty="0">
                <a:solidFill>
                  <a:schemeClr val="accent1"/>
                </a:solidFill>
                <a:latin typeface="Verdana" panose="020B0604030504040204" pitchFamily="34" charset="0"/>
                <a:ea typeface="Verdana" panose="020B0604030504040204" pitchFamily="34" charset="0"/>
              </a:rPr>
              <a:t>Somasundar</a:t>
            </a:r>
          </a:p>
        </p:txBody>
      </p:sp>
    </p:spTree>
    <p:extLst>
      <p:ext uri="{BB962C8B-B14F-4D97-AF65-F5344CB8AC3E}">
        <p14:creationId xmlns:p14="http://schemas.microsoft.com/office/powerpoint/2010/main" val="964914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000AB82-678F-FB33-6E3B-7C5DB49E5D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3258" y="432754"/>
            <a:ext cx="8596312" cy="38406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6815E7D-A540-A2F5-B672-9885954E8060}"/>
              </a:ext>
            </a:extLst>
          </p:cNvPr>
          <p:cNvSpPr txBox="1"/>
          <p:nvPr/>
        </p:nvSpPr>
        <p:spPr>
          <a:xfrm>
            <a:off x="463258" y="5029201"/>
            <a:ext cx="9623133" cy="1200329"/>
          </a:xfrm>
          <a:prstGeom prst="rect">
            <a:avLst/>
          </a:prstGeom>
          <a:noFill/>
        </p:spPr>
        <p:txBody>
          <a:bodyPr wrap="square">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Conversion is mostly from Landing Page Submission and API. Lead Ad form has more converted leads than nonconverted</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Google and Direct Traffic generated more leads and high in conversion also</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Reference and welingak Website has high conversions</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76379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A77CD1B8-484B-34D3-3908-55315FB7FE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6409" y="895740"/>
            <a:ext cx="8089640" cy="3918856"/>
          </a:xfrm>
        </p:spPr>
      </p:pic>
      <p:sp>
        <p:nvSpPr>
          <p:cNvPr id="15" name="TextBox 14">
            <a:extLst>
              <a:ext uri="{FF2B5EF4-FFF2-40B4-BE49-F238E27FC236}">
                <a16:creationId xmlns:a16="http://schemas.microsoft.com/office/drawing/2014/main" id="{E1590A0B-6F70-DDBA-4FCA-434AD8D2A963}"/>
              </a:ext>
            </a:extLst>
          </p:cNvPr>
          <p:cNvSpPr txBox="1"/>
          <p:nvPr/>
        </p:nvSpPr>
        <p:spPr>
          <a:xfrm>
            <a:off x="485192" y="5315929"/>
            <a:ext cx="8630815" cy="646331"/>
          </a:xfrm>
          <a:prstGeom prst="rect">
            <a:avLst/>
          </a:prstGeom>
          <a:noFill/>
        </p:spPr>
        <p:txBody>
          <a:bodyPr wrap="square">
            <a:spAutoFit/>
          </a:bodyPr>
          <a:lstStyle/>
          <a:p>
            <a:r>
              <a:rPr lang="en-US" dirty="0">
                <a:latin typeface="Verdana" panose="020B0604030504040204" pitchFamily="34" charset="0"/>
                <a:ea typeface="Verdana" panose="020B0604030504040204" pitchFamily="34" charset="0"/>
              </a:rPr>
              <a:t>SMS sent followed by Email opened and Modified has high conversion rate than others.</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40895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626D-EF90-914B-B692-170858A67786}"/>
              </a:ext>
            </a:extLst>
          </p:cNvPr>
          <p:cNvSpPr>
            <a:spLocks noGrp="1"/>
          </p:cNvSpPr>
          <p:nvPr>
            <p:ph type="title"/>
          </p:nvPr>
        </p:nvSpPr>
        <p:spPr>
          <a:xfrm>
            <a:off x="677334" y="609600"/>
            <a:ext cx="8596668" cy="584718"/>
          </a:xfrm>
        </p:spPr>
        <p:txBody>
          <a:bodyPr>
            <a:noAutofit/>
          </a:bodyPr>
          <a:lstStyle/>
          <a:p>
            <a:r>
              <a:rPr lang="en-IN" b="1" i="0" dirty="0">
                <a:effectLst/>
                <a:latin typeface="Verdana" panose="020B0604030504040204" pitchFamily="34" charset="0"/>
                <a:ea typeface="Verdana" panose="020B0604030504040204" pitchFamily="34" charset="0"/>
              </a:rPr>
              <a:t>ROC CURVE</a:t>
            </a:r>
            <a:br>
              <a:rPr lang="en-IN" b="1" i="0" dirty="0">
                <a:effectLst/>
                <a:latin typeface="Verdana" panose="020B0604030504040204" pitchFamily="34" charset="0"/>
                <a:ea typeface="Verdana" panose="020B0604030504040204" pitchFamily="34" charset="0"/>
              </a:rPr>
            </a:br>
            <a:endParaRPr lang="en-IN" dirty="0">
              <a:latin typeface="Verdana" panose="020B0604030504040204" pitchFamily="34" charset="0"/>
              <a:ea typeface="Verdana" panose="020B0604030504040204" pitchFamily="34" charset="0"/>
            </a:endParaRPr>
          </a:p>
        </p:txBody>
      </p:sp>
      <p:pic>
        <p:nvPicPr>
          <p:cNvPr id="5" name="Content Placeholder 4">
            <a:extLst>
              <a:ext uri="{FF2B5EF4-FFF2-40B4-BE49-F238E27FC236}">
                <a16:creationId xmlns:a16="http://schemas.microsoft.com/office/drawing/2014/main" id="{5921C574-C8BB-FE31-AD76-A577D9740E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8335" y="1194318"/>
            <a:ext cx="7184571" cy="3881437"/>
          </a:xfrm>
        </p:spPr>
      </p:pic>
      <p:sp>
        <p:nvSpPr>
          <p:cNvPr id="7" name="TextBox 6">
            <a:extLst>
              <a:ext uri="{FF2B5EF4-FFF2-40B4-BE49-F238E27FC236}">
                <a16:creationId xmlns:a16="http://schemas.microsoft.com/office/drawing/2014/main" id="{D407AC6C-5165-DC81-EF79-19B3E7252DDE}"/>
              </a:ext>
            </a:extLst>
          </p:cNvPr>
          <p:cNvSpPr txBox="1"/>
          <p:nvPr/>
        </p:nvSpPr>
        <p:spPr>
          <a:xfrm>
            <a:off x="1212981" y="5879068"/>
            <a:ext cx="9022074" cy="36933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Verdana" panose="020B0604030504040204" pitchFamily="34" charset="0"/>
                <a:ea typeface="Verdana" panose="020B0604030504040204" pitchFamily="34" charset="0"/>
              </a:rPr>
              <a:t>we got a ROC curve area of 0.86 which indicates a good model</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040106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94B03-1161-DE3C-2358-E0B4C137CA52}"/>
              </a:ext>
            </a:extLst>
          </p:cNvPr>
          <p:cNvSpPr>
            <a:spLocks noGrp="1"/>
          </p:cNvSpPr>
          <p:nvPr>
            <p:ph type="title"/>
          </p:nvPr>
        </p:nvSpPr>
        <p:spPr>
          <a:xfrm>
            <a:off x="830425" y="632853"/>
            <a:ext cx="8596668" cy="1320800"/>
          </a:xfrm>
        </p:spPr>
        <p:txBody>
          <a:bodyPr/>
          <a:lstStyle/>
          <a:p>
            <a:r>
              <a:rPr lang="en-IN" b="1" dirty="0"/>
              <a:t>OPTIMAL CUTOFF POINT</a:t>
            </a:r>
          </a:p>
        </p:txBody>
      </p:sp>
      <p:pic>
        <p:nvPicPr>
          <p:cNvPr id="5" name="Content Placeholder 4">
            <a:extLst>
              <a:ext uri="{FF2B5EF4-FFF2-40B4-BE49-F238E27FC236}">
                <a16:creationId xmlns:a16="http://schemas.microsoft.com/office/drawing/2014/main" id="{CB84C97B-2C78-DDDE-9C89-F92C462876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726" y="1540530"/>
            <a:ext cx="7044229" cy="3479365"/>
          </a:xfrm>
        </p:spPr>
      </p:pic>
      <p:sp>
        <p:nvSpPr>
          <p:cNvPr id="7" name="TextBox 6">
            <a:extLst>
              <a:ext uri="{FF2B5EF4-FFF2-40B4-BE49-F238E27FC236}">
                <a16:creationId xmlns:a16="http://schemas.microsoft.com/office/drawing/2014/main" id="{CE044EC6-1F93-20BE-9C56-725B46D6CF36}"/>
              </a:ext>
            </a:extLst>
          </p:cNvPr>
          <p:cNvSpPr txBox="1"/>
          <p:nvPr/>
        </p:nvSpPr>
        <p:spPr>
          <a:xfrm>
            <a:off x="830425" y="5267172"/>
            <a:ext cx="7744408"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Verdana" panose="020B0604030504040204" pitchFamily="34" charset="0"/>
                <a:ea typeface="Verdana" panose="020B0604030504040204" pitchFamily="34" charset="0"/>
              </a:rPr>
              <a:t>From the curve above, 0.3 is the optimum point, we can take it as a cutoff probability.</a:t>
            </a:r>
          </a:p>
          <a:p>
            <a:pPr marL="285750" indent="-285750">
              <a:buFont typeface="Arial" panose="020B0604020202020204" pitchFamily="34" charset="0"/>
              <a:buChar char="•"/>
            </a:pPr>
            <a:r>
              <a:rPr lang="en-US" dirty="0">
                <a:solidFill>
                  <a:srgbClr val="000000"/>
                </a:solidFill>
                <a:latin typeface="Verdana" panose="020B0604030504040204" pitchFamily="34" charset="0"/>
                <a:ea typeface="Verdana" panose="020B0604030504040204" pitchFamily="34" charset="0"/>
              </a:rPr>
              <a:t>Confusion matrix </a:t>
            </a:r>
          </a:p>
          <a:p>
            <a:r>
              <a:rPr lang="en-IN" dirty="0">
                <a:latin typeface="Verdana" panose="020B0604030504040204" pitchFamily="34" charset="0"/>
                <a:ea typeface="Verdana" panose="020B0604030504040204" pitchFamily="34" charset="0"/>
              </a:rPr>
              <a:t>   [ [3498 421]</a:t>
            </a:r>
          </a:p>
          <a:p>
            <a:r>
              <a:rPr lang="en-IN" dirty="0">
                <a:latin typeface="Verdana" panose="020B0604030504040204" pitchFamily="34" charset="0"/>
                <a:ea typeface="Verdana" panose="020B0604030504040204" pitchFamily="34" charset="0"/>
              </a:rPr>
              <a:t>     [852 1679]]</a:t>
            </a:r>
          </a:p>
        </p:txBody>
      </p:sp>
    </p:spTree>
    <p:extLst>
      <p:ext uri="{BB962C8B-B14F-4D97-AF65-F5344CB8AC3E}">
        <p14:creationId xmlns:p14="http://schemas.microsoft.com/office/powerpoint/2010/main" val="1947600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83A7-4AC8-F846-1AF5-1C41A1074838}"/>
              </a:ext>
            </a:extLst>
          </p:cNvPr>
          <p:cNvSpPr>
            <a:spLocks noGrp="1"/>
          </p:cNvSpPr>
          <p:nvPr>
            <p:ph type="title"/>
          </p:nvPr>
        </p:nvSpPr>
        <p:spPr>
          <a:xfrm>
            <a:off x="705326" y="590250"/>
            <a:ext cx="8596668" cy="734008"/>
          </a:xfrm>
        </p:spPr>
        <p:txBody>
          <a:bodyPr/>
          <a:lstStyle/>
          <a:p>
            <a:r>
              <a:rPr lang="en-IN" b="1" dirty="0">
                <a:latin typeface="Verdana" panose="020B0604030504040204" pitchFamily="34" charset="0"/>
                <a:ea typeface="Verdana" panose="020B0604030504040204" pitchFamily="34" charset="0"/>
              </a:rPr>
              <a:t>PRECISION AND RECALL</a:t>
            </a:r>
          </a:p>
        </p:txBody>
      </p:sp>
      <p:pic>
        <p:nvPicPr>
          <p:cNvPr id="7" name="Content Placeholder 6">
            <a:extLst>
              <a:ext uri="{FF2B5EF4-FFF2-40B4-BE49-F238E27FC236}">
                <a16:creationId xmlns:a16="http://schemas.microsoft.com/office/drawing/2014/main" id="{2D7F43E3-7353-E315-BF3D-5114F86397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12" y="2295647"/>
            <a:ext cx="7374983" cy="3238095"/>
          </a:xfrm>
        </p:spPr>
      </p:pic>
    </p:spTree>
    <p:extLst>
      <p:ext uri="{BB962C8B-B14F-4D97-AF65-F5344CB8AC3E}">
        <p14:creationId xmlns:p14="http://schemas.microsoft.com/office/powerpoint/2010/main" val="2330794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652DF-7BBC-173E-66E7-190CF9B57160}"/>
              </a:ext>
            </a:extLst>
          </p:cNvPr>
          <p:cNvSpPr>
            <a:spLocks noGrp="1"/>
          </p:cNvSpPr>
          <p:nvPr>
            <p:ph type="title"/>
          </p:nvPr>
        </p:nvSpPr>
        <p:spPr>
          <a:xfrm>
            <a:off x="565367" y="156238"/>
            <a:ext cx="8596668" cy="1320800"/>
          </a:xfrm>
        </p:spPr>
        <p:txBody>
          <a:bodyPr/>
          <a:lstStyle/>
          <a:p>
            <a:r>
              <a:rPr lang="en-IN" b="1" dirty="0">
                <a:latin typeface="Verdana" panose="020B0604030504040204" pitchFamily="34" charset="0"/>
                <a:ea typeface="Verdana" panose="020B0604030504040204" pitchFamily="34" charset="0"/>
              </a:rPr>
              <a:t>MODEL</a:t>
            </a:r>
            <a:r>
              <a:rPr lang="en-IN" b="1" dirty="0"/>
              <a:t> </a:t>
            </a:r>
            <a:r>
              <a:rPr lang="en-IN" b="1" dirty="0">
                <a:latin typeface="Verdana" panose="020B0604030504040204" pitchFamily="34" charset="0"/>
                <a:ea typeface="Verdana" panose="020B0604030504040204" pitchFamily="34" charset="0"/>
              </a:rPr>
              <a:t>EVALUATION</a:t>
            </a:r>
          </a:p>
        </p:txBody>
      </p:sp>
      <p:sp>
        <p:nvSpPr>
          <p:cNvPr id="3" name="Content Placeholder 2">
            <a:extLst>
              <a:ext uri="{FF2B5EF4-FFF2-40B4-BE49-F238E27FC236}">
                <a16:creationId xmlns:a16="http://schemas.microsoft.com/office/drawing/2014/main" id="{E04E6B70-0F15-2E85-3805-BD013C9EE3DE}"/>
              </a:ext>
            </a:extLst>
          </p:cNvPr>
          <p:cNvSpPr>
            <a:spLocks noGrp="1"/>
          </p:cNvSpPr>
          <p:nvPr>
            <p:ph idx="1"/>
          </p:nvPr>
        </p:nvSpPr>
        <p:spPr>
          <a:xfrm>
            <a:off x="677334" y="1477039"/>
            <a:ext cx="8596668" cy="4564324"/>
          </a:xfrm>
        </p:spPr>
        <p:txBody>
          <a:bodyPr>
            <a:noAutofit/>
          </a:bodyPr>
          <a:lstStyle/>
          <a:p>
            <a:pPr marL="0" indent="0" algn="l">
              <a:buNone/>
            </a:pPr>
            <a:r>
              <a:rPr lang="en-US" dirty="0">
                <a:solidFill>
                  <a:srgbClr val="000000"/>
                </a:solidFill>
                <a:latin typeface="Verdana" panose="020B0604030504040204" pitchFamily="34" charset="0"/>
                <a:ea typeface="Verdana" panose="020B0604030504040204" pitchFamily="34" charset="0"/>
              </a:rPr>
              <a:t>Th</a:t>
            </a:r>
            <a:r>
              <a:rPr lang="en-US" b="0" i="0" dirty="0">
                <a:solidFill>
                  <a:srgbClr val="000000"/>
                </a:solidFill>
                <a:effectLst/>
                <a:latin typeface="Verdana" panose="020B0604030504040204" pitchFamily="34" charset="0"/>
                <a:ea typeface="Verdana" panose="020B0604030504040204" pitchFamily="34" charset="0"/>
              </a:rPr>
              <a:t>e model appears to be working well with an ROC curve of area 0.86</a:t>
            </a:r>
          </a:p>
          <a:p>
            <a:pPr marL="0" indent="0" algn="l">
              <a:buNone/>
            </a:pPr>
            <a:r>
              <a:rPr lang="en-US" b="0" i="0" dirty="0">
                <a:solidFill>
                  <a:srgbClr val="000000"/>
                </a:solidFill>
                <a:effectLst/>
                <a:latin typeface="Verdana" panose="020B0604030504040204" pitchFamily="34" charset="0"/>
                <a:ea typeface="Verdana" panose="020B0604030504040204" pitchFamily="34" charset="0"/>
              </a:rPr>
              <a:t>We have following Metrics for Train dataset</a:t>
            </a:r>
          </a:p>
          <a:p>
            <a:pPr marL="742950" lvl="1" indent="-285750" algn="l">
              <a:buFont typeface="Arial" panose="020B0604020202020204" pitchFamily="34" charset="0"/>
              <a:buChar char="•"/>
            </a:pPr>
            <a:r>
              <a:rPr lang="en-US" sz="1800" b="0" i="0" dirty="0">
                <a:solidFill>
                  <a:srgbClr val="000000"/>
                </a:solidFill>
                <a:effectLst/>
                <a:latin typeface="Verdana" panose="020B0604030504040204" pitchFamily="34" charset="0"/>
                <a:ea typeface="Verdana" panose="020B0604030504040204" pitchFamily="34" charset="0"/>
              </a:rPr>
              <a:t>Accuracy:</a:t>
            </a:r>
            <a:r>
              <a:rPr lang="en-US" sz="1800" b="1" i="0" dirty="0">
                <a:solidFill>
                  <a:srgbClr val="000000"/>
                </a:solidFill>
                <a:effectLst/>
                <a:latin typeface="Verdana" panose="020B0604030504040204" pitchFamily="34" charset="0"/>
                <a:ea typeface="Verdana" panose="020B0604030504040204" pitchFamily="34" charset="0"/>
              </a:rPr>
              <a:t>77%</a:t>
            </a:r>
            <a:endParaRPr lang="en-US" sz="1800" b="0" i="0" dirty="0">
              <a:solidFill>
                <a:srgbClr val="000000"/>
              </a:solidFill>
              <a:effectLst/>
              <a:latin typeface="Verdana" panose="020B0604030504040204" pitchFamily="34" charset="0"/>
              <a:ea typeface="Verdana" panose="020B0604030504040204" pitchFamily="34" charset="0"/>
            </a:endParaRPr>
          </a:p>
          <a:p>
            <a:pPr marL="742950" lvl="1" indent="-285750" algn="l">
              <a:buFont typeface="Arial" panose="020B0604020202020204" pitchFamily="34" charset="0"/>
              <a:buChar char="•"/>
            </a:pPr>
            <a:r>
              <a:rPr lang="en-US" sz="1800" b="0" i="0" dirty="0">
                <a:solidFill>
                  <a:srgbClr val="000000"/>
                </a:solidFill>
                <a:effectLst/>
                <a:latin typeface="Verdana" panose="020B0604030504040204" pitchFamily="34" charset="0"/>
                <a:ea typeface="Verdana" panose="020B0604030504040204" pitchFamily="34" charset="0"/>
              </a:rPr>
              <a:t>Sensitivity:</a:t>
            </a:r>
            <a:r>
              <a:rPr lang="en-US" sz="1800" b="1" i="0" dirty="0">
                <a:solidFill>
                  <a:srgbClr val="000000"/>
                </a:solidFill>
                <a:effectLst/>
                <a:latin typeface="Verdana" panose="020B0604030504040204" pitchFamily="34" charset="0"/>
                <a:ea typeface="Verdana" panose="020B0604030504040204" pitchFamily="34" charset="0"/>
              </a:rPr>
              <a:t>83%</a:t>
            </a:r>
            <a:endParaRPr lang="en-US" sz="1800" b="0" i="0" dirty="0">
              <a:solidFill>
                <a:srgbClr val="000000"/>
              </a:solidFill>
              <a:effectLst/>
              <a:latin typeface="Verdana" panose="020B0604030504040204" pitchFamily="34" charset="0"/>
              <a:ea typeface="Verdana" panose="020B0604030504040204" pitchFamily="34" charset="0"/>
            </a:endParaRPr>
          </a:p>
          <a:p>
            <a:pPr marL="742950" lvl="1" indent="-285750" algn="l">
              <a:buFont typeface="Arial" panose="020B0604020202020204" pitchFamily="34" charset="0"/>
              <a:buChar char="•"/>
            </a:pPr>
            <a:r>
              <a:rPr lang="en-US" sz="1800" b="0" i="0" dirty="0">
                <a:solidFill>
                  <a:srgbClr val="000000"/>
                </a:solidFill>
                <a:effectLst/>
                <a:latin typeface="Verdana" panose="020B0604030504040204" pitchFamily="34" charset="0"/>
                <a:ea typeface="Verdana" panose="020B0604030504040204" pitchFamily="34" charset="0"/>
              </a:rPr>
              <a:t>Specificity:</a:t>
            </a:r>
            <a:r>
              <a:rPr lang="en-US" sz="1800" b="1" i="0" dirty="0">
                <a:solidFill>
                  <a:srgbClr val="000000"/>
                </a:solidFill>
                <a:effectLst/>
                <a:latin typeface="Verdana" panose="020B0604030504040204" pitchFamily="34" charset="0"/>
                <a:ea typeface="Verdana" panose="020B0604030504040204" pitchFamily="34" charset="0"/>
              </a:rPr>
              <a:t>73%</a:t>
            </a:r>
            <a:endParaRPr lang="en-US" sz="1800" b="0" i="0" dirty="0">
              <a:solidFill>
                <a:srgbClr val="000000"/>
              </a:solidFill>
              <a:effectLst/>
              <a:latin typeface="Verdana" panose="020B0604030504040204" pitchFamily="34" charset="0"/>
              <a:ea typeface="Verdana" panose="020B0604030504040204" pitchFamily="34" charset="0"/>
            </a:endParaRPr>
          </a:p>
          <a:p>
            <a:pPr algn="l">
              <a:buFont typeface="Arial" panose="020B0604020202020204" pitchFamily="34" charset="0"/>
              <a:buChar char="•"/>
            </a:pPr>
            <a:endParaRPr lang="en-US" b="0" i="0" dirty="0">
              <a:solidFill>
                <a:srgbClr val="000000"/>
              </a:solidFill>
              <a:effectLst/>
              <a:latin typeface="Verdana" panose="020B0604030504040204" pitchFamily="34" charset="0"/>
              <a:ea typeface="Verdana" panose="020B0604030504040204" pitchFamily="34" charset="0"/>
            </a:endParaRPr>
          </a:p>
          <a:p>
            <a:pPr marL="0" indent="0" algn="l">
              <a:buNone/>
            </a:pPr>
            <a:r>
              <a:rPr lang="en-US" b="0" i="0" dirty="0">
                <a:solidFill>
                  <a:srgbClr val="000000"/>
                </a:solidFill>
                <a:effectLst/>
                <a:latin typeface="Verdana" panose="020B0604030504040204" pitchFamily="34" charset="0"/>
                <a:ea typeface="Verdana" panose="020B0604030504040204" pitchFamily="34" charset="0"/>
              </a:rPr>
              <a:t>We have following Metrics for Test dataset</a:t>
            </a:r>
          </a:p>
          <a:p>
            <a:pPr marL="742950" lvl="1" indent="-285750" algn="l">
              <a:buFont typeface="Arial" panose="020B0604020202020204" pitchFamily="34" charset="0"/>
              <a:buChar char="•"/>
            </a:pPr>
            <a:r>
              <a:rPr lang="en-US" sz="1800" b="0" i="0" dirty="0">
                <a:solidFill>
                  <a:srgbClr val="000000"/>
                </a:solidFill>
                <a:effectLst/>
                <a:latin typeface="Verdana" panose="020B0604030504040204" pitchFamily="34" charset="0"/>
                <a:ea typeface="Verdana" panose="020B0604030504040204" pitchFamily="34" charset="0"/>
              </a:rPr>
              <a:t>Accuracy:</a:t>
            </a:r>
            <a:r>
              <a:rPr lang="en-US" sz="1800" b="1" i="0" dirty="0">
                <a:solidFill>
                  <a:srgbClr val="000000"/>
                </a:solidFill>
                <a:effectLst/>
                <a:latin typeface="Verdana" panose="020B0604030504040204" pitchFamily="34" charset="0"/>
                <a:ea typeface="Verdana" panose="020B0604030504040204" pitchFamily="34" charset="0"/>
              </a:rPr>
              <a:t>77.4%</a:t>
            </a:r>
            <a:endParaRPr lang="en-US" sz="1800" b="0" i="0" dirty="0">
              <a:solidFill>
                <a:srgbClr val="000000"/>
              </a:solidFill>
              <a:effectLst/>
              <a:latin typeface="Verdana" panose="020B0604030504040204" pitchFamily="34" charset="0"/>
              <a:ea typeface="Verdana" panose="020B0604030504040204" pitchFamily="34" charset="0"/>
            </a:endParaRPr>
          </a:p>
          <a:p>
            <a:pPr marL="742950" lvl="1" indent="-285750" algn="l">
              <a:buFont typeface="Arial" panose="020B0604020202020204" pitchFamily="34" charset="0"/>
              <a:buChar char="•"/>
            </a:pPr>
            <a:r>
              <a:rPr lang="en-US" sz="1800" b="0" i="0" dirty="0">
                <a:solidFill>
                  <a:srgbClr val="000000"/>
                </a:solidFill>
                <a:effectLst/>
                <a:latin typeface="Verdana" panose="020B0604030504040204" pitchFamily="34" charset="0"/>
                <a:ea typeface="Verdana" panose="020B0604030504040204" pitchFamily="34" charset="0"/>
              </a:rPr>
              <a:t>Sensitivity:</a:t>
            </a:r>
            <a:r>
              <a:rPr lang="en-US" sz="1800" b="1" i="0" dirty="0">
                <a:solidFill>
                  <a:srgbClr val="000000"/>
                </a:solidFill>
                <a:effectLst/>
                <a:latin typeface="Verdana" panose="020B0604030504040204" pitchFamily="34" charset="0"/>
                <a:ea typeface="Verdana" panose="020B0604030504040204" pitchFamily="34" charset="0"/>
              </a:rPr>
              <a:t>84.8%</a:t>
            </a:r>
            <a:endParaRPr lang="en-US" sz="1800" b="0" i="0" dirty="0">
              <a:solidFill>
                <a:srgbClr val="000000"/>
              </a:solidFill>
              <a:effectLst/>
              <a:latin typeface="Verdana" panose="020B0604030504040204" pitchFamily="34" charset="0"/>
              <a:ea typeface="Verdana" panose="020B0604030504040204" pitchFamily="34" charset="0"/>
            </a:endParaRPr>
          </a:p>
          <a:p>
            <a:pPr marL="742950" lvl="1" indent="-285750" algn="l">
              <a:buFont typeface="Arial" panose="020B0604020202020204" pitchFamily="34" charset="0"/>
              <a:buChar char="•"/>
            </a:pPr>
            <a:r>
              <a:rPr lang="en-US" sz="1800" b="0" i="0" dirty="0">
                <a:solidFill>
                  <a:srgbClr val="000000"/>
                </a:solidFill>
                <a:effectLst/>
                <a:latin typeface="Verdana" panose="020B0604030504040204" pitchFamily="34" charset="0"/>
                <a:ea typeface="Verdana" panose="020B0604030504040204" pitchFamily="34" charset="0"/>
              </a:rPr>
              <a:t>Specificity:</a:t>
            </a:r>
            <a:r>
              <a:rPr lang="en-US" sz="1800" b="1" i="0" dirty="0">
                <a:solidFill>
                  <a:srgbClr val="000000"/>
                </a:solidFill>
                <a:effectLst/>
                <a:latin typeface="Verdana" panose="020B0604030504040204" pitchFamily="34" charset="0"/>
                <a:ea typeface="Verdana" panose="020B0604030504040204" pitchFamily="34" charset="0"/>
              </a:rPr>
              <a:t>73.11%</a:t>
            </a:r>
            <a:endParaRPr lang="en-US" sz="1800" b="0" i="0" dirty="0">
              <a:solidFill>
                <a:srgbClr val="000000"/>
              </a:solidFill>
              <a:effectLst/>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37437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E93D-DD8F-A45A-F327-0BAA04C591C5}"/>
              </a:ext>
            </a:extLst>
          </p:cNvPr>
          <p:cNvSpPr>
            <a:spLocks noGrp="1"/>
          </p:cNvSpPr>
          <p:nvPr>
            <p:ph type="title"/>
          </p:nvPr>
        </p:nvSpPr>
        <p:spPr>
          <a:xfrm>
            <a:off x="677334" y="609600"/>
            <a:ext cx="8596668" cy="827314"/>
          </a:xfrm>
        </p:spPr>
        <p:txBody>
          <a:bodyPr/>
          <a:lstStyle/>
          <a:p>
            <a:r>
              <a:rPr lang="en-IN" b="1" dirty="0">
                <a:latin typeface="Verdana" panose="020B0604030504040204" pitchFamily="34" charset="0"/>
                <a:ea typeface="Verdana" panose="020B0604030504040204" pitchFamily="34" charset="0"/>
              </a:rPr>
              <a:t>CONCLUSION</a:t>
            </a:r>
          </a:p>
        </p:txBody>
      </p:sp>
      <p:sp>
        <p:nvSpPr>
          <p:cNvPr id="3" name="Content Placeholder 2">
            <a:extLst>
              <a:ext uri="{FF2B5EF4-FFF2-40B4-BE49-F238E27FC236}">
                <a16:creationId xmlns:a16="http://schemas.microsoft.com/office/drawing/2014/main" id="{54957A87-365B-DC4D-BB06-F92DC5603BD6}"/>
              </a:ext>
            </a:extLst>
          </p:cNvPr>
          <p:cNvSpPr>
            <a:spLocks noGrp="1"/>
          </p:cNvSpPr>
          <p:nvPr>
            <p:ph idx="1"/>
          </p:nvPr>
        </p:nvSpPr>
        <p:spPr>
          <a:xfrm>
            <a:off x="677333" y="1642189"/>
            <a:ext cx="9856928" cy="4399174"/>
          </a:xfrm>
        </p:spPr>
        <p:txBody>
          <a:bodyPr/>
          <a:lstStyle/>
          <a:p>
            <a:pPr>
              <a:buFont typeface="Arial" panose="020B0604020202020204" pitchFamily="34" charset="0"/>
              <a:buChar char="•"/>
            </a:pPr>
            <a:r>
              <a:rPr lang="en-US" b="0" i="0" dirty="0">
                <a:solidFill>
                  <a:srgbClr val="000000"/>
                </a:solidFill>
                <a:effectLst/>
                <a:latin typeface="Verdana" panose="020B0604030504040204" pitchFamily="34" charset="0"/>
                <a:ea typeface="Verdana" panose="020B0604030504040204" pitchFamily="34" charset="0"/>
              </a:rPr>
              <a:t>The test set's values for accuracy, sensitivity, and specificity are around 77%, 84%, and 73.11% which are closer to the corresponding figures derived using the training set.</a:t>
            </a:r>
          </a:p>
          <a:p>
            <a:pPr>
              <a:buFont typeface="Arial" panose="020B0604020202020204" pitchFamily="34" charset="0"/>
              <a:buChar char="•"/>
            </a:pPr>
            <a:r>
              <a:rPr lang="en-US" b="0" i="0" dirty="0">
                <a:solidFill>
                  <a:srgbClr val="000000"/>
                </a:solidFill>
                <a:effectLst/>
                <a:latin typeface="Verdana" panose="020B0604030504040204" pitchFamily="34" charset="0"/>
                <a:ea typeface="Verdana" panose="020B0604030504040204" pitchFamily="34" charset="0"/>
              </a:rPr>
              <a:t>We should be able to give the CEO confidence in making wise decisions based on the model since it appears to predict the Conversion Rate quite accurately.</a:t>
            </a:r>
          </a:p>
          <a:p>
            <a:pPr>
              <a:buFont typeface="Arial" panose="020B0604020202020204" pitchFamily="34" charset="0"/>
              <a:buChar char="•"/>
            </a:pPr>
            <a:r>
              <a:rPr lang="en-US" b="0" i="0" dirty="0">
                <a:solidFill>
                  <a:srgbClr val="000000"/>
                </a:solidFill>
                <a:effectLst/>
                <a:latin typeface="Verdana" panose="020B0604030504040204" pitchFamily="34" charset="0"/>
                <a:ea typeface="Verdana" panose="020B0604030504040204" pitchFamily="34" charset="0"/>
              </a:rPr>
              <a:t>Important features that contribute most to the likelihood of a lead being converted or those that have a high conversion rate are:</a:t>
            </a:r>
          </a:p>
          <a:p>
            <a:pPr lvl="1">
              <a:buFont typeface="Wingdings" panose="05000000000000000000" pitchFamily="2" charset="2"/>
              <a:buChar char="q"/>
            </a:pPr>
            <a:r>
              <a:rPr lang="en-US" b="0" i="0" dirty="0">
                <a:solidFill>
                  <a:srgbClr val="000000"/>
                </a:solidFill>
                <a:effectLst/>
                <a:latin typeface="Verdana" panose="020B0604030504040204" pitchFamily="34" charset="0"/>
                <a:ea typeface="Verdana" panose="020B0604030504040204" pitchFamily="34" charset="0"/>
              </a:rPr>
              <a:t>What is your current occupation_Working Professional</a:t>
            </a:r>
          </a:p>
          <a:p>
            <a:pPr lvl="1">
              <a:buFont typeface="Wingdings" panose="05000000000000000000" pitchFamily="2" charset="2"/>
              <a:buChar char="q"/>
            </a:pPr>
            <a:r>
              <a:rPr lang="en-US" b="0" i="0" dirty="0">
                <a:solidFill>
                  <a:srgbClr val="000000"/>
                </a:solidFill>
                <a:effectLst/>
                <a:latin typeface="Verdana" panose="020B0604030504040204" pitchFamily="34" charset="0"/>
                <a:ea typeface="Verdana" panose="020B0604030504040204" pitchFamily="34" charset="0"/>
              </a:rPr>
              <a:t>Lead Origin_Lead Add Form</a:t>
            </a:r>
          </a:p>
          <a:p>
            <a:pPr lvl="1">
              <a:buFont typeface="Wingdings" panose="05000000000000000000" pitchFamily="2" charset="2"/>
              <a:buChar char="q"/>
            </a:pPr>
            <a:r>
              <a:rPr lang="en-US" b="0" i="0" dirty="0">
                <a:solidFill>
                  <a:srgbClr val="000000"/>
                </a:solidFill>
                <a:effectLst/>
                <a:latin typeface="Verdana" panose="020B0604030504040204" pitchFamily="34" charset="0"/>
                <a:ea typeface="Verdana" panose="020B0604030504040204" pitchFamily="34" charset="0"/>
              </a:rPr>
              <a:t>Lead Source_Welingak Website</a:t>
            </a:r>
          </a:p>
          <a:p>
            <a:pPr marL="0" indent="0">
              <a:buNone/>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6216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427C-47B1-A0B2-5E22-1552E1CDD2E0}"/>
              </a:ext>
            </a:extLst>
          </p:cNvPr>
          <p:cNvSpPr>
            <a:spLocks noGrp="1"/>
          </p:cNvSpPr>
          <p:nvPr>
            <p:ph type="title"/>
          </p:nvPr>
        </p:nvSpPr>
        <p:spPr>
          <a:xfrm>
            <a:off x="283029" y="363893"/>
            <a:ext cx="11038114" cy="765111"/>
          </a:xfrm>
        </p:spPr>
        <p:txBody>
          <a:bodyPr>
            <a:noAutofit/>
          </a:bodyPr>
          <a:lstStyle/>
          <a:p>
            <a:r>
              <a:rPr lang="en-IN" b="1" dirty="0">
                <a:uFill>
                  <a:solidFill>
                    <a:srgbClr val="000000"/>
                  </a:solidFill>
                </a:uFill>
                <a:latin typeface="Verdana" panose="020B0604030504040204" pitchFamily="34" charset="0"/>
                <a:ea typeface="Verdana" panose="020B0604030504040204" pitchFamily="34" charset="0"/>
              </a:rPr>
              <a:t>PROBLEM STATEMENT</a:t>
            </a:r>
            <a:endParaRPr lang="en-IN"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F8289FBA-586A-49FF-319F-E2FF79A98B3F}"/>
              </a:ext>
            </a:extLst>
          </p:cNvPr>
          <p:cNvSpPr>
            <a:spLocks noGrp="1"/>
          </p:cNvSpPr>
          <p:nvPr>
            <p:ph idx="1"/>
          </p:nvPr>
        </p:nvSpPr>
        <p:spPr>
          <a:xfrm>
            <a:off x="283029" y="1324946"/>
            <a:ext cx="10941698" cy="5645022"/>
          </a:xfrm>
        </p:spPr>
        <p:txBody>
          <a:bodyPr>
            <a:noAutofit/>
          </a:bodyPr>
          <a:lstStyle/>
          <a:p>
            <a:pPr marL="0" indent="0">
              <a:spcAft>
                <a:spcPts val="800"/>
              </a:spcAft>
              <a:buNone/>
            </a:pPr>
            <a:r>
              <a:rPr lang="en-US" dirty="0">
                <a:solidFill>
                  <a:srgbClr val="000000"/>
                </a:solidFill>
                <a:effectLst/>
                <a:latin typeface="Verdana" panose="020B0604030504040204" pitchFamily="34" charset="0"/>
                <a:ea typeface="Verdana" panose="020B0604030504040204" pitchFamily="34" charset="0"/>
              </a:rPr>
              <a:t>X Education is an organization which provides online courses for industry professional. The company marks its courses on several popular websites like google.</a:t>
            </a:r>
          </a:p>
          <a:p>
            <a:pPr marL="0" indent="0">
              <a:spcAft>
                <a:spcPts val="800"/>
              </a:spcAft>
              <a:buNone/>
            </a:pPr>
            <a:r>
              <a:rPr lang="en-US" dirty="0">
                <a:solidFill>
                  <a:srgbClr val="000000"/>
                </a:solidFill>
                <a:effectLst/>
                <a:latin typeface="Verdana" panose="020B0604030504040204" pitchFamily="34" charset="0"/>
                <a:ea typeface="Verdana" panose="020B0604030504040204" pitchFamily="34" charset="0"/>
              </a:rPr>
              <a:t>X Education wants to select most promising leads that can be converted to paying customers.</a:t>
            </a:r>
          </a:p>
          <a:p>
            <a:pPr marL="0" indent="0">
              <a:spcAft>
                <a:spcPts val="800"/>
              </a:spcAft>
              <a:buNone/>
            </a:pPr>
            <a:r>
              <a:rPr lang="en-US" dirty="0">
                <a:solidFill>
                  <a:srgbClr val="000000"/>
                </a:solidFill>
                <a:effectLst/>
                <a:latin typeface="Verdana" panose="020B0604030504040204" pitchFamily="34" charset="0"/>
                <a:ea typeface="Verdana" panose="020B0604030504040204" pitchFamily="34" charset="0"/>
              </a:rPr>
              <a:t>Although the company generates a lot of leads only a few are converted into paying customers, wherein the company wants a higher lead conversion. Leads come through numerous modes like email, advertisements on websites, google searches etc.</a:t>
            </a:r>
          </a:p>
          <a:p>
            <a:pPr marL="0" indent="0">
              <a:spcAft>
                <a:spcPts val="800"/>
              </a:spcAft>
              <a:buNone/>
            </a:pPr>
            <a:r>
              <a:rPr lang="en-US" dirty="0">
                <a:solidFill>
                  <a:srgbClr val="000000"/>
                </a:solidFill>
                <a:effectLst/>
                <a:latin typeface="Verdana" panose="020B0604030504040204" pitchFamily="34" charset="0"/>
                <a:ea typeface="Verdana" panose="020B0604030504040204" pitchFamily="34" charset="0"/>
              </a:rPr>
              <a:t>The company has had 30% conversion rate through the whole process of turning leads into customers by approaching those leads which are to be found having interest in taking the course. The implementation process of lead generating attributes are not efficient in helping conversions.</a:t>
            </a:r>
          </a:p>
          <a:p>
            <a:pPr marL="0" indent="0">
              <a:spcAft>
                <a:spcPts val="800"/>
              </a:spcAft>
              <a:buNone/>
            </a:pPr>
            <a:endParaRPr lang="en-IN" dirty="0">
              <a:solidFill>
                <a:srgbClr val="000000"/>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23648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7CD46-ACEE-71CB-8A07-ECFC478E95F2}"/>
              </a:ext>
            </a:extLst>
          </p:cNvPr>
          <p:cNvSpPr>
            <a:spLocks noGrp="1"/>
          </p:cNvSpPr>
          <p:nvPr>
            <p:ph type="title"/>
          </p:nvPr>
        </p:nvSpPr>
        <p:spPr>
          <a:xfrm>
            <a:off x="335902" y="314628"/>
            <a:ext cx="9720072" cy="702408"/>
          </a:xfrm>
        </p:spPr>
        <p:txBody>
          <a:bodyPr>
            <a:noAutofit/>
          </a:bodyPr>
          <a:lstStyle/>
          <a:p>
            <a:r>
              <a:rPr lang="en-US" b="1" i="0" dirty="0">
                <a:effectLst/>
                <a:latin typeface="Verdana" panose="020B0604030504040204" pitchFamily="34" charset="0"/>
                <a:ea typeface="Verdana" panose="020B0604030504040204" pitchFamily="34" charset="0"/>
              </a:rPr>
              <a:t>GOALS OF THE CASE STUDY</a:t>
            </a:r>
            <a:br>
              <a:rPr lang="en-US" b="0" i="0" dirty="0">
                <a:solidFill>
                  <a:schemeClr val="tx1">
                    <a:lumMod val="95000"/>
                    <a:lumOff val="5000"/>
                  </a:schemeClr>
                </a:solidFill>
                <a:effectLst/>
                <a:latin typeface="Verdana" panose="020B0604030504040204" pitchFamily="34" charset="0"/>
                <a:ea typeface="Verdana" panose="020B0604030504040204" pitchFamily="34" charset="0"/>
              </a:rPr>
            </a:br>
            <a:br>
              <a:rPr lang="en-IN" dirty="0">
                <a:solidFill>
                  <a:schemeClr val="tx1">
                    <a:lumMod val="95000"/>
                    <a:lumOff val="5000"/>
                  </a:schemeClr>
                </a:solidFill>
                <a:effectLst/>
                <a:latin typeface="Verdana" panose="020B0604030504040204" pitchFamily="34" charset="0"/>
                <a:ea typeface="Verdana" panose="020B0604030504040204" pitchFamily="34" charset="0"/>
              </a:rPr>
            </a:br>
            <a:endParaRPr lang="en-IN" dirty="0">
              <a:solidFill>
                <a:schemeClr val="tx1">
                  <a:lumMod val="95000"/>
                  <a:lumOff val="5000"/>
                </a:schemeClr>
              </a:solidFill>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C85E119B-ACBB-95E2-D21A-8660A936843D}"/>
              </a:ext>
            </a:extLst>
          </p:cNvPr>
          <p:cNvSpPr>
            <a:spLocks noGrp="1"/>
          </p:cNvSpPr>
          <p:nvPr>
            <p:ph idx="1"/>
          </p:nvPr>
        </p:nvSpPr>
        <p:spPr>
          <a:xfrm>
            <a:off x="335902" y="1184989"/>
            <a:ext cx="9720072" cy="5561044"/>
          </a:xfrm>
        </p:spPr>
        <p:txBody>
          <a:bodyPr>
            <a:noAutofit/>
          </a:bodyPr>
          <a:lstStyle/>
          <a:p>
            <a:pPr marL="0" indent="0">
              <a:buNone/>
            </a:pPr>
            <a:r>
              <a:rPr lang="en-US" b="0" i="0" dirty="0">
                <a:solidFill>
                  <a:srgbClr val="000000"/>
                </a:solidFill>
                <a:effectLst/>
                <a:latin typeface="Verdana" panose="020B0604030504040204" pitchFamily="34" charset="0"/>
                <a:ea typeface="Verdana" panose="020B0604030504040204" pitchFamily="34" charset="0"/>
              </a:rPr>
              <a:t>The company requires a model to be built for selecting most promising leads.</a:t>
            </a:r>
          </a:p>
          <a:p>
            <a:pPr marL="0" indent="0">
              <a:buNone/>
            </a:pPr>
            <a:br>
              <a:rPr lang="en-US" dirty="0">
                <a:latin typeface="Verdana" panose="020B0604030504040204" pitchFamily="34" charset="0"/>
                <a:ea typeface="Verdana" panose="020B0604030504040204" pitchFamily="34" charset="0"/>
              </a:rPr>
            </a:br>
            <a:r>
              <a:rPr lang="en-US" b="0" i="0" dirty="0">
                <a:solidFill>
                  <a:srgbClr val="000000"/>
                </a:solidFill>
                <a:effectLst/>
                <a:latin typeface="Verdana" panose="020B0604030504040204" pitchFamily="34" charset="0"/>
                <a:ea typeface="Verdana" panose="020B0604030504040204" pitchFamily="34" charset="0"/>
              </a:rPr>
              <a:t>Lead score to be given to each leads such that it indicates how promising the lead could be. The higher the lead score the more promising the lead to get converted, the lower it is the lesser the chances of conversion.</a:t>
            </a:r>
          </a:p>
          <a:p>
            <a:pPr marL="0" indent="0">
              <a:buNone/>
            </a:pPr>
            <a:br>
              <a:rPr lang="en-US" dirty="0">
                <a:latin typeface="Verdana" panose="020B0604030504040204" pitchFamily="34" charset="0"/>
                <a:ea typeface="Verdana" panose="020B0604030504040204" pitchFamily="34" charset="0"/>
              </a:rPr>
            </a:br>
            <a:r>
              <a:rPr lang="en-US" b="0" i="0" dirty="0">
                <a:solidFill>
                  <a:srgbClr val="000000"/>
                </a:solidFill>
                <a:effectLst/>
                <a:latin typeface="Verdana" panose="020B0604030504040204" pitchFamily="34" charset="0"/>
                <a:ea typeface="Verdana" panose="020B0604030504040204" pitchFamily="34" charset="0"/>
              </a:rPr>
              <a:t>The model to be built in lead conversion rate around 80% or more.</a:t>
            </a:r>
          </a:p>
          <a:p>
            <a:pPr marL="0" indent="0">
              <a:buNone/>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57011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6DEEB-6D98-749C-145F-1298BD3D16F5}"/>
              </a:ext>
            </a:extLst>
          </p:cNvPr>
          <p:cNvSpPr>
            <a:spLocks noGrp="1"/>
          </p:cNvSpPr>
          <p:nvPr>
            <p:ph type="title"/>
          </p:nvPr>
        </p:nvSpPr>
        <p:spPr>
          <a:xfrm>
            <a:off x="677334" y="609600"/>
            <a:ext cx="8596668" cy="855306"/>
          </a:xfrm>
        </p:spPr>
        <p:txBody>
          <a:bodyPr/>
          <a:lstStyle/>
          <a:p>
            <a:r>
              <a:rPr lang="en-IN" b="1" dirty="0">
                <a:latin typeface="Verdana" panose="020B0604030504040204" pitchFamily="34" charset="0"/>
                <a:ea typeface="Verdana" panose="020B0604030504040204" pitchFamily="34" charset="0"/>
              </a:rPr>
              <a:t>STRATERGY</a:t>
            </a:r>
          </a:p>
        </p:txBody>
      </p:sp>
      <p:sp>
        <p:nvSpPr>
          <p:cNvPr id="3" name="Content Placeholder 2">
            <a:extLst>
              <a:ext uri="{FF2B5EF4-FFF2-40B4-BE49-F238E27FC236}">
                <a16:creationId xmlns:a16="http://schemas.microsoft.com/office/drawing/2014/main" id="{B59EB05F-77BB-2462-D6FA-4E707C1C8F63}"/>
              </a:ext>
            </a:extLst>
          </p:cNvPr>
          <p:cNvSpPr>
            <a:spLocks noGrp="1"/>
          </p:cNvSpPr>
          <p:nvPr>
            <p:ph idx="1"/>
          </p:nvPr>
        </p:nvSpPr>
        <p:spPr>
          <a:xfrm>
            <a:off x="677334" y="1464906"/>
            <a:ext cx="8596668" cy="5094513"/>
          </a:xfrm>
        </p:spPr>
        <p:txBody>
          <a:bodyPr>
            <a:normAutofit/>
          </a:bodyPr>
          <a:lstStyle/>
          <a:p>
            <a:pPr>
              <a:buFont typeface="Courier New" panose="02070309020205020404" pitchFamily="49" charset="0"/>
              <a:buChar char="o"/>
            </a:pPr>
            <a:r>
              <a:rPr lang="en-US" b="0" i="0" dirty="0">
                <a:solidFill>
                  <a:srgbClr val="000000"/>
                </a:solidFill>
                <a:effectLst/>
                <a:latin typeface="Verdana" panose="020B0604030504040204" pitchFamily="34" charset="0"/>
                <a:ea typeface="Verdana" panose="020B0604030504040204" pitchFamily="34" charset="0"/>
              </a:rPr>
              <a:t>﻿</a:t>
            </a:r>
            <a:r>
              <a:rPr lang="en-US" dirty="0">
                <a:solidFill>
                  <a:srgbClr val="000000"/>
                </a:solidFill>
                <a:latin typeface="Verdana" panose="020B0604030504040204" pitchFamily="34" charset="0"/>
                <a:ea typeface="Verdana" panose="020B0604030504040204" pitchFamily="34" charset="0"/>
              </a:rPr>
              <a:t>I</a:t>
            </a:r>
            <a:r>
              <a:rPr lang="en-US" b="0" i="0" dirty="0">
                <a:solidFill>
                  <a:srgbClr val="000000"/>
                </a:solidFill>
                <a:effectLst/>
                <a:latin typeface="Verdana" panose="020B0604030504040204" pitchFamily="34" charset="0"/>
                <a:ea typeface="Verdana" panose="020B0604030504040204" pitchFamily="34" charset="0"/>
              </a:rPr>
              <a:t>mport data.</a:t>
            </a:r>
          </a:p>
          <a:p>
            <a:pPr>
              <a:buFont typeface="Courier New" panose="02070309020205020404" pitchFamily="49" charset="0"/>
              <a:buChar char="o"/>
            </a:pPr>
            <a:r>
              <a:rPr lang="en-US" b="0" i="0" dirty="0">
                <a:solidFill>
                  <a:srgbClr val="000000"/>
                </a:solidFill>
                <a:effectLst/>
                <a:latin typeface="Verdana" panose="020B0604030504040204" pitchFamily="34" charset="0"/>
                <a:ea typeface="Verdana" panose="020B0604030504040204" pitchFamily="34" charset="0"/>
              </a:rPr>
              <a:t>Clean and prepare the acquired data for further analysis</a:t>
            </a:r>
          </a:p>
          <a:p>
            <a:pPr>
              <a:buFont typeface="Courier New" panose="02070309020205020404" pitchFamily="49" charset="0"/>
              <a:buChar char="o"/>
            </a:pPr>
            <a:r>
              <a:rPr lang="en-US" b="0" i="0" dirty="0">
                <a:solidFill>
                  <a:srgbClr val="000000"/>
                </a:solidFill>
                <a:effectLst/>
                <a:latin typeface="Verdana" panose="020B0604030504040204" pitchFamily="34" charset="0"/>
                <a:ea typeface="Verdana" panose="020B0604030504040204" pitchFamily="34" charset="0"/>
              </a:rPr>
              <a:t>Exploratory data analysis for figuring out most helpful attributes for conversion</a:t>
            </a:r>
          </a:p>
          <a:p>
            <a:pPr>
              <a:buFont typeface="Courier New" panose="02070309020205020404" pitchFamily="49" charset="0"/>
              <a:buChar char="o"/>
            </a:pPr>
            <a:r>
              <a:rPr lang="en-US" b="0" i="0" dirty="0">
                <a:solidFill>
                  <a:srgbClr val="000000"/>
                </a:solidFill>
                <a:effectLst/>
                <a:latin typeface="Verdana" panose="020B0604030504040204" pitchFamily="34" charset="0"/>
                <a:ea typeface="Verdana" panose="020B0604030504040204" pitchFamily="34" charset="0"/>
              </a:rPr>
              <a:t>Scaling features</a:t>
            </a:r>
          </a:p>
          <a:p>
            <a:pPr>
              <a:buFont typeface="Courier New" panose="02070309020205020404" pitchFamily="49" charset="0"/>
              <a:buChar char="o"/>
            </a:pPr>
            <a:r>
              <a:rPr lang="en-US" b="0" i="0" dirty="0">
                <a:solidFill>
                  <a:srgbClr val="000000"/>
                </a:solidFill>
                <a:effectLst/>
                <a:latin typeface="Verdana" panose="020B0604030504040204" pitchFamily="34" charset="0"/>
                <a:ea typeface="Verdana" panose="020B0604030504040204" pitchFamily="34" charset="0"/>
              </a:rPr>
              <a:t>Prepare the data for model building</a:t>
            </a:r>
          </a:p>
          <a:p>
            <a:pPr>
              <a:buFont typeface="Courier New" panose="02070309020205020404" pitchFamily="49" charset="0"/>
              <a:buChar char="o"/>
            </a:pPr>
            <a:r>
              <a:rPr lang="en-US" b="0" i="0" dirty="0">
                <a:solidFill>
                  <a:srgbClr val="000000"/>
                </a:solidFill>
                <a:effectLst/>
                <a:latin typeface="Verdana" panose="020B0604030504040204" pitchFamily="34" charset="0"/>
                <a:ea typeface="Verdana" panose="020B0604030504040204" pitchFamily="34" charset="0"/>
              </a:rPr>
              <a:t>Build a logistic regression model</a:t>
            </a:r>
          </a:p>
          <a:p>
            <a:pPr>
              <a:buFont typeface="Courier New" panose="02070309020205020404" pitchFamily="49" charset="0"/>
              <a:buChar char="o"/>
            </a:pPr>
            <a:r>
              <a:rPr lang="en-US" b="0" i="0" dirty="0">
                <a:solidFill>
                  <a:srgbClr val="000000"/>
                </a:solidFill>
                <a:effectLst/>
                <a:latin typeface="Verdana" panose="020B0604030504040204" pitchFamily="34" charset="0"/>
                <a:ea typeface="Verdana" panose="020B0604030504040204" pitchFamily="34" charset="0"/>
              </a:rPr>
              <a:t>Assign a lead score for each leads</a:t>
            </a:r>
          </a:p>
          <a:p>
            <a:pPr>
              <a:buFont typeface="Courier New" panose="02070309020205020404" pitchFamily="49" charset="0"/>
              <a:buChar char="o"/>
            </a:pPr>
            <a:r>
              <a:rPr lang="en-US" b="0" i="0" dirty="0">
                <a:solidFill>
                  <a:srgbClr val="000000"/>
                </a:solidFill>
                <a:effectLst/>
                <a:latin typeface="Verdana" panose="020B0604030504040204" pitchFamily="34" charset="0"/>
                <a:ea typeface="Verdana" panose="020B0604030504040204" pitchFamily="34" charset="0"/>
              </a:rPr>
              <a:t>Test the model on train set</a:t>
            </a:r>
          </a:p>
          <a:p>
            <a:pPr>
              <a:buFont typeface="Courier New" panose="02070309020205020404" pitchFamily="49" charset="0"/>
              <a:buChar char="o"/>
            </a:pPr>
            <a:r>
              <a:rPr lang="en-US" b="0" i="0" dirty="0">
                <a:solidFill>
                  <a:srgbClr val="000000"/>
                </a:solidFill>
                <a:effectLst/>
                <a:latin typeface="Verdana" panose="020B0604030504040204" pitchFamily="34" charset="0"/>
                <a:ea typeface="Verdana" panose="020B0604030504040204" pitchFamily="34" charset="0"/>
              </a:rPr>
              <a:t>Evaluate model by different measures and metrics</a:t>
            </a:r>
          </a:p>
          <a:p>
            <a:pPr>
              <a:buFont typeface="Courier New" panose="02070309020205020404" pitchFamily="49" charset="0"/>
              <a:buChar char="o"/>
            </a:pPr>
            <a:r>
              <a:rPr lang="en-US" b="0" i="0" dirty="0">
                <a:solidFill>
                  <a:srgbClr val="000000"/>
                </a:solidFill>
                <a:effectLst/>
                <a:latin typeface="Verdana" panose="020B0604030504040204" pitchFamily="34" charset="0"/>
                <a:ea typeface="Verdana" panose="020B0604030504040204" pitchFamily="34" charset="0"/>
              </a:rPr>
              <a:t>Test the model on test set</a:t>
            </a:r>
          </a:p>
          <a:p>
            <a:pPr>
              <a:buFont typeface="Courier New" panose="02070309020205020404" pitchFamily="49" charset="0"/>
              <a:buChar char="o"/>
            </a:pPr>
            <a:r>
              <a:rPr lang="en-US" b="0" i="0" dirty="0">
                <a:solidFill>
                  <a:srgbClr val="000000"/>
                </a:solidFill>
                <a:effectLst/>
                <a:latin typeface="Verdana" panose="020B0604030504040204" pitchFamily="34" charset="0"/>
                <a:ea typeface="Verdana" panose="020B0604030504040204" pitchFamily="34" charset="0"/>
              </a:rPr>
              <a:t>Measure the accuracy of the model and other metrics for evaluation</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2030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EA6E-5B94-F87A-C804-184ACAC966DE}"/>
              </a:ext>
            </a:extLst>
          </p:cNvPr>
          <p:cNvSpPr>
            <a:spLocks noGrp="1"/>
          </p:cNvSpPr>
          <p:nvPr>
            <p:ph type="title"/>
          </p:nvPr>
        </p:nvSpPr>
        <p:spPr>
          <a:xfrm>
            <a:off x="485192" y="609600"/>
            <a:ext cx="10077061" cy="799322"/>
          </a:xfrm>
        </p:spPr>
        <p:txBody>
          <a:bodyPr>
            <a:noAutofit/>
          </a:bodyPr>
          <a:lstStyle/>
          <a:p>
            <a:r>
              <a:rPr lang="en-IN" b="1" dirty="0">
                <a:latin typeface="Verdana" panose="020B0604030504040204" pitchFamily="34" charset="0"/>
                <a:ea typeface="Verdana" panose="020B0604030504040204" pitchFamily="34" charset="0"/>
              </a:rPr>
              <a:t>PROBLEM SOLVING METHODOLOGY</a:t>
            </a:r>
          </a:p>
        </p:txBody>
      </p:sp>
      <p:pic>
        <p:nvPicPr>
          <p:cNvPr id="5" name="Content Placeholder 4">
            <a:extLst>
              <a:ext uri="{FF2B5EF4-FFF2-40B4-BE49-F238E27FC236}">
                <a16:creationId xmlns:a16="http://schemas.microsoft.com/office/drawing/2014/main" id="{CCEDB5B3-1CB8-2075-E618-86E152EF0573}"/>
              </a:ext>
            </a:extLst>
          </p:cNvPr>
          <p:cNvPicPr>
            <a:picLocks noGrp="1" noChangeAspect="1"/>
          </p:cNvPicPr>
          <p:nvPr>
            <p:ph idx="1"/>
          </p:nvPr>
        </p:nvPicPr>
        <p:blipFill>
          <a:blip r:embed="rId2"/>
          <a:stretch>
            <a:fillRect/>
          </a:stretch>
        </p:blipFill>
        <p:spPr>
          <a:xfrm>
            <a:off x="485192" y="1408922"/>
            <a:ext cx="10916816" cy="5178490"/>
          </a:xfrm>
        </p:spPr>
      </p:pic>
    </p:spTree>
    <p:extLst>
      <p:ext uri="{BB962C8B-B14F-4D97-AF65-F5344CB8AC3E}">
        <p14:creationId xmlns:p14="http://schemas.microsoft.com/office/powerpoint/2010/main" val="2431604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6C1E1-CFA1-05C9-20E0-E519C4A5B569}"/>
              </a:ext>
            </a:extLst>
          </p:cNvPr>
          <p:cNvSpPr>
            <a:spLocks noGrp="1"/>
          </p:cNvSpPr>
          <p:nvPr>
            <p:ph type="title"/>
          </p:nvPr>
        </p:nvSpPr>
        <p:spPr>
          <a:xfrm>
            <a:off x="451043" y="343176"/>
            <a:ext cx="8596668" cy="1320800"/>
          </a:xfrm>
        </p:spPr>
        <p:txBody>
          <a:bodyPr/>
          <a:lstStyle/>
          <a:p>
            <a:r>
              <a:rPr lang="en-IN" b="1" dirty="0">
                <a:latin typeface="Verdana" panose="020B0604030504040204" pitchFamily="34" charset="0"/>
                <a:ea typeface="Verdana" panose="020B0604030504040204" pitchFamily="34" charset="0"/>
              </a:rPr>
              <a:t>OITLIERS</a:t>
            </a:r>
          </a:p>
        </p:txBody>
      </p:sp>
      <p:sp>
        <p:nvSpPr>
          <p:cNvPr id="4" name="AutoShape 1" descr="Lead Scoring Case Study">
            <a:extLst>
              <a:ext uri="{FF2B5EF4-FFF2-40B4-BE49-F238E27FC236}">
                <a16:creationId xmlns:a16="http://schemas.microsoft.com/office/drawing/2014/main" id="{DEEBADFB-380B-BCC0-F6F7-9361D09C40C7}"/>
              </a:ext>
            </a:extLst>
          </p:cNvPr>
          <p:cNvSpPr>
            <a:spLocks noGrp="1" noChangeAspect="1" noChangeArrowheads="1"/>
          </p:cNvSpPr>
          <p:nvPr>
            <p:ph idx="1"/>
          </p:nvPr>
        </p:nvSpPr>
        <p:spPr bwMode="auto">
          <a:xfrm>
            <a:off x="451043" y="1017038"/>
            <a:ext cx="10890334" cy="56771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IN" dirty="0">
                <a:latin typeface="Verdana" panose="020B0604030504040204" pitchFamily="34" charset="0"/>
                <a:ea typeface="Verdana" panose="020B0604030504040204" pitchFamily="34" charset="0"/>
              </a:rPr>
              <a:t>Total visits , Total time spent on website and page views per page have outlier</a:t>
            </a:r>
          </a:p>
        </p:txBody>
      </p:sp>
      <p:pic>
        <p:nvPicPr>
          <p:cNvPr id="6" name="Picture 5">
            <a:extLst>
              <a:ext uri="{FF2B5EF4-FFF2-40B4-BE49-F238E27FC236}">
                <a16:creationId xmlns:a16="http://schemas.microsoft.com/office/drawing/2014/main" id="{5625176B-594F-1D58-1B1A-EECDB3397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43" y="1408922"/>
            <a:ext cx="10114383" cy="3438849"/>
          </a:xfrm>
          <a:prstGeom prst="rect">
            <a:avLst/>
          </a:prstGeom>
        </p:spPr>
      </p:pic>
      <p:sp>
        <p:nvSpPr>
          <p:cNvPr id="5" name="TextBox 4">
            <a:extLst>
              <a:ext uri="{FF2B5EF4-FFF2-40B4-BE49-F238E27FC236}">
                <a16:creationId xmlns:a16="http://schemas.microsoft.com/office/drawing/2014/main" id="{ACFD5FD9-7B04-E140-594C-04DCE09112F8}"/>
              </a:ext>
            </a:extLst>
          </p:cNvPr>
          <p:cNvSpPr txBox="1"/>
          <p:nvPr/>
        </p:nvSpPr>
        <p:spPr>
          <a:xfrm>
            <a:off x="662472" y="5069125"/>
            <a:ext cx="10217022" cy="1477328"/>
          </a:xfrm>
          <a:prstGeom prst="rect">
            <a:avLst/>
          </a:prstGeom>
          <a:noFill/>
        </p:spPr>
        <p:txBody>
          <a:bodyPr wrap="square">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TotalVisits and Page Views Per Visit has outliers</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Total Time Spent on Website has min value at 0 and most of values lies below 1000</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TotalVisits has most values lies between 1 and 5</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Page Views Per Visit has most values lies below 5 and above upper whisker at around 8 are outliers</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58167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C94C4-1739-44D0-4FFE-4F0AE2DB3600}"/>
              </a:ext>
            </a:extLst>
          </p:cNvPr>
          <p:cNvSpPr>
            <a:spLocks noGrp="1"/>
          </p:cNvSpPr>
          <p:nvPr>
            <p:ph type="title"/>
          </p:nvPr>
        </p:nvSpPr>
        <p:spPr>
          <a:xfrm>
            <a:off x="524935" y="646923"/>
            <a:ext cx="9940903" cy="1320800"/>
          </a:xfrm>
        </p:spPr>
        <p:txBody>
          <a:bodyPr>
            <a:normAutofit/>
          </a:bodyPr>
          <a:lstStyle/>
          <a:p>
            <a:r>
              <a:rPr lang="en-IN" b="1" dirty="0">
                <a:latin typeface="Verdana" panose="020B0604030504040204" pitchFamily="34" charset="0"/>
                <a:ea typeface="Verdana" panose="020B0604030504040204" pitchFamily="34" charset="0"/>
              </a:rPr>
              <a:t>ANALYSIS OF TARGET VARIABLE</a:t>
            </a:r>
          </a:p>
        </p:txBody>
      </p:sp>
      <p:pic>
        <p:nvPicPr>
          <p:cNvPr id="1026" name="Picture 2">
            <a:extLst>
              <a:ext uri="{FF2B5EF4-FFF2-40B4-BE49-F238E27FC236}">
                <a16:creationId xmlns:a16="http://schemas.microsoft.com/office/drawing/2014/main" id="{7F28B028-E5E3-4EB5-B4D6-FF26E722DF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3101" y="1800808"/>
            <a:ext cx="6923315" cy="4337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304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87C0-C9DB-66D8-32CA-D41768FF910F}"/>
              </a:ext>
            </a:extLst>
          </p:cNvPr>
          <p:cNvSpPr>
            <a:spLocks noGrp="1"/>
          </p:cNvSpPr>
          <p:nvPr>
            <p:ph type="title"/>
          </p:nvPr>
        </p:nvSpPr>
        <p:spPr>
          <a:xfrm>
            <a:off x="677334" y="609600"/>
            <a:ext cx="8596668" cy="845976"/>
          </a:xfrm>
        </p:spPr>
        <p:txBody>
          <a:bodyPr/>
          <a:lstStyle/>
          <a:p>
            <a:r>
              <a:rPr lang="en-IN" b="1" dirty="0">
                <a:latin typeface="Verdana" panose="020B0604030504040204" pitchFamily="34" charset="0"/>
                <a:ea typeface="Verdana" panose="020B0604030504040204" pitchFamily="34" charset="0"/>
              </a:rPr>
              <a:t>NUMERICAL COLUMNS</a:t>
            </a:r>
          </a:p>
        </p:txBody>
      </p:sp>
      <p:pic>
        <p:nvPicPr>
          <p:cNvPr id="5" name="Content Placeholder 4">
            <a:extLst>
              <a:ext uri="{FF2B5EF4-FFF2-40B4-BE49-F238E27FC236}">
                <a16:creationId xmlns:a16="http://schemas.microsoft.com/office/drawing/2014/main" id="{D50CA36B-E345-BA7B-71A0-114DC66895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2269" y="1343025"/>
            <a:ext cx="8238931" cy="5216525"/>
          </a:xfrm>
        </p:spPr>
      </p:pic>
    </p:spTree>
    <p:extLst>
      <p:ext uri="{BB962C8B-B14F-4D97-AF65-F5344CB8AC3E}">
        <p14:creationId xmlns:p14="http://schemas.microsoft.com/office/powerpoint/2010/main" val="1372813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A77F-B6C7-9CBC-FDF8-AF4F3BAA5A04}"/>
              </a:ext>
            </a:extLst>
          </p:cNvPr>
          <p:cNvSpPr>
            <a:spLocks noGrp="1"/>
          </p:cNvSpPr>
          <p:nvPr>
            <p:ph type="title"/>
          </p:nvPr>
        </p:nvSpPr>
        <p:spPr>
          <a:xfrm>
            <a:off x="214604" y="454471"/>
            <a:ext cx="11336694" cy="817984"/>
          </a:xfrm>
        </p:spPr>
        <p:txBody>
          <a:bodyPr>
            <a:noAutofit/>
          </a:bodyPr>
          <a:lstStyle/>
          <a:p>
            <a:r>
              <a:rPr lang="en-IN" b="1" dirty="0">
                <a:latin typeface="Verdana" panose="020B0604030504040204" pitchFamily="34" charset="0"/>
                <a:ea typeface="Verdana" panose="020B0604030504040204" pitchFamily="34" charset="0"/>
              </a:rPr>
              <a:t>CATEGORICAL VARIABLES VS CONVERTED</a:t>
            </a:r>
          </a:p>
        </p:txBody>
      </p:sp>
      <p:pic>
        <p:nvPicPr>
          <p:cNvPr id="5" name="Content Placeholder 4">
            <a:extLst>
              <a:ext uri="{FF2B5EF4-FFF2-40B4-BE49-F238E27FC236}">
                <a16:creationId xmlns:a16="http://schemas.microsoft.com/office/drawing/2014/main" id="{317D3441-6B9C-1603-906C-4A7E3BB4C3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706" y="1523922"/>
            <a:ext cx="9109949" cy="3810155"/>
          </a:xfrm>
        </p:spPr>
      </p:pic>
      <p:sp>
        <p:nvSpPr>
          <p:cNvPr id="7" name="TextBox 6">
            <a:extLst>
              <a:ext uri="{FF2B5EF4-FFF2-40B4-BE49-F238E27FC236}">
                <a16:creationId xmlns:a16="http://schemas.microsoft.com/office/drawing/2014/main" id="{72DF54FC-7EC0-82F3-20CB-CFE54EBF3AAE}"/>
              </a:ext>
            </a:extLst>
          </p:cNvPr>
          <p:cNvSpPr txBox="1"/>
          <p:nvPr/>
        </p:nvSpPr>
        <p:spPr>
          <a:xfrm>
            <a:off x="335902" y="5480199"/>
            <a:ext cx="9320753"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Do not Call is imbalanced as almost all customers are in category 'No'. So this column cannot be used for further Analysis</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Do not Email has more conversion rate for customers who responded 'No'</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649343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316</TotalTime>
  <Words>683</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Courier New</vt:lpstr>
      <vt:lpstr>Trebuchet MS</vt:lpstr>
      <vt:lpstr>Verdana</vt:lpstr>
      <vt:lpstr>Wingdings</vt:lpstr>
      <vt:lpstr>Wingdings 3</vt:lpstr>
      <vt:lpstr>Facet</vt:lpstr>
      <vt:lpstr>Lead Scoring Case Study</vt:lpstr>
      <vt:lpstr>PROBLEM STATEMENT</vt:lpstr>
      <vt:lpstr>GOALS OF THE CASE STUDY  </vt:lpstr>
      <vt:lpstr>STRATERGY</vt:lpstr>
      <vt:lpstr>PROBLEM SOLVING METHODOLOGY</vt:lpstr>
      <vt:lpstr>OITLIERS</vt:lpstr>
      <vt:lpstr>ANALYSIS OF TARGET VARIABLE</vt:lpstr>
      <vt:lpstr>NUMERICAL COLUMNS</vt:lpstr>
      <vt:lpstr>CATEGORICAL VARIABLES VS CONVERTED</vt:lpstr>
      <vt:lpstr>PowerPoint Presentation</vt:lpstr>
      <vt:lpstr>PowerPoint Presentation</vt:lpstr>
      <vt:lpstr>ROC CURVE </vt:lpstr>
      <vt:lpstr>OPTIMAL CUTOFF POINT</vt:lpstr>
      <vt:lpstr>PRECISION AND RECALL</vt:lpstr>
      <vt:lpstr>MODEL EVALUATION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RSVP Movies Case Study</dc:title>
  <dc:creator>shilpa shettimani</dc:creator>
  <cp:lastModifiedBy>shilpa shettimani</cp:lastModifiedBy>
  <cp:revision>20</cp:revision>
  <dcterms:created xsi:type="dcterms:W3CDTF">2023-03-06T07:47:34Z</dcterms:created>
  <dcterms:modified xsi:type="dcterms:W3CDTF">2023-05-21T12:41:28Z</dcterms:modified>
</cp:coreProperties>
</file>