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Arimo Bold" charset="1" panose="020B0704020202020204"/>
      <p:regular r:id="rId16"/>
    </p:embeddedFont>
    <p:embeddedFont>
      <p:font typeface="Catamaran Bold" charset="1" panose="00000800000000000000"/>
      <p:regular r:id="rId17"/>
    </p:embeddedFont>
    <p:embeddedFont>
      <p:font typeface="Canva Sans Bold" charset="1" panose="020B0803030501040103"/>
      <p:regular r:id="rId18"/>
    </p:embeddedFont>
    <p:embeddedFont>
      <p:font typeface="Open Sans Bold" charset="1" panose="00000000000000000000"/>
      <p:regular r:id="rId19"/>
    </p:embeddedFont>
    <p:embeddedFont>
      <p:font typeface="Catamaran" charset="1" panose="00000500000000000000"/>
      <p:regular r:id="rId20"/>
    </p:embeddedFont>
    <p:embeddedFont>
      <p:font typeface="Open Sans" charset="1" panose="000000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jpeg" Type="http://schemas.openxmlformats.org/officeDocument/2006/relationships/image"/><Relationship Id="rId11" Target="https://en.wikipedia.org/wiki/Stock_price" TargetMode="External" Type="http://schemas.openxmlformats.org/officeDocument/2006/relationships/hyperlink"/><Relationship Id="rId12" Target="https://en.wikipedia.org/w/index.php?title=Random_growth_model&amp;action=edit&amp;redlink=1" TargetMode="External" Type="http://schemas.openxmlformats.org/officeDocument/2006/relationships/hyperlink"/><Relationship Id="rId2" Target="../media/image2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7.png" Type="http://schemas.openxmlformats.org/officeDocument/2006/relationships/image"/><Relationship Id="rId8" Target="../media/image8.svg" Type="http://schemas.openxmlformats.org/officeDocument/2006/relationships/image"/><Relationship Id="rId9" Target="../media/image9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Relationship Id="rId6" Target="https://www.britannica.com/science/probability-theory" TargetMode="External" Type="http://schemas.openxmlformats.org/officeDocument/2006/relationships/hyperlink"/><Relationship Id="rId7" Target="https://www.britannica.com/science/probability-theory" TargetMode="External" Type="http://schemas.openxmlformats.org/officeDocument/2006/relationships/hyperlink"/><Relationship Id="rId8" Target="https://www.britannica.com/money/stock-exchange-finance" TargetMode="External" Type="http://schemas.openxmlformats.org/officeDocument/2006/relationships/hyperlink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15.pn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1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jpeg" Type="http://schemas.openxmlformats.org/officeDocument/2006/relationships/image"/><Relationship Id="rId3" Target="https://colab.research.google.com/drive/1NM5b7zBShk5jvF4zG818a7BXlKoIDpIo?authuser=1" TargetMode="External" Type="http://schemas.openxmlformats.org/officeDocument/2006/relationships/hyperlink"/><Relationship Id="rId4" Target="https://colab.research.google.com/drive/1r-_mbs7axs3pWt2Nju2fnwBzKPJY-xmi?authuser=1" TargetMode="External" Type="http://schemas.openxmlformats.org/officeDocument/2006/relationships/hyperlink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6E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482698" y="2398572"/>
            <a:ext cx="9452322" cy="1612797"/>
            <a:chOff x="0" y="0"/>
            <a:chExt cx="2683798" cy="45792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83798" cy="457922"/>
            </a:xfrm>
            <a:custGeom>
              <a:avLst/>
              <a:gdLst/>
              <a:ahLst/>
              <a:cxnLst/>
              <a:rect r="r" b="b" t="t" l="l"/>
              <a:pathLst>
                <a:path h="457922" w="2683798">
                  <a:moveTo>
                    <a:pt x="0" y="0"/>
                  </a:moveTo>
                  <a:lnTo>
                    <a:pt x="2683798" y="0"/>
                  </a:lnTo>
                  <a:lnTo>
                    <a:pt x="2683798" y="457922"/>
                  </a:lnTo>
                  <a:lnTo>
                    <a:pt x="0" y="457922"/>
                  </a:lnTo>
                  <a:close/>
                </a:path>
              </a:pathLst>
            </a:custGeom>
            <a:solidFill>
              <a:srgbClr val="EFA03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683798" cy="4960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false" rot="0">
            <a:off x="-902504" y="-874376"/>
            <a:ext cx="8932059" cy="17164890"/>
          </a:xfrm>
          <a:custGeom>
            <a:avLst/>
            <a:gdLst/>
            <a:ahLst/>
            <a:cxnLst/>
            <a:rect r="r" b="b" t="t" l="l"/>
            <a:pathLst>
              <a:path h="17164890" w="8932059">
                <a:moveTo>
                  <a:pt x="8932059" y="0"/>
                </a:moveTo>
                <a:lnTo>
                  <a:pt x="0" y="0"/>
                </a:lnTo>
                <a:lnTo>
                  <a:pt x="0" y="17164891"/>
                </a:lnTo>
                <a:lnTo>
                  <a:pt x="8932059" y="17164891"/>
                </a:lnTo>
                <a:lnTo>
                  <a:pt x="8932059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5400000">
            <a:off x="832118" y="688833"/>
            <a:ext cx="3086100" cy="1543050"/>
            <a:chOff x="0" y="0"/>
            <a:chExt cx="812800" cy="406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406400" y="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406400"/>
                  </a:lnTo>
                  <a:lnTo>
                    <a:pt x="609600" y="40640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EFA038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203200" y="120650"/>
              <a:ext cx="406400" cy="285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7763907" y="598344"/>
            <a:ext cx="10684644" cy="1800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3595"/>
              </a:lnSpc>
            </a:pPr>
            <a:r>
              <a:rPr lang="en-US" b="true" sz="12359" spc="137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RESEARCH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077168" y="8528685"/>
            <a:ext cx="3474780" cy="313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419"/>
              </a:lnSpc>
            </a:pPr>
            <a:r>
              <a:rPr lang="en-US" b="true" sz="2199" spc="312">
                <a:solidFill>
                  <a:srgbClr val="000000"/>
                </a:solidFill>
                <a:latin typeface="Catamaran Bold"/>
                <a:ea typeface="Catamaran Bold"/>
                <a:cs typeface="Catamaran Bold"/>
                <a:sym typeface="Catamaran Bold"/>
              </a:rPr>
              <a:t>7 JUNE 2025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173306" y="2574003"/>
            <a:ext cx="11410073" cy="13499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0496"/>
              </a:lnSpc>
            </a:pPr>
            <a:r>
              <a:rPr lang="en-US" b="true" sz="9542" spc="2690">
                <a:solidFill>
                  <a:srgbClr val="FFFFFF"/>
                </a:solidFill>
                <a:latin typeface="Catamaran Bold"/>
                <a:ea typeface="Catamaran Bold"/>
                <a:cs typeface="Catamaran Bold"/>
                <a:sym typeface="Catamaran Bold"/>
              </a:rPr>
              <a:t>PROJECT</a:t>
            </a:r>
          </a:p>
        </p:txBody>
      </p:sp>
      <p:grpSp>
        <p:nvGrpSpPr>
          <p:cNvPr name="Group 12" id="12"/>
          <p:cNvGrpSpPr/>
          <p:nvPr/>
        </p:nvGrpSpPr>
        <p:grpSpPr>
          <a:xfrm rot="5400000">
            <a:off x="-2418219" y="4087922"/>
            <a:ext cx="6893838" cy="3446919"/>
            <a:chOff x="0" y="0"/>
            <a:chExt cx="812800" cy="4064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406400" y="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406400"/>
                  </a:lnTo>
                  <a:lnTo>
                    <a:pt x="609600" y="40640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EFA038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203200" y="120650"/>
              <a:ext cx="406400" cy="285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8482698" y="7212965"/>
            <a:ext cx="9657581" cy="1296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10"/>
              </a:lnSpc>
            </a:pPr>
            <a:r>
              <a:rPr lang="en-US" b="true" sz="3100" spc="232">
                <a:solidFill>
                  <a:srgbClr val="FFFFFF"/>
                </a:solidFill>
                <a:latin typeface="Catamaran Bold"/>
                <a:ea typeface="Catamaran Bold"/>
                <a:cs typeface="Catamaran Bold"/>
                <a:sym typeface="Catamaran Bold"/>
              </a:rPr>
              <a:t>BY:</a:t>
            </a:r>
          </a:p>
          <a:p>
            <a:pPr algn="just">
              <a:lnSpc>
                <a:spcPts val="3410"/>
              </a:lnSpc>
            </a:pPr>
            <a:r>
              <a:rPr lang="en-US" b="true" sz="3100" spc="232">
                <a:solidFill>
                  <a:srgbClr val="FFFFFF"/>
                </a:solidFill>
                <a:latin typeface="Catamaran Bold"/>
                <a:ea typeface="Catamaran Bold"/>
                <a:cs typeface="Catamaran Bold"/>
                <a:sym typeface="Catamaran Bold"/>
              </a:rPr>
              <a:t>ABHISHEK L</a:t>
            </a:r>
          </a:p>
          <a:p>
            <a:pPr algn="just">
              <a:lnSpc>
                <a:spcPts val="3410"/>
              </a:lnSpc>
            </a:pPr>
            <a:r>
              <a:rPr lang="en-US" b="true" sz="3100" spc="232">
                <a:solidFill>
                  <a:srgbClr val="FFFFFF"/>
                </a:solidFill>
                <a:latin typeface="Catamaran Bold"/>
                <a:ea typeface="Catamaran Bold"/>
                <a:cs typeface="Catamaran Bold"/>
                <a:sym typeface="Catamaran Bold"/>
              </a:rPr>
              <a:t>ANVI GUPTA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482698" y="4193289"/>
            <a:ext cx="10157706" cy="3371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Simul</a:t>
            </a:r>
            <a:r>
              <a:rPr lang="en-US" b="true" sz="5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ating Stochastic Processes</a:t>
            </a:r>
          </a:p>
          <a:p>
            <a:pPr algn="ctr">
              <a:lnSpc>
                <a:spcPts val="12740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61138" b="-1458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27448" y="3740182"/>
            <a:ext cx="14833104" cy="3850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797"/>
              </a:lnSpc>
            </a:pPr>
            <a:r>
              <a:rPr lang="en-US" b="true" sz="15099" spc="1585">
                <a:solidFill>
                  <a:srgbClr val="000000"/>
                </a:solidFill>
                <a:latin typeface="Catamaran Bold"/>
                <a:ea typeface="Catamaran Bold"/>
                <a:cs typeface="Catamaran Bold"/>
                <a:sym typeface="Catamaran Bold"/>
              </a:rPr>
              <a:t>THANK</a:t>
            </a:r>
          </a:p>
          <a:p>
            <a:pPr algn="ctr">
              <a:lnSpc>
                <a:spcPts val="14797"/>
              </a:lnSpc>
            </a:pPr>
            <a:r>
              <a:rPr lang="en-US" b="true" sz="15099" spc="1585">
                <a:solidFill>
                  <a:srgbClr val="000000"/>
                </a:solidFill>
                <a:latin typeface="Catamaran Bold"/>
                <a:ea typeface="Catamaran Bold"/>
                <a:cs typeface="Catamaran Bold"/>
                <a:sym typeface="Catamaran Bold"/>
              </a:rPr>
              <a:t>YOU</a:t>
            </a:r>
          </a:p>
        </p:txBody>
      </p:sp>
      <p:grpSp>
        <p:nvGrpSpPr>
          <p:cNvPr name="Group 4" id="4"/>
          <p:cNvGrpSpPr/>
          <p:nvPr/>
        </p:nvGrpSpPr>
        <p:grpSpPr>
          <a:xfrm rot="5400000">
            <a:off x="-635933" y="1183211"/>
            <a:ext cx="3858176" cy="1929088"/>
            <a:chOff x="0" y="0"/>
            <a:chExt cx="812800" cy="4064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406400" y="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406400"/>
                  </a:lnTo>
                  <a:lnTo>
                    <a:pt x="609600" y="40640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EFA038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203200" y="120650"/>
              <a:ext cx="406400" cy="285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-5400000">
            <a:off x="15083182" y="7133888"/>
            <a:ext cx="3823082" cy="1911541"/>
            <a:chOff x="0" y="0"/>
            <a:chExt cx="812800" cy="406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406400" y="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406400"/>
                  </a:lnTo>
                  <a:lnTo>
                    <a:pt x="609600" y="40640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2E6E8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203200" y="120650"/>
              <a:ext cx="406400" cy="285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13792" r="-6002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664334" y="6657110"/>
            <a:ext cx="642866" cy="515900"/>
          </a:xfrm>
          <a:custGeom>
            <a:avLst/>
            <a:gdLst/>
            <a:ahLst/>
            <a:cxnLst/>
            <a:rect r="r" b="b" t="t" l="l"/>
            <a:pathLst>
              <a:path h="515900" w="642866">
                <a:moveTo>
                  <a:pt x="0" y="0"/>
                </a:moveTo>
                <a:lnTo>
                  <a:pt x="642866" y="0"/>
                </a:lnTo>
                <a:lnTo>
                  <a:pt x="642866" y="515899"/>
                </a:lnTo>
                <a:lnTo>
                  <a:pt x="0" y="5158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985767" y="6474215"/>
            <a:ext cx="642866" cy="515900"/>
          </a:xfrm>
          <a:custGeom>
            <a:avLst/>
            <a:gdLst/>
            <a:ahLst/>
            <a:cxnLst/>
            <a:rect r="r" b="b" t="t" l="l"/>
            <a:pathLst>
              <a:path h="515900" w="642866">
                <a:moveTo>
                  <a:pt x="0" y="0"/>
                </a:moveTo>
                <a:lnTo>
                  <a:pt x="642866" y="0"/>
                </a:lnTo>
                <a:lnTo>
                  <a:pt x="642866" y="515899"/>
                </a:lnTo>
                <a:lnTo>
                  <a:pt x="0" y="5158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613665" y="3188730"/>
            <a:ext cx="1773217" cy="465469"/>
          </a:xfrm>
          <a:custGeom>
            <a:avLst/>
            <a:gdLst/>
            <a:ahLst/>
            <a:cxnLst/>
            <a:rect r="r" b="b" t="t" l="l"/>
            <a:pathLst>
              <a:path h="465469" w="1773217">
                <a:moveTo>
                  <a:pt x="0" y="0"/>
                </a:moveTo>
                <a:lnTo>
                  <a:pt x="1773217" y="0"/>
                </a:lnTo>
                <a:lnTo>
                  <a:pt x="1773217" y="465469"/>
                </a:lnTo>
                <a:lnTo>
                  <a:pt x="0" y="4654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173247" y="3187177"/>
            <a:ext cx="2440418" cy="467022"/>
          </a:xfrm>
          <a:custGeom>
            <a:avLst/>
            <a:gdLst/>
            <a:ahLst/>
            <a:cxnLst/>
            <a:rect r="r" b="b" t="t" l="l"/>
            <a:pathLst>
              <a:path h="467022" w="2440418">
                <a:moveTo>
                  <a:pt x="0" y="0"/>
                </a:moveTo>
                <a:lnTo>
                  <a:pt x="2440418" y="0"/>
                </a:lnTo>
                <a:lnTo>
                  <a:pt x="2440418" y="467022"/>
                </a:lnTo>
                <a:lnTo>
                  <a:pt x="0" y="4670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406426" y="1969956"/>
            <a:ext cx="16230600" cy="164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99"/>
              </a:lnSpc>
              <a:spcBef>
                <a:spcPct val="0"/>
              </a:spcBef>
            </a:pPr>
            <a:r>
              <a:rPr lang="en-US" b="true" sz="2999" spc="119">
                <a:solidFill>
                  <a:srgbClr val="000000"/>
                </a:solidFill>
                <a:latin typeface="Catamaran Bold"/>
                <a:ea typeface="Catamaran Bold"/>
                <a:cs typeface="Catamaran Bold"/>
                <a:sym typeface="Catamaran Bold"/>
              </a:rPr>
              <a:t>Stochastic process is a collection of random variable that moves across time ,defined on probability space (Ω,F,P)</a:t>
            </a:r>
          </a:p>
          <a:p>
            <a:pPr algn="l">
              <a:lnSpc>
                <a:spcPts val="3299"/>
              </a:lnSpc>
              <a:spcBef>
                <a:spcPct val="0"/>
              </a:spcBef>
            </a:pPr>
          </a:p>
          <a:p>
            <a:pPr algn="l">
              <a:lnSpc>
                <a:spcPts val="3299"/>
              </a:lnSpc>
              <a:spcBef>
                <a:spcPct val="0"/>
              </a:spcBef>
            </a:pPr>
            <a:r>
              <a:rPr lang="en-US" b="true" sz="2999" spc="119">
                <a:solidFill>
                  <a:srgbClr val="000000"/>
                </a:solidFill>
                <a:latin typeface="Catamaran Bold"/>
                <a:ea typeface="Catamaran Bold"/>
                <a:cs typeface="Catamaran Bold"/>
                <a:sym typeface="Catamaran Bold"/>
              </a:rPr>
              <a:t>Random Variable X=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887049" y="416038"/>
            <a:ext cx="12740685" cy="1094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60"/>
              </a:lnSpc>
            </a:pPr>
            <a:r>
              <a:rPr lang="en-US" sz="6400" b="true">
                <a:solidFill>
                  <a:srgbClr val="000000"/>
                </a:solidFill>
                <a:latin typeface="Catamaran Bold"/>
                <a:ea typeface="Catamaran Bold"/>
                <a:cs typeface="Catamaran Bold"/>
                <a:sym typeface="Catamaran Bold"/>
              </a:rPr>
              <a:t>WHAT IS STOCHASTIC PROCESS 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289022" y="7624912"/>
            <a:ext cx="5564835" cy="1153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148B4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Gaussia</a:t>
            </a:r>
            <a:r>
              <a:rPr lang="en-US" b="true" sz="2199" strike="noStrike" u="none">
                <a:solidFill>
                  <a:srgbClr val="148B4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 </a:t>
            </a:r>
            <a:r>
              <a:rPr lang="en-US" b="true" sz="2199" strike="noStrike" u="none">
                <a:solidFill>
                  <a:srgbClr val="148B4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</a:t>
            </a:r>
            <a:r>
              <a:rPr lang="en-US" b="true" sz="2199" strike="noStrike" u="none">
                <a:solidFill>
                  <a:srgbClr val="148B4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</a:t>
            </a:r>
            <a:r>
              <a:rPr lang="en-US" b="true" sz="2199" strike="noStrike" u="none">
                <a:solidFill>
                  <a:srgbClr val="148B4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it</a:t>
            </a:r>
            <a:r>
              <a:rPr lang="en-US" b="true" sz="2199" strike="noStrike" u="none">
                <a:solidFill>
                  <a:srgbClr val="148B4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 </a:t>
            </a:r>
            <a:r>
              <a:rPr lang="en-US" b="true" sz="2199" strike="noStrike" u="none">
                <a:solidFill>
                  <a:srgbClr val="148B4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</a:t>
            </a:r>
            <a:r>
              <a:rPr lang="en-US" b="true" sz="2199" strike="noStrike" u="none">
                <a:solidFill>
                  <a:srgbClr val="148B4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</a:t>
            </a:r>
            <a:r>
              <a:rPr lang="en-US" b="true" sz="2199" strike="noStrike" u="none">
                <a:solidFill>
                  <a:srgbClr val="148B4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is</a:t>
            </a:r>
            <a:r>
              <a:rPr lang="en-US" b="true" sz="2199" strike="noStrike" u="none">
                <a:solidFill>
                  <a:srgbClr val="148B4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e: </a:t>
            </a:r>
            <a:r>
              <a:rPr lang="en-US" b="true" sz="21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random process where each data point is independent &amp; follows gaussian distribution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657351" y="4448742"/>
            <a:ext cx="5564835" cy="1153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148B4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Itô Calculus</a:t>
            </a:r>
            <a:r>
              <a:rPr lang="en-US" b="true" sz="2199" strike="noStrike" u="none">
                <a:solidFill>
                  <a:srgbClr val="148B4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:</a:t>
            </a:r>
            <a:r>
              <a:rPr lang="en-US" b="true" sz="21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A branch of stochastic calculus used to analyze and integrate with respect to Brownian motion.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9782499" y="4486842"/>
            <a:ext cx="642866" cy="515900"/>
          </a:xfrm>
          <a:custGeom>
            <a:avLst/>
            <a:gdLst/>
            <a:ahLst/>
            <a:cxnLst/>
            <a:rect r="r" b="b" t="t" l="l"/>
            <a:pathLst>
              <a:path h="515900" w="642866">
                <a:moveTo>
                  <a:pt x="0" y="0"/>
                </a:moveTo>
                <a:lnTo>
                  <a:pt x="642866" y="0"/>
                </a:lnTo>
                <a:lnTo>
                  <a:pt x="642866" y="515900"/>
                </a:lnTo>
                <a:lnTo>
                  <a:pt x="0" y="5159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657351" y="5920215"/>
            <a:ext cx="5564835" cy="2325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148B4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b="true" sz="2199" strike="noStrike" u="none">
                <a:solidFill>
                  <a:srgbClr val="148B4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</a:t>
            </a:r>
            <a:r>
              <a:rPr lang="en-US" b="true" sz="2199" strike="noStrike" u="none">
                <a:solidFill>
                  <a:srgbClr val="148B4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o’s</a:t>
            </a:r>
            <a:r>
              <a:rPr lang="en-US" b="true" sz="2199" strike="noStrike" u="none">
                <a:solidFill>
                  <a:srgbClr val="148B4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b="true" sz="2199" strike="noStrike" u="none">
                <a:solidFill>
                  <a:srgbClr val="148B4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</a:t>
            </a:r>
            <a:r>
              <a:rPr lang="en-US" b="true" sz="2199" strike="noStrike" u="none">
                <a:solidFill>
                  <a:srgbClr val="148B4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</a:t>
            </a:r>
            <a:r>
              <a:rPr lang="en-US" b="true" sz="2199" strike="noStrike" u="none">
                <a:solidFill>
                  <a:srgbClr val="148B4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mma</a:t>
            </a:r>
            <a:r>
              <a:rPr lang="en-US" b="true" sz="2199" strike="noStrike" u="none">
                <a:solidFill>
                  <a:srgbClr val="148B4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: </a:t>
            </a:r>
            <a:r>
              <a:rPr lang="en-US" b="true" sz="21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Let f(t, x) be a smooth function of two v</a:t>
            </a:r>
            <a:r>
              <a:rPr lang="en-US" b="true" sz="21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ariables, and let Xt be a stochastic process satisfying </a:t>
            </a:r>
          </a:p>
          <a:p>
            <a:pPr algn="l" marL="0" indent="0" lvl="0">
              <a:lnSpc>
                <a:spcPts val="3079"/>
              </a:lnSpc>
              <a:spcBef>
                <a:spcPct val="0"/>
              </a:spcBef>
            </a:pPr>
            <a:r>
              <a:rPr lang="en-US" b="true" sz="21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dXt = µtdt + σtdBt for a Brownian motion Bt. Then</a:t>
            </a:r>
          </a:p>
          <a:p>
            <a:pPr algn="l" marL="0" indent="0" lvl="0">
              <a:lnSpc>
                <a:spcPts val="3079"/>
              </a:lnSpc>
              <a:spcBef>
                <a:spcPct val="0"/>
              </a:spcBef>
            </a:pP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9782499" y="5958315"/>
            <a:ext cx="642866" cy="515900"/>
          </a:xfrm>
          <a:custGeom>
            <a:avLst/>
            <a:gdLst/>
            <a:ahLst/>
            <a:cxnLst/>
            <a:rect r="r" b="b" t="t" l="l"/>
            <a:pathLst>
              <a:path h="515900" w="642866">
                <a:moveTo>
                  <a:pt x="0" y="0"/>
                </a:moveTo>
                <a:lnTo>
                  <a:pt x="642866" y="0"/>
                </a:lnTo>
                <a:lnTo>
                  <a:pt x="642866" y="515900"/>
                </a:lnTo>
                <a:lnTo>
                  <a:pt x="0" y="5159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103932" y="8076922"/>
            <a:ext cx="6306994" cy="1022080"/>
          </a:xfrm>
          <a:custGeom>
            <a:avLst/>
            <a:gdLst/>
            <a:ahLst/>
            <a:cxnLst/>
            <a:rect r="r" b="b" t="t" l="l"/>
            <a:pathLst>
              <a:path h="1022080" w="6306994">
                <a:moveTo>
                  <a:pt x="0" y="0"/>
                </a:moveTo>
                <a:lnTo>
                  <a:pt x="6306995" y="0"/>
                </a:lnTo>
                <a:lnTo>
                  <a:pt x="6306995" y="1022080"/>
                </a:lnTo>
                <a:lnTo>
                  <a:pt x="0" y="102208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-1294" r="0" b="-1294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028700" y="4294055"/>
            <a:ext cx="17459117" cy="6018882"/>
            <a:chOff x="0" y="0"/>
            <a:chExt cx="9698642" cy="3343524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9698642" cy="3343524"/>
            </a:xfrm>
            <a:custGeom>
              <a:avLst/>
              <a:gdLst/>
              <a:ahLst/>
              <a:cxnLst/>
              <a:rect r="r" b="b" t="t" l="l"/>
              <a:pathLst>
                <a:path h="3343524" w="9698642">
                  <a:moveTo>
                    <a:pt x="6651" y="0"/>
                  </a:moveTo>
                  <a:lnTo>
                    <a:pt x="9691991" y="0"/>
                  </a:lnTo>
                  <a:cubicBezTo>
                    <a:pt x="9695664" y="0"/>
                    <a:pt x="9698642" y="2978"/>
                    <a:pt x="9698642" y="6651"/>
                  </a:cubicBezTo>
                  <a:lnTo>
                    <a:pt x="9698642" y="3336873"/>
                  </a:lnTo>
                  <a:cubicBezTo>
                    <a:pt x="9698642" y="3340546"/>
                    <a:pt x="9695664" y="3343524"/>
                    <a:pt x="9691991" y="3343524"/>
                  </a:cubicBezTo>
                  <a:lnTo>
                    <a:pt x="6651" y="3343524"/>
                  </a:lnTo>
                  <a:cubicBezTo>
                    <a:pt x="4887" y="3343524"/>
                    <a:pt x="3196" y="3342823"/>
                    <a:pt x="1948" y="3341576"/>
                  </a:cubicBezTo>
                  <a:cubicBezTo>
                    <a:pt x="701" y="3340329"/>
                    <a:pt x="0" y="3338637"/>
                    <a:pt x="0" y="3336873"/>
                  </a:cubicBezTo>
                  <a:lnTo>
                    <a:pt x="0" y="6651"/>
                  </a:lnTo>
                  <a:cubicBezTo>
                    <a:pt x="0" y="4887"/>
                    <a:pt x="701" y="3196"/>
                    <a:pt x="1948" y="1948"/>
                  </a:cubicBezTo>
                  <a:cubicBezTo>
                    <a:pt x="3196" y="701"/>
                    <a:pt x="4887" y="0"/>
                    <a:pt x="6651" y="0"/>
                  </a:cubicBezTo>
                  <a:close/>
                </a:path>
              </a:pathLst>
            </a:custGeom>
            <a:solidFill>
              <a:srgbClr val="DCEEE1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28575"/>
              <a:ext cx="9698642" cy="3372099"/>
            </a:xfrm>
            <a:prstGeom prst="rect">
              <a:avLst/>
            </a:prstGeom>
          </p:spPr>
          <p:txBody>
            <a:bodyPr anchor="ctr" rtlCol="false" tIns="24085" lIns="24085" bIns="24085" rIns="24085"/>
            <a:lstStyle/>
            <a:p>
              <a:pPr algn="ctr">
                <a:lnSpc>
                  <a:spcPts val="2070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4794832" y="2376113"/>
            <a:ext cx="3493168" cy="2089151"/>
          </a:xfrm>
          <a:custGeom>
            <a:avLst/>
            <a:gdLst/>
            <a:ahLst/>
            <a:cxnLst/>
            <a:rect r="r" b="b" t="t" l="l"/>
            <a:pathLst>
              <a:path h="2089151" w="3493168">
                <a:moveTo>
                  <a:pt x="0" y="0"/>
                </a:moveTo>
                <a:lnTo>
                  <a:pt x="3493168" y="0"/>
                </a:lnTo>
                <a:lnTo>
                  <a:pt x="3493168" y="2089151"/>
                </a:lnTo>
                <a:lnTo>
                  <a:pt x="0" y="208915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-6681" r="0" b="-18721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2292314" y="4688971"/>
            <a:ext cx="5736478" cy="3201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74"/>
              </a:lnSpc>
              <a:spcBef>
                <a:spcPct val="0"/>
              </a:spcBef>
            </a:pPr>
            <a:r>
              <a:rPr lang="en-US" b="true" sz="2267">
                <a:solidFill>
                  <a:srgbClr val="148B4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</a:t>
            </a:r>
            <a:r>
              <a:rPr lang="en-US" b="true" sz="2267">
                <a:solidFill>
                  <a:srgbClr val="148B4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tochastic Differential Equation (SDE)</a:t>
            </a:r>
            <a:r>
              <a:rPr lang="en-US" b="true" sz="2267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:An equation describing the dynamics of a stochastic process involving a noise term.Used to model various behaviours of stochastic models such as </a:t>
            </a:r>
            <a:r>
              <a:rPr lang="en-US" b="true" sz="2267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  <a:hlinkClick r:id="rId11" tooltip="https://en.wikipedia.org/wiki/Stock_price"/>
              </a:rPr>
              <a:t>stock prices</a:t>
            </a:r>
            <a:r>
              <a:rPr lang="en-US" b="true" sz="2267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,</a:t>
            </a:r>
            <a:r>
              <a:rPr lang="en-US" b="true" sz="2267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  <a:hlinkClick r:id="rId12" tooltip="https://en.wikipedia.org/w/index.php?title=Random_growth_model&amp;action=edit&amp;redlink=1"/>
              </a:rPr>
              <a:t>random growth models</a:t>
            </a:r>
          </a:p>
          <a:p>
            <a:pPr algn="l">
              <a:lnSpc>
                <a:spcPts val="3174"/>
              </a:lnSpc>
              <a:spcBef>
                <a:spcPct val="0"/>
              </a:spcBef>
            </a:pPr>
            <a:r>
              <a:rPr lang="en-US" b="true" sz="2267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SDE = ODE + Gaussian White Noise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203201" y="8503055"/>
            <a:ext cx="5564835" cy="1153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148B4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Gaussia</a:t>
            </a:r>
            <a:r>
              <a:rPr lang="en-US" b="true" sz="2199" strike="noStrike" u="none">
                <a:solidFill>
                  <a:srgbClr val="148B4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 </a:t>
            </a:r>
            <a:r>
              <a:rPr lang="en-US" b="true" sz="2199" strike="noStrike" u="none">
                <a:solidFill>
                  <a:srgbClr val="148B4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</a:t>
            </a:r>
            <a:r>
              <a:rPr lang="en-US" b="true" sz="2199" strike="noStrike" u="none">
                <a:solidFill>
                  <a:srgbClr val="148B4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</a:t>
            </a:r>
            <a:r>
              <a:rPr lang="en-US" b="true" sz="2199" strike="noStrike" u="none">
                <a:solidFill>
                  <a:srgbClr val="148B4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it</a:t>
            </a:r>
            <a:r>
              <a:rPr lang="en-US" b="true" sz="2199" strike="noStrike" u="none">
                <a:solidFill>
                  <a:srgbClr val="148B4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 </a:t>
            </a:r>
            <a:r>
              <a:rPr lang="en-US" b="true" sz="2199" strike="noStrike" u="none">
                <a:solidFill>
                  <a:srgbClr val="148B4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</a:t>
            </a:r>
            <a:r>
              <a:rPr lang="en-US" b="true" sz="2199" strike="noStrike" u="none">
                <a:solidFill>
                  <a:srgbClr val="148B4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</a:t>
            </a:r>
            <a:r>
              <a:rPr lang="en-US" b="true" sz="2199" strike="noStrike" u="none">
                <a:solidFill>
                  <a:srgbClr val="148B4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is</a:t>
            </a:r>
            <a:r>
              <a:rPr lang="en-US" b="true" sz="2199" strike="noStrike" u="none">
                <a:solidFill>
                  <a:srgbClr val="148B4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e: </a:t>
            </a:r>
            <a:r>
              <a:rPr lang="en-US" b="true" sz="21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random process where each data point is independent &amp; follows gaussian distribution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846092" y="4594970"/>
            <a:ext cx="5564835" cy="1153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148B4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Itô Calculus</a:t>
            </a:r>
            <a:r>
              <a:rPr lang="en-US" b="true" sz="2199" strike="noStrike" u="none">
                <a:solidFill>
                  <a:srgbClr val="148B4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:</a:t>
            </a:r>
            <a:r>
              <a:rPr lang="en-US" b="true" sz="21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A branch of stochastic calculus used to analyze and integrate with respect to Brownian motion.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0">
            <a:off x="9915192" y="4675018"/>
            <a:ext cx="642866" cy="515900"/>
          </a:xfrm>
          <a:custGeom>
            <a:avLst/>
            <a:gdLst/>
            <a:ahLst/>
            <a:cxnLst/>
            <a:rect r="r" b="b" t="t" l="l"/>
            <a:pathLst>
              <a:path h="515900" w="642866">
                <a:moveTo>
                  <a:pt x="0" y="0"/>
                </a:moveTo>
                <a:lnTo>
                  <a:pt x="642865" y="0"/>
                </a:lnTo>
                <a:lnTo>
                  <a:pt x="642865" y="515900"/>
                </a:lnTo>
                <a:lnTo>
                  <a:pt x="0" y="5159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10710457" y="6361060"/>
            <a:ext cx="5564835" cy="2325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148B4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b="true" sz="2199" strike="noStrike" u="none">
                <a:solidFill>
                  <a:srgbClr val="148B4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</a:t>
            </a:r>
            <a:r>
              <a:rPr lang="en-US" b="true" sz="2199" strike="noStrike" u="none">
                <a:solidFill>
                  <a:srgbClr val="148B4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o’s</a:t>
            </a:r>
            <a:r>
              <a:rPr lang="en-US" b="true" sz="2199" strike="noStrike" u="none">
                <a:solidFill>
                  <a:srgbClr val="148B4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b="true" sz="2199" strike="noStrike" u="none">
                <a:solidFill>
                  <a:srgbClr val="148B4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</a:t>
            </a:r>
            <a:r>
              <a:rPr lang="en-US" b="true" sz="2199" strike="noStrike" u="none">
                <a:solidFill>
                  <a:srgbClr val="148B4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</a:t>
            </a:r>
            <a:r>
              <a:rPr lang="en-US" b="true" sz="2199" strike="noStrike" u="none">
                <a:solidFill>
                  <a:srgbClr val="148B4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mma</a:t>
            </a:r>
            <a:r>
              <a:rPr lang="en-US" b="true" sz="2199" strike="noStrike" u="none">
                <a:solidFill>
                  <a:srgbClr val="148B4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: </a:t>
            </a:r>
            <a:r>
              <a:rPr lang="en-US" b="true" sz="21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Let f(t, x) be a smooth function of two v</a:t>
            </a:r>
            <a:r>
              <a:rPr lang="en-US" b="true" sz="21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ariables, and let Xt be a stochastic process satisfying </a:t>
            </a:r>
          </a:p>
          <a:p>
            <a:pPr algn="l" marL="0" indent="0" lvl="0">
              <a:lnSpc>
                <a:spcPts val="3079"/>
              </a:lnSpc>
              <a:spcBef>
                <a:spcPct val="0"/>
              </a:spcBef>
            </a:pPr>
            <a:r>
              <a:rPr lang="en-US" b="true" sz="21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dXt = µtdt + σtdBt for a Brownian motion Bt. Then</a:t>
            </a:r>
          </a:p>
          <a:p>
            <a:pPr algn="l" marL="0" indent="0" lvl="0">
              <a:lnSpc>
                <a:spcPts val="3079"/>
              </a:lnSpc>
              <a:spcBef>
                <a:spcPct val="0"/>
              </a:spcBef>
            </a:pPr>
          </a:p>
        </p:txBody>
      </p:sp>
      <p:sp>
        <p:nvSpPr>
          <p:cNvPr name="Freeform 24" id="24"/>
          <p:cNvSpPr/>
          <p:nvPr/>
        </p:nvSpPr>
        <p:spPr>
          <a:xfrm flipH="false" flipV="false" rot="0">
            <a:off x="1406426" y="8652810"/>
            <a:ext cx="642866" cy="515900"/>
          </a:xfrm>
          <a:custGeom>
            <a:avLst/>
            <a:gdLst/>
            <a:ahLst/>
            <a:cxnLst/>
            <a:rect r="r" b="b" t="t" l="l"/>
            <a:pathLst>
              <a:path h="515900" w="642866">
                <a:moveTo>
                  <a:pt x="0" y="0"/>
                </a:moveTo>
                <a:lnTo>
                  <a:pt x="642866" y="0"/>
                </a:lnTo>
                <a:lnTo>
                  <a:pt x="642866" y="515899"/>
                </a:lnTo>
                <a:lnTo>
                  <a:pt x="0" y="5158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9915192" y="8657669"/>
            <a:ext cx="6306994" cy="1022080"/>
          </a:xfrm>
          <a:custGeom>
            <a:avLst/>
            <a:gdLst/>
            <a:ahLst/>
            <a:cxnLst/>
            <a:rect r="r" b="b" t="t" l="l"/>
            <a:pathLst>
              <a:path h="1022080" w="6306994">
                <a:moveTo>
                  <a:pt x="0" y="0"/>
                </a:moveTo>
                <a:lnTo>
                  <a:pt x="6306994" y="0"/>
                </a:lnTo>
                <a:lnTo>
                  <a:pt x="6306994" y="1022080"/>
                </a:lnTo>
                <a:lnTo>
                  <a:pt x="0" y="102208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-1294" r="0" b="-1294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649448" y="4822210"/>
            <a:ext cx="642866" cy="515900"/>
          </a:xfrm>
          <a:custGeom>
            <a:avLst/>
            <a:gdLst/>
            <a:ahLst/>
            <a:cxnLst/>
            <a:rect r="r" b="b" t="t" l="l"/>
            <a:pathLst>
              <a:path h="515900" w="642866">
                <a:moveTo>
                  <a:pt x="0" y="0"/>
                </a:moveTo>
                <a:lnTo>
                  <a:pt x="642866" y="0"/>
                </a:lnTo>
                <a:lnTo>
                  <a:pt x="642866" y="515900"/>
                </a:lnTo>
                <a:lnTo>
                  <a:pt x="0" y="5159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9915192" y="6399160"/>
            <a:ext cx="642866" cy="515900"/>
          </a:xfrm>
          <a:custGeom>
            <a:avLst/>
            <a:gdLst/>
            <a:ahLst/>
            <a:cxnLst/>
            <a:rect r="r" b="b" t="t" l="l"/>
            <a:pathLst>
              <a:path h="515900" w="642866">
                <a:moveTo>
                  <a:pt x="0" y="0"/>
                </a:moveTo>
                <a:lnTo>
                  <a:pt x="642865" y="0"/>
                </a:lnTo>
                <a:lnTo>
                  <a:pt x="642865" y="515900"/>
                </a:lnTo>
                <a:lnTo>
                  <a:pt x="0" y="5159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61138" b="-1458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354977" y="1028700"/>
            <a:ext cx="11578046" cy="8688548"/>
          </a:xfrm>
          <a:custGeom>
            <a:avLst/>
            <a:gdLst/>
            <a:ahLst/>
            <a:cxnLst/>
            <a:rect r="r" b="b" t="t" l="l"/>
            <a:pathLst>
              <a:path h="8688548" w="11578046">
                <a:moveTo>
                  <a:pt x="0" y="0"/>
                </a:moveTo>
                <a:lnTo>
                  <a:pt x="11578046" y="0"/>
                </a:lnTo>
                <a:lnTo>
                  <a:pt x="11578046" y="8688548"/>
                </a:lnTo>
                <a:lnTo>
                  <a:pt x="0" y="86885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35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61138" b="-1458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34086" y="1198060"/>
            <a:ext cx="16173450" cy="1724056"/>
            <a:chOff x="0" y="0"/>
            <a:chExt cx="4259674" cy="45407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59674" cy="454072"/>
            </a:xfrm>
            <a:custGeom>
              <a:avLst/>
              <a:gdLst/>
              <a:ahLst/>
              <a:cxnLst/>
              <a:rect r="r" b="b" t="t" l="l"/>
              <a:pathLst>
                <a:path h="454072" w="4259674">
                  <a:moveTo>
                    <a:pt x="4787" y="0"/>
                  </a:moveTo>
                  <a:lnTo>
                    <a:pt x="4254887" y="0"/>
                  </a:lnTo>
                  <a:cubicBezTo>
                    <a:pt x="4257531" y="0"/>
                    <a:pt x="4259674" y="2143"/>
                    <a:pt x="4259674" y="4787"/>
                  </a:cubicBezTo>
                  <a:lnTo>
                    <a:pt x="4259674" y="449286"/>
                  </a:lnTo>
                  <a:cubicBezTo>
                    <a:pt x="4259674" y="451929"/>
                    <a:pt x="4257531" y="454072"/>
                    <a:pt x="4254887" y="454072"/>
                  </a:cubicBezTo>
                  <a:lnTo>
                    <a:pt x="4787" y="454072"/>
                  </a:lnTo>
                  <a:cubicBezTo>
                    <a:pt x="2143" y="454072"/>
                    <a:pt x="0" y="451929"/>
                    <a:pt x="0" y="449286"/>
                  </a:cubicBezTo>
                  <a:lnTo>
                    <a:pt x="0" y="4787"/>
                  </a:lnTo>
                  <a:cubicBezTo>
                    <a:pt x="0" y="2143"/>
                    <a:pt x="2143" y="0"/>
                    <a:pt x="478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FFF">
                    <a:alpha val="100000"/>
                  </a:srgbClr>
                </a:gs>
                <a:gs pos="100000">
                  <a:srgbClr val="FFFFFF">
                    <a:alpha val="88000"/>
                  </a:srgbClr>
                </a:gs>
              </a:gsLst>
              <a:lin ang="0"/>
            </a:gradFill>
            <a:ln w="38100" cap="sq">
              <a:solidFill>
                <a:srgbClr val="0E6D3B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4259674" cy="4826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038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734086" y="4060661"/>
            <a:ext cx="8873459" cy="5735742"/>
          </a:xfrm>
          <a:custGeom>
            <a:avLst/>
            <a:gdLst/>
            <a:ahLst/>
            <a:cxnLst/>
            <a:rect r="r" b="b" t="t" l="l"/>
            <a:pathLst>
              <a:path h="5735742" w="8873459">
                <a:moveTo>
                  <a:pt x="0" y="0"/>
                </a:moveTo>
                <a:lnTo>
                  <a:pt x="8873459" y="0"/>
                </a:lnTo>
                <a:lnTo>
                  <a:pt x="8873459" y="5735742"/>
                </a:lnTo>
                <a:lnTo>
                  <a:pt x="0" y="57357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3484" t="-57172" r="-24045" b="-2415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527951" y="3003397"/>
            <a:ext cx="5484405" cy="3741964"/>
          </a:xfrm>
          <a:custGeom>
            <a:avLst/>
            <a:gdLst/>
            <a:ahLst/>
            <a:cxnLst/>
            <a:rect r="r" b="b" t="t" l="l"/>
            <a:pathLst>
              <a:path h="3741964" w="5484405">
                <a:moveTo>
                  <a:pt x="0" y="0"/>
                </a:moveTo>
                <a:lnTo>
                  <a:pt x="5484405" y="0"/>
                </a:lnTo>
                <a:lnTo>
                  <a:pt x="5484405" y="3741964"/>
                </a:lnTo>
                <a:lnTo>
                  <a:pt x="0" y="37419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734086" y="2871129"/>
            <a:ext cx="5357582" cy="1189532"/>
            <a:chOff x="0" y="0"/>
            <a:chExt cx="1411050" cy="31329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411050" cy="313292"/>
            </a:xfrm>
            <a:custGeom>
              <a:avLst/>
              <a:gdLst/>
              <a:ahLst/>
              <a:cxnLst/>
              <a:rect r="r" b="b" t="t" l="l"/>
              <a:pathLst>
                <a:path h="313292" w="1411050">
                  <a:moveTo>
                    <a:pt x="14450" y="0"/>
                  </a:moveTo>
                  <a:lnTo>
                    <a:pt x="1396600" y="0"/>
                  </a:lnTo>
                  <a:cubicBezTo>
                    <a:pt x="1400433" y="0"/>
                    <a:pt x="1404108" y="1522"/>
                    <a:pt x="1406818" y="4232"/>
                  </a:cubicBezTo>
                  <a:cubicBezTo>
                    <a:pt x="1409528" y="6942"/>
                    <a:pt x="1411050" y="10618"/>
                    <a:pt x="1411050" y="14450"/>
                  </a:cubicBezTo>
                  <a:lnTo>
                    <a:pt x="1411050" y="298842"/>
                  </a:lnTo>
                  <a:cubicBezTo>
                    <a:pt x="1411050" y="302674"/>
                    <a:pt x="1409528" y="306350"/>
                    <a:pt x="1406818" y="309060"/>
                  </a:cubicBezTo>
                  <a:cubicBezTo>
                    <a:pt x="1404108" y="311770"/>
                    <a:pt x="1400433" y="313292"/>
                    <a:pt x="1396600" y="313292"/>
                  </a:cubicBezTo>
                  <a:lnTo>
                    <a:pt x="14450" y="313292"/>
                  </a:lnTo>
                  <a:cubicBezTo>
                    <a:pt x="10618" y="313292"/>
                    <a:pt x="6942" y="311770"/>
                    <a:pt x="4232" y="309060"/>
                  </a:cubicBezTo>
                  <a:cubicBezTo>
                    <a:pt x="1522" y="306350"/>
                    <a:pt x="0" y="302674"/>
                    <a:pt x="0" y="298842"/>
                  </a:cubicBezTo>
                  <a:lnTo>
                    <a:pt x="0" y="14450"/>
                  </a:lnTo>
                  <a:cubicBezTo>
                    <a:pt x="0" y="10618"/>
                    <a:pt x="1522" y="6942"/>
                    <a:pt x="4232" y="4232"/>
                  </a:cubicBezTo>
                  <a:cubicBezTo>
                    <a:pt x="6942" y="1522"/>
                    <a:pt x="10618" y="0"/>
                    <a:pt x="1445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FFF">
                    <a:alpha val="100000"/>
                  </a:srgbClr>
                </a:gs>
                <a:gs pos="100000">
                  <a:srgbClr val="FFFFFF">
                    <a:alpha val="88000"/>
                  </a:srgbClr>
                </a:gs>
              </a:gsLst>
              <a:lin ang="0"/>
            </a:gradFill>
            <a:ln w="38100" cap="sq">
              <a:solidFill>
                <a:srgbClr val="0E6D3B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1411050" cy="3418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038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3858845" y="2932588"/>
            <a:ext cx="2132847" cy="1042348"/>
          </a:xfrm>
          <a:custGeom>
            <a:avLst/>
            <a:gdLst/>
            <a:ahLst/>
            <a:cxnLst/>
            <a:rect r="r" b="b" t="t" l="l"/>
            <a:pathLst>
              <a:path h="1042348" w="2132847">
                <a:moveTo>
                  <a:pt x="0" y="0"/>
                </a:moveTo>
                <a:lnTo>
                  <a:pt x="2132847" y="0"/>
                </a:lnTo>
                <a:lnTo>
                  <a:pt x="2132847" y="1042348"/>
                </a:lnTo>
                <a:lnTo>
                  <a:pt x="0" y="104234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731639" t="-811603" r="-453872" b="-732401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734086" y="60775"/>
            <a:ext cx="12740685" cy="1137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40"/>
              </a:lnSpc>
            </a:pPr>
            <a:r>
              <a:rPr lang="en-US" sz="6600" b="true">
                <a:solidFill>
                  <a:srgbClr val="000000"/>
                </a:solidFill>
                <a:latin typeface="Catamaran Bold"/>
                <a:ea typeface="Catamaran Bold"/>
                <a:cs typeface="Catamaran Bold"/>
                <a:sym typeface="Catamaran Bold"/>
              </a:rPr>
              <a:t> Random Walks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1485096"/>
            <a:ext cx="15992803" cy="1178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b="true" sz="2799" spc="111">
                <a:solidFill>
                  <a:srgbClr val="000000"/>
                </a:solidFill>
                <a:latin typeface="Catamaran Bold"/>
                <a:ea typeface="Catamaran Bold"/>
                <a:cs typeface="Catamaran Bold"/>
                <a:sym typeface="Catamaran Bold"/>
              </a:rPr>
              <a:t>random walk, in </a:t>
            </a:r>
            <a:r>
              <a:rPr lang="en-US" b="true" sz="2799" spc="111">
                <a:solidFill>
                  <a:srgbClr val="000000"/>
                </a:solidFill>
                <a:latin typeface="Catamaran Bold"/>
                <a:ea typeface="Catamaran Bold"/>
                <a:cs typeface="Catamaran Bold"/>
                <a:sym typeface="Catamaran Bold"/>
                <a:hlinkClick r:id="rId6" tooltip="https://www.britannica.com/science/probability-theory"/>
              </a:rPr>
              <a:t>probabil</a:t>
            </a:r>
            <a:r>
              <a:rPr lang="en-US" b="true" sz="2799" spc="111">
                <a:solidFill>
                  <a:srgbClr val="000000"/>
                </a:solidFill>
                <a:latin typeface="Catamaran Bold"/>
                <a:ea typeface="Catamaran Bold"/>
                <a:cs typeface="Catamaran Bold"/>
                <a:sym typeface="Catamaran Bold"/>
                <a:hlinkClick r:id="rId7" tooltip="https://www.britannica.com/science/probability-theory"/>
              </a:rPr>
              <a:t>ity theory</a:t>
            </a:r>
            <a:r>
              <a:rPr lang="en-US" b="true" sz="2799" spc="111">
                <a:solidFill>
                  <a:srgbClr val="000000"/>
                </a:solidFill>
                <a:latin typeface="Catamaran Bold"/>
                <a:ea typeface="Catamaran Bold"/>
                <a:cs typeface="Catamaran Bold"/>
                <a:sym typeface="Catamaran Bold"/>
              </a:rPr>
              <a:t>, a pro</a:t>
            </a:r>
            <a:r>
              <a:rPr lang="en-US" b="true" sz="2799" spc="111">
                <a:solidFill>
                  <a:srgbClr val="000000"/>
                </a:solidFill>
                <a:latin typeface="Catamaran Bold"/>
                <a:ea typeface="Catamaran Bold"/>
                <a:cs typeface="Catamaran Bold"/>
                <a:sym typeface="Catamaran Bold"/>
              </a:rPr>
              <a:t>cess for determining the probable location of a point subject to random motions, given the p</a:t>
            </a:r>
            <a:r>
              <a:rPr lang="en-US" b="true" sz="2799" spc="111">
                <a:solidFill>
                  <a:srgbClr val="000000"/>
                </a:solidFill>
                <a:latin typeface="Catamaran Bold"/>
                <a:ea typeface="Catamaran Bold"/>
                <a:cs typeface="Catamaran Bold"/>
                <a:sym typeface="Catamaran Bold"/>
              </a:rPr>
              <a:t>robabilities (the same at each step) of moving some distance in some direction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-307021" y="9834503"/>
            <a:ext cx="15796081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Many ec</a:t>
            </a:r>
            <a:r>
              <a:rPr lang="en-US" sz="2400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onomists believe that </a:t>
            </a:r>
            <a:r>
              <a:rPr lang="en-US" sz="2400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  <a:hlinkClick r:id="rId8" tooltip="https://www.britannica.com/money/stock-exchange-finance"/>
              </a:rPr>
              <a:t>stock market</a:t>
            </a:r>
            <a:r>
              <a:rPr lang="en-US" sz="2400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 fluctuations, at least over the short run, are random walks.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14732" y="2989459"/>
            <a:ext cx="15992803" cy="397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b="true" sz="2799" spc="111">
                <a:solidFill>
                  <a:srgbClr val="000000"/>
                </a:solidFill>
                <a:latin typeface="Catamaran Bold"/>
                <a:ea typeface="Catamaran Bold"/>
                <a:cs typeface="Catamaran Bold"/>
                <a:sym typeface="Catamaran Bold"/>
              </a:rPr>
              <a:t>if we define Mo=0,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527951" y="6745361"/>
            <a:ext cx="7832179" cy="2656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0216" indent="-205108" lvl="1">
              <a:lnSpc>
                <a:spcPts val="2660"/>
              </a:lnSpc>
              <a:buFont typeface="Arial"/>
              <a:buChar char="•"/>
            </a:pPr>
            <a:r>
              <a:rPr lang="en-US" sz="1900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The</a:t>
            </a:r>
            <a:r>
              <a:rPr lang="en-US" sz="1900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 plot shows 10 simulated paths of a symmetric random walk over time</a:t>
            </a:r>
          </a:p>
          <a:p>
            <a:pPr algn="l" marL="410216" indent="-205108" lvl="1">
              <a:lnSpc>
                <a:spcPts val="2660"/>
              </a:lnSpc>
              <a:buFont typeface="Arial"/>
              <a:buChar char="•"/>
            </a:pPr>
            <a:r>
              <a:rPr lang="en-US" sz="1900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Each path starts at 0 and moves step-by-step either up (+1) or down (−1) with equal probability</a:t>
            </a:r>
          </a:p>
          <a:p>
            <a:pPr algn="l" marL="410216" indent="-205108" lvl="1">
              <a:lnSpc>
                <a:spcPts val="2660"/>
              </a:lnSpc>
              <a:buFont typeface="Arial"/>
              <a:buChar char="•"/>
            </a:pPr>
            <a:r>
              <a:rPr lang="en-US" sz="1900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Due to randomness, the paths diverge over time, forming a “fan-out” shape</a:t>
            </a:r>
          </a:p>
          <a:p>
            <a:pPr algn="l" marL="410216" indent="-205108" lvl="1">
              <a:lnSpc>
                <a:spcPts val="2660"/>
              </a:lnSpc>
              <a:buFont typeface="Arial"/>
              <a:buChar char="•"/>
            </a:pPr>
            <a:r>
              <a:rPr lang="en-US" sz="1900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This behavior reflects random fluctuations in systems like stock prices or noise in physical processes.</a:t>
            </a:r>
          </a:p>
          <a:p>
            <a:pPr algn="l">
              <a:lnSpc>
                <a:spcPts val="266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61138" b="-1458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75514" y="6491020"/>
            <a:ext cx="6991104" cy="2767280"/>
            <a:chOff x="0" y="0"/>
            <a:chExt cx="3883599" cy="153724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883599" cy="1537240"/>
            </a:xfrm>
            <a:custGeom>
              <a:avLst/>
              <a:gdLst/>
              <a:ahLst/>
              <a:cxnLst/>
              <a:rect r="r" b="b" t="t" l="l"/>
              <a:pathLst>
                <a:path h="1537240" w="3883599">
                  <a:moveTo>
                    <a:pt x="16611" y="0"/>
                  </a:moveTo>
                  <a:lnTo>
                    <a:pt x="3866988" y="0"/>
                  </a:lnTo>
                  <a:cubicBezTo>
                    <a:pt x="3871394" y="0"/>
                    <a:pt x="3875619" y="1750"/>
                    <a:pt x="3878734" y="4865"/>
                  </a:cubicBezTo>
                  <a:cubicBezTo>
                    <a:pt x="3881849" y="7980"/>
                    <a:pt x="3883599" y="12205"/>
                    <a:pt x="3883599" y="16611"/>
                  </a:cubicBezTo>
                  <a:lnTo>
                    <a:pt x="3883599" y="1520630"/>
                  </a:lnTo>
                  <a:cubicBezTo>
                    <a:pt x="3883599" y="1525035"/>
                    <a:pt x="3881849" y="1529260"/>
                    <a:pt x="3878734" y="1532375"/>
                  </a:cubicBezTo>
                  <a:cubicBezTo>
                    <a:pt x="3875619" y="1535490"/>
                    <a:pt x="3871394" y="1537240"/>
                    <a:pt x="3866988" y="1537240"/>
                  </a:cubicBezTo>
                  <a:lnTo>
                    <a:pt x="16611" y="1537240"/>
                  </a:lnTo>
                  <a:cubicBezTo>
                    <a:pt x="12205" y="1537240"/>
                    <a:pt x="7980" y="1535490"/>
                    <a:pt x="4865" y="1532375"/>
                  </a:cubicBezTo>
                  <a:cubicBezTo>
                    <a:pt x="1750" y="1529260"/>
                    <a:pt x="0" y="1525035"/>
                    <a:pt x="0" y="1520630"/>
                  </a:cubicBezTo>
                  <a:lnTo>
                    <a:pt x="0" y="16611"/>
                  </a:lnTo>
                  <a:cubicBezTo>
                    <a:pt x="0" y="12205"/>
                    <a:pt x="1750" y="7980"/>
                    <a:pt x="4865" y="4865"/>
                  </a:cubicBezTo>
                  <a:cubicBezTo>
                    <a:pt x="7980" y="1750"/>
                    <a:pt x="12205" y="0"/>
                    <a:pt x="16611" y="0"/>
                  </a:cubicBezTo>
                  <a:close/>
                </a:path>
              </a:pathLst>
            </a:custGeom>
            <a:solidFill>
              <a:srgbClr val="DCEEE1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3883599" cy="1565816"/>
            </a:xfrm>
            <a:prstGeom prst="rect">
              <a:avLst/>
            </a:prstGeom>
          </p:spPr>
          <p:txBody>
            <a:bodyPr anchor="ctr" rtlCol="false" tIns="24085" lIns="24085" bIns="24085" rIns="24085"/>
            <a:lstStyle/>
            <a:p>
              <a:pPr algn="ctr">
                <a:lnSpc>
                  <a:spcPts val="207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169717" y="6707133"/>
            <a:ext cx="6402697" cy="2386578"/>
          </a:xfrm>
          <a:custGeom>
            <a:avLst/>
            <a:gdLst/>
            <a:ahLst/>
            <a:cxnLst/>
            <a:rect r="r" b="b" t="t" l="l"/>
            <a:pathLst>
              <a:path h="2386578" w="6402697">
                <a:moveTo>
                  <a:pt x="0" y="0"/>
                </a:moveTo>
                <a:lnTo>
                  <a:pt x="6402697" y="0"/>
                </a:lnTo>
                <a:lnTo>
                  <a:pt x="6402697" y="2386578"/>
                </a:lnTo>
                <a:lnTo>
                  <a:pt x="0" y="23865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8529" t="-41504" r="-50254" b="-141504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769963" y="3537062"/>
            <a:ext cx="9112234" cy="2602691"/>
            <a:chOff x="0" y="0"/>
            <a:chExt cx="5061899" cy="144581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61899" cy="1445810"/>
            </a:xfrm>
            <a:custGeom>
              <a:avLst/>
              <a:gdLst/>
              <a:ahLst/>
              <a:cxnLst/>
              <a:rect r="r" b="b" t="t" l="l"/>
              <a:pathLst>
                <a:path h="1445810" w="5061899">
                  <a:moveTo>
                    <a:pt x="12744" y="0"/>
                  </a:moveTo>
                  <a:lnTo>
                    <a:pt x="5049155" y="0"/>
                  </a:lnTo>
                  <a:cubicBezTo>
                    <a:pt x="5052535" y="0"/>
                    <a:pt x="5055776" y="1343"/>
                    <a:pt x="5058166" y="3733"/>
                  </a:cubicBezTo>
                  <a:cubicBezTo>
                    <a:pt x="5060557" y="6123"/>
                    <a:pt x="5061899" y="9364"/>
                    <a:pt x="5061899" y="12744"/>
                  </a:cubicBezTo>
                  <a:lnTo>
                    <a:pt x="5061899" y="1433066"/>
                  </a:lnTo>
                  <a:cubicBezTo>
                    <a:pt x="5061899" y="1436446"/>
                    <a:pt x="5060557" y="1439688"/>
                    <a:pt x="5058166" y="1442078"/>
                  </a:cubicBezTo>
                  <a:cubicBezTo>
                    <a:pt x="5055776" y="1444468"/>
                    <a:pt x="5052535" y="1445810"/>
                    <a:pt x="5049155" y="1445810"/>
                  </a:cubicBezTo>
                  <a:lnTo>
                    <a:pt x="12744" y="1445810"/>
                  </a:lnTo>
                  <a:cubicBezTo>
                    <a:pt x="9364" y="1445810"/>
                    <a:pt x="6123" y="1444468"/>
                    <a:pt x="3733" y="1442078"/>
                  </a:cubicBezTo>
                  <a:cubicBezTo>
                    <a:pt x="1343" y="1439688"/>
                    <a:pt x="0" y="1436446"/>
                    <a:pt x="0" y="1433066"/>
                  </a:cubicBezTo>
                  <a:lnTo>
                    <a:pt x="0" y="12744"/>
                  </a:lnTo>
                  <a:cubicBezTo>
                    <a:pt x="0" y="9364"/>
                    <a:pt x="1343" y="6123"/>
                    <a:pt x="3733" y="3733"/>
                  </a:cubicBezTo>
                  <a:cubicBezTo>
                    <a:pt x="6123" y="1343"/>
                    <a:pt x="9364" y="0"/>
                    <a:pt x="12744" y="0"/>
                  </a:cubicBezTo>
                  <a:close/>
                </a:path>
              </a:pathLst>
            </a:custGeom>
            <a:solidFill>
              <a:srgbClr val="DCEEE1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5061899" cy="1474385"/>
            </a:xfrm>
            <a:prstGeom prst="rect">
              <a:avLst/>
            </a:prstGeom>
          </p:spPr>
          <p:txBody>
            <a:bodyPr anchor="ctr" rtlCol="false" tIns="24085" lIns="24085" bIns="24085" rIns="24085"/>
            <a:lstStyle/>
            <a:p>
              <a:pPr algn="ctr">
                <a:lnSpc>
                  <a:spcPts val="2070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9882197" y="3537062"/>
            <a:ext cx="7530415" cy="5171661"/>
          </a:xfrm>
          <a:custGeom>
            <a:avLst/>
            <a:gdLst/>
            <a:ahLst/>
            <a:cxnLst/>
            <a:rect r="r" b="b" t="t" l="l"/>
            <a:pathLst>
              <a:path h="5171661" w="7530415">
                <a:moveTo>
                  <a:pt x="0" y="0"/>
                </a:moveTo>
                <a:lnTo>
                  <a:pt x="7530415" y="0"/>
                </a:lnTo>
                <a:lnTo>
                  <a:pt x="7530415" y="5171661"/>
                </a:lnTo>
                <a:lnTo>
                  <a:pt x="0" y="51716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28" t="0" r="-328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895350"/>
            <a:ext cx="12740685" cy="1137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40"/>
              </a:lnSpc>
            </a:pPr>
            <a:r>
              <a:rPr lang="en-US" sz="6600" b="true">
                <a:solidFill>
                  <a:srgbClr val="000000"/>
                </a:solidFill>
                <a:latin typeface="Catamaran Bold"/>
                <a:ea typeface="Catamaran Bold"/>
                <a:cs typeface="Catamaran Bold"/>
                <a:sym typeface="Catamaran Bold"/>
              </a:rPr>
              <a:t> BROWNIAN MOTION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2358503"/>
            <a:ext cx="16230600" cy="1178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b="true" sz="2799" spc="111">
                <a:solidFill>
                  <a:srgbClr val="000000"/>
                </a:solidFill>
                <a:latin typeface="Catamaran Bold"/>
                <a:ea typeface="Catamaran Bold"/>
                <a:cs typeface="Catamaran Bold"/>
                <a:sym typeface="Catamaran Bold"/>
              </a:rPr>
              <a:t>A</a:t>
            </a:r>
            <a:r>
              <a:rPr lang="en-US" b="true" sz="2799" spc="111">
                <a:solidFill>
                  <a:srgbClr val="000000"/>
                </a:solidFill>
                <a:latin typeface="Catamaran Bold"/>
                <a:ea typeface="Catamaran Bold"/>
                <a:cs typeface="Catamaran Bold"/>
                <a:sym typeface="Catamaran Bold"/>
              </a:rPr>
              <a:t> Brownian motion is a stochastic process {W</a:t>
            </a:r>
            <a:r>
              <a:rPr lang="en-US" sz="2799" spc="111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t</a:t>
            </a:r>
            <a:r>
              <a:rPr lang="en-US" b="true" sz="2799" spc="111">
                <a:solidFill>
                  <a:srgbClr val="000000"/>
                </a:solidFill>
                <a:latin typeface="Catamaran Bold"/>
                <a:ea typeface="Catamaran Bold"/>
                <a:cs typeface="Catamaran Bold"/>
                <a:sym typeface="Catamaran Bold"/>
              </a:rPr>
              <a:t>}</a:t>
            </a:r>
            <a:r>
              <a:rPr lang="en-US" sz="2799" spc="111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t&gt;0</a:t>
            </a:r>
            <a:r>
              <a:rPr lang="en-US" b="true" sz="2799" spc="111">
                <a:solidFill>
                  <a:srgbClr val="000000"/>
                </a:solidFill>
                <a:latin typeface="Catamaran Bold"/>
                <a:ea typeface="Catamaran Bold"/>
                <a:cs typeface="Catamaran Bold"/>
                <a:sym typeface="Catamaran Bold"/>
              </a:rPr>
              <a:t>​,whose conditional likelihood is Gaussian with a variance that increases linearly in time interval that one considers and a zero mean,with the properties: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75514" y="3860912"/>
            <a:ext cx="16230600" cy="1959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8" indent="-302259" lvl="1">
              <a:lnSpc>
                <a:spcPts val="3079"/>
              </a:lnSpc>
              <a:buAutoNum type="arabicPeriod" startAt="1"/>
            </a:pPr>
            <a:r>
              <a:rPr lang="en-US" sz="2799" spc="111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W0​=0</a:t>
            </a:r>
          </a:p>
          <a:p>
            <a:pPr algn="l" marL="604518" indent="-302259" lvl="1">
              <a:lnSpc>
                <a:spcPts val="3079"/>
              </a:lnSpc>
              <a:spcBef>
                <a:spcPct val="0"/>
              </a:spcBef>
              <a:buAutoNum type="arabicPeriod" startAt="1"/>
            </a:pPr>
            <a:r>
              <a:rPr lang="en-US" sz="2799" spc="111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W</a:t>
            </a:r>
            <a:r>
              <a:rPr lang="en-US" sz="2799" spc="111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 has independent increments [Wt+s​−Ws​∼N(0,t)]</a:t>
            </a:r>
          </a:p>
          <a:p>
            <a:pPr algn="l" marL="604518" indent="-302259" lvl="1">
              <a:lnSpc>
                <a:spcPts val="3079"/>
              </a:lnSpc>
              <a:spcBef>
                <a:spcPct val="0"/>
              </a:spcBef>
              <a:buAutoNum type="arabicPeriod" startAt="1"/>
            </a:pPr>
            <a:r>
              <a:rPr lang="en-US" sz="2799" spc="111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W has Gaussian (normal) increments [Wt​∼N(0,t)]</a:t>
            </a:r>
          </a:p>
          <a:p>
            <a:pPr algn="l" marL="604518" indent="-302259" lvl="1">
              <a:lnSpc>
                <a:spcPts val="3079"/>
              </a:lnSpc>
              <a:spcBef>
                <a:spcPct val="0"/>
              </a:spcBef>
              <a:buAutoNum type="arabicPeriod" startAt="1"/>
            </a:pPr>
            <a:r>
              <a:rPr lang="en-US" sz="2799" spc="111">
                <a:solidFill>
                  <a:srgbClr val="000000"/>
                </a:solidFill>
                <a:latin typeface="Catamaran"/>
                <a:ea typeface="Catamaran"/>
                <a:cs typeface="Catamaran"/>
                <a:sym typeface="Catamaran"/>
              </a:rPr>
              <a:t>W has continuous sample paths (almost surely)</a:t>
            </a:r>
          </a:p>
          <a:p>
            <a:pPr algn="l">
              <a:lnSpc>
                <a:spcPts val="307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61138" b="-1458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54468" y="-66155"/>
            <a:ext cx="17779064" cy="2281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00"/>
              </a:lnSpc>
            </a:pPr>
            <a:r>
              <a:rPr lang="en-US" sz="6500" b="true">
                <a:solidFill>
                  <a:srgbClr val="000000"/>
                </a:solidFill>
                <a:latin typeface="Catamaran Bold"/>
                <a:ea typeface="Catamaran Bold"/>
                <a:cs typeface="Catamaran Bold"/>
                <a:sym typeface="Catamaran Bold"/>
              </a:rPr>
              <a:t> SIMULATING GEOMETRIC BROWNIAN MOTION </a:t>
            </a:r>
          </a:p>
          <a:p>
            <a:pPr algn="l">
              <a:lnSpc>
                <a:spcPts val="9240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394395" y="1136535"/>
            <a:ext cx="17639137" cy="2874374"/>
            <a:chOff x="0" y="0"/>
            <a:chExt cx="4645699" cy="75703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645699" cy="757037"/>
            </a:xfrm>
            <a:custGeom>
              <a:avLst/>
              <a:gdLst/>
              <a:ahLst/>
              <a:cxnLst/>
              <a:rect r="r" b="b" t="t" l="l"/>
              <a:pathLst>
                <a:path h="757037" w="4645699">
                  <a:moveTo>
                    <a:pt x="4389" y="0"/>
                  </a:moveTo>
                  <a:lnTo>
                    <a:pt x="4641310" y="0"/>
                  </a:lnTo>
                  <a:cubicBezTo>
                    <a:pt x="4642474" y="0"/>
                    <a:pt x="4643590" y="462"/>
                    <a:pt x="4644413" y="1286"/>
                  </a:cubicBezTo>
                  <a:cubicBezTo>
                    <a:pt x="4645236" y="2109"/>
                    <a:pt x="4645699" y="3225"/>
                    <a:pt x="4645699" y="4389"/>
                  </a:cubicBezTo>
                  <a:lnTo>
                    <a:pt x="4645699" y="752648"/>
                  </a:lnTo>
                  <a:cubicBezTo>
                    <a:pt x="4645699" y="753812"/>
                    <a:pt x="4645236" y="754928"/>
                    <a:pt x="4644413" y="755751"/>
                  </a:cubicBezTo>
                  <a:cubicBezTo>
                    <a:pt x="4643590" y="756574"/>
                    <a:pt x="4642474" y="757037"/>
                    <a:pt x="4641310" y="757037"/>
                  </a:cubicBezTo>
                  <a:lnTo>
                    <a:pt x="4389" y="757037"/>
                  </a:lnTo>
                  <a:cubicBezTo>
                    <a:pt x="3225" y="757037"/>
                    <a:pt x="2109" y="756574"/>
                    <a:pt x="1286" y="755751"/>
                  </a:cubicBezTo>
                  <a:cubicBezTo>
                    <a:pt x="462" y="754928"/>
                    <a:pt x="0" y="753812"/>
                    <a:pt x="0" y="752648"/>
                  </a:cubicBezTo>
                  <a:lnTo>
                    <a:pt x="0" y="4389"/>
                  </a:lnTo>
                  <a:cubicBezTo>
                    <a:pt x="0" y="3225"/>
                    <a:pt x="462" y="2109"/>
                    <a:pt x="1286" y="1286"/>
                  </a:cubicBezTo>
                  <a:cubicBezTo>
                    <a:pt x="2109" y="462"/>
                    <a:pt x="3225" y="0"/>
                    <a:pt x="438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FFF">
                    <a:alpha val="100000"/>
                  </a:srgbClr>
                </a:gs>
                <a:gs pos="100000">
                  <a:srgbClr val="FFFFFF">
                    <a:alpha val="88000"/>
                  </a:srgbClr>
                </a:gs>
              </a:gsLst>
              <a:lin ang="0"/>
            </a:gradFill>
            <a:ln w="38100" cap="sq">
              <a:solidFill>
                <a:srgbClr val="0E6D3B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28575"/>
              <a:ext cx="4645699" cy="7856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038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508936" y="4010909"/>
            <a:ext cx="17779064" cy="6018882"/>
            <a:chOff x="0" y="0"/>
            <a:chExt cx="9876374" cy="334352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876374" cy="3343524"/>
            </a:xfrm>
            <a:custGeom>
              <a:avLst/>
              <a:gdLst/>
              <a:ahLst/>
              <a:cxnLst/>
              <a:rect r="r" b="b" t="t" l="l"/>
              <a:pathLst>
                <a:path h="3343524" w="9876374">
                  <a:moveTo>
                    <a:pt x="6532" y="0"/>
                  </a:moveTo>
                  <a:lnTo>
                    <a:pt x="9869843" y="0"/>
                  </a:lnTo>
                  <a:cubicBezTo>
                    <a:pt x="9871574" y="0"/>
                    <a:pt x="9873236" y="688"/>
                    <a:pt x="9874461" y="1913"/>
                  </a:cubicBezTo>
                  <a:cubicBezTo>
                    <a:pt x="9875686" y="3138"/>
                    <a:pt x="9876374" y="4799"/>
                    <a:pt x="9876374" y="6532"/>
                  </a:cubicBezTo>
                  <a:lnTo>
                    <a:pt x="9876374" y="3336992"/>
                  </a:lnTo>
                  <a:cubicBezTo>
                    <a:pt x="9876374" y="3340600"/>
                    <a:pt x="9873449" y="3343524"/>
                    <a:pt x="9869843" y="3343524"/>
                  </a:cubicBezTo>
                  <a:lnTo>
                    <a:pt x="6532" y="3343524"/>
                  </a:lnTo>
                  <a:cubicBezTo>
                    <a:pt x="4799" y="3343524"/>
                    <a:pt x="3138" y="3342836"/>
                    <a:pt x="1913" y="3341611"/>
                  </a:cubicBezTo>
                  <a:cubicBezTo>
                    <a:pt x="688" y="3340386"/>
                    <a:pt x="0" y="3338725"/>
                    <a:pt x="0" y="3336992"/>
                  </a:cubicBezTo>
                  <a:lnTo>
                    <a:pt x="0" y="6532"/>
                  </a:lnTo>
                  <a:cubicBezTo>
                    <a:pt x="0" y="4799"/>
                    <a:pt x="688" y="3138"/>
                    <a:pt x="1913" y="1913"/>
                  </a:cubicBezTo>
                  <a:cubicBezTo>
                    <a:pt x="3138" y="688"/>
                    <a:pt x="4799" y="0"/>
                    <a:pt x="6532" y="0"/>
                  </a:cubicBezTo>
                  <a:close/>
                </a:path>
              </a:pathLst>
            </a:custGeom>
            <a:solidFill>
              <a:srgbClr val="DCEEE1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9876374" cy="3372099"/>
            </a:xfrm>
            <a:prstGeom prst="rect">
              <a:avLst/>
            </a:prstGeom>
          </p:spPr>
          <p:txBody>
            <a:bodyPr anchor="ctr" rtlCol="false" tIns="24085" lIns="24085" bIns="24085" rIns="24085"/>
            <a:lstStyle/>
            <a:p>
              <a:pPr algn="ctr">
                <a:lnSpc>
                  <a:spcPts val="2070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823013" y="4083627"/>
            <a:ext cx="8320987" cy="5946165"/>
          </a:xfrm>
          <a:custGeom>
            <a:avLst/>
            <a:gdLst/>
            <a:ahLst/>
            <a:cxnLst/>
            <a:rect r="r" b="b" t="t" l="l"/>
            <a:pathLst>
              <a:path h="5946165" w="8320987">
                <a:moveTo>
                  <a:pt x="0" y="0"/>
                </a:moveTo>
                <a:lnTo>
                  <a:pt x="8320987" y="0"/>
                </a:lnTo>
                <a:lnTo>
                  <a:pt x="8320987" y="5946165"/>
                </a:lnTo>
                <a:lnTo>
                  <a:pt x="0" y="59461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089" t="-15389" r="-32636" b="-11914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51665" y="1223609"/>
            <a:ext cx="17384669" cy="2564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18"/>
              </a:lnSpc>
              <a:spcBef>
                <a:spcPct val="0"/>
              </a:spcBef>
            </a:pPr>
            <a:r>
              <a:rPr lang="en-US" b="true" sz="365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Simulating Ge</a:t>
            </a:r>
            <a:r>
              <a:rPr lang="en-US" b="true" sz="365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ometric Brownian Motion (GBM) involves creating a stochastic process that models the movement of a quantity over time, where the logarithm of that quantity follows a Brownian motion with drift and volatility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398468" y="5076825"/>
            <a:ext cx="8085571" cy="2992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61"/>
              </a:lnSpc>
              <a:spcBef>
                <a:spcPct val="0"/>
              </a:spcBef>
            </a:pPr>
            <a:r>
              <a:rPr lang="en-US" sz="3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where S(t) is the asset pric</a:t>
            </a:r>
            <a:r>
              <a:rPr lang="en-US" sz="3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 at time t, μ is the drift, σ is the volatility, and dB(t) is the increment of a standard Brownian motion (Wiener process).(t), </a:t>
            </a:r>
          </a:p>
          <a:p>
            <a:pPr algn="ctr">
              <a:lnSpc>
                <a:spcPts val="476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13792" r="-6002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664334" y="6657110"/>
            <a:ext cx="642866" cy="515900"/>
          </a:xfrm>
          <a:custGeom>
            <a:avLst/>
            <a:gdLst/>
            <a:ahLst/>
            <a:cxnLst/>
            <a:rect r="r" b="b" t="t" l="l"/>
            <a:pathLst>
              <a:path h="515900" w="642866">
                <a:moveTo>
                  <a:pt x="0" y="0"/>
                </a:moveTo>
                <a:lnTo>
                  <a:pt x="642866" y="0"/>
                </a:lnTo>
                <a:lnTo>
                  <a:pt x="642866" y="515899"/>
                </a:lnTo>
                <a:lnTo>
                  <a:pt x="0" y="5158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985767" y="6474215"/>
            <a:ext cx="642866" cy="515900"/>
          </a:xfrm>
          <a:custGeom>
            <a:avLst/>
            <a:gdLst/>
            <a:ahLst/>
            <a:cxnLst/>
            <a:rect r="r" b="b" t="t" l="l"/>
            <a:pathLst>
              <a:path h="515900" w="642866">
                <a:moveTo>
                  <a:pt x="0" y="0"/>
                </a:moveTo>
                <a:lnTo>
                  <a:pt x="642866" y="0"/>
                </a:lnTo>
                <a:lnTo>
                  <a:pt x="642866" y="515899"/>
                </a:lnTo>
                <a:lnTo>
                  <a:pt x="0" y="5158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289022" y="7624912"/>
            <a:ext cx="5564835" cy="1153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148B4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Gaussia</a:t>
            </a:r>
            <a:r>
              <a:rPr lang="en-US" b="true" sz="2199" strike="noStrike" u="none">
                <a:solidFill>
                  <a:srgbClr val="148B4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 </a:t>
            </a:r>
            <a:r>
              <a:rPr lang="en-US" b="true" sz="2199" strike="noStrike" u="none">
                <a:solidFill>
                  <a:srgbClr val="148B4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</a:t>
            </a:r>
            <a:r>
              <a:rPr lang="en-US" b="true" sz="2199" strike="noStrike" u="none">
                <a:solidFill>
                  <a:srgbClr val="148B4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</a:t>
            </a:r>
            <a:r>
              <a:rPr lang="en-US" b="true" sz="2199" strike="noStrike" u="none">
                <a:solidFill>
                  <a:srgbClr val="148B4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it</a:t>
            </a:r>
            <a:r>
              <a:rPr lang="en-US" b="true" sz="2199" strike="noStrike" u="none">
                <a:solidFill>
                  <a:srgbClr val="148B4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 </a:t>
            </a:r>
            <a:r>
              <a:rPr lang="en-US" b="true" sz="2199" strike="noStrike" u="none">
                <a:solidFill>
                  <a:srgbClr val="148B4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</a:t>
            </a:r>
            <a:r>
              <a:rPr lang="en-US" b="true" sz="2199" strike="noStrike" u="none">
                <a:solidFill>
                  <a:srgbClr val="148B4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</a:t>
            </a:r>
            <a:r>
              <a:rPr lang="en-US" b="true" sz="2199" strike="noStrike" u="none">
                <a:solidFill>
                  <a:srgbClr val="148B4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is</a:t>
            </a:r>
            <a:r>
              <a:rPr lang="en-US" b="true" sz="2199" strike="noStrike" u="none">
                <a:solidFill>
                  <a:srgbClr val="148B4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e: </a:t>
            </a:r>
            <a:r>
              <a:rPr lang="en-US" b="true" sz="21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random process where each data point is independent &amp; follows gaussian distribution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657351" y="4448742"/>
            <a:ext cx="5564835" cy="1153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148B4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Itô Calculus</a:t>
            </a:r>
            <a:r>
              <a:rPr lang="en-US" b="true" sz="2199" strike="noStrike" u="none">
                <a:solidFill>
                  <a:srgbClr val="148B4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:</a:t>
            </a:r>
            <a:r>
              <a:rPr lang="en-US" b="true" sz="21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A branch of stochastic calculus used to analyze and integrate with respect to Brownian motion.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9782499" y="4486842"/>
            <a:ext cx="642866" cy="515900"/>
          </a:xfrm>
          <a:custGeom>
            <a:avLst/>
            <a:gdLst/>
            <a:ahLst/>
            <a:cxnLst/>
            <a:rect r="r" b="b" t="t" l="l"/>
            <a:pathLst>
              <a:path h="515900" w="642866">
                <a:moveTo>
                  <a:pt x="0" y="0"/>
                </a:moveTo>
                <a:lnTo>
                  <a:pt x="642866" y="0"/>
                </a:lnTo>
                <a:lnTo>
                  <a:pt x="642866" y="515900"/>
                </a:lnTo>
                <a:lnTo>
                  <a:pt x="0" y="5159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657351" y="5920215"/>
            <a:ext cx="5564835" cy="2325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148B4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b="true" sz="2199" strike="noStrike" u="none">
                <a:solidFill>
                  <a:srgbClr val="148B4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</a:t>
            </a:r>
            <a:r>
              <a:rPr lang="en-US" b="true" sz="2199" strike="noStrike" u="none">
                <a:solidFill>
                  <a:srgbClr val="148B4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o’s</a:t>
            </a:r>
            <a:r>
              <a:rPr lang="en-US" b="true" sz="2199" strike="noStrike" u="none">
                <a:solidFill>
                  <a:srgbClr val="148B4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b="true" sz="2199" strike="noStrike" u="none">
                <a:solidFill>
                  <a:srgbClr val="148B4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</a:t>
            </a:r>
            <a:r>
              <a:rPr lang="en-US" b="true" sz="2199" strike="noStrike" u="none">
                <a:solidFill>
                  <a:srgbClr val="148B4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</a:t>
            </a:r>
            <a:r>
              <a:rPr lang="en-US" b="true" sz="2199" strike="noStrike" u="none">
                <a:solidFill>
                  <a:srgbClr val="148B4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mma</a:t>
            </a:r>
            <a:r>
              <a:rPr lang="en-US" b="true" sz="2199" strike="noStrike" u="none">
                <a:solidFill>
                  <a:srgbClr val="148B4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: </a:t>
            </a:r>
            <a:r>
              <a:rPr lang="en-US" b="true" sz="21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Let f(t, x) be a smooth function of two v</a:t>
            </a:r>
            <a:r>
              <a:rPr lang="en-US" b="true" sz="21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ariables, and let Xt be a stochastic process satisfying </a:t>
            </a:r>
          </a:p>
          <a:p>
            <a:pPr algn="l" marL="0" indent="0" lvl="0">
              <a:lnSpc>
                <a:spcPts val="3079"/>
              </a:lnSpc>
              <a:spcBef>
                <a:spcPct val="0"/>
              </a:spcBef>
            </a:pPr>
            <a:r>
              <a:rPr lang="en-US" b="true" sz="2199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dXt = µtdt + σtdBt for a Brownian motion Bt. Then</a:t>
            </a:r>
          </a:p>
          <a:p>
            <a:pPr algn="l" marL="0" indent="0" lvl="0">
              <a:lnSpc>
                <a:spcPts val="3079"/>
              </a:lnSpc>
              <a:spcBef>
                <a:spcPct val="0"/>
              </a:spcBef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9782499" y="5958315"/>
            <a:ext cx="642866" cy="515900"/>
          </a:xfrm>
          <a:custGeom>
            <a:avLst/>
            <a:gdLst/>
            <a:ahLst/>
            <a:cxnLst/>
            <a:rect r="r" b="b" t="t" l="l"/>
            <a:pathLst>
              <a:path h="515900" w="642866">
                <a:moveTo>
                  <a:pt x="0" y="0"/>
                </a:moveTo>
                <a:lnTo>
                  <a:pt x="642866" y="0"/>
                </a:lnTo>
                <a:lnTo>
                  <a:pt x="642866" y="515900"/>
                </a:lnTo>
                <a:lnTo>
                  <a:pt x="0" y="5159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103932" y="8076922"/>
            <a:ext cx="6306994" cy="1022080"/>
          </a:xfrm>
          <a:custGeom>
            <a:avLst/>
            <a:gdLst/>
            <a:ahLst/>
            <a:cxnLst/>
            <a:rect r="r" b="b" t="t" l="l"/>
            <a:pathLst>
              <a:path h="1022080" w="6306994">
                <a:moveTo>
                  <a:pt x="0" y="0"/>
                </a:moveTo>
                <a:lnTo>
                  <a:pt x="6306995" y="0"/>
                </a:lnTo>
                <a:lnTo>
                  <a:pt x="6306995" y="1022080"/>
                </a:lnTo>
                <a:lnTo>
                  <a:pt x="0" y="102208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294" r="0" b="-1294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650154" y="1524138"/>
            <a:ext cx="17837663" cy="8762862"/>
            <a:chOff x="0" y="0"/>
            <a:chExt cx="9908926" cy="486782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908926" cy="4867821"/>
            </a:xfrm>
            <a:custGeom>
              <a:avLst/>
              <a:gdLst/>
              <a:ahLst/>
              <a:cxnLst/>
              <a:rect r="r" b="b" t="t" l="l"/>
              <a:pathLst>
                <a:path h="4867821" w="9908926">
                  <a:moveTo>
                    <a:pt x="6510" y="0"/>
                  </a:moveTo>
                  <a:lnTo>
                    <a:pt x="9902416" y="0"/>
                  </a:lnTo>
                  <a:cubicBezTo>
                    <a:pt x="9906012" y="0"/>
                    <a:pt x="9908926" y="2915"/>
                    <a:pt x="9908926" y="6510"/>
                  </a:cubicBezTo>
                  <a:lnTo>
                    <a:pt x="9908926" y="4861311"/>
                  </a:lnTo>
                  <a:cubicBezTo>
                    <a:pt x="9908926" y="4864906"/>
                    <a:pt x="9906012" y="4867821"/>
                    <a:pt x="9902416" y="4867821"/>
                  </a:cubicBezTo>
                  <a:lnTo>
                    <a:pt x="6510" y="4867821"/>
                  </a:lnTo>
                  <a:cubicBezTo>
                    <a:pt x="2915" y="4867821"/>
                    <a:pt x="0" y="4864906"/>
                    <a:pt x="0" y="4861311"/>
                  </a:cubicBezTo>
                  <a:lnTo>
                    <a:pt x="0" y="6510"/>
                  </a:lnTo>
                  <a:cubicBezTo>
                    <a:pt x="0" y="2915"/>
                    <a:pt x="2915" y="0"/>
                    <a:pt x="6510" y="0"/>
                  </a:cubicBezTo>
                  <a:close/>
                </a:path>
              </a:pathLst>
            </a:custGeom>
            <a:solidFill>
              <a:srgbClr val="DCEEE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9908926" cy="4896396"/>
            </a:xfrm>
            <a:prstGeom prst="rect">
              <a:avLst/>
            </a:prstGeom>
          </p:spPr>
          <p:txBody>
            <a:bodyPr anchor="ctr" rtlCol="false" tIns="24085" lIns="24085" bIns="24085" rIns="24085"/>
            <a:lstStyle/>
            <a:p>
              <a:pPr algn="ctr">
                <a:lnSpc>
                  <a:spcPts val="2070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289022" y="2051488"/>
            <a:ext cx="12833066" cy="1110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34"/>
              </a:lnSpc>
              <a:spcBef>
                <a:spcPct val="0"/>
              </a:spcBef>
            </a:pPr>
            <a:r>
              <a:rPr lang="en-US" b="true" sz="3167">
                <a:solidFill>
                  <a:srgbClr val="148B4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</a:t>
            </a:r>
            <a:r>
              <a:rPr lang="en-US" b="true" sz="3167">
                <a:solidFill>
                  <a:srgbClr val="148B4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arameters:</a:t>
            </a:r>
            <a:r>
              <a:rPr lang="en-US" b="true" sz="3167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Define the initial asset price, drift, volatility, time horizon, number of time steps, and the number of simulations</a:t>
            </a:r>
            <a:r>
              <a:rPr lang="en-US" b="true" sz="3167">
                <a:solidFill>
                  <a:srgbClr val="148B4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. 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406426" y="5157657"/>
            <a:ext cx="642866" cy="515900"/>
          </a:xfrm>
          <a:custGeom>
            <a:avLst/>
            <a:gdLst/>
            <a:ahLst/>
            <a:cxnLst/>
            <a:rect r="r" b="b" t="t" l="l"/>
            <a:pathLst>
              <a:path h="515900" w="642866">
                <a:moveTo>
                  <a:pt x="0" y="0"/>
                </a:moveTo>
                <a:lnTo>
                  <a:pt x="642866" y="0"/>
                </a:lnTo>
                <a:lnTo>
                  <a:pt x="642866" y="515900"/>
                </a:lnTo>
                <a:lnTo>
                  <a:pt x="0" y="5159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06426" y="3778269"/>
            <a:ext cx="642866" cy="515900"/>
          </a:xfrm>
          <a:custGeom>
            <a:avLst/>
            <a:gdLst/>
            <a:ahLst/>
            <a:cxnLst/>
            <a:rect r="r" b="b" t="t" l="l"/>
            <a:pathLst>
              <a:path h="515900" w="642866">
                <a:moveTo>
                  <a:pt x="0" y="0"/>
                </a:moveTo>
                <a:lnTo>
                  <a:pt x="642866" y="0"/>
                </a:lnTo>
                <a:lnTo>
                  <a:pt x="642866" y="515900"/>
                </a:lnTo>
                <a:lnTo>
                  <a:pt x="0" y="5159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406426" y="2118163"/>
            <a:ext cx="642866" cy="515900"/>
          </a:xfrm>
          <a:custGeom>
            <a:avLst/>
            <a:gdLst/>
            <a:ahLst/>
            <a:cxnLst/>
            <a:rect r="r" b="b" t="t" l="l"/>
            <a:pathLst>
              <a:path h="515900" w="642866">
                <a:moveTo>
                  <a:pt x="0" y="0"/>
                </a:moveTo>
                <a:lnTo>
                  <a:pt x="642866" y="0"/>
                </a:lnTo>
                <a:lnTo>
                  <a:pt x="642866" y="515900"/>
                </a:lnTo>
                <a:lnTo>
                  <a:pt x="0" y="5159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406426" y="6759407"/>
            <a:ext cx="642866" cy="515900"/>
          </a:xfrm>
          <a:custGeom>
            <a:avLst/>
            <a:gdLst/>
            <a:ahLst/>
            <a:cxnLst/>
            <a:rect r="r" b="b" t="t" l="l"/>
            <a:pathLst>
              <a:path h="515900" w="642866">
                <a:moveTo>
                  <a:pt x="0" y="0"/>
                </a:moveTo>
                <a:lnTo>
                  <a:pt x="642866" y="0"/>
                </a:lnTo>
                <a:lnTo>
                  <a:pt x="642866" y="515900"/>
                </a:lnTo>
                <a:lnTo>
                  <a:pt x="0" y="5159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2289022" y="3518921"/>
            <a:ext cx="12833066" cy="1110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34"/>
              </a:lnSpc>
              <a:spcBef>
                <a:spcPct val="0"/>
              </a:spcBef>
            </a:pPr>
            <a:r>
              <a:rPr lang="en-US" b="true" sz="3167">
                <a:solidFill>
                  <a:srgbClr val="148B4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Ti</a:t>
            </a:r>
            <a:r>
              <a:rPr lang="en-US" b="true" sz="3167">
                <a:solidFill>
                  <a:srgbClr val="148B4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 Steps:</a:t>
            </a:r>
            <a:r>
              <a:rPr lang="en-US" b="true" sz="3167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Divide the time horizon into small intervals (e.g., daily, monthly). </a:t>
            </a:r>
            <a:r>
              <a:rPr lang="en-US" b="true" sz="3167">
                <a:solidFill>
                  <a:srgbClr val="148B4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.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289022" y="4898309"/>
            <a:ext cx="12833066" cy="1110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34"/>
              </a:lnSpc>
              <a:spcBef>
                <a:spcPct val="0"/>
              </a:spcBef>
            </a:pPr>
            <a:r>
              <a:rPr lang="en-US" b="true" sz="3167">
                <a:solidFill>
                  <a:srgbClr val="148B4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Rando</a:t>
            </a:r>
            <a:r>
              <a:rPr lang="en-US" b="true" sz="3167">
                <a:solidFill>
                  <a:srgbClr val="148B4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 Numbers: </a:t>
            </a:r>
            <a:r>
              <a:rPr lang="en-US" b="true" sz="3167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Generate random numbers from a standard normal distribution (mean of 0, standard deviation of 1).</a:t>
            </a:r>
            <a:r>
              <a:rPr lang="en-US" b="true" sz="3167">
                <a:solidFill>
                  <a:srgbClr val="148B4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289022" y="6407540"/>
            <a:ext cx="12833066" cy="16721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34"/>
              </a:lnSpc>
              <a:spcBef>
                <a:spcPct val="0"/>
              </a:spcBef>
            </a:pPr>
            <a:r>
              <a:rPr lang="en-US" b="true" sz="3167">
                <a:solidFill>
                  <a:srgbClr val="148B4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Path</a:t>
            </a:r>
            <a:r>
              <a:rPr lang="en-US" b="true" sz="3167">
                <a:solidFill>
                  <a:srgbClr val="148B4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Calculation:  </a:t>
            </a:r>
            <a:r>
              <a:rPr lang="en-US" b="true" sz="3167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Calculate the asset price at each time step based on the SDE, using the drift, volatility, and the generated random numbers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0">
            <a:off x="1406426" y="8587962"/>
            <a:ext cx="642866" cy="515900"/>
          </a:xfrm>
          <a:custGeom>
            <a:avLst/>
            <a:gdLst/>
            <a:ahLst/>
            <a:cxnLst/>
            <a:rect r="r" b="b" t="t" l="l"/>
            <a:pathLst>
              <a:path h="515900" w="642866">
                <a:moveTo>
                  <a:pt x="0" y="0"/>
                </a:moveTo>
                <a:lnTo>
                  <a:pt x="642866" y="0"/>
                </a:lnTo>
                <a:lnTo>
                  <a:pt x="642866" y="515900"/>
                </a:lnTo>
                <a:lnTo>
                  <a:pt x="0" y="5159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2289022" y="8454082"/>
            <a:ext cx="12833066" cy="1110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34"/>
              </a:lnSpc>
              <a:spcBef>
                <a:spcPct val="0"/>
              </a:spcBef>
            </a:pPr>
            <a:r>
              <a:rPr lang="en-US" b="true" sz="3167">
                <a:solidFill>
                  <a:srgbClr val="148B4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Cumulative Product:</a:t>
            </a:r>
            <a:r>
              <a:rPr lang="en-US" b="true" sz="3167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 Accumulate the changes over time to simulate the path of the asset price. 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650154" y="622155"/>
            <a:ext cx="7661030" cy="1105483"/>
            <a:chOff x="0" y="0"/>
            <a:chExt cx="2017720" cy="291156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017720" cy="291156"/>
            </a:xfrm>
            <a:custGeom>
              <a:avLst/>
              <a:gdLst/>
              <a:ahLst/>
              <a:cxnLst/>
              <a:rect r="r" b="b" t="t" l="l"/>
              <a:pathLst>
                <a:path h="291156" w="2017720">
                  <a:moveTo>
                    <a:pt x="10106" y="0"/>
                  </a:moveTo>
                  <a:lnTo>
                    <a:pt x="2007614" y="0"/>
                  </a:lnTo>
                  <a:cubicBezTo>
                    <a:pt x="2013196" y="0"/>
                    <a:pt x="2017720" y="4524"/>
                    <a:pt x="2017720" y="10106"/>
                  </a:cubicBezTo>
                  <a:lnTo>
                    <a:pt x="2017720" y="281050"/>
                  </a:lnTo>
                  <a:cubicBezTo>
                    <a:pt x="2017720" y="283731"/>
                    <a:pt x="2016655" y="286301"/>
                    <a:pt x="2014760" y="288196"/>
                  </a:cubicBezTo>
                  <a:cubicBezTo>
                    <a:pt x="2012865" y="290091"/>
                    <a:pt x="2010295" y="291156"/>
                    <a:pt x="2007614" y="291156"/>
                  </a:cubicBezTo>
                  <a:lnTo>
                    <a:pt x="10106" y="291156"/>
                  </a:lnTo>
                  <a:cubicBezTo>
                    <a:pt x="7425" y="291156"/>
                    <a:pt x="4855" y="290091"/>
                    <a:pt x="2960" y="288196"/>
                  </a:cubicBezTo>
                  <a:cubicBezTo>
                    <a:pt x="1065" y="286301"/>
                    <a:pt x="0" y="283731"/>
                    <a:pt x="0" y="281050"/>
                  </a:cubicBezTo>
                  <a:lnTo>
                    <a:pt x="0" y="10106"/>
                  </a:lnTo>
                  <a:cubicBezTo>
                    <a:pt x="0" y="7425"/>
                    <a:pt x="1065" y="4855"/>
                    <a:pt x="2960" y="2960"/>
                  </a:cubicBezTo>
                  <a:cubicBezTo>
                    <a:pt x="4855" y="1065"/>
                    <a:pt x="7425" y="0"/>
                    <a:pt x="1010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FFF">
                    <a:alpha val="100000"/>
                  </a:srgbClr>
                </a:gs>
                <a:gs pos="100000">
                  <a:srgbClr val="FFFFFF">
                    <a:alpha val="88000"/>
                  </a:srgbClr>
                </a:gs>
              </a:gsLst>
              <a:lin ang="0"/>
            </a:gradFill>
            <a:ln w="38100" cap="sq">
              <a:solidFill>
                <a:srgbClr val="0E6D3B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28575"/>
              <a:ext cx="2017720" cy="3197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038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1028700" y="547173"/>
            <a:ext cx="6903938" cy="1094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60"/>
              </a:lnSpc>
            </a:pPr>
            <a:r>
              <a:rPr lang="en-US" sz="6400" b="true">
                <a:solidFill>
                  <a:srgbClr val="000000"/>
                </a:solidFill>
                <a:latin typeface="Catamaran Bold"/>
                <a:ea typeface="Catamaran Bold"/>
                <a:cs typeface="Catamaran Bold"/>
                <a:sym typeface="Catamaran Bold"/>
              </a:rPr>
              <a:t>Simulation Process: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61138" b="-1458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286292"/>
            <a:ext cx="18288000" cy="9714416"/>
          </a:xfrm>
          <a:custGeom>
            <a:avLst/>
            <a:gdLst/>
            <a:ahLst/>
            <a:cxnLst/>
            <a:rect r="r" b="b" t="t" l="l"/>
            <a:pathLst>
              <a:path h="9714416" w="18288000">
                <a:moveTo>
                  <a:pt x="0" y="0"/>
                </a:moveTo>
                <a:lnTo>
                  <a:pt x="18288000" y="0"/>
                </a:lnTo>
                <a:lnTo>
                  <a:pt x="18288000" y="9714416"/>
                </a:lnTo>
                <a:lnTo>
                  <a:pt x="0" y="97144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51" t="0" r="-851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679019" y="0"/>
            <a:ext cx="11608981" cy="10822747"/>
            <a:chOff x="0" y="0"/>
            <a:chExt cx="3057509" cy="285043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057509" cy="2850435"/>
            </a:xfrm>
            <a:custGeom>
              <a:avLst/>
              <a:gdLst/>
              <a:ahLst/>
              <a:cxnLst/>
              <a:rect r="r" b="b" t="t" l="l"/>
              <a:pathLst>
                <a:path h="2850435" w="3057509">
                  <a:moveTo>
                    <a:pt x="0" y="0"/>
                  </a:moveTo>
                  <a:lnTo>
                    <a:pt x="3057509" y="0"/>
                  </a:lnTo>
                  <a:lnTo>
                    <a:pt x="3057509" y="2850435"/>
                  </a:lnTo>
                  <a:lnTo>
                    <a:pt x="0" y="2850435"/>
                  </a:lnTo>
                  <a:close/>
                </a:path>
              </a:pathLst>
            </a:custGeom>
            <a:solidFill>
              <a:srgbClr val="EFA038"/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19050"/>
              <a:ext cx="3057509" cy="28313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86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145319" y="1028700"/>
            <a:ext cx="10113981" cy="2874374"/>
            <a:chOff x="0" y="0"/>
            <a:chExt cx="2663765" cy="75703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663765" cy="757037"/>
            </a:xfrm>
            <a:custGeom>
              <a:avLst/>
              <a:gdLst/>
              <a:ahLst/>
              <a:cxnLst/>
              <a:rect r="r" b="b" t="t" l="l"/>
              <a:pathLst>
                <a:path h="757037" w="2663765">
                  <a:moveTo>
                    <a:pt x="7655" y="0"/>
                  </a:moveTo>
                  <a:lnTo>
                    <a:pt x="2656110" y="0"/>
                  </a:lnTo>
                  <a:cubicBezTo>
                    <a:pt x="2660337" y="0"/>
                    <a:pt x="2663765" y="3427"/>
                    <a:pt x="2663765" y="7655"/>
                  </a:cubicBezTo>
                  <a:lnTo>
                    <a:pt x="2663765" y="749382"/>
                  </a:lnTo>
                  <a:cubicBezTo>
                    <a:pt x="2663765" y="753610"/>
                    <a:pt x="2660337" y="757037"/>
                    <a:pt x="2656110" y="757037"/>
                  </a:cubicBezTo>
                  <a:lnTo>
                    <a:pt x="7655" y="757037"/>
                  </a:lnTo>
                  <a:cubicBezTo>
                    <a:pt x="3427" y="757037"/>
                    <a:pt x="0" y="753610"/>
                    <a:pt x="0" y="749382"/>
                  </a:cubicBezTo>
                  <a:lnTo>
                    <a:pt x="0" y="7655"/>
                  </a:lnTo>
                  <a:cubicBezTo>
                    <a:pt x="0" y="3427"/>
                    <a:pt x="3427" y="0"/>
                    <a:pt x="765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FFF">
                    <a:alpha val="100000"/>
                  </a:srgbClr>
                </a:gs>
                <a:gs pos="100000">
                  <a:srgbClr val="FFFFFF">
                    <a:alpha val="88000"/>
                  </a:srgbClr>
                </a:gs>
              </a:gsLst>
              <a:lin ang="0"/>
            </a:gradFill>
            <a:ln w="38100" cap="sq">
              <a:solidFill>
                <a:srgbClr val="0E6D3B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2663765" cy="7856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038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7145319" y="5411373"/>
            <a:ext cx="10113981" cy="2874374"/>
            <a:chOff x="0" y="0"/>
            <a:chExt cx="2663765" cy="75703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663765" cy="757037"/>
            </a:xfrm>
            <a:custGeom>
              <a:avLst/>
              <a:gdLst/>
              <a:ahLst/>
              <a:cxnLst/>
              <a:rect r="r" b="b" t="t" l="l"/>
              <a:pathLst>
                <a:path h="757037" w="2663765">
                  <a:moveTo>
                    <a:pt x="7655" y="0"/>
                  </a:moveTo>
                  <a:lnTo>
                    <a:pt x="2656110" y="0"/>
                  </a:lnTo>
                  <a:cubicBezTo>
                    <a:pt x="2660337" y="0"/>
                    <a:pt x="2663765" y="3427"/>
                    <a:pt x="2663765" y="7655"/>
                  </a:cubicBezTo>
                  <a:lnTo>
                    <a:pt x="2663765" y="749382"/>
                  </a:lnTo>
                  <a:cubicBezTo>
                    <a:pt x="2663765" y="753610"/>
                    <a:pt x="2660337" y="757037"/>
                    <a:pt x="2656110" y="757037"/>
                  </a:cubicBezTo>
                  <a:lnTo>
                    <a:pt x="7655" y="757037"/>
                  </a:lnTo>
                  <a:cubicBezTo>
                    <a:pt x="3427" y="757037"/>
                    <a:pt x="0" y="753610"/>
                    <a:pt x="0" y="749382"/>
                  </a:cubicBezTo>
                  <a:lnTo>
                    <a:pt x="0" y="7655"/>
                  </a:lnTo>
                  <a:cubicBezTo>
                    <a:pt x="0" y="3427"/>
                    <a:pt x="3427" y="0"/>
                    <a:pt x="765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FFFF">
                    <a:alpha val="100000"/>
                  </a:srgbClr>
                </a:gs>
                <a:gs pos="100000">
                  <a:srgbClr val="FFFFFF">
                    <a:alpha val="88000"/>
                  </a:srgbClr>
                </a:gs>
              </a:gsLst>
              <a:lin ang="0"/>
            </a:gradFill>
            <a:ln w="38100" cap="sq">
              <a:solidFill>
                <a:srgbClr val="0E6D3B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2663765" cy="7856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038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7145319" y="5752311"/>
            <a:ext cx="10113981" cy="2116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78"/>
              </a:lnSpc>
              <a:spcBef>
                <a:spcPct val="0"/>
              </a:spcBef>
            </a:pPr>
            <a:r>
              <a:rPr lang="en-US" sz="4056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hlinkClick r:id="rId3" tooltip="https://colab.research.google.com/drive/1NM5b7zBShk5jvF4zG818a7BXlKoIDpIo?authuser=1"/>
              </a:rPr>
              <a:t>https://colab.research.google.com/drive/1NM5b7zBShk5jvF4zG818a7BXlKoIDpIo?authuser=1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145319" y="4571522"/>
            <a:ext cx="10113981" cy="5719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98"/>
              </a:lnSpc>
              <a:spcBef>
                <a:spcPct val="0"/>
              </a:spcBef>
            </a:pPr>
            <a:r>
              <a:rPr lang="en-US" b="true" sz="335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Stimulation Geometric Brownian Motion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145319" y="1446790"/>
            <a:ext cx="10113981" cy="19715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8"/>
              </a:lnSpc>
              <a:spcBef>
                <a:spcPct val="0"/>
              </a:spcBef>
            </a:pPr>
            <a:r>
              <a:rPr lang="en-US" sz="3756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hlinkClick r:id="rId4" tooltip="https://colab.research.google.com/drive/1r-_mbs7axs3pWt2Nju2fnwBzKPJY-xmi?authuser=1"/>
              </a:rPr>
              <a:t>https://colab.research.google.com/drive/1r-_mbs7axs3pWt2Nju2fnwBzKPJY-xmi?authuser=1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145319" y="190022"/>
            <a:ext cx="10113981" cy="5719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98"/>
              </a:lnSpc>
              <a:spcBef>
                <a:spcPct val="0"/>
              </a:spcBef>
            </a:pPr>
            <a:r>
              <a:rPr lang="en-US" b="true" sz="335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Brownian Motion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DAGn59o-1R8</dc:identifier>
  <dcterms:modified xsi:type="dcterms:W3CDTF">2011-08-01T06:04:30Z</dcterms:modified>
  <cp:revision>1</cp:revision>
  <dc:title>Project_AbhishekL_AnviGupta</dc:title>
</cp:coreProperties>
</file>