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Catamaran Bold" charset="1" panose="00000800000000000000"/>
      <p:regular r:id="rId27"/>
    </p:embeddedFont>
    <p:embeddedFont>
      <p:font typeface="Arimo Bold" charset="1" panose="020B0704020202020204"/>
      <p:regular r:id="rId28"/>
    </p:embeddedFont>
    <p:embeddedFont>
      <p:font typeface="Open Sans Bold" charset="1" panose="00000000000000000000"/>
      <p:regular r:id="rId29"/>
    </p:embeddedFont>
    <p:embeddedFont>
      <p:font typeface="Catamaran" charset="1" panose="00000500000000000000"/>
      <p:regular r:id="rId30"/>
    </p:embeddedFont>
    <p:embeddedFont>
      <p:font typeface="Open Sans" charset="1" panose="00000000000000000000"/>
      <p:regular r:id="rId31"/>
    </p:embeddedFont>
    <p:embeddedFont>
      <p:font typeface="Catamaran Semi-Bold" charset="1" panose="00000700000000000000"/>
      <p:regular r:id="rId32"/>
    </p:embeddedFont>
    <p:embeddedFont>
      <p:font typeface="Canva Sans" charset="1" panose="020B0503030501040103"/>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6.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7.png" Type="http://schemas.openxmlformats.org/officeDocument/2006/relationships/image"/><Relationship Id="rId4" Target="../media/image18.svg" Type="http://schemas.openxmlformats.org/officeDocument/2006/relationships/image"/><Relationship Id="rId5" Target="../media/image19.png" Type="http://schemas.openxmlformats.org/officeDocument/2006/relationships/image"/><Relationship Id="rId6" Target="../media/image20.svg" Type="http://schemas.openxmlformats.org/officeDocument/2006/relationships/image"/><Relationship Id="rId7"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22.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2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23.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https://www.investopedia.com/insights/understanding-small-and-big-cap-stocks/" TargetMode="External" Type="http://schemas.openxmlformats.org/officeDocument/2006/relationships/hyperlink"/></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https://www.investopedia.com/terms/m/montecarlosimulation.asp" TargetMode="External" Type="http://schemas.openxmlformats.org/officeDocument/2006/relationships/hyperlink"/><Relationship Id="rId4" Target="https://www.investopedia.com/ask/answers/041715/what-variancecovariance-matrix-or-parametric-method-value-risk-var.asp" TargetMode="External" Type="http://schemas.openxmlformats.org/officeDocument/2006/relationships/hyperlink"/><Relationship Id="rId5" Target="https://www.investopedia.com/terms/n/normaldistribution.asp" TargetMode="External" Type="http://schemas.openxmlformats.org/officeDocument/2006/relationships/hyperlink"/><Relationship Id="rId6" Target="https://www.investopedia.com/terms/s/standarddeviation.asp" TargetMode="External" Type="http://schemas.openxmlformats.org/officeDocument/2006/relationships/hyperlink"/><Relationship Id="rId7" Target="https://www.investopedia.com/terms/h/historical-returns.asp"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jpeg" Type="http://schemas.openxmlformats.org/officeDocument/2006/relationships/image"/><Relationship Id="rId3" Target="https://colab.research.google.com/drive/141pHrqp-j9oXENbt7uP78MxunjzLo6M5?authuser=1#scrollTo=C5HyQS6iZ_yk" TargetMode="External" Type="http://schemas.openxmlformats.org/officeDocument/2006/relationships/hyperlink"/><Relationship Id="rId4" Target="https://colab.research.google.com/drive/1MTvwsJv7ZcfCp9uhzZWkuC00_1dee0rK?usp=sharing#scrollTo=WNywRkKn2yHa" TargetMode="External" Type="http://schemas.openxmlformats.org/officeDocument/2006/relationships/hyperlink"/></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E6E80"/>
        </a:solidFill>
      </p:bgPr>
    </p:bg>
    <p:spTree>
      <p:nvGrpSpPr>
        <p:cNvPr id="1" name=""/>
        <p:cNvGrpSpPr/>
        <p:nvPr/>
      </p:nvGrpSpPr>
      <p:grpSpPr>
        <a:xfrm>
          <a:off x="0" y="0"/>
          <a:ext cx="0" cy="0"/>
          <a:chOff x="0" y="0"/>
          <a:chExt cx="0" cy="0"/>
        </a:xfrm>
      </p:grpSpPr>
      <p:grpSp>
        <p:nvGrpSpPr>
          <p:cNvPr name="Group 2" id="2"/>
          <p:cNvGrpSpPr/>
          <p:nvPr/>
        </p:nvGrpSpPr>
        <p:grpSpPr>
          <a:xfrm rot="0">
            <a:off x="8482698" y="2398572"/>
            <a:ext cx="9452322" cy="1612797"/>
            <a:chOff x="0" y="0"/>
            <a:chExt cx="2683798" cy="457921"/>
          </a:xfrm>
        </p:grpSpPr>
        <p:sp>
          <p:nvSpPr>
            <p:cNvPr name="Freeform 3" id="3"/>
            <p:cNvSpPr/>
            <p:nvPr/>
          </p:nvSpPr>
          <p:spPr>
            <a:xfrm flipH="false" flipV="false" rot="0">
              <a:off x="0" y="0"/>
              <a:ext cx="2683798" cy="457922"/>
            </a:xfrm>
            <a:custGeom>
              <a:avLst/>
              <a:gdLst/>
              <a:ahLst/>
              <a:cxnLst/>
              <a:rect r="r" b="b" t="t" l="l"/>
              <a:pathLst>
                <a:path h="457922" w="2683798">
                  <a:moveTo>
                    <a:pt x="0" y="0"/>
                  </a:moveTo>
                  <a:lnTo>
                    <a:pt x="2683798" y="0"/>
                  </a:lnTo>
                  <a:lnTo>
                    <a:pt x="2683798" y="457922"/>
                  </a:lnTo>
                  <a:lnTo>
                    <a:pt x="0" y="457922"/>
                  </a:lnTo>
                  <a:close/>
                </a:path>
              </a:pathLst>
            </a:custGeom>
            <a:solidFill>
              <a:srgbClr val="EFA038"/>
            </a:solidFill>
          </p:spPr>
        </p:sp>
        <p:sp>
          <p:nvSpPr>
            <p:cNvPr name="TextBox 4" id="4"/>
            <p:cNvSpPr txBox="true"/>
            <p:nvPr/>
          </p:nvSpPr>
          <p:spPr>
            <a:xfrm>
              <a:off x="0" y="-38100"/>
              <a:ext cx="2683798" cy="496021"/>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true" flipV="false" rot="0">
            <a:off x="-902504" y="-874376"/>
            <a:ext cx="8932059" cy="17164890"/>
          </a:xfrm>
          <a:custGeom>
            <a:avLst/>
            <a:gdLst/>
            <a:ahLst/>
            <a:cxnLst/>
            <a:rect r="r" b="b" t="t" l="l"/>
            <a:pathLst>
              <a:path h="17164890" w="8932059">
                <a:moveTo>
                  <a:pt x="8932059" y="0"/>
                </a:moveTo>
                <a:lnTo>
                  <a:pt x="0" y="0"/>
                </a:lnTo>
                <a:lnTo>
                  <a:pt x="0" y="17164891"/>
                </a:lnTo>
                <a:lnTo>
                  <a:pt x="8932059" y="17164891"/>
                </a:lnTo>
                <a:lnTo>
                  <a:pt x="8932059" y="0"/>
                </a:lnTo>
                <a:close/>
              </a:path>
            </a:pathLst>
          </a:custGeom>
          <a:blipFill>
            <a:blip r:embed="rId2"/>
            <a:stretch>
              <a:fillRect l="0" t="0" r="0" b="0"/>
            </a:stretch>
          </a:blipFill>
        </p:spPr>
      </p:sp>
      <p:grpSp>
        <p:nvGrpSpPr>
          <p:cNvPr name="Group 6" id="6"/>
          <p:cNvGrpSpPr/>
          <p:nvPr/>
        </p:nvGrpSpPr>
        <p:grpSpPr>
          <a:xfrm rot="5400000">
            <a:off x="651708" y="1112637"/>
            <a:ext cx="3086100" cy="1543050"/>
            <a:chOff x="0" y="0"/>
            <a:chExt cx="812800" cy="406400"/>
          </a:xfrm>
        </p:grpSpPr>
        <p:sp>
          <p:nvSpPr>
            <p:cNvPr name="Freeform 7" id="7"/>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FA038"/>
            </a:solidFill>
          </p:spPr>
        </p:sp>
        <p:sp>
          <p:nvSpPr>
            <p:cNvPr name="TextBox 8" id="8"/>
            <p:cNvSpPr txBox="true"/>
            <p:nvPr/>
          </p:nvSpPr>
          <p:spPr>
            <a:xfrm>
              <a:off x="203200" y="120650"/>
              <a:ext cx="406400" cy="285750"/>
            </a:xfrm>
            <a:prstGeom prst="rect">
              <a:avLst/>
            </a:prstGeom>
          </p:spPr>
          <p:txBody>
            <a:bodyPr anchor="ctr" rtlCol="false" tIns="50800" lIns="50800" bIns="50800" rIns="50800"/>
            <a:lstStyle/>
            <a:p>
              <a:pPr algn="ctr">
                <a:lnSpc>
                  <a:spcPts val="1869"/>
                </a:lnSpc>
              </a:pPr>
            </a:p>
          </p:txBody>
        </p:sp>
      </p:grpSp>
      <p:sp>
        <p:nvSpPr>
          <p:cNvPr name="TextBox 9" id="9"/>
          <p:cNvSpPr txBox="true"/>
          <p:nvPr/>
        </p:nvSpPr>
        <p:spPr>
          <a:xfrm rot="0">
            <a:off x="8277439" y="4392427"/>
            <a:ext cx="9657581" cy="1236980"/>
          </a:xfrm>
          <a:prstGeom prst="rect">
            <a:avLst/>
          </a:prstGeom>
        </p:spPr>
        <p:txBody>
          <a:bodyPr anchor="t" rtlCol="false" tIns="0" lIns="0" bIns="0" rIns="0">
            <a:spAutoFit/>
          </a:bodyPr>
          <a:lstStyle/>
          <a:p>
            <a:pPr algn="r">
              <a:lnSpc>
                <a:spcPts val="4840"/>
              </a:lnSpc>
            </a:pPr>
            <a:r>
              <a:rPr lang="en-US" b="true" sz="4400" spc="330">
                <a:solidFill>
                  <a:srgbClr val="FFFFFF"/>
                </a:solidFill>
                <a:latin typeface="Catamaran Bold"/>
                <a:ea typeface="Catamaran Bold"/>
                <a:cs typeface="Catamaran Bold"/>
                <a:sym typeface="Catamaran Bold"/>
              </a:rPr>
              <a:t>GPU APPLICATION IN</a:t>
            </a:r>
          </a:p>
          <a:p>
            <a:pPr algn="r">
              <a:lnSpc>
                <a:spcPts val="4840"/>
              </a:lnSpc>
            </a:pPr>
            <a:r>
              <a:rPr lang="en-US" b="true" sz="4400" spc="330">
                <a:solidFill>
                  <a:srgbClr val="FFFFFF"/>
                </a:solidFill>
                <a:latin typeface="Catamaran Bold"/>
                <a:ea typeface="Catamaran Bold"/>
                <a:cs typeface="Catamaran Bold"/>
                <a:sym typeface="Catamaran Bold"/>
              </a:rPr>
              <a:t>OPTION TRADING</a:t>
            </a:r>
          </a:p>
        </p:txBody>
      </p:sp>
      <p:sp>
        <p:nvSpPr>
          <p:cNvPr name="TextBox 10" id="10"/>
          <p:cNvSpPr txBox="true"/>
          <p:nvPr/>
        </p:nvSpPr>
        <p:spPr>
          <a:xfrm rot="0">
            <a:off x="7763907" y="598344"/>
            <a:ext cx="10684644" cy="1800228"/>
          </a:xfrm>
          <a:prstGeom prst="rect">
            <a:avLst/>
          </a:prstGeom>
        </p:spPr>
        <p:txBody>
          <a:bodyPr anchor="t" rtlCol="false" tIns="0" lIns="0" bIns="0" rIns="0">
            <a:spAutoFit/>
          </a:bodyPr>
          <a:lstStyle/>
          <a:p>
            <a:pPr algn="r">
              <a:lnSpc>
                <a:spcPts val="13595"/>
              </a:lnSpc>
            </a:pPr>
            <a:r>
              <a:rPr lang="en-US" b="true" sz="12359" spc="1371">
                <a:solidFill>
                  <a:srgbClr val="FFFFFF"/>
                </a:solidFill>
                <a:latin typeface="Arimo Bold"/>
                <a:ea typeface="Arimo Bold"/>
                <a:cs typeface="Arimo Bold"/>
                <a:sym typeface="Arimo Bold"/>
              </a:rPr>
              <a:t>RESEARCH</a:t>
            </a:r>
          </a:p>
        </p:txBody>
      </p:sp>
      <p:sp>
        <p:nvSpPr>
          <p:cNvPr name="TextBox 11" id="11"/>
          <p:cNvSpPr txBox="true"/>
          <p:nvPr/>
        </p:nvSpPr>
        <p:spPr>
          <a:xfrm rot="0">
            <a:off x="1423233" y="8528685"/>
            <a:ext cx="3474780" cy="313690"/>
          </a:xfrm>
          <a:prstGeom prst="rect">
            <a:avLst/>
          </a:prstGeom>
        </p:spPr>
        <p:txBody>
          <a:bodyPr anchor="t" rtlCol="false" tIns="0" lIns="0" bIns="0" rIns="0">
            <a:spAutoFit/>
          </a:bodyPr>
          <a:lstStyle/>
          <a:p>
            <a:pPr algn="just">
              <a:lnSpc>
                <a:spcPts val="2419"/>
              </a:lnSpc>
            </a:pPr>
            <a:r>
              <a:rPr lang="en-US" b="true" sz="2199" spc="312">
                <a:solidFill>
                  <a:srgbClr val="000000"/>
                </a:solidFill>
                <a:latin typeface="Catamaran Bold"/>
                <a:ea typeface="Catamaran Bold"/>
                <a:cs typeface="Catamaran Bold"/>
                <a:sym typeface="Catamaran Bold"/>
              </a:rPr>
              <a:t>20 MAY 2025</a:t>
            </a:r>
          </a:p>
        </p:txBody>
      </p:sp>
      <p:sp>
        <p:nvSpPr>
          <p:cNvPr name="TextBox 12" id="12"/>
          <p:cNvSpPr txBox="true"/>
          <p:nvPr/>
        </p:nvSpPr>
        <p:spPr>
          <a:xfrm rot="0">
            <a:off x="6173306" y="2574003"/>
            <a:ext cx="11410073" cy="1349914"/>
          </a:xfrm>
          <a:prstGeom prst="rect">
            <a:avLst/>
          </a:prstGeom>
        </p:spPr>
        <p:txBody>
          <a:bodyPr anchor="t" rtlCol="false" tIns="0" lIns="0" bIns="0" rIns="0">
            <a:spAutoFit/>
          </a:bodyPr>
          <a:lstStyle/>
          <a:p>
            <a:pPr algn="r">
              <a:lnSpc>
                <a:spcPts val="10496"/>
              </a:lnSpc>
            </a:pPr>
            <a:r>
              <a:rPr lang="en-US" b="true" sz="9542" spc="2690">
                <a:solidFill>
                  <a:srgbClr val="FFFFFF"/>
                </a:solidFill>
                <a:latin typeface="Catamaran Bold"/>
                <a:ea typeface="Catamaran Bold"/>
                <a:cs typeface="Catamaran Bold"/>
                <a:sym typeface="Catamaran Bold"/>
              </a:rPr>
              <a:t>PROJECT</a:t>
            </a:r>
          </a:p>
        </p:txBody>
      </p:sp>
      <p:grpSp>
        <p:nvGrpSpPr>
          <p:cNvPr name="Group 13" id="13"/>
          <p:cNvGrpSpPr/>
          <p:nvPr/>
        </p:nvGrpSpPr>
        <p:grpSpPr>
          <a:xfrm rot="5400000">
            <a:off x="-2023686" y="3905948"/>
            <a:ext cx="6893838" cy="3446919"/>
            <a:chOff x="0" y="0"/>
            <a:chExt cx="812800" cy="406400"/>
          </a:xfrm>
        </p:grpSpPr>
        <p:sp>
          <p:nvSpPr>
            <p:cNvPr name="Freeform 14" id="14"/>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FA038"/>
            </a:solidFill>
          </p:spPr>
        </p:sp>
        <p:sp>
          <p:nvSpPr>
            <p:cNvPr name="TextBox 15" id="15"/>
            <p:cNvSpPr txBox="true"/>
            <p:nvPr/>
          </p:nvSpPr>
          <p:spPr>
            <a:xfrm>
              <a:off x="203200" y="120650"/>
              <a:ext cx="406400" cy="285750"/>
            </a:xfrm>
            <a:prstGeom prst="rect">
              <a:avLst/>
            </a:prstGeom>
          </p:spPr>
          <p:txBody>
            <a:bodyPr anchor="ctr" rtlCol="false" tIns="50800" lIns="50800" bIns="50800" rIns="50800"/>
            <a:lstStyle/>
            <a:p>
              <a:pPr algn="ctr">
                <a:lnSpc>
                  <a:spcPts val="1869"/>
                </a:lnSpc>
              </a:pPr>
            </a:p>
          </p:txBody>
        </p:sp>
      </p:grpSp>
      <p:sp>
        <p:nvSpPr>
          <p:cNvPr name="TextBox 16" id="16"/>
          <p:cNvSpPr txBox="true"/>
          <p:nvPr/>
        </p:nvSpPr>
        <p:spPr>
          <a:xfrm rot="0">
            <a:off x="8482698" y="7212965"/>
            <a:ext cx="9657581" cy="1296670"/>
          </a:xfrm>
          <a:prstGeom prst="rect">
            <a:avLst/>
          </a:prstGeom>
        </p:spPr>
        <p:txBody>
          <a:bodyPr anchor="t" rtlCol="false" tIns="0" lIns="0" bIns="0" rIns="0">
            <a:spAutoFit/>
          </a:bodyPr>
          <a:lstStyle/>
          <a:p>
            <a:pPr algn="just">
              <a:lnSpc>
                <a:spcPts val="3410"/>
              </a:lnSpc>
            </a:pPr>
            <a:r>
              <a:rPr lang="en-US" b="true" sz="3100" spc="232">
                <a:solidFill>
                  <a:srgbClr val="FFFFFF"/>
                </a:solidFill>
                <a:latin typeface="Catamaran Bold"/>
                <a:ea typeface="Catamaran Bold"/>
                <a:cs typeface="Catamaran Bold"/>
                <a:sym typeface="Catamaran Bold"/>
              </a:rPr>
              <a:t>BY:</a:t>
            </a:r>
          </a:p>
          <a:p>
            <a:pPr algn="just">
              <a:lnSpc>
                <a:spcPts val="3410"/>
              </a:lnSpc>
            </a:pPr>
            <a:r>
              <a:rPr lang="en-US" b="true" sz="3100" spc="232">
                <a:solidFill>
                  <a:srgbClr val="FFFFFF"/>
                </a:solidFill>
                <a:latin typeface="Catamaran Bold"/>
                <a:ea typeface="Catamaran Bold"/>
                <a:cs typeface="Catamaran Bold"/>
                <a:sym typeface="Catamaran Bold"/>
              </a:rPr>
              <a:t>ABHISHEK L</a:t>
            </a:r>
          </a:p>
          <a:p>
            <a:pPr algn="just">
              <a:lnSpc>
                <a:spcPts val="3410"/>
              </a:lnSpc>
            </a:pPr>
            <a:r>
              <a:rPr lang="en-US" b="true" sz="3100" spc="232">
                <a:solidFill>
                  <a:srgbClr val="FFFFFF"/>
                </a:solidFill>
                <a:latin typeface="Catamaran Bold"/>
                <a:ea typeface="Catamaran Bold"/>
                <a:cs typeface="Catamaran Bold"/>
                <a:sym typeface="Catamaran Bold"/>
              </a:rPr>
              <a:t>ANVI GUPTA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sp>
        <p:nvSpPr>
          <p:cNvPr name="Freeform 3" id="3"/>
          <p:cNvSpPr/>
          <p:nvPr/>
        </p:nvSpPr>
        <p:spPr>
          <a:xfrm flipH="false" flipV="false" rot="0">
            <a:off x="1028700" y="3496652"/>
            <a:ext cx="12278427" cy="6423074"/>
          </a:xfrm>
          <a:custGeom>
            <a:avLst/>
            <a:gdLst/>
            <a:ahLst/>
            <a:cxnLst/>
            <a:rect r="r" b="b" t="t" l="l"/>
            <a:pathLst>
              <a:path h="6423074" w="12278427">
                <a:moveTo>
                  <a:pt x="0" y="0"/>
                </a:moveTo>
                <a:lnTo>
                  <a:pt x="12278427" y="0"/>
                </a:lnTo>
                <a:lnTo>
                  <a:pt x="12278427" y="6423074"/>
                </a:lnTo>
                <a:lnTo>
                  <a:pt x="0" y="6423074"/>
                </a:lnTo>
                <a:lnTo>
                  <a:pt x="0" y="0"/>
                </a:lnTo>
                <a:close/>
              </a:path>
            </a:pathLst>
          </a:custGeom>
          <a:blipFill>
            <a:blip r:embed="rId3"/>
            <a:stretch>
              <a:fillRect l="0" t="-33783" r="0" b="-33783"/>
            </a:stretch>
          </a:blipFill>
        </p:spPr>
      </p:sp>
      <p:sp>
        <p:nvSpPr>
          <p:cNvPr name="TextBox 4" id="4"/>
          <p:cNvSpPr txBox="true"/>
          <p:nvPr/>
        </p:nvSpPr>
        <p:spPr>
          <a:xfrm rot="0">
            <a:off x="1028700" y="386980"/>
            <a:ext cx="16230600" cy="397510"/>
          </a:xfrm>
          <a:prstGeom prst="rect">
            <a:avLst/>
          </a:prstGeom>
        </p:spPr>
        <p:txBody>
          <a:bodyPr anchor="t" rtlCol="false" tIns="0" lIns="0" bIns="0" rIns="0">
            <a:spAutoFit/>
          </a:bodyPr>
          <a:lstStyle/>
          <a:p>
            <a:pPr algn="l">
              <a:lnSpc>
                <a:spcPts val="3079"/>
              </a:lnSpc>
              <a:spcBef>
                <a:spcPct val="0"/>
              </a:spcBef>
            </a:pPr>
            <a:r>
              <a:rPr lang="en-US" b="true" sz="2799" spc="111">
                <a:solidFill>
                  <a:srgbClr val="000000"/>
                </a:solidFill>
                <a:latin typeface="Catamaran Bold"/>
                <a:ea typeface="Catamaran Bold"/>
                <a:cs typeface="Catamaran Bold"/>
                <a:sym typeface="Catamaran Bold"/>
              </a:rPr>
              <a:t>OUTPUT</a:t>
            </a:r>
          </a:p>
        </p:txBody>
      </p:sp>
      <p:sp>
        <p:nvSpPr>
          <p:cNvPr name="TextBox 5" id="5"/>
          <p:cNvSpPr txBox="true"/>
          <p:nvPr/>
        </p:nvSpPr>
        <p:spPr>
          <a:xfrm rot="0">
            <a:off x="1028700" y="813064"/>
            <a:ext cx="16230600" cy="1608455"/>
          </a:xfrm>
          <a:prstGeom prst="rect">
            <a:avLst/>
          </a:prstGeom>
        </p:spPr>
        <p:txBody>
          <a:bodyPr anchor="t" rtlCol="false" tIns="0" lIns="0" bIns="0" rIns="0">
            <a:spAutoFit/>
          </a:bodyPr>
          <a:lstStyle/>
          <a:p>
            <a:pPr algn="l">
              <a:lnSpc>
                <a:spcPts val="3189"/>
              </a:lnSpc>
            </a:pPr>
            <a:r>
              <a:rPr lang="en-US" sz="2899" spc="115">
                <a:solidFill>
                  <a:srgbClr val="000000"/>
                </a:solidFill>
                <a:latin typeface="Catamaran"/>
                <a:ea typeface="Catamaran"/>
                <a:cs typeface="Catamaran"/>
                <a:sym typeface="Catamaran"/>
              </a:rPr>
              <a:t>The accuracy and reliability of the Monte Carlo results were validated against the Black-Scholes formula, a widely acc</a:t>
            </a:r>
            <a:r>
              <a:rPr lang="en-US" sz="2899" spc="115">
                <a:solidFill>
                  <a:srgbClr val="000000"/>
                </a:solidFill>
                <a:latin typeface="Catamaran"/>
                <a:ea typeface="Catamaran"/>
                <a:cs typeface="Catamaran"/>
                <a:sym typeface="Catamaran"/>
              </a:rPr>
              <a:t>epted model for option pricing in the financial industry. This comparison serves as a crucial validation of the Monte Carlo simulation's accuracy and reliability in pricing European Call Options, reassuring </a:t>
            </a:r>
          </a:p>
        </p:txBody>
      </p:sp>
      <p:sp>
        <p:nvSpPr>
          <p:cNvPr name="TextBox 6" id="6"/>
          <p:cNvSpPr txBox="true"/>
          <p:nvPr/>
        </p:nvSpPr>
        <p:spPr>
          <a:xfrm rot="0">
            <a:off x="1028700" y="2652780"/>
            <a:ext cx="16230600" cy="1178560"/>
          </a:xfrm>
          <a:prstGeom prst="rect">
            <a:avLst/>
          </a:prstGeom>
        </p:spPr>
        <p:txBody>
          <a:bodyPr anchor="t" rtlCol="false" tIns="0" lIns="0" bIns="0" rIns="0">
            <a:spAutoFit/>
          </a:bodyPr>
          <a:lstStyle/>
          <a:p>
            <a:pPr algn="l">
              <a:lnSpc>
                <a:spcPts val="3079"/>
              </a:lnSpc>
            </a:pPr>
            <a:r>
              <a:rPr lang="en-US" sz="2799" spc="111">
                <a:solidFill>
                  <a:srgbClr val="000000"/>
                </a:solidFill>
                <a:latin typeface="Catamaran"/>
                <a:ea typeface="Catamaran"/>
                <a:cs typeface="Catamaran"/>
                <a:sym typeface="Catamaran"/>
              </a:rPr>
              <a:t>Execution time was measured for both the CPU and GPU impl</a:t>
            </a:r>
            <a:r>
              <a:rPr lang="en-US" sz="2799" spc="111">
                <a:solidFill>
                  <a:srgbClr val="000000"/>
                </a:solidFill>
                <a:latin typeface="Catamaran"/>
                <a:ea typeface="Catamaran"/>
                <a:cs typeface="Catamaran"/>
                <a:sym typeface="Catamaran"/>
              </a:rPr>
              <a:t>ementations using Py</a:t>
            </a:r>
            <a:r>
              <a:rPr lang="en-US" sz="2799" spc="111">
                <a:solidFill>
                  <a:srgbClr val="000000"/>
                </a:solidFill>
                <a:latin typeface="Catamaran"/>
                <a:ea typeface="Catamaran"/>
                <a:cs typeface="Catamaran"/>
                <a:sym typeface="Catamaran"/>
              </a:rPr>
              <a:t>thon's time module. The speedup was calculated as the ratio of CPU</a:t>
            </a:r>
            <a:r>
              <a:rPr lang="en-US" sz="2799" spc="111">
                <a:solidFill>
                  <a:srgbClr val="000000"/>
                </a:solidFill>
                <a:latin typeface="Catamaran"/>
                <a:ea typeface="Catamaran"/>
                <a:cs typeface="Catamaran"/>
                <a:sym typeface="Catamaran"/>
              </a:rPr>
              <a:t> time to GPU</a:t>
            </a:r>
            <a:r>
              <a:rPr lang="en-US" sz="2799" spc="111">
                <a:solidFill>
                  <a:srgbClr val="000000"/>
                </a:solidFill>
                <a:latin typeface="Catamaran"/>
                <a:ea typeface="Catamaran"/>
                <a:cs typeface="Catamaran"/>
                <a:sym typeface="Catamaran"/>
              </a:rPr>
              <a:t> time.</a:t>
            </a:r>
          </a:p>
          <a:p>
            <a:pPr algn="l">
              <a:lnSpc>
                <a:spcPts val="307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grpSp>
        <p:nvGrpSpPr>
          <p:cNvPr name="Group 3" id="3"/>
          <p:cNvGrpSpPr/>
          <p:nvPr/>
        </p:nvGrpSpPr>
        <p:grpSpPr>
          <a:xfrm rot="0">
            <a:off x="658526" y="1703638"/>
            <a:ext cx="16648399" cy="7264564"/>
            <a:chOff x="0" y="0"/>
            <a:chExt cx="9248283" cy="4035508"/>
          </a:xfrm>
        </p:grpSpPr>
        <p:sp>
          <p:nvSpPr>
            <p:cNvPr name="Freeform 4" id="4"/>
            <p:cNvSpPr/>
            <p:nvPr/>
          </p:nvSpPr>
          <p:spPr>
            <a:xfrm flipH="false" flipV="false" rot="0">
              <a:off x="0" y="0"/>
              <a:ext cx="9248284" cy="4035508"/>
            </a:xfrm>
            <a:custGeom>
              <a:avLst/>
              <a:gdLst/>
              <a:ahLst/>
              <a:cxnLst/>
              <a:rect r="r" b="b" t="t" l="l"/>
              <a:pathLst>
                <a:path h="4035508" w="9248284">
                  <a:moveTo>
                    <a:pt x="6975" y="0"/>
                  </a:moveTo>
                  <a:lnTo>
                    <a:pt x="9241308" y="0"/>
                  </a:lnTo>
                  <a:cubicBezTo>
                    <a:pt x="9245160" y="0"/>
                    <a:pt x="9248284" y="3123"/>
                    <a:pt x="9248284" y="6975"/>
                  </a:cubicBezTo>
                  <a:lnTo>
                    <a:pt x="9248284" y="4028532"/>
                  </a:lnTo>
                  <a:cubicBezTo>
                    <a:pt x="9248284" y="4032385"/>
                    <a:pt x="9245160" y="4035508"/>
                    <a:pt x="9241308" y="4035508"/>
                  </a:cubicBezTo>
                  <a:lnTo>
                    <a:pt x="6975" y="4035508"/>
                  </a:lnTo>
                  <a:cubicBezTo>
                    <a:pt x="5125" y="4035508"/>
                    <a:pt x="3351" y="4034773"/>
                    <a:pt x="2043" y="4033465"/>
                  </a:cubicBezTo>
                  <a:cubicBezTo>
                    <a:pt x="735" y="4032157"/>
                    <a:pt x="0" y="4030383"/>
                    <a:pt x="0" y="4028532"/>
                  </a:cubicBezTo>
                  <a:lnTo>
                    <a:pt x="0" y="6975"/>
                  </a:lnTo>
                  <a:cubicBezTo>
                    <a:pt x="0" y="3123"/>
                    <a:pt x="3123" y="0"/>
                    <a:pt x="6975" y="0"/>
                  </a:cubicBezTo>
                  <a:close/>
                </a:path>
              </a:pathLst>
            </a:custGeom>
            <a:solidFill>
              <a:srgbClr val="DCEEE1"/>
            </a:solidFill>
          </p:spPr>
        </p:sp>
        <p:sp>
          <p:nvSpPr>
            <p:cNvPr name="TextBox 5" id="5"/>
            <p:cNvSpPr txBox="true"/>
            <p:nvPr/>
          </p:nvSpPr>
          <p:spPr>
            <a:xfrm>
              <a:off x="0" y="-28575"/>
              <a:ext cx="9248283" cy="4064083"/>
            </a:xfrm>
            <a:prstGeom prst="rect">
              <a:avLst/>
            </a:prstGeom>
          </p:spPr>
          <p:txBody>
            <a:bodyPr anchor="ctr" rtlCol="false" tIns="24085" lIns="24085" bIns="24085" rIns="24085"/>
            <a:lstStyle/>
            <a:p>
              <a:pPr algn="ctr">
                <a:lnSpc>
                  <a:spcPts val="2070"/>
                </a:lnSpc>
              </a:pPr>
            </a:p>
          </p:txBody>
        </p:sp>
      </p:grpSp>
      <p:sp>
        <p:nvSpPr>
          <p:cNvPr name="TextBox 6" id="6"/>
          <p:cNvSpPr txBox="true"/>
          <p:nvPr/>
        </p:nvSpPr>
        <p:spPr>
          <a:xfrm rot="0">
            <a:off x="1076325" y="2101819"/>
            <a:ext cx="16230600" cy="3802380"/>
          </a:xfrm>
          <a:prstGeom prst="rect">
            <a:avLst/>
          </a:prstGeom>
        </p:spPr>
        <p:txBody>
          <a:bodyPr anchor="t" rtlCol="false" tIns="0" lIns="0" bIns="0" rIns="0">
            <a:spAutoFit/>
          </a:bodyPr>
          <a:lstStyle/>
          <a:p>
            <a:pPr algn="l" marL="755644" indent="-377822" lvl="1">
              <a:lnSpc>
                <a:spcPts val="3849"/>
              </a:lnSpc>
              <a:buFont typeface="Arial"/>
              <a:buChar char="•"/>
            </a:pPr>
            <a:r>
              <a:rPr lang="en-US" sz="3499" spc="139">
                <a:solidFill>
                  <a:srgbClr val="000000"/>
                </a:solidFill>
                <a:latin typeface="Catamaran"/>
                <a:ea typeface="Catamaran"/>
                <a:cs typeface="Catamaran"/>
                <a:sym typeface="Catamaran"/>
              </a:rPr>
              <a:t>When tasked with running 1 million simulation paths, the CPU impl</a:t>
            </a:r>
            <a:r>
              <a:rPr lang="en-US" sz="3499" spc="139">
                <a:solidFill>
                  <a:srgbClr val="000000"/>
                </a:solidFill>
                <a:latin typeface="Catamaran"/>
                <a:ea typeface="Catamaran"/>
                <a:cs typeface="Catamaran"/>
                <a:sym typeface="Catamaran"/>
              </a:rPr>
              <a:t>ementation required approximately 175 seconds to complete.</a:t>
            </a:r>
          </a:p>
          <a:p>
            <a:pPr algn="l" marL="755644" indent="-377822" lvl="1">
              <a:lnSpc>
                <a:spcPts val="3849"/>
              </a:lnSpc>
              <a:buFont typeface="Arial"/>
              <a:buChar char="•"/>
            </a:pPr>
            <a:r>
              <a:rPr lang="en-US" sz="3499" spc="139">
                <a:solidFill>
                  <a:srgbClr val="000000"/>
                </a:solidFill>
                <a:latin typeface="Catamaran"/>
                <a:ea typeface="Catamaran"/>
                <a:cs typeface="Catamaran"/>
                <a:sym typeface="Catamaran"/>
              </a:rPr>
              <a:t>the GPU-accelerated implementation completed the identical 1 million simulations in a mere 0.3937 seconds. This corresponds to an impressive speedup factor of over </a:t>
            </a:r>
            <a:r>
              <a:rPr lang="en-US" b="true" sz="3499" spc="139">
                <a:solidFill>
                  <a:srgbClr val="000000"/>
                </a:solidFill>
                <a:latin typeface="Catamaran Semi-Bold"/>
                <a:ea typeface="Catamaran Semi-Bold"/>
                <a:cs typeface="Catamaran Semi-Bold"/>
                <a:sym typeface="Catamaran Semi-Bold"/>
              </a:rPr>
              <a:t>445 times</a:t>
            </a:r>
            <a:r>
              <a:rPr lang="en-US" sz="3499" spc="139">
                <a:solidFill>
                  <a:srgbClr val="000000"/>
                </a:solidFill>
                <a:latin typeface="Catamaran"/>
                <a:ea typeface="Catamaran"/>
                <a:cs typeface="Catamaran"/>
                <a:sym typeface="Catamaran"/>
              </a:rPr>
              <a:t> compared to the CPU execution</a:t>
            </a:r>
          </a:p>
          <a:p>
            <a:pPr algn="l" marL="755644" indent="-377822" lvl="1">
              <a:lnSpc>
                <a:spcPts val="3849"/>
              </a:lnSpc>
              <a:buFont typeface="Arial"/>
              <a:buChar char="•"/>
            </a:pPr>
            <a:r>
              <a:rPr lang="en-US" sz="3499" spc="139">
                <a:solidFill>
                  <a:srgbClr val="000000"/>
                </a:solidFill>
                <a:latin typeface="Catamaran"/>
                <a:ea typeface="Catamaran"/>
                <a:cs typeface="Catamaran"/>
                <a:sym typeface="Catamaran"/>
              </a:rPr>
              <a:t>High parallelism of GPUs makes them ideal for large-scale simulations.</a:t>
            </a:r>
          </a:p>
          <a:p>
            <a:pPr algn="l" marL="755644" indent="-377822" lvl="1">
              <a:lnSpc>
                <a:spcPts val="3849"/>
              </a:lnSpc>
              <a:buFont typeface="Arial"/>
              <a:buChar char="•"/>
            </a:pPr>
            <a:r>
              <a:rPr lang="en-US" sz="3499" spc="139">
                <a:solidFill>
                  <a:srgbClr val="000000"/>
                </a:solidFill>
                <a:latin typeface="Catamaran"/>
                <a:ea typeface="Catamaran"/>
                <a:cs typeface="Catamaran"/>
                <a:sym typeface="Catamaran"/>
              </a:rPr>
              <a:t>Enables timely analysis and decision-making in financial contexts.</a:t>
            </a:r>
          </a:p>
          <a:p>
            <a:pPr algn="l">
              <a:lnSpc>
                <a:spcPts val="3079"/>
              </a:lnSpc>
            </a:pPr>
          </a:p>
        </p:txBody>
      </p:sp>
      <p:sp>
        <p:nvSpPr>
          <p:cNvPr name="TextBox 7" id="7"/>
          <p:cNvSpPr txBox="true"/>
          <p:nvPr/>
        </p:nvSpPr>
        <p:spPr>
          <a:xfrm rot="0">
            <a:off x="1028700" y="5847049"/>
            <a:ext cx="16230600" cy="2462530"/>
          </a:xfrm>
          <a:prstGeom prst="rect">
            <a:avLst/>
          </a:prstGeom>
        </p:spPr>
        <p:txBody>
          <a:bodyPr anchor="t" rtlCol="false" tIns="0" lIns="0" bIns="0" rIns="0">
            <a:spAutoFit/>
          </a:bodyPr>
          <a:lstStyle/>
          <a:p>
            <a:pPr algn="ctr">
              <a:lnSpc>
                <a:spcPts val="3920"/>
              </a:lnSpc>
              <a:spcBef>
                <a:spcPct val="0"/>
              </a:spcBef>
            </a:pPr>
            <a:r>
              <a:rPr lang="en-US" b="true" sz="2800">
                <a:solidFill>
                  <a:srgbClr val="000000"/>
                </a:solidFill>
                <a:latin typeface="Catamaran Bold"/>
                <a:ea typeface="Catamaran Bold"/>
                <a:cs typeface="Catamaran Bold"/>
                <a:sym typeface="Catamaran Bold"/>
              </a:rPr>
              <a:t>The calculated option prices from both implementations are in close agreement, as is the Black-Scholes price, validating the accuracy and convergence with 1 million simulations. This validation provides a strong reassurance about the accuracy of the simulations and the effectiveness of GPU utilization, overcoming previous issues with insufficient workload.</a:t>
            </a:r>
          </a:p>
          <a:p>
            <a:pPr algn="ctr">
              <a:lnSpc>
                <a:spcPts val="3920"/>
              </a:lnSpc>
              <a:spcBef>
                <a:spcPct val="0"/>
              </a:spcBef>
            </a:pPr>
          </a:p>
        </p:txBody>
      </p:sp>
      <p:grpSp>
        <p:nvGrpSpPr>
          <p:cNvPr name="Group 8" id="8"/>
          <p:cNvGrpSpPr/>
          <p:nvPr/>
        </p:nvGrpSpPr>
        <p:grpSpPr>
          <a:xfrm rot="0">
            <a:off x="1012895" y="589797"/>
            <a:ext cx="2946261" cy="751481"/>
            <a:chOff x="0" y="0"/>
            <a:chExt cx="775970" cy="197921"/>
          </a:xfrm>
        </p:grpSpPr>
        <p:sp>
          <p:nvSpPr>
            <p:cNvPr name="Freeform 9" id="9"/>
            <p:cNvSpPr/>
            <p:nvPr/>
          </p:nvSpPr>
          <p:spPr>
            <a:xfrm flipH="false" flipV="false" rot="0">
              <a:off x="0" y="0"/>
              <a:ext cx="775970" cy="197921"/>
            </a:xfrm>
            <a:custGeom>
              <a:avLst/>
              <a:gdLst/>
              <a:ahLst/>
              <a:cxnLst/>
              <a:rect r="r" b="b" t="t" l="l"/>
              <a:pathLst>
                <a:path h="197921" w="775970">
                  <a:moveTo>
                    <a:pt x="26277" y="0"/>
                  </a:moveTo>
                  <a:lnTo>
                    <a:pt x="749693" y="0"/>
                  </a:lnTo>
                  <a:cubicBezTo>
                    <a:pt x="756662" y="0"/>
                    <a:pt x="763346" y="2768"/>
                    <a:pt x="768274" y="7696"/>
                  </a:cubicBezTo>
                  <a:cubicBezTo>
                    <a:pt x="773201" y="12624"/>
                    <a:pt x="775970" y="19308"/>
                    <a:pt x="775970" y="26277"/>
                  </a:cubicBezTo>
                  <a:lnTo>
                    <a:pt x="775970" y="171644"/>
                  </a:lnTo>
                  <a:cubicBezTo>
                    <a:pt x="775970" y="186156"/>
                    <a:pt x="764205" y="197921"/>
                    <a:pt x="749693" y="197921"/>
                  </a:cubicBezTo>
                  <a:lnTo>
                    <a:pt x="26277" y="197921"/>
                  </a:lnTo>
                  <a:cubicBezTo>
                    <a:pt x="19308" y="197921"/>
                    <a:pt x="12624" y="195153"/>
                    <a:pt x="7696" y="190225"/>
                  </a:cubicBezTo>
                  <a:cubicBezTo>
                    <a:pt x="2768" y="185297"/>
                    <a:pt x="0" y="178613"/>
                    <a:pt x="0" y="171644"/>
                  </a:cubicBezTo>
                  <a:lnTo>
                    <a:pt x="0" y="26277"/>
                  </a:lnTo>
                  <a:cubicBezTo>
                    <a:pt x="0" y="19308"/>
                    <a:pt x="2768" y="12624"/>
                    <a:pt x="7696" y="7696"/>
                  </a:cubicBezTo>
                  <a:cubicBezTo>
                    <a:pt x="12624" y="2768"/>
                    <a:pt x="19308" y="0"/>
                    <a:pt x="26277" y="0"/>
                  </a:cubicBezTo>
                  <a:close/>
                </a:path>
              </a:pathLst>
            </a:custGeom>
            <a:gradFill rotWithShape="true">
              <a:gsLst>
                <a:gs pos="0">
                  <a:srgbClr val="FFFFFF">
                    <a:alpha val="100000"/>
                  </a:srgbClr>
                </a:gs>
                <a:gs pos="100000">
                  <a:srgbClr val="FFFFFF">
                    <a:alpha val="88000"/>
                  </a:srgbClr>
                </a:gs>
              </a:gsLst>
              <a:lin ang="0"/>
            </a:gradFill>
            <a:ln w="38100" cap="sq">
              <a:solidFill>
                <a:srgbClr val="0E6D3B"/>
              </a:solidFill>
              <a:prstDash val="solid"/>
              <a:miter/>
            </a:ln>
          </p:spPr>
        </p:sp>
        <p:sp>
          <p:nvSpPr>
            <p:cNvPr name="TextBox 10" id="10"/>
            <p:cNvSpPr txBox="true"/>
            <p:nvPr/>
          </p:nvSpPr>
          <p:spPr>
            <a:xfrm>
              <a:off x="0" y="-28575"/>
              <a:ext cx="775970" cy="226496"/>
            </a:xfrm>
            <a:prstGeom prst="rect">
              <a:avLst/>
            </a:prstGeom>
          </p:spPr>
          <p:txBody>
            <a:bodyPr anchor="ctr" rtlCol="false" tIns="50800" lIns="50800" bIns="50800" rIns="50800"/>
            <a:lstStyle/>
            <a:p>
              <a:pPr algn="ctr" marL="0" indent="0" lvl="0">
                <a:lnSpc>
                  <a:spcPts val="2038"/>
                </a:lnSpc>
                <a:spcBef>
                  <a:spcPct val="0"/>
                </a:spcBef>
              </a:pPr>
            </a:p>
          </p:txBody>
        </p:sp>
      </p:grpSp>
      <p:sp>
        <p:nvSpPr>
          <p:cNvPr name="TextBox 11" id="11"/>
          <p:cNvSpPr txBox="true"/>
          <p:nvPr/>
        </p:nvSpPr>
        <p:spPr>
          <a:xfrm rot="0">
            <a:off x="1228725" y="731133"/>
            <a:ext cx="16230600" cy="397510"/>
          </a:xfrm>
          <a:prstGeom prst="rect">
            <a:avLst/>
          </a:prstGeom>
        </p:spPr>
        <p:txBody>
          <a:bodyPr anchor="t" rtlCol="false" tIns="0" lIns="0" bIns="0" rIns="0">
            <a:spAutoFit/>
          </a:bodyPr>
          <a:lstStyle/>
          <a:p>
            <a:pPr algn="l">
              <a:lnSpc>
                <a:spcPts val="3079"/>
              </a:lnSpc>
              <a:spcBef>
                <a:spcPct val="0"/>
              </a:spcBef>
            </a:pPr>
            <a:r>
              <a:rPr lang="en-US" b="true" sz="2799" spc="111">
                <a:solidFill>
                  <a:srgbClr val="000000"/>
                </a:solidFill>
                <a:latin typeface="Catamaran Bold"/>
                <a:ea typeface="Catamaran Bold"/>
                <a:cs typeface="Catamaran Bold"/>
                <a:sym typeface="Catamaran Bold"/>
              </a:rPr>
              <a:t>RESULTS: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grpSp>
        <p:nvGrpSpPr>
          <p:cNvPr name="Group 3" id="3"/>
          <p:cNvGrpSpPr/>
          <p:nvPr/>
        </p:nvGrpSpPr>
        <p:grpSpPr>
          <a:xfrm rot="0">
            <a:off x="1028700" y="4879278"/>
            <a:ext cx="16230600" cy="4379022"/>
            <a:chOff x="0" y="0"/>
            <a:chExt cx="9016193" cy="2432573"/>
          </a:xfrm>
        </p:grpSpPr>
        <p:sp>
          <p:nvSpPr>
            <p:cNvPr name="Freeform 4" id="4"/>
            <p:cNvSpPr/>
            <p:nvPr/>
          </p:nvSpPr>
          <p:spPr>
            <a:xfrm flipH="false" flipV="false" rot="0">
              <a:off x="0" y="0"/>
              <a:ext cx="9016193" cy="2432572"/>
            </a:xfrm>
            <a:custGeom>
              <a:avLst/>
              <a:gdLst/>
              <a:ahLst/>
              <a:cxnLst/>
              <a:rect r="r" b="b" t="t" l="l"/>
              <a:pathLst>
                <a:path h="2432572" w="9016193">
                  <a:moveTo>
                    <a:pt x="7155" y="0"/>
                  </a:moveTo>
                  <a:lnTo>
                    <a:pt x="9009038" y="0"/>
                  </a:lnTo>
                  <a:cubicBezTo>
                    <a:pt x="9012989" y="0"/>
                    <a:pt x="9016193" y="3203"/>
                    <a:pt x="9016193" y="7155"/>
                  </a:cubicBezTo>
                  <a:lnTo>
                    <a:pt x="9016193" y="2425417"/>
                  </a:lnTo>
                  <a:cubicBezTo>
                    <a:pt x="9016193" y="2427315"/>
                    <a:pt x="9015440" y="2429135"/>
                    <a:pt x="9014097" y="2430477"/>
                  </a:cubicBezTo>
                  <a:cubicBezTo>
                    <a:pt x="9012755" y="2431819"/>
                    <a:pt x="9010936" y="2432572"/>
                    <a:pt x="9009038" y="2432572"/>
                  </a:cubicBezTo>
                  <a:lnTo>
                    <a:pt x="7155" y="2432572"/>
                  </a:lnTo>
                  <a:cubicBezTo>
                    <a:pt x="5257" y="2432572"/>
                    <a:pt x="3437" y="2431819"/>
                    <a:pt x="2096" y="2430477"/>
                  </a:cubicBezTo>
                  <a:cubicBezTo>
                    <a:pt x="754" y="2429135"/>
                    <a:pt x="0" y="2427315"/>
                    <a:pt x="0" y="2425417"/>
                  </a:cubicBezTo>
                  <a:lnTo>
                    <a:pt x="0" y="7155"/>
                  </a:lnTo>
                  <a:cubicBezTo>
                    <a:pt x="0" y="5257"/>
                    <a:pt x="754" y="3437"/>
                    <a:pt x="2096" y="2096"/>
                  </a:cubicBezTo>
                  <a:cubicBezTo>
                    <a:pt x="3437" y="754"/>
                    <a:pt x="5257" y="0"/>
                    <a:pt x="7155" y="0"/>
                  </a:cubicBezTo>
                  <a:close/>
                </a:path>
              </a:pathLst>
            </a:custGeom>
            <a:solidFill>
              <a:srgbClr val="DCEEE1"/>
            </a:solidFill>
          </p:spPr>
        </p:sp>
        <p:sp>
          <p:nvSpPr>
            <p:cNvPr name="TextBox 5" id="5"/>
            <p:cNvSpPr txBox="true"/>
            <p:nvPr/>
          </p:nvSpPr>
          <p:spPr>
            <a:xfrm>
              <a:off x="0" y="-28575"/>
              <a:ext cx="9016193" cy="2461148"/>
            </a:xfrm>
            <a:prstGeom prst="rect">
              <a:avLst/>
            </a:prstGeom>
          </p:spPr>
          <p:txBody>
            <a:bodyPr anchor="ctr" rtlCol="false" tIns="24085" lIns="24085" bIns="24085" rIns="24085"/>
            <a:lstStyle/>
            <a:p>
              <a:pPr algn="ctr">
                <a:lnSpc>
                  <a:spcPts val="2070"/>
                </a:lnSpc>
              </a:pPr>
            </a:p>
          </p:txBody>
        </p:sp>
      </p:grpSp>
      <p:sp>
        <p:nvSpPr>
          <p:cNvPr name="Freeform 6" id="6"/>
          <p:cNvSpPr/>
          <p:nvPr/>
        </p:nvSpPr>
        <p:spPr>
          <a:xfrm flipH="false" flipV="false" rot="0">
            <a:off x="6383275" y="5638814"/>
            <a:ext cx="476415" cy="441248"/>
          </a:xfrm>
          <a:custGeom>
            <a:avLst/>
            <a:gdLst/>
            <a:ahLst/>
            <a:cxnLst/>
            <a:rect r="r" b="b" t="t" l="l"/>
            <a:pathLst>
              <a:path h="441248" w="476415">
                <a:moveTo>
                  <a:pt x="0" y="0"/>
                </a:moveTo>
                <a:lnTo>
                  <a:pt x="476416" y="0"/>
                </a:lnTo>
                <a:lnTo>
                  <a:pt x="476416" y="441248"/>
                </a:lnTo>
                <a:lnTo>
                  <a:pt x="0" y="4412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12690098" y="5638814"/>
            <a:ext cx="424498" cy="441248"/>
          </a:xfrm>
          <a:custGeom>
            <a:avLst/>
            <a:gdLst/>
            <a:ahLst/>
            <a:cxnLst/>
            <a:rect r="r" b="b" t="t" l="l"/>
            <a:pathLst>
              <a:path h="441248" w="424498">
                <a:moveTo>
                  <a:pt x="0" y="0"/>
                </a:moveTo>
                <a:lnTo>
                  <a:pt x="424498" y="0"/>
                </a:lnTo>
                <a:lnTo>
                  <a:pt x="424498" y="441248"/>
                </a:lnTo>
                <a:lnTo>
                  <a:pt x="0" y="4412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0418366" y="6179834"/>
            <a:ext cx="424498" cy="441248"/>
          </a:xfrm>
          <a:custGeom>
            <a:avLst/>
            <a:gdLst/>
            <a:ahLst/>
            <a:cxnLst/>
            <a:rect r="r" b="b" t="t" l="l"/>
            <a:pathLst>
              <a:path h="441248" w="424498">
                <a:moveTo>
                  <a:pt x="0" y="0"/>
                </a:moveTo>
                <a:lnTo>
                  <a:pt x="424497" y="0"/>
                </a:lnTo>
                <a:lnTo>
                  <a:pt x="424497" y="441248"/>
                </a:lnTo>
                <a:lnTo>
                  <a:pt x="0" y="4412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11671340" y="6665532"/>
            <a:ext cx="568249" cy="568960"/>
          </a:xfrm>
          <a:custGeom>
            <a:avLst/>
            <a:gdLst/>
            <a:ahLst/>
            <a:cxnLst/>
            <a:rect r="r" b="b" t="t" l="l"/>
            <a:pathLst>
              <a:path h="568960" w="568249">
                <a:moveTo>
                  <a:pt x="0" y="0"/>
                </a:moveTo>
                <a:lnTo>
                  <a:pt x="568249" y="0"/>
                </a:lnTo>
                <a:lnTo>
                  <a:pt x="568249" y="568960"/>
                </a:lnTo>
                <a:lnTo>
                  <a:pt x="0" y="568960"/>
                </a:lnTo>
                <a:lnTo>
                  <a:pt x="0" y="0"/>
                </a:lnTo>
                <a:close/>
              </a:path>
            </a:pathLst>
          </a:custGeom>
          <a:blipFill>
            <a:blip r:embed="rId7"/>
            <a:stretch>
              <a:fillRect l="0" t="0" r="0" b="0"/>
            </a:stretch>
          </a:blipFill>
        </p:spPr>
      </p:sp>
      <p:sp>
        <p:nvSpPr>
          <p:cNvPr name="TextBox 10" id="10"/>
          <p:cNvSpPr txBox="true"/>
          <p:nvPr/>
        </p:nvSpPr>
        <p:spPr>
          <a:xfrm rot="0">
            <a:off x="1085850" y="3104801"/>
            <a:ext cx="16230600" cy="788035"/>
          </a:xfrm>
          <a:prstGeom prst="rect">
            <a:avLst/>
          </a:prstGeom>
        </p:spPr>
        <p:txBody>
          <a:bodyPr anchor="t" rtlCol="false" tIns="0" lIns="0" bIns="0" rIns="0">
            <a:spAutoFit/>
          </a:bodyPr>
          <a:lstStyle/>
          <a:p>
            <a:pPr algn="l">
              <a:lnSpc>
                <a:spcPts val="3079"/>
              </a:lnSpc>
              <a:spcBef>
                <a:spcPct val="0"/>
              </a:spcBef>
            </a:pPr>
            <a:r>
              <a:rPr lang="en-US" sz="2799" spc="111">
                <a:solidFill>
                  <a:srgbClr val="000000"/>
                </a:solidFill>
                <a:latin typeface="Catamaran"/>
                <a:ea typeface="Catamaran"/>
                <a:cs typeface="Catamaran"/>
                <a:sym typeface="Catamaran"/>
              </a:rPr>
              <a:t>We saw how Monte Carlo simulations are good to be used in GPU. This paper discusses about what are the challenges in utilizing GPU and how to optimaize accordingly.</a:t>
            </a:r>
          </a:p>
        </p:txBody>
      </p:sp>
      <p:sp>
        <p:nvSpPr>
          <p:cNvPr name="TextBox 11" id="11"/>
          <p:cNvSpPr txBox="true"/>
          <p:nvPr/>
        </p:nvSpPr>
        <p:spPr>
          <a:xfrm rot="0">
            <a:off x="1028700" y="895350"/>
            <a:ext cx="12740685" cy="1137285"/>
          </a:xfrm>
          <a:prstGeom prst="rect">
            <a:avLst/>
          </a:prstGeom>
        </p:spPr>
        <p:txBody>
          <a:bodyPr anchor="t" rtlCol="false" tIns="0" lIns="0" bIns="0" rIns="0">
            <a:spAutoFit/>
          </a:bodyPr>
          <a:lstStyle/>
          <a:p>
            <a:pPr algn="l">
              <a:lnSpc>
                <a:spcPts val="9240"/>
              </a:lnSpc>
            </a:pPr>
            <a:r>
              <a:rPr lang="en-US" sz="6600" b="true">
                <a:solidFill>
                  <a:srgbClr val="000000"/>
                </a:solidFill>
                <a:latin typeface="Catamaran Bold"/>
                <a:ea typeface="Catamaran Bold"/>
                <a:cs typeface="Catamaran Bold"/>
                <a:sym typeface="Catamaran Bold"/>
              </a:rPr>
              <a:t>RESEARCH PAPER REVIEW</a:t>
            </a:r>
          </a:p>
        </p:txBody>
      </p:sp>
      <p:sp>
        <p:nvSpPr>
          <p:cNvPr name="TextBox 12" id="12"/>
          <p:cNvSpPr txBox="true"/>
          <p:nvPr/>
        </p:nvSpPr>
        <p:spPr>
          <a:xfrm rot="0">
            <a:off x="1076325" y="2061210"/>
            <a:ext cx="15992803" cy="788035"/>
          </a:xfrm>
          <a:prstGeom prst="rect">
            <a:avLst/>
          </a:prstGeom>
        </p:spPr>
        <p:txBody>
          <a:bodyPr anchor="t" rtlCol="false" tIns="0" lIns="0" bIns="0" rIns="0">
            <a:spAutoFit/>
          </a:bodyPr>
          <a:lstStyle/>
          <a:p>
            <a:pPr algn="l">
              <a:lnSpc>
                <a:spcPts val="3079"/>
              </a:lnSpc>
              <a:spcBef>
                <a:spcPct val="0"/>
              </a:spcBef>
            </a:pPr>
            <a:r>
              <a:rPr lang="en-US" b="true" sz="2799" spc="111">
                <a:solidFill>
                  <a:srgbClr val="000000"/>
                </a:solidFill>
                <a:latin typeface="Catamaran Bold"/>
                <a:ea typeface="Catamaran Bold"/>
                <a:cs typeface="Catamaran Bold"/>
                <a:sym typeface="Catamaran Bold"/>
              </a:rPr>
              <a:t>EFFI</a:t>
            </a:r>
            <a:r>
              <a:rPr lang="en-US" b="true" sz="2799" spc="111">
                <a:solidFill>
                  <a:srgbClr val="000000"/>
                </a:solidFill>
                <a:latin typeface="Catamaran Bold"/>
                <a:ea typeface="Catamaran Bold"/>
                <a:cs typeface="Catamaran Bold"/>
                <a:sym typeface="Catamaran Bold"/>
              </a:rPr>
              <a:t>CIENT MONTE CARLO-BASED OPTIONS PRICING ON </a:t>
            </a:r>
            <a:r>
              <a:rPr lang="en-US" b="true" sz="2799" spc="111">
                <a:solidFill>
                  <a:srgbClr val="000000"/>
                </a:solidFill>
                <a:latin typeface="Catamaran Bold"/>
                <a:ea typeface="Catamaran Bold"/>
                <a:cs typeface="Catamaran Bold"/>
                <a:sym typeface="Catamaran Bold"/>
              </a:rPr>
              <a:t>GRAPHICS PROCESSORS AND ITS OPTIMIZATIONS</a:t>
            </a:r>
          </a:p>
        </p:txBody>
      </p:sp>
      <p:sp>
        <p:nvSpPr>
          <p:cNvPr name="TextBox 13" id="13"/>
          <p:cNvSpPr txBox="true"/>
          <p:nvPr/>
        </p:nvSpPr>
        <p:spPr>
          <a:xfrm rot="0">
            <a:off x="1038225" y="4307778"/>
            <a:ext cx="10378916" cy="523875"/>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Catamaran Bold"/>
                <a:ea typeface="Catamaran Bold"/>
                <a:cs typeface="Catamaran Bold"/>
                <a:sym typeface="Catamaran Bold"/>
              </a:rPr>
              <a:t>Challenges in GPU Implementation of Monte Carlo Simulations</a:t>
            </a:r>
          </a:p>
        </p:txBody>
      </p:sp>
      <p:sp>
        <p:nvSpPr>
          <p:cNvPr name="TextBox 14" id="14"/>
          <p:cNvSpPr txBox="true"/>
          <p:nvPr/>
        </p:nvSpPr>
        <p:spPr>
          <a:xfrm rot="0">
            <a:off x="1085850" y="4947858"/>
            <a:ext cx="7278171" cy="481330"/>
          </a:xfrm>
          <a:prstGeom prst="rect">
            <a:avLst/>
          </a:prstGeom>
        </p:spPr>
        <p:txBody>
          <a:bodyPr anchor="t" rtlCol="false" tIns="0" lIns="0" bIns="0" rIns="0">
            <a:spAutoFit/>
          </a:bodyPr>
          <a:lstStyle/>
          <a:p>
            <a:pPr algn="l">
              <a:lnSpc>
                <a:spcPts val="3920"/>
              </a:lnSpc>
              <a:spcBef>
                <a:spcPct val="0"/>
              </a:spcBef>
            </a:pPr>
            <a:r>
              <a:rPr lang="en-US" b="true" sz="2800">
                <a:solidFill>
                  <a:srgbClr val="000000"/>
                </a:solidFill>
                <a:latin typeface="Catamaran Bold"/>
                <a:ea typeface="Catamaran Bold"/>
                <a:cs typeface="Catamaran Bold"/>
                <a:sym typeface="Catamaran Bold"/>
              </a:rPr>
              <a:t>Challenge 1: Memory Usage and Bank Conflicts </a:t>
            </a:r>
          </a:p>
        </p:txBody>
      </p:sp>
      <p:sp>
        <p:nvSpPr>
          <p:cNvPr name="TextBox 15" id="15"/>
          <p:cNvSpPr txBox="true"/>
          <p:nvPr/>
        </p:nvSpPr>
        <p:spPr>
          <a:xfrm rot="0">
            <a:off x="1181100" y="5619688"/>
            <a:ext cx="4954310" cy="438785"/>
          </a:xfrm>
          <a:prstGeom prst="rect">
            <a:avLst/>
          </a:prstGeom>
        </p:spPr>
        <p:txBody>
          <a:bodyPr anchor="t" rtlCol="false" tIns="0" lIns="0" bIns="0" rIns="0">
            <a:spAutoFit/>
          </a:bodyPr>
          <a:lstStyle/>
          <a:p>
            <a:pPr algn="l">
              <a:lnSpc>
                <a:spcPts val="3640"/>
              </a:lnSpc>
              <a:spcBef>
                <a:spcPct val="0"/>
              </a:spcBef>
            </a:pPr>
            <a:r>
              <a:rPr lang="en-US" sz="2600">
                <a:solidFill>
                  <a:srgbClr val="000000"/>
                </a:solidFill>
                <a:latin typeface="Catamaran"/>
                <a:ea typeface="Catamaran"/>
                <a:cs typeface="Catamaran"/>
                <a:sym typeface="Catamaran"/>
              </a:rPr>
              <a:t>More price paths → Higher accuracy</a:t>
            </a:r>
          </a:p>
        </p:txBody>
      </p:sp>
      <p:sp>
        <p:nvSpPr>
          <p:cNvPr name="TextBox 16" id="16"/>
          <p:cNvSpPr txBox="true"/>
          <p:nvPr/>
        </p:nvSpPr>
        <p:spPr>
          <a:xfrm rot="0">
            <a:off x="8818781" y="5641278"/>
            <a:ext cx="3623667" cy="438785"/>
          </a:xfrm>
          <a:prstGeom prst="rect">
            <a:avLst/>
          </a:prstGeom>
        </p:spPr>
        <p:txBody>
          <a:bodyPr anchor="t" rtlCol="false" tIns="0" lIns="0" bIns="0" rIns="0">
            <a:spAutoFit/>
          </a:bodyPr>
          <a:lstStyle/>
          <a:p>
            <a:pPr algn="l">
              <a:lnSpc>
                <a:spcPts val="3640"/>
              </a:lnSpc>
              <a:spcBef>
                <a:spcPct val="0"/>
              </a:spcBef>
            </a:pPr>
            <a:r>
              <a:rPr lang="en-US" sz="2600">
                <a:solidFill>
                  <a:srgbClr val="000000"/>
                </a:solidFill>
                <a:latin typeface="Catamaran"/>
                <a:ea typeface="Catamaran"/>
                <a:cs typeface="Catamaran"/>
                <a:sym typeface="Catamaran"/>
              </a:rPr>
              <a:t>But: Higher memory usage</a:t>
            </a:r>
          </a:p>
        </p:txBody>
      </p:sp>
      <p:sp>
        <p:nvSpPr>
          <p:cNvPr name="TextBox 17" id="17"/>
          <p:cNvSpPr txBox="true"/>
          <p:nvPr/>
        </p:nvSpPr>
        <p:spPr>
          <a:xfrm rot="0">
            <a:off x="1181100" y="6182297"/>
            <a:ext cx="9087445" cy="438785"/>
          </a:xfrm>
          <a:prstGeom prst="rect">
            <a:avLst/>
          </a:prstGeom>
        </p:spPr>
        <p:txBody>
          <a:bodyPr anchor="t" rtlCol="false" tIns="0" lIns="0" bIns="0" rIns="0">
            <a:spAutoFit/>
          </a:bodyPr>
          <a:lstStyle/>
          <a:p>
            <a:pPr algn="l">
              <a:lnSpc>
                <a:spcPts val="3640"/>
              </a:lnSpc>
              <a:spcBef>
                <a:spcPct val="0"/>
              </a:spcBef>
            </a:pPr>
            <a:r>
              <a:rPr lang="en-US" sz="2600">
                <a:solidFill>
                  <a:srgbClr val="000000"/>
                </a:solidFill>
                <a:latin typeface="Catamaran"/>
                <a:ea typeface="Catamaran"/>
                <a:cs typeface="Catamaran"/>
                <a:sym typeface="Catamaran"/>
              </a:rPr>
              <a:t>When shared memory exceeds → global memory → slower access</a:t>
            </a:r>
          </a:p>
        </p:txBody>
      </p:sp>
      <p:sp>
        <p:nvSpPr>
          <p:cNvPr name="TextBox 18" id="18"/>
          <p:cNvSpPr txBox="true"/>
          <p:nvPr/>
        </p:nvSpPr>
        <p:spPr>
          <a:xfrm rot="0">
            <a:off x="1181100" y="6706807"/>
            <a:ext cx="10337840" cy="438785"/>
          </a:xfrm>
          <a:prstGeom prst="rect">
            <a:avLst/>
          </a:prstGeom>
        </p:spPr>
        <p:txBody>
          <a:bodyPr anchor="t" rtlCol="false" tIns="0" lIns="0" bIns="0" rIns="0">
            <a:spAutoFit/>
          </a:bodyPr>
          <a:lstStyle/>
          <a:p>
            <a:pPr algn="l">
              <a:lnSpc>
                <a:spcPts val="3640"/>
              </a:lnSpc>
              <a:spcBef>
                <a:spcPct val="0"/>
              </a:spcBef>
            </a:pPr>
            <a:r>
              <a:rPr lang="en-US" b="true" sz="2600">
                <a:solidFill>
                  <a:srgbClr val="000000"/>
                </a:solidFill>
                <a:latin typeface="Catamaran Bold"/>
                <a:ea typeface="Catamaran Bold"/>
                <a:cs typeface="Catamaran Bold"/>
                <a:sym typeface="Catamaran Bold"/>
              </a:rPr>
              <a:t>Optimization: Compress the working set to minimize global memory use</a:t>
            </a:r>
          </a:p>
        </p:txBody>
      </p:sp>
      <p:sp>
        <p:nvSpPr>
          <p:cNvPr name="TextBox 19" id="19"/>
          <p:cNvSpPr txBox="true"/>
          <p:nvPr/>
        </p:nvSpPr>
        <p:spPr>
          <a:xfrm rot="0">
            <a:off x="1181100" y="7355142"/>
            <a:ext cx="8218408" cy="438785"/>
          </a:xfrm>
          <a:prstGeom prst="rect">
            <a:avLst/>
          </a:prstGeom>
        </p:spPr>
        <p:txBody>
          <a:bodyPr anchor="t" rtlCol="false" tIns="0" lIns="0" bIns="0" rIns="0">
            <a:spAutoFit/>
          </a:bodyPr>
          <a:lstStyle/>
          <a:p>
            <a:pPr algn="l">
              <a:lnSpc>
                <a:spcPts val="3640"/>
              </a:lnSpc>
              <a:spcBef>
                <a:spcPct val="0"/>
              </a:spcBef>
            </a:pPr>
            <a:r>
              <a:rPr lang="en-US" sz="2600">
                <a:solidFill>
                  <a:srgbClr val="000000"/>
                </a:solidFill>
                <a:latin typeface="Catamaran"/>
                <a:ea typeface="Catamaran"/>
                <a:cs typeface="Catamaran"/>
                <a:sym typeface="Catamaran"/>
              </a:rPr>
              <a:t>Shared memory divided into banks (16 threads per half-warp)</a:t>
            </a:r>
          </a:p>
        </p:txBody>
      </p:sp>
      <p:sp>
        <p:nvSpPr>
          <p:cNvPr name="Freeform 20" id="20"/>
          <p:cNvSpPr/>
          <p:nvPr/>
        </p:nvSpPr>
        <p:spPr>
          <a:xfrm flipH="false" flipV="false" rot="0">
            <a:off x="9575656" y="7352678"/>
            <a:ext cx="476415" cy="441248"/>
          </a:xfrm>
          <a:custGeom>
            <a:avLst/>
            <a:gdLst/>
            <a:ahLst/>
            <a:cxnLst/>
            <a:rect r="r" b="b" t="t" l="l"/>
            <a:pathLst>
              <a:path h="441248" w="476415">
                <a:moveTo>
                  <a:pt x="0" y="0"/>
                </a:moveTo>
                <a:lnTo>
                  <a:pt x="476416" y="0"/>
                </a:lnTo>
                <a:lnTo>
                  <a:pt x="476416" y="441249"/>
                </a:lnTo>
                <a:lnTo>
                  <a:pt x="0" y="44124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1" id="21"/>
          <p:cNvSpPr txBox="true"/>
          <p:nvPr/>
        </p:nvSpPr>
        <p:spPr>
          <a:xfrm rot="0">
            <a:off x="1181100" y="7879652"/>
            <a:ext cx="7334250" cy="438785"/>
          </a:xfrm>
          <a:prstGeom prst="rect">
            <a:avLst/>
          </a:prstGeom>
        </p:spPr>
        <p:txBody>
          <a:bodyPr anchor="t" rtlCol="false" tIns="0" lIns="0" bIns="0" rIns="0">
            <a:spAutoFit/>
          </a:bodyPr>
          <a:lstStyle/>
          <a:p>
            <a:pPr algn="l">
              <a:lnSpc>
                <a:spcPts val="3640"/>
              </a:lnSpc>
              <a:spcBef>
                <a:spcPct val="0"/>
              </a:spcBef>
            </a:pPr>
            <a:r>
              <a:rPr lang="en-US" sz="2600">
                <a:solidFill>
                  <a:srgbClr val="000000"/>
                </a:solidFill>
                <a:latin typeface="Catamaran"/>
                <a:ea typeface="Catamaran"/>
                <a:cs typeface="Catamaran"/>
                <a:sym typeface="Catamaran"/>
              </a:rPr>
              <a:t>If numSteps is multiple of 16 → massive bank conflicts</a:t>
            </a:r>
          </a:p>
        </p:txBody>
      </p:sp>
      <p:sp>
        <p:nvSpPr>
          <p:cNvPr name="Freeform 22" id="22"/>
          <p:cNvSpPr/>
          <p:nvPr/>
        </p:nvSpPr>
        <p:spPr>
          <a:xfrm flipH="false" flipV="false" rot="0">
            <a:off x="8648229" y="7877188"/>
            <a:ext cx="424498" cy="441248"/>
          </a:xfrm>
          <a:custGeom>
            <a:avLst/>
            <a:gdLst/>
            <a:ahLst/>
            <a:cxnLst/>
            <a:rect r="r" b="b" t="t" l="l"/>
            <a:pathLst>
              <a:path h="441248" w="424498">
                <a:moveTo>
                  <a:pt x="0" y="0"/>
                </a:moveTo>
                <a:lnTo>
                  <a:pt x="424498" y="0"/>
                </a:lnTo>
                <a:lnTo>
                  <a:pt x="424498" y="441248"/>
                </a:lnTo>
                <a:lnTo>
                  <a:pt x="0" y="4412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3" id="23"/>
          <p:cNvSpPr txBox="true"/>
          <p:nvPr/>
        </p:nvSpPr>
        <p:spPr>
          <a:xfrm rot="0">
            <a:off x="1181100" y="8461311"/>
            <a:ext cx="10642521" cy="438785"/>
          </a:xfrm>
          <a:prstGeom prst="rect">
            <a:avLst/>
          </a:prstGeom>
        </p:spPr>
        <p:txBody>
          <a:bodyPr anchor="t" rtlCol="false" tIns="0" lIns="0" bIns="0" rIns="0">
            <a:spAutoFit/>
          </a:bodyPr>
          <a:lstStyle/>
          <a:p>
            <a:pPr algn="l">
              <a:lnSpc>
                <a:spcPts val="3640"/>
              </a:lnSpc>
              <a:spcBef>
                <a:spcPct val="0"/>
              </a:spcBef>
            </a:pPr>
            <a:r>
              <a:rPr lang="en-US" b="true" sz="2600">
                <a:solidFill>
                  <a:srgbClr val="000000"/>
                </a:solidFill>
                <a:latin typeface="Catamaran Bold"/>
                <a:ea typeface="Catamaran Bold"/>
                <a:cs typeface="Catamaran Bold"/>
                <a:sym typeface="Catamaran Bold"/>
              </a:rPr>
              <a:t>Optimization: Prime-interval layout to prevent shared bank access overlap</a:t>
            </a:r>
          </a:p>
        </p:txBody>
      </p:sp>
      <p:sp>
        <p:nvSpPr>
          <p:cNvPr name="Freeform 24" id="24"/>
          <p:cNvSpPr/>
          <p:nvPr/>
        </p:nvSpPr>
        <p:spPr>
          <a:xfrm flipH="false" flipV="false" rot="0">
            <a:off x="11955464" y="8420036"/>
            <a:ext cx="568249" cy="568960"/>
          </a:xfrm>
          <a:custGeom>
            <a:avLst/>
            <a:gdLst/>
            <a:ahLst/>
            <a:cxnLst/>
            <a:rect r="r" b="b" t="t" l="l"/>
            <a:pathLst>
              <a:path h="568960" w="568249">
                <a:moveTo>
                  <a:pt x="0" y="0"/>
                </a:moveTo>
                <a:lnTo>
                  <a:pt x="568249" y="0"/>
                </a:lnTo>
                <a:lnTo>
                  <a:pt x="568249" y="568960"/>
                </a:lnTo>
                <a:lnTo>
                  <a:pt x="0" y="568960"/>
                </a:lnTo>
                <a:lnTo>
                  <a:pt x="0" y="0"/>
                </a:lnTo>
                <a:close/>
              </a:path>
            </a:pathLst>
          </a:custGeom>
          <a:blipFill>
            <a:blip r:embed="rId7"/>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sp>
        <p:nvSpPr>
          <p:cNvPr name="TextBox 3" id="3"/>
          <p:cNvSpPr txBox="true"/>
          <p:nvPr/>
        </p:nvSpPr>
        <p:spPr>
          <a:xfrm rot="0">
            <a:off x="1028700" y="895350"/>
            <a:ext cx="12740685" cy="1137285"/>
          </a:xfrm>
          <a:prstGeom prst="rect">
            <a:avLst/>
          </a:prstGeom>
        </p:spPr>
        <p:txBody>
          <a:bodyPr anchor="t" rtlCol="false" tIns="0" lIns="0" bIns="0" rIns="0">
            <a:spAutoFit/>
          </a:bodyPr>
          <a:lstStyle/>
          <a:p>
            <a:pPr algn="l">
              <a:lnSpc>
                <a:spcPts val="9240"/>
              </a:lnSpc>
            </a:pPr>
            <a:r>
              <a:rPr lang="en-US" sz="6600" b="true">
                <a:solidFill>
                  <a:srgbClr val="000000"/>
                </a:solidFill>
                <a:latin typeface="Catamaran Bold"/>
                <a:ea typeface="Catamaran Bold"/>
                <a:cs typeface="Catamaran Bold"/>
                <a:sym typeface="Catamaran Bold"/>
              </a:rPr>
              <a:t>RESEARCH PAPER REVIEW</a:t>
            </a:r>
          </a:p>
        </p:txBody>
      </p:sp>
      <p:grpSp>
        <p:nvGrpSpPr>
          <p:cNvPr name="Group 4" id="4"/>
          <p:cNvGrpSpPr/>
          <p:nvPr/>
        </p:nvGrpSpPr>
        <p:grpSpPr>
          <a:xfrm rot="0">
            <a:off x="1028700" y="2207036"/>
            <a:ext cx="16230600" cy="2760968"/>
            <a:chOff x="0" y="0"/>
            <a:chExt cx="21640800" cy="3681290"/>
          </a:xfrm>
        </p:grpSpPr>
        <p:grpSp>
          <p:nvGrpSpPr>
            <p:cNvPr name="Group 5" id="5"/>
            <p:cNvGrpSpPr/>
            <p:nvPr/>
          </p:nvGrpSpPr>
          <p:grpSpPr>
            <a:xfrm rot="0">
              <a:off x="0" y="0"/>
              <a:ext cx="21640800" cy="3681290"/>
              <a:chOff x="0" y="0"/>
              <a:chExt cx="9016193" cy="1533734"/>
            </a:xfrm>
          </p:grpSpPr>
          <p:sp>
            <p:nvSpPr>
              <p:cNvPr name="Freeform 6" id="6"/>
              <p:cNvSpPr/>
              <p:nvPr/>
            </p:nvSpPr>
            <p:spPr>
              <a:xfrm flipH="false" flipV="false" rot="0">
                <a:off x="0" y="0"/>
                <a:ext cx="9016193" cy="1533734"/>
              </a:xfrm>
              <a:custGeom>
                <a:avLst/>
                <a:gdLst/>
                <a:ahLst/>
                <a:cxnLst/>
                <a:rect r="r" b="b" t="t" l="l"/>
                <a:pathLst>
                  <a:path h="1533734" w="9016193">
                    <a:moveTo>
                      <a:pt x="7155" y="0"/>
                    </a:moveTo>
                    <a:lnTo>
                      <a:pt x="9009038" y="0"/>
                    </a:lnTo>
                    <a:cubicBezTo>
                      <a:pt x="9012989" y="0"/>
                      <a:pt x="9016193" y="3203"/>
                      <a:pt x="9016193" y="7155"/>
                    </a:cubicBezTo>
                    <a:lnTo>
                      <a:pt x="9016193" y="1526579"/>
                    </a:lnTo>
                    <a:cubicBezTo>
                      <a:pt x="9016193" y="1528476"/>
                      <a:pt x="9015440" y="1530296"/>
                      <a:pt x="9014097" y="1531638"/>
                    </a:cubicBezTo>
                    <a:cubicBezTo>
                      <a:pt x="9012755" y="1532980"/>
                      <a:pt x="9010936" y="1533734"/>
                      <a:pt x="9009038" y="1533734"/>
                    </a:cubicBezTo>
                    <a:lnTo>
                      <a:pt x="7155" y="1533734"/>
                    </a:lnTo>
                    <a:cubicBezTo>
                      <a:pt x="5257" y="1533734"/>
                      <a:pt x="3437" y="1532980"/>
                      <a:pt x="2096" y="1531638"/>
                    </a:cubicBezTo>
                    <a:cubicBezTo>
                      <a:pt x="754" y="1530296"/>
                      <a:pt x="0" y="1528476"/>
                      <a:pt x="0" y="1526579"/>
                    </a:cubicBezTo>
                    <a:lnTo>
                      <a:pt x="0" y="7155"/>
                    </a:lnTo>
                    <a:cubicBezTo>
                      <a:pt x="0" y="5257"/>
                      <a:pt x="754" y="3437"/>
                      <a:pt x="2096" y="2096"/>
                    </a:cubicBezTo>
                    <a:cubicBezTo>
                      <a:pt x="3437" y="754"/>
                      <a:pt x="5257" y="0"/>
                      <a:pt x="7155" y="0"/>
                    </a:cubicBezTo>
                    <a:close/>
                  </a:path>
                </a:pathLst>
              </a:custGeom>
              <a:solidFill>
                <a:srgbClr val="DCEEE1"/>
              </a:solidFill>
            </p:spPr>
          </p:sp>
          <p:sp>
            <p:nvSpPr>
              <p:cNvPr name="TextBox 7" id="7"/>
              <p:cNvSpPr txBox="true"/>
              <p:nvPr/>
            </p:nvSpPr>
            <p:spPr>
              <a:xfrm>
                <a:off x="0" y="-28575"/>
                <a:ext cx="9016193" cy="1562309"/>
              </a:xfrm>
              <a:prstGeom prst="rect">
                <a:avLst/>
              </a:prstGeom>
            </p:spPr>
            <p:txBody>
              <a:bodyPr anchor="ctr" rtlCol="false" tIns="24085" lIns="24085" bIns="24085" rIns="24085"/>
              <a:lstStyle/>
              <a:p>
                <a:pPr algn="ctr">
                  <a:lnSpc>
                    <a:spcPts val="2070"/>
                  </a:lnSpc>
                </a:pPr>
              </a:p>
            </p:txBody>
          </p:sp>
        </p:grpSp>
        <p:sp>
          <p:nvSpPr>
            <p:cNvPr name="Freeform 8" id="8"/>
            <p:cNvSpPr/>
            <p:nvPr/>
          </p:nvSpPr>
          <p:spPr>
            <a:xfrm flipH="false" flipV="false" rot="0">
              <a:off x="7661752" y="1012715"/>
              <a:ext cx="635221" cy="588331"/>
            </a:xfrm>
            <a:custGeom>
              <a:avLst/>
              <a:gdLst/>
              <a:ahLst/>
              <a:cxnLst/>
              <a:rect r="r" b="b" t="t" l="l"/>
              <a:pathLst>
                <a:path h="588331" w="635221">
                  <a:moveTo>
                    <a:pt x="0" y="0"/>
                  </a:moveTo>
                  <a:lnTo>
                    <a:pt x="635220" y="0"/>
                  </a:lnTo>
                  <a:lnTo>
                    <a:pt x="635220" y="588331"/>
                  </a:lnTo>
                  <a:lnTo>
                    <a:pt x="0" y="5883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296972" y="1734075"/>
              <a:ext cx="565997" cy="588331"/>
            </a:xfrm>
            <a:custGeom>
              <a:avLst/>
              <a:gdLst/>
              <a:ahLst/>
              <a:cxnLst/>
              <a:rect r="r" b="b" t="t" l="l"/>
              <a:pathLst>
                <a:path h="588331" w="565997">
                  <a:moveTo>
                    <a:pt x="0" y="0"/>
                  </a:moveTo>
                  <a:lnTo>
                    <a:pt x="565998" y="0"/>
                  </a:lnTo>
                  <a:lnTo>
                    <a:pt x="565998" y="588331"/>
                  </a:lnTo>
                  <a:lnTo>
                    <a:pt x="0" y="58833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14310043" y="2381672"/>
              <a:ext cx="757665" cy="758613"/>
            </a:xfrm>
            <a:custGeom>
              <a:avLst/>
              <a:gdLst/>
              <a:ahLst/>
              <a:cxnLst/>
              <a:rect r="r" b="b" t="t" l="l"/>
              <a:pathLst>
                <a:path h="758613" w="757665">
                  <a:moveTo>
                    <a:pt x="0" y="0"/>
                  </a:moveTo>
                  <a:lnTo>
                    <a:pt x="757665" y="0"/>
                  </a:lnTo>
                  <a:lnTo>
                    <a:pt x="757665" y="758614"/>
                  </a:lnTo>
                  <a:lnTo>
                    <a:pt x="0" y="758614"/>
                  </a:lnTo>
                  <a:lnTo>
                    <a:pt x="0" y="0"/>
                  </a:lnTo>
                  <a:close/>
                </a:path>
              </a:pathLst>
            </a:custGeom>
            <a:blipFill>
              <a:blip r:embed="rId7"/>
              <a:stretch>
                <a:fillRect l="0" t="0" r="0" b="0"/>
              </a:stretch>
            </a:blipFill>
          </p:spPr>
        </p:sp>
        <p:sp>
          <p:nvSpPr>
            <p:cNvPr name="TextBox 11" id="11"/>
            <p:cNvSpPr txBox="true"/>
            <p:nvPr/>
          </p:nvSpPr>
          <p:spPr>
            <a:xfrm rot="0">
              <a:off x="76200" y="110490"/>
              <a:ext cx="9500870" cy="622723"/>
            </a:xfrm>
            <a:prstGeom prst="rect">
              <a:avLst/>
            </a:prstGeom>
          </p:spPr>
          <p:txBody>
            <a:bodyPr anchor="t" rtlCol="false" tIns="0" lIns="0" bIns="0" rIns="0">
              <a:spAutoFit/>
            </a:bodyPr>
            <a:lstStyle/>
            <a:p>
              <a:pPr algn="l">
                <a:lnSpc>
                  <a:spcPts val="3920"/>
                </a:lnSpc>
                <a:spcBef>
                  <a:spcPct val="0"/>
                </a:spcBef>
              </a:pPr>
              <a:r>
                <a:rPr lang="en-US" b="true" sz="2800">
                  <a:solidFill>
                    <a:srgbClr val="000000"/>
                  </a:solidFill>
                  <a:latin typeface="Catamaran Bold"/>
                  <a:ea typeface="Catamaran Bold"/>
                  <a:cs typeface="Catamaran Bold"/>
                  <a:sym typeface="Catamaran Bold"/>
                </a:rPr>
                <a:t>Challenge 2: Global Memory Coalescing Issues </a:t>
              </a:r>
            </a:p>
          </p:txBody>
        </p:sp>
        <p:sp>
          <p:nvSpPr>
            <p:cNvPr name="TextBox 12" id="12"/>
            <p:cNvSpPr txBox="true"/>
            <p:nvPr/>
          </p:nvSpPr>
          <p:spPr>
            <a:xfrm rot="0">
              <a:off x="203200" y="1003088"/>
              <a:ext cx="7395052" cy="569171"/>
            </a:xfrm>
            <a:prstGeom prst="rect">
              <a:avLst/>
            </a:prstGeom>
          </p:spPr>
          <p:txBody>
            <a:bodyPr anchor="t" rtlCol="false" tIns="0" lIns="0" bIns="0" rIns="0">
              <a:spAutoFit/>
            </a:bodyPr>
            <a:lstStyle/>
            <a:p>
              <a:pPr algn="l">
                <a:lnSpc>
                  <a:spcPts val="3640"/>
                </a:lnSpc>
                <a:spcBef>
                  <a:spcPct val="0"/>
                </a:spcBef>
              </a:pPr>
              <a:r>
                <a:rPr lang="en-US" sz="2600">
                  <a:solidFill>
                    <a:srgbClr val="000000"/>
                  </a:solidFill>
                  <a:latin typeface="Catamaran"/>
                  <a:ea typeface="Catamaran"/>
                  <a:cs typeface="Catamaran"/>
                  <a:sym typeface="Catamaran"/>
                </a:rPr>
                <a:t>CUDA prefers grouped memory requests</a:t>
              </a:r>
            </a:p>
          </p:txBody>
        </p:sp>
        <p:sp>
          <p:nvSpPr>
            <p:cNvPr name="TextBox 13" id="13"/>
            <p:cNvSpPr txBox="true"/>
            <p:nvPr/>
          </p:nvSpPr>
          <p:spPr>
            <a:xfrm rot="0">
              <a:off x="10159372" y="1031875"/>
              <a:ext cx="10099516" cy="569171"/>
            </a:xfrm>
            <a:prstGeom prst="rect">
              <a:avLst/>
            </a:prstGeom>
          </p:spPr>
          <p:txBody>
            <a:bodyPr anchor="t" rtlCol="false" tIns="0" lIns="0" bIns="0" rIns="0">
              <a:spAutoFit/>
            </a:bodyPr>
            <a:lstStyle/>
            <a:p>
              <a:pPr algn="l">
                <a:lnSpc>
                  <a:spcPts val="3640"/>
                </a:lnSpc>
                <a:spcBef>
                  <a:spcPct val="0"/>
                </a:spcBef>
              </a:pPr>
              <a:r>
                <a:rPr lang="en-US" sz="2600">
                  <a:solidFill>
                    <a:srgbClr val="000000"/>
                  </a:solidFill>
                  <a:latin typeface="Catamaran"/>
                  <a:ea typeface="Catamaran"/>
                  <a:cs typeface="Catamaran"/>
                  <a:sym typeface="Catamaran"/>
                </a:rPr>
                <a:t>In MC simulation: threads access independent path data</a:t>
              </a:r>
            </a:p>
          </p:txBody>
        </p:sp>
        <p:sp>
          <p:nvSpPr>
            <p:cNvPr name="TextBox 14" id="14"/>
            <p:cNvSpPr txBox="true"/>
            <p:nvPr/>
          </p:nvSpPr>
          <p:spPr>
            <a:xfrm rot="0">
              <a:off x="203200" y="1753234"/>
              <a:ext cx="7930356" cy="569171"/>
            </a:xfrm>
            <a:prstGeom prst="rect">
              <a:avLst/>
            </a:prstGeom>
          </p:spPr>
          <p:txBody>
            <a:bodyPr anchor="t" rtlCol="false" tIns="0" lIns="0" bIns="0" rIns="0">
              <a:spAutoFit/>
            </a:bodyPr>
            <a:lstStyle/>
            <a:p>
              <a:pPr algn="l">
                <a:lnSpc>
                  <a:spcPts val="3640"/>
                </a:lnSpc>
                <a:spcBef>
                  <a:spcPct val="0"/>
                </a:spcBef>
              </a:pPr>
              <a:r>
                <a:rPr lang="en-US" sz="2600">
                  <a:solidFill>
                    <a:srgbClr val="000000"/>
                  </a:solidFill>
                  <a:latin typeface="Catamaran"/>
                  <a:ea typeface="Catamaran"/>
                  <a:cs typeface="Catamaran"/>
                  <a:sym typeface="Catamaran"/>
                </a:rPr>
                <a:t>Global memory accesses can’t be coalesced</a:t>
              </a:r>
            </a:p>
          </p:txBody>
        </p:sp>
        <p:sp>
          <p:nvSpPr>
            <p:cNvPr name="TextBox 15" id="15"/>
            <p:cNvSpPr txBox="true"/>
            <p:nvPr/>
          </p:nvSpPr>
          <p:spPr>
            <a:xfrm rot="0">
              <a:off x="203200" y="2452581"/>
              <a:ext cx="14005243" cy="569171"/>
            </a:xfrm>
            <a:prstGeom prst="rect">
              <a:avLst/>
            </a:prstGeom>
          </p:spPr>
          <p:txBody>
            <a:bodyPr anchor="t" rtlCol="false" tIns="0" lIns="0" bIns="0" rIns="0">
              <a:spAutoFit/>
            </a:bodyPr>
            <a:lstStyle/>
            <a:p>
              <a:pPr algn="l">
                <a:lnSpc>
                  <a:spcPts val="3640"/>
                </a:lnSpc>
                <a:spcBef>
                  <a:spcPct val="0"/>
                </a:spcBef>
              </a:pPr>
              <a:r>
                <a:rPr lang="en-US" b="true" sz="2600">
                  <a:solidFill>
                    <a:srgbClr val="000000"/>
                  </a:solidFill>
                  <a:latin typeface="Catamaran Bold"/>
                  <a:ea typeface="Catamaran Bold"/>
                  <a:cs typeface="Catamaran Bold"/>
                  <a:sym typeface="Catamaran Bold"/>
                </a:rPr>
                <a:t>Optimization: Reorganize layout to encourage neighboring thread access</a:t>
              </a:r>
            </a:p>
          </p:txBody>
        </p:sp>
        <p:sp>
          <p:nvSpPr>
            <p:cNvPr name="Freeform 16" id="16"/>
            <p:cNvSpPr/>
            <p:nvPr/>
          </p:nvSpPr>
          <p:spPr>
            <a:xfrm flipH="false" flipV="false" rot="0">
              <a:off x="20547884" y="1017321"/>
              <a:ext cx="635221" cy="588331"/>
            </a:xfrm>
            <a:custGeom>
              <a:avLst/>
              <a:gdLst/>
              <a:ahLst/>
              <a:cxnLst/>
              <a:rect r="r" b="b" t="t" l="l"/>
              <a:pathLst>
                <a:path h="588331" w="635221">
                  <a:moveTo>
                    <a:pt x="0" y="0"/>
                  </a:moveTo>
                  <a:lnTo>
                    <a:pt x="635220" y="0"/>
                  </a:lnTo>
                  <a:lnTo>
                    <a:pt x="635220" y="588331"/>
                  </a:lnTo>
                  <a:lnTo>
                    <a:pt x="0" y="5883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grpSp>
        <p:nvGrpSpPr>
          <p:cNvPr name="Group 17" id="17"/>
          <p:cNvGrpSpPr/>
          <p:nvPr/>
        </p:nvGrpSpPr>
        <p:grpSpPr>
          <a:xfrm rot="0">
            <a:off x="1085850" y="5549029"/>
            <a:ext cx="16230600" cy="3913219"/>
            <a:chOff x="0" y="0"/>
            <a:chExt cx="9016193" cy="2173816"/>
          </a:xfrm>
        </p:grpSpPr>
        <p:sp>
          <p:nvSpPr>
            <p:cNvPr name="Freeform 18" id="18"/>
            <p:cNvSpPr/>
            <p:nvPr/>
          </p:nvSpPr>
          <p:spPr>
            <a:xfrm flipH="false" flipV="false" rot="0">
              <a:off x="0" y="0"/>
              <a:ext cx="9016193" cy="2173816"/>
            </a:xfrm>
            <a:custGeom>
              <a:avLst/>
              <a:gdLst/>
              <a:ahLst/>
              <a:cxnLst/>
              <a:rect r="r" b="b" t="t" l="l"/>
              <a:pathLst>
                <a:path h="2173816" w="9016193">
                  <a:moveTo>
                    <a:pt x="7155" y="0"/>
                  </a:moveTo>
                  <a:lnTo>
                    <a:pt x="9009038" y="0"/>
                  </a:lnTo>
                  <a:cubicBezTo>
                    <a:pt x="9012989" y="0"/>
                    <a:pt x="9016193" y="3203"/>
                    <a:pt x="9016193" y="7155"/>
                  </a:cubicBezTo>
                  <a:lnTo>
                    <a:pt x="9016193" y="2166661"/>
                  </a:lnTo>
                  <a:cubicBezTo>
                    <a:pt x="9016193" y="2168559"/>
                    <a:pt x="9015440" y="2170379"/>
                    <a:pt x="9014097" y="2171720"/>
                  </a:cubicBezTo>
                  <a:cubicBezTo>
                    <a:pt x="9012755" y="2173062"/>
                    <a:pt x="9010936" y="2173816"/>
                    <a:pt x="9009038" y="2173816"/>
                  </a:cubicBezTo>
                  <a:lnTo>
                    <a:pt x="7155" y="2173816"/>
                  </a:lnTo>
                  <a:cubicBezTo>
                    <a:pt x="3203" y="2173816"/>
                    <a:pt x="0" y="2170613"/>
                    <a:pt x="0" y="2166661"/>
                  </a:cubicBezTo>
                  <a:lnTo>
                    <a:pt x="0" y="7155"/>
                  </a:lnTo>
                  <a:cubicBezTo>
                    <a:pt x="0" y="5257"/>
                    <a:pt x="754" y="3437"/>
                    <a:pt x="2096" y="2096"/>
                  </a:cubicBezTo>
                  <a:cubicBezTo>
                    <a:pt x="3437" y="754"/>
                    <a:pt x="5257" y="0"/>
                    <a:pt x="7155" y="0"/>
                  </a:cubicBezTo>
                  <a:close/>
                </a:path>
              </a:pathLst>
            </a:custGeom>
            <a:solidFill>
              <a:srgbClr val="DCEEE1"/>
            </a:solidFill>
          </p:spPr>
        </p:sp>
        <p:sp>
          <p:nvSpPr>
            <p:cNvPr name="TextBox 19" id="19"/>
            <p:cNvSpPr txBox="true"/>
            <p:nvPr/>
          </p:nvSpPr>
          <p:spPr>
            <a:xfrm>
              <a:off x="0" y="-28575"/>
              <a:ext cx="9016193" cy="2202391"/>
            </a:xfrm>
            <a:prstGeom prst="rect">
              <a:avLst/>
            </a:prstGeom>
          </p:spPr>
          <p:txBody>
            <a:bodyPr anchor="ctr" rtlCol="false" tIns="24085" lIns="24085" bIns="24085" rIns="24085"/>
            <a:lstStyle/>
            <a:p>
              <a:pPr algn="ctr">
                <a:lnSpc>
                  <a:spcPts val="2070"/>
                </a:lnSpc>
              </a:pPr>
            </a:p>
          </p:txBody>
        </p:sp>
      </p:grpSp>
      <p:sp>
        <p:nvSpPr>
          <p:cNvPr name="TextBox 20" id="20"/>
          <p:cNvSpPr txBox="true"/>
          <p:nvPr/>
        </p:nvSpPr>
        <p:spPr>
          <a:xfrm rot="0">
            <a:off x="1238250" y="6289439"/>
            <a:ext cx="6467833" cy="438785"/>
          </a:xfrm>
          <a:prstGeom prst="rect">
            <a:avLst/>
          </a:prstGeom>
        </p:spPr>
        <p:txBody>
          <a:bodyPr anchor="t" rtlCol="false" tIns="0" lIns="0" bIns="0" rIns="0">
            <a:spAutoFit/>
          </a:bodyPr>
          <a:lstStyle/>
          <a:p>
            <a:pPr algn="l">
              <a:lnSpc>
                <a:spcPts val="3640"/>
              </a:lnSpc>
              <a:spcBef>
                <a:spcPct val="0"/>
              </a:spcBef>
            </a:pPr>
            <a:r>
              <a:rPr lang="en-US" sz="2600">
                <a:solidFill>
                  <a:srgbClr val="000000"/>
                </a:solidFill>
                <a:latin typeface="Catamaran"/>
                <a:ea typeface="Catamaran"/>
                <a:cs typeface="Catamaran"/>
                <a:sym typeface="Catamaran"/>
              </a:rPr>
              <a:t>Defined as: active warps / max supported warps</a:t>
            </a:r>
          </a:p>
        </p:txBody>
      </p:sp>
      <p:sp>
        <p:nvSpPr>
          <p:cNvPr name="TextBox 21" id="21"/>
          <p:cNvSpPr txBox="true"/>
          <p:nvPr/>
        </p:nvSpPr>
        <p:spPr>
          <a:xfrm rot="0">
            <a:off x="1238250" y="6852049"/>
            <a:ext cx="8003143" cy="438785"/>
          </a:xfrm>
          <a:prstGeom prst="rect">
            <a:avLst/>
          </a:prstGeom>
        </p:spPr>
        <p:txBody>
          <a:bodyPr anchor="t" rtlCol="false" tIns="0" lIns="0" bIns="0" rIns="0">
            <a:spAutoFit/>
          </a:bodyPr>
          <a:lstStyle/>
          <a:p>
            <a:pPr algn="l">
              <a:lnSpc>
                <a:spcPts val="3640"/>
              </a:lnSpc>
              <a:spcBef>
                <a:spcPct val="0"/>
              </a:spcBef>
            </a:pPr>
            <a:r>
              <a:rPr lang="en-US" sz="2600">
                <a:solidFill>
                  <a:srgbClr val="000000"/>
                </a:solidFill>
                <a:latin typeface="Catamaran"/>
                <a:ea typeface="Catamaran"/>
                <a:cs typeface="Catamaran"/>
                <a:sym typeface="Catamaran"/>
              </a:rPr>
              <a:t>Higher occupancy → better overlap of compute &amp; memory</a:t>
            </a:r>
          </a:p>
        </p:txBody>
      </p:sp>
      <p:sp>
        <p:nvSpPr>
          <p:cNvPr name="Freeform 22" id="22"/>
          <p:cNvSpPr/>
          <p:nvPr/>
        </p:nvSpPr>
        <p:spPr>
          <a:xfrm flipH="false" flipV="false" rot="0">
            <a:off x="7128867" y="8386843"/>
            <a:ext cx="568249" cy="568960"/>
          </a:xfrm>
          <a:custGeom>
            <a:avLst/>
            <a:gdLst/>
            <a:ahLst/>
            <a:cxnLst/>
            <a:rect r="r" b="b" t="t" l="l"/>
            <a:pathLst>
              <a:path h="568960" w="568249">
                <a:moveTo>
                  <a:pt x="0" y="0"/>
                </a:moveTo>
                <a:lnTo>
                  <a:pt x="568249" y="0"/>
                </a:lnTo>
                <a:lnTo>
                  <a:pt x="568249" y="568960"/>
                </a:lnTo>
                <a:lnTo>
                  <a:pt x="0" y="568960"/>
                </a:lnTo>
                <a:lnTo>
                  <a:pt x="0" y="0"/>
                </a:lnTo>
                <a:close/>
              </a:path>
            </a:pathLst>
          </a:custGeom>
          <a:blipFill>
            <a:blip r:embed="rId7"/>
            <a:stretch>
              <a:fillRect l="0" t="0" r="0" b="0"/>
            </a:stretch>
          </a:blipFill>
        </p:spPr>
      </p:sp>
      <p:sp>
        <p:nvSpPr>
          <p:cNvPr name="TextBox 23" id="23"/>
          <p:cNvSpPr txBox="true"/>
          <p:nvPr/>
        </p:nvSpPr>
        <p:spPr>
          <a:xfrm rot="0">
            <a:off x="1143000" y="5617609"/>
            <a:ext cx="6773585" cy="481330"/>
          </a:xfrm>
          <a:prstGeom prst="rect">
            <a:avLst/>
          </a:prstGeom>
        </p:spPr>
        <p:txBody>
          <a:bodyPr anchor="t" rtlCol="false" tIns="0" lIns="0" bIns="0" rIns="0">
            <a:spAutoFit/>
          </a:bodyPr>
          <a:lstStyle/>
          <a:p>
            <a:pPr algn="l">
              <a:lnSpc>
                <a:spcPts val="3920"/>
              </a:lnSpc>
              <a:spcBef>
                <a:spcPct val="0"/>
              </a:spcBef>
            </a:pPr>
            <a:r>
              <a:rPr lang="en-US" b="true" sz="2800">
                <a:solidFill>
                  <a:srgbClr val="000000"/>
                </a:solidFill>
                <a:latin typeface="Catamaran Bold"/>
                <a:ea typeface="Catamaran Bold"/>
                <a:cs typeface="Catamaran Bold"/>
                <a:sym typeface="Catamaran Bold"/>
              </a:rPr>
              <a:t>Challenge 3: Low Multiprocessor Occupancy</a:t>
            </a:r>
          </a:p>
        </p:txBody>
      </p:sp>
      <p:sp>
        <p:nvSpPr>
          <p:cNvPr name="TextBox 24" id="24"/>
          <p:cNvSpPr txBox="true"/>
          <p:nvPr/>
        </p:nvSpPr>
        <p:spPr>
          <a:xfrm rot="0">
            <a:off x="1337906" y="7929008"/>
            <a:ext cx="5389483" cy="1810385"/>
          </a:xfrm>
          <a:prstGeom prst="rect">
            <a:avLst/>
          </a:prstGeom>
        </p:spPr>
        <p:txBody>
          <a:bodyPr anchor="t" rtlCol="false" tIns="0" lIns="0" bIns="0" rIns="0">
            <a:spAutoFit/>
          </a:bodyPr>
          <a:lstStyle/>
          <a:p>
            <a:pPr algn="l">
              <a:lnSpc>
                <a:spcPts val="3640"/>
              </a:lnSpc>
            </a:pPr>
            <a:r>
              <a:rPr lang="en-US" sz="2600" b="true">
                <a:solidFill>
                  <a:srgbClr val="000000"/>
                </a:solidFill>
                <a:latin typeface="Catamaran Bold"/>
                <a:ea typeface="Catamaran Bold"/>
                <a:cs typeface="Catamaran Bold"/>
                <a:sym typeface="Catamaran Bold"/>
              </a:rPr>
              <a:t>Optimization:</a:t>
            </a:r>
          </a:p>
          <a:p>
            <a:pPr algn="l" marL="561342" indent="-280671" lvl="1">
              <a:lnSpc>
                <a:spcPts val="3640"/>
              </a:lnSpc>
              <a:buFont typeface="Arial"/>
              <a:buChar char="•"/>
            </a:pPr>
            <a:r>
              <a:rPr lang="en-US" b="true" sz="2600">
                <a:solidFill>
                  <a:srgbClr val="000000"/>
                </a:solidFill>
                <a:latin typeface="Catamaran Bold"/>
                <a:ea typeface="Catamaran Bold"/>
                <a:cs typeface="Catamaran Bold"/>
                <a:sym typeface="Catamaran Bold"/>
              </a:rPr>
              <a:t>Reduce register usage to 20–30%</a:t>
            </a:r>
          </a:p>
          <a:p>
            <a:pPr algn="l" marL="561342" indent="-280671" lvl="1">
              <a:lnSpc>
                <a:spcPts val="3640"/>
              </a:lnSpc>
              <a:spcBef>
                <a:spcPct val="0"/>
              </a:spcBef>
              <a:buFont typeface="Arial"/>
              <a:buChar char="•"/>
            </a:pPr>
            <a:r>
              <a:rPr lang="en-US" b="true" sz="2600">
                <a:solidFill>
                  <a:srgbClr val="000000"/>
                </a:solidFill>
                <a:latin typeface="Catamaran Bold"/>
                <a:ea typeface="Catamaran Bold"/>
                <a:cs typeface="Catamaran Bold"/>
                <a:sym typeface="Catamaran Bold"/>
              </a:rPr>
              <a:t>Minimize local memory spills</a:t>
            </a:r>
          </a:p>
          <a:p>
            <a:pPr algn="l">
              <a:lnSpc>
                <a:spcPts val="3640"/>
              </a:lnSpc>
              <a:spcBef>
                <a:spcPct val="0"/>
              </a:spcBef>
            </a:pPr>
          </a:p>
        </p:txBody>
      </p:sp>
      <p:sp>
        <p:nvSpPr>
          <p:cNvPr name="Freeform 25" id="25"/>
          <p:cNvSpPr/>
          <p:nvPr/>
        </p:nvSpPr>
        <p:spPr>
          <a:xfrm flipH="false" flipV="false" rot="0">
            <a:off x="9403527" y="6849585"/>
            <a:ext cx="476415" cy="441248"/>
          </a:xfrm>
          <a:custGeom>
            <a:avLst/>
            <a:gdLst/>
            <a:ahLst/>
            <a:cxnLst/>
            <a:rect r="r" b="b" t="t" l="l"/>
            <a:pathLst>
              <a:path h="441248" w="476415">
                <a:moveTo>
                  <a:pt x="0" y="0"/>
                </a:moveTo>
                <a:lnTo>
                  <a:pt x="476416" y="0"/>
                </a:lnTo>
                <a:lnTo>
                  <a:pt x="476416" y="441248"/>
                </a:lnTo>
                <a:lnTo>
                  <a:pt x="0" y="44124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26" id="26"/>
          <p:cNvSpPr txBox="true"/>
          <p:nvPr/>
        </p:nvSpPr>
        <p:spPr>
          <a:xfrm rot="0">
            <a:off x="1238250" y="7395608"/>
            <a:ext cx="10807106" cy="895985"/>
          </a:xfrm>
          <a:prstGeom prst="rect">
            <a:avLst/>
          </a:prstGeom>
        </p:spPr>
        <p:txBody>
          <a:bodyPr anchor="t" rtlCol="false" tIns="0" lIns="0" bIns="0" rIns="0">
            <a:spAutoFit/>
          </a:bodyPr>
          <a:lstStyle/>
          <a:p>
            <a:pPr algn="l">
              <a:lnSpc>
                <a:spcPts val="3640"/>
              </a:lnSpc>
            </a:pPr>
            <a:r>
              <a:rPr lang="en-US" sz="2600">
                <a:solidFill>
                  <a:srgbClr val="000000"/>
                </a:solidFill>
                <a:latin typeface="Catamaran"/>
                <a:ea typeface="Catamaran"/>
                <a:cs typeface="Catamaran"/>
                <a:sym typeface="Catamaran"/>
              </a:rPr>
              <a:t>MC-based solution uses many registers per thread-&gt; Only ~50% occupancy</a:t>
            </a:r>
          </a:p>
          <a:p>
            <a:pPr algn="l">
              <a:lnSpc>
                <a:spcPts val="3640"/>
              </a:lnSpc>
              <a:spcBef>
                <a:spcPct val="0"/>
              </a:spcBef>
            </a:pPr>
          </a:p>
        </p:txBody>
      </p:sp>
      <p:sp>
        <p:nvSpPr>
          <p:cNvPr name="Freeform 27" id="27"/>
          <p:cNvSpPr/>
          <p:nvPr/>
        </p:nvSpPr>
        <p:spPr>
          <a:xfrm flipH="false" flipV="false" rot="0">
            <a:off x="11548983" y="7426165"/>
            <a:ext cx="424498" cy="441248"/>
          </a:xfrm>
          <a:custGeom>
            <a:avLst/>
            <a:gdLst/>
            <a:ahLst/>
            <a:cxnLst/>
            <a:rect r="r" b="b" t="t" l="l"/>
            <a:pathLst>
              <a:path h="441248" w="424498">
                <a:moveTo>
                  <a:pt x="0" y="0"/>
                </a:moveTo>
                <a:lnTo>
                  <a:pt x="424498" y="0"/>
                </a:lnTo>
                <a:lnTo>
                  <a:pt x="424498" y="441248"/>
                </a:lnTo>
                <a:lnTo>
                  <a:pt x="0" y="44124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grpSp>
        <p:nvGrpSpPr>
          <p:cNvPr name="Group 3" id="3"/>
          <p:cNvGrpSpPr/>
          <p:nvPr/>
        </p:nvGrpSpPr>
        <p:grpSpPr>
          <a:xfrm rot="0">
            <a:off x="1028700" y="2565251"/>
            <a:ext cx="16230600" cy="7296424"/>
            <a:chOff x="0" y="0"/>
            <a:chExt cx="9016193" cy="4053206"/>
          </a:xfrm>
        </p:grpSpPr>
        <p:sp>
          <p:nvSpPr>
            <p:cNvPr name="Freeform 4" id="4"/>
            <p:cNvSpPr/>
            <p:nvPr/>
          </p:nvSpPr>
          <p:spPr>
            <a:xfrm flipH="false" flipV="false" rot="0">
              <a:off x="0" y="0"/>
              <a:ext cx="9016193" cy="4053206"/>
            </a:xfrm>
            <a:custGeom>
              <a:avLst/>
              <a:gdLst/>
              <a:ahLst/>
              <a:cxnLst/>
              <a:rect r="r" b="b" t="t" l="l"/>
              <a:pathLst>
                <a:path h="4053206" w="9016193">
                  <a:moveTo>
                    <a:pt x="7155" y="0"/>
                  </a:moveTo>
                  <a:lnTo>
                    <a:pt x="9009038" y="0"/>
                  </a:lnTo>
                  <a:cubicBezTo>
                    <a:pt x="9012989" y="0"/>
                    <a:pt x="9016193" y="3203"/>
                    <a:pt x="9016193" y="7155"/>
                  </a:cubicBezTo>
                  <a:lnTo>
                    <a:pt x="9016193" y="4046051"/>
                  </a:lnTo>
                  <a:cubicBezTo>
                    <a:pt x="9016193" y="4047949"/>
                    <a:pt x="9015440" y="4049769"/>
                    <a:pt x="9014097" y="4051110"/>
                  </a:cubicBezTo>
                  <a:cubicBezTo>
                    <a:pt x="9012755" y="4052452"/>
                    <a:pt x="9010936" y="4053206"/>
                    <a:pt x="9009038" y="4053206"/>
                  </a:cubicBezTo>
                  <a:lnTo>
                    <a:pt x="7155" y="4053206"/>
                  </a:lnTo>
                  <a:cubicBezTo>
                    <a:pt x="5257" y="4053206"/>
                    <a:pt x="3437" y="4052452"/>
                    <a:pt x="2096" y="4051110"/>
                  </a:cubicBezTo>
                  <a:cubicBezTo>
                    <a:pt x="754" y="4049769"/>
                    <a:pt x="0" y="4047949"/>
                    <a:pt x="0" y="4046051"/>
                  </a:cubicBezTo>
                  <a:lnTo>
                    <a:pt x="0" y="7155"/>
                  </a:lnTo>
                  <a:cubicBezTo>
                    <a:pt x="0" y="5257"/>
                    <a:pt x="754" y="3437"/>
                    <a:pt x="2096" y="2096"/>
                  </a:cubicBezTo>
                  <a:cubicBezTo>
                    <a:pt x="3437" y="754"/>
                    <a:pt x="5257" y="0"/>
                    <a:pt x="7155" y="0"/>
                  </a:cubicBezTo>
                  <a:close/>
                </a:path>
              </a:pathLst>
            </a:custGeom>
            <a:solidFill>
              <a:srgbClr val="DCEEE1"/>
            </a:solidFill>
          </p:spPr>
        </p:sp>
        <p:sp>
          <p:nvSpPr>
            <p:cNvPr name="TextBox 5" id="5"/>
            <p:cNvSpPr txBox="true"/>
            <p:nvPr/>
          </p:nvSpPr>
          <p:spPr>
            <a:xfrm>
              <a:off x="0" y="-28575"/>
              <a:ext cx="9016193" cy="4081781"/>
            </a:xfrm>
            <a:prstGeom prst="rect">
              <a:avLst/>
            </a:prstGeom>
          </p:spPr>
          <p:txBody>
            <a:bodyPr anchor="ctr" rtlCol="false" tIns="24085" lIns="24085" bIns="24085" rIns="24085"/>
            <a:lstStyle/>
            <a:p>
              <a:pPr algn="ctr">
                <a:lnSpc>
                  <a:spcPts val="2070"/>
                </a:lnSpc>
              </a:pPr>
            </a:p>
          </p:txBody>
        </p:sp>
      </p:grpSp>
      <p:sp>
        <p:nvSpPr>
          <p:cNvPr name="Freeform 6" id="6"/>
          <p:cNvSpPr/>
          <p:nvPr/>
        </p:nvSpPr>
        <p:spPr>
          <a:xfrm flipH="false" flipV="false" rot="0">
            <a:off x="3935369" y="4981575"/>
            <a:ext cx="10157866" cy="4812289"/>
          </a:xfrm>
          <a:custGeom>
            <a:avLst/>
            <a:gdLst/>
            <a:ahLst/>
            <a:cxnLst/>
            <a:rect r="r" b="b" t="t" l="l"/>
            <a:pathLst>
              <a:path h="4812289" w="10157866">
                <a:moveTo>
                  <a:pt x="0" y="0"/>
                </a:moveTo>
                <a:lnTo>
                  <a:pt x="10157866" y="0"/>
                </a:lnTo>
                <a:lnTo>
                  <a:pt x="10157866" y="4812289"/>
                </a:lnTo>
                <a:lnTo>
                  <a:pt x="0" y="4812289"/>
                </a:lnTo>
                <a:lnTo>
                  <a:pt x="0" y="0"/>
                </a:lnTo>
                <a:close/>
              </a:path>
            </a:pathLst>
          </a:custGeom>
          <a:blipFill>
            <a:blip r:embed="rId3"/>
            <a:stretch>
              <a:fillRect l="0" t="0" r="0" b="0"/>
            </a:stretch>
          </a:blipFill>
        </p:spPr>
      </p:sp>
      <p:sp>
        <p:nvSpPr>
          <p:cNvPr name="TextBox 7" id="7"/>
          <p:cNvSpPr txBox="true"/>
          <p:nvPr/>
        </p:nvSpPr>
        <p:spPr>
          <a:xfrm rot="0">
            <a:off x="1028700" y="895350"/>
            <a:ext cx="12740685" cy="1137285"/>
          </a:xfrm>
          <a:prstGeom prst="rect">
            <a:avLst/>
          </a:prstGeom>
        </p:spPr>
        <p:txBody>
          <a:bodyPr anchor="t" rtlCol="false" tIns="0" lIns="0" bIns="0" rIns="0">
            <a:spAutoFit/>
          </a:bodyPr>
          <a:lstStyle/>
          <a:p>
            <a:pPr algn="l">
              <a:lnSpc>
                <a:spcPts val="9240"/>
              </a:lnSpc>
            </a:pPr>
            <a:r>
              <a:rPr lang="en-US" sz="6600" b="true">
                <a:solidFill>
                  <a:srgbClr val="000000"/>
                </a:solidFill>
                <a:latin typeface="Catamaran Bold"/>
                <a:ea typeface="Catamaran Bold"/>
                <a:cs typeface="Catamaran Bold"/>
                <a:sym typeface="Catamaran Bold"/>
              </a:rPr>
              <a:t>RESEARCH PAPER REVIEW</a:t>
            </a:r>
          </a:p>
        </p:txBody>
      </p:sp>
      <p:sp>
        <p:nvSpPr>
          <p:cNvPr name="TextBox 8" id="8"/>
          <p:cNvSpPr txBox="true"/>
          <p:nvPr/>
        </p:nvSpPr>
        <p:spPr>
          <a:xfrm rot="0">
            <a:off x="1028700" y="1965960"/>
            <a:ext cx="4462701" cy="523875"/>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Catamaran Bold"/>
                <a:ea typeface="Catamaran Bold"/>
                <a:cs typeface="Catamaran Bold"/>
                <a:sym typeface="Catamaran Bold"/>
              </a:rPr>
              <a:t>OPTIMIZATION METHODS</a:t>
            </a:r>
          </a:p>
        </p:txBody>
      </p:sp>
      <p:sp>
        <p:nvSpPr>
          <p:cNvPr name="TextBox 9" id="9"/>
          <p:cNvSpPr txBox="true"/>
          <p:nvPr/>
        </p:nvSpPr>
        <p:spPr>
          <a:xfrm rot="0">
            <a:off x="1085850" y="2654014"/>
            <a:ext cx="7125653" cy="481330"/>
          </a:xfrm>
          <a:prstGeom prst="rect">
            <a:avLst/>
          </a:prstGeom>
        </p:spPr>
        <p:txBody>
          <a:bodyPr anchor="t" rtlCol="false" tIns="0" lIns="0" bIns="0" rIns="0">
            <a:spAutoFit/>
          </a:bodyPr>
          <a:lstStyle/>
          <a:p>
            <a:pPr algn="l">
              <a:lnSpc>
                <a:spcPts val="3920"/>
              </a:lnSpc>
              <a:spcBef>
                <a:spcPct val="0"/>
              </a:spcBef>
            </a:pPr>
            <a:r>
              <a:rPr lang="en-US" b="true" sz="2800">
                <a:solidFill>
                  <a:srgbClr val="000000"/>
                </a:solidFill>
                <a:latin typeface="Catamaran Bold"/>
                <a:ea typeface="Catamaran Bold"/>
                <a:cs typeface="Catamaran Bold"/>
                <a:sym typeface="Catamaran Bold"/>
              </a:rPr>
              <a:t>Working Set Compression</a:t>
            </a:r>
          </a:p>
        </p:txBody>
      </p:sp>
      <p:sp>
        <p:nvSpPr>
          <p:cNvPr name="TextBox 10" id="10"/>
          <p:cNvSpPr txBox="true"/>
          <p:nvPr/>
        </p:nvSpPr>
        <p:spPr>
          <a:xfrm rot="0">
            <a:off x="1409700" y="3116294"/>
            <a:ext cx="12683535" cy="2267585"/>
          </a:xfrm>
          <a:prstGeom prst="rect">
            <a:avLst/>
          </a:prstGeom>
        </p:spPr>
        <p:txBody>
          <a:bodyPr anchor="t" rtlCol="false" tIns="0" lIns="0" bIns="0" rIns="0">
            <a:spAutoFit/>
          </a:bodyPr>
          <a:lstStyle/>
          <a:p>
            <a:pPr algn="l">
              <a:lnSpc>
                <a:spcPts val="3640"/>
              </a:lnSpc>
            </a:pPr>
            <a:r>
              <a:rPr lang="en-US" sz="2600">
                <a:solidFill>
                  <a:srgbClr val="000000"/>
                </a:solidFill>
                <a:latin typeface="Catamaran"/>
                <a:ea typeface="Catamaran"/>
                <a:cs typeface="Catamaran"/>
                <a:sym typeface="Catamaran"/>
              </a:rPr>
              <a:t>Optimization:</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Move strike price check to simulation phase.</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Only store two elements per path using alternating indices: (j % 2) and (j+1 % 2).</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Mark invalid paths early; reduces memory needs.</a:t>
            </a:r>
          </a:p>
          <a:p>
            <a:pPr algn="l">
              <a:lnSpc>
                <a:spcPts val="3640"/>
              </a:lnSpc>
              <a:spcBef>
                <a:spcPct val="0"/>
              </a:spcBef>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grpSp>
        <p:nvGrpSpPr>
          <p:cNvPr name="Group 3" id="3"/>
          <p:cNvGrpSpPr/>
          <p:nvPr/>
        </p:nvGrpSpPr>
        <p:grpSpPr>
          <a:xfrm rot="0">
            <a:off x="1028700" y="2565251"/>
            <a:ext cx="16230600" cy="7296424"/>
            <a:chOff x="0" y="0"/>
            <a:chExt cx="9016193" cy="4053206"/>
          </a:xfrm>
        </p:grpSpPr>
        <p:sp>
          <p:nvSpPr>
            <p:cNvPr name="Freeform 4" id="4"/>
            <p:cNvSpPr/>
            <p:nvPr/>
          </p:nvSpPr>
          <p:spPr>
            <a:xfrm flipH="false" flipV="false" rot="0">
              <a:off x="0" y="0"/>
              <a:ext cx="9016193" cy="4053206"/>
            </a:xfrm>
            <a:custGeom>
              <a:avLst/>
              <a:gdLst/>
              <a:ahLst/>
              <a:cxnLst/>
              <a:rect r="r" b="b" t="t" l="l"/>
              <a:pathLst>
                <a:path h="4053206" w="9016193">
                  <a:moveTo>
                    <a:pt x="7155" y="0"/>
                  </a:moveTo>
                  <a:lnTo>
                    <a:pt x="9009038" y="0"/>
                  </a:lnTo>
                  <a:cubicBezTo>
                    <a:pt x="9012989" y="0"/>
                    <a:pt x="9016193" y="3203"/>
                    <a:pt x="9016193" y="7155"/>
                  </a:cubicBezTo>
                  <a:lnTo>
                    <a:pt x="9016193" y="4046051"/>
                  </a:lnTo>
                  <a:cubicBezTo>
                    <a:pt x="9016193" y="4047949"/>
                    <a:pt x="9015440" y="4049769"/>
                    <a:pt x="9014097" y="4051110"/>
                  </a:cubicBezTo>
                  <a:cubicBezTo>
                    <a:pt x="9012755" y="4052452"/>
                    <a:pt x="9010936" y="4053206"/>
                    <a:pt x="9009038" y="4053206"/>
                  </a:cubicBezTo>
                  <a:lnTo>
                    <a:pt x="7155" y="4053206"/>
                  </a:lnTo>
                  <a:cubicBezTo>
                    <a:pt x="5257" y="4053206"/>
                    <a:pt x="3437" y="4052452"/>
                    <a:pt x="2096" y="4051110"/>
                  </a:cubicBezTo>
                  <a:cubicBezTo>
                    <a:pt x="754" y="4049769"/>
                    <a:pt x="0" y="4047949"/>
                    <a:pt x="0" y="4046051"/>
                  </a:cubicBezTo>
                  <a:lnTo>
                    <a:pt x="0" y="7155"/>
                  </a:lnTo>
                  <a:cubicBezTo>
                    <a:pt x="0" y="5257"/>
                    <a:pt x="754" y="3437"/>
                    <a:pt x="2096" y="2096"/>
                  </a:cubicBezTo>
                  <a:cubicBezTo>
                    <a:pt x="3437" y="754"/>
                    <a:pt x="5257" y="0"/>
                    <a:pt x="7155" y="0"/>
                  </a:cubicBezTo>
                  <a:close/>
                </a:path>
              </a:pathLst>
            </a:custGeom>
            <a:solidFill>
              <a:srgbClr val="DCEEE1"/>
            </a:solidFill>
          </p:spPr>
        </p:sp>
        <p:sp>
          <p:nvSpPr>
            <p:cNvPr name="TextBox 5" id="5"/>
            <p:cNvSpPr txBox="true"/>
            <p:nvPr/>
          </p:nvSpPr>
          <p:spPr>
            <a:xfrm>
              <a:off x="0" y="-28575"/>
              <a:ext cx="9016193" cy="4081781"/>
            </a:xfrm>
            <a:prstGeom prst="rect">
              <a:avLst/>
            </a:prstGeom>
          </p:spPr>
          <p:txBody>
            <a:bodyPr anchor="ctr" rtlCol="false" tIns="24085" lIns="24085" bIns="24085" rIns="24085"/>
            <a:lstStyle/>
            <a:p>
              <a:pPr algn="ctr">
                <a:lnSpc>
                  <a:spcPts val="2070"/>
                </a:lnSpc>
              </a:pPr>
            </a:p>
          </p:txBody>
        </p:sp>
      </p:grpSp>
      <p:sp>
        <p:nvSpPr>
          <p:cNvPr name="Freeform 6" id="6"/>
          <p:cNvSpPr/>
          <p:nvPr/>
        </p:nvSpPr>
        <p:spPr>
          <a:xfrm flipH="false" flipV="false" rot="0">
            <a:off x="3260050" y="5841853"/>
            <a:ext cx="13150232" cy="2991678"/>
          </a:xfrm>
          <a:custGeom>
            <a:avLst/>
            <a:gdLst/>
            <a:ahLst/>
            <a:cxnLst/>
            <a:rect r="r" b="b" t="t" l="l"/>
            <a:pathLst>
              <a:path h="2991678" w="13150232">
                <a:moveTo>
                  <a:pt x="0" y="0"/>
                </a:moveTo>
                <a:lnTo>
                  <a:pt x="13150232" y="0"/>
                </a:lnTo>
                <a:lnTo>
                  <a:pt x="13150232" y="2991678"/>
                </a:lnTo>
                <a:lnTo>
                  <a:pt x="0" y="2991678"/>
                </a:lnTo>
                <a:lnTo>
                  <a:pt x="0" y="0"/>
                </a:lnTo>
                <a:close/>
              </a:path>
            </a:pathLst>
          </a:custGeom>
          <a:blipFill>
            <a:blip r:embed="rId3"/>
            <a:stretch>
              <a:fillRect l="0" t="0" r="0" b="0"/>
            </a:stretch>
          </a:blipFill>
        </p:spPr>
      </p:sp>
      <p:sp>
        <p:nvSpPr>
          <p:cNvPr name="TextBox 7" id="7"/>
          <p:cNvSpPr txBox="true"/>
          <p:nvPr/>
        </p:nvSpPr>
        <p:spPr>
          <a:xfrm rot="0">
            <a:off x="1028700" y="895350"/>
            <a:ext cx="12740685" cy="1137285"/>
          </a:xfrm>
          <a:prstGeom prst="rect">
            <a:avLst/>
          </a:prstGeom>
        </p:spPr>
        <p:txBody>
          <a:bodyPr anchor="t" rtlCol="false" tIns="0" lIns="0" bIns="0" rIns="0">
            <a:spAutoFit/>
          </a:bodyPr>
          <a:lstStyle/>
          <a:p>
            <a:pPr algn="l">
              <a:lnSpc>
                <a:spcPts val="9240"/>
              </a:lnSpc>
            </a:pPr>
            <a:r>
              <a:rPr lang="en-US" sz="6600" b="true">
                <a:solidFill>
                  <a:srgbClr val="000000"/>
                </a:solidFill>
                <a:latin typeface="Catamaran Bold"/>
                <a:ea typeface="Catamaran Bold"/>
                <a:cs typeface="Catamaran Bold"/>
                <a:sym typeface="Catamaran Bold"/>
              </a:rPr>
              <a:t>RESEARCH PAPER REVIEW</a:t>
            </a:r>
          </a:p>
        </p:txBody>
      </p:sp>
      <p:sp>
        <p:nvSpPr>
          <p:cNvPr name="TextBox 8" id="8"/>
          <p:cNvSpPr txBox="true"/>
          <p:nvPr/>
        </p:nvSpPr>
        <p:spPr>
          <a:xfrm rot="0">
            <a:off x="1028700" y="1965960"/>
            <a:ext cx="4462701" cy="523875"/>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Catamaran Bold"/>
                <a:ea typeface="Catamaran Bold"/>
                <a:cs typeface="Catamaran Bold"/>
                <a:sym typeface="Catamaran Bold"/>
              </a:rPr>
              <a:t>OPTIMIZATION METHODS</a:t>
            </a:r>
          </a:p>
        </p:txBody>
      </p:sp>
      <p:sp>
        <p:nvSpPr>
          <p:cNvPr name="TextBox 9" id="9"/>
          <p:cNvSpPr txBox="true"/>
          <p:nvPr/>
        </p:nvSpPr>
        <p:spPr>
          <a:xfrm rot="0">
            <a:off x="1085850" y="2654014"/>
            <a:ext cx="7125653" cy="481330"/>
          </a:xfrm>
          <a:prstGeom prst="rect">
            <a:avLst/>
          </a:prstGeom>
        </p:spPr>
        <p:txBody>
          <a:bodyPr anchor="t" rtlCol="false" tIns="0" lIns="0" bIns="0" rIns="0">
            <a:spAutoFit/>
          </a:bodyPr>
          <a:lstStyle/>
          <a:p>
            <a:pPr algn="l">
              <a:lnSpc>
                <a:spcPts val="3920"/>
              </a:lnSpc>
              <a:spcBef>
                <a:spcPct val="0"/>
              </a:spcBef>
            </a:pPr>
            <a:r>
              <a:rPr lang="en-US" b="true" sz="2800">
                <a:solidFill>
                  <a:srgbClr val="000000"/>
                </a:solidFill>
                <a:latin typeface="Catamaran Bold"/>
                <a:ea typeface="Catamaran Bold"/>
                <a:cs typeface="Catamaran Bold"/>
                <a:sym typeface="Catamaran Bold"/>
              </a:rPr>
              <a:t>Bank Conflict Elimination</a:t>
            </a:r>
          </a:p>
        </p:txBody>
      </p:sp>
      <p:sp>
        <p:nvSpPr>
          <p:cNvPr name="TextBox 10" id="10"/>
          <p:cNvSpPr txBox="true"/>
          <p:nvPr/>
        </p:nvSpPr>
        <p:spPr>
          <a:xfrm rot="0">
            <a:off x="1409700" y="3116294"/>
            <a:ext cx="12683535" cy="2267585"/>
          </a:xfrm>
          <a:prstGeom prst="rect">
            <a:avLst/>
          </a:prstGeom>
        </p:spPr>
        <p:txBody>
          <a:bodyPr anchor="t" rtlCol="false" tIns="0" lIns="0" bIns="0" rIns="0">
            <a:spAutoFit/>
          </a:bodyPr>
          <a:lstStyle/>
          <a:p>
            <a:pPr algn="l">
              <a:lnSpc>
                <a:spcPts val="3640"/>
              </a:lnSpc>
            </a:pPr>
            <a:r>
              <a:rPr lang="en-US" sz="2600">
                <a:solidFill>
                  <a:srgbClr val="000000"/>
                </a:solidFill>
                <a:latin typeface="Catamaran"/>
                <a:ea typeface="Catamaran"/>
                <a:cs typeface="Catamaran"/>
                <a:sym typeface="Catamaran"/>
              </a:rPr>
              <a:t>Optimization:</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Apply "crossing path" memory layout:</a:t>
            </a:r>
          </a:p>
          <a:p>
            <a:pPr algn="l" marL="1122684" indent="-374228" lvl="2">
              <a:lnSpc>
                <a:spcPts val="3640"/>
              </a:lnSpc>
              <a:buFont typeface="Arial"/>
              <a:buChar char="⚬"/>
            </a:pPr>
            <a:r>
              <a:rPr lang="en-US" sz="2600">
                <a:solidFill>
                  <a:srgbClr val="000000"/>
                </a:solidFill>
                <a:latin typeface="Catamaran"/>
                <a:ea typeface="Catamaran"/>
                <a:cs typeface="Catamaran"/>
                <a:sym typeface="Catamaran"/>
              </a:rPr>
              <a:t>S</a:t>
            </a:r>
            <a:r>
              <a:rPr lang="en-US" sz="2600">
                <a:solidFill>
                  <a:srgbClr val="000000"/>
                </a:solidFill>
                <a:latin typeface="Catamaran"/>
                <a:ea typeface="Catamaran"/>
                <a:cs typeface="Catamaran"/>
                <a:sym typeface="Catamaran"/>
              </a:rPr>
              <a:t>tore first elements of all paths contiguously.</a:t>
            </a:r>
          </a:p>
          <a:p>
            <a:pPr algn="l" marL="1122684" indent="-374228" lvl="2">
              <a:lnSpc>
                <a:spcPts val="3640"/>
              </a:lnSpc>
              <a:buFont typeface="Arial"/>
              <a:buChar char="⚬"/>
            </a:pPr>
            <a:r>
              <a:rPr lang="en-US" sz="2600">
                <a:solidFill>
                  <a:srgbClr val="000000"/>
                </a:solidFill>
                <a:latin typeface="Catamaran"/>
                <a:ea typeface="Catamaran"/>
                <a:cs typeface="Catamaran"/>
                <a:sym typeface="Catamaran"/>
              </a:rPr>
              <a:t>Fo</a:t>
            </a:r>
            <a:r>
              <a:rPr lang="en-US" sz="2600">
                <a:solidFill>
                  <a:srgbClr val="000000"/>
                </a:solidFill>
                <a:latin typeface="Catamaran"/>
                <a:ea typeface="Catamaran"/>
                <a:cs typeface="Catamaran"/>
                <a:sym typeface="Catamaran"/>
              </a:rPr>
              <a:t>llow with all second elements, and so on.</a:t>
            </a:r>
          </a:p>
          <a:p>
            <a:pPr algn="l">
              <a:lnSpc>
                <a:spcPts val="3640"/>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grpSp>
        <p:nvGrpSpPr>
          <p:cNvPr name="Group 3" id="3"/>
          <p:cNvGrpSpPr/>
          <p:nvPr/>
        </p:nvGrpSpPr>
        <p:grpSpPr>
          <a:xfrm rot="0">
            <a:off x="1028700" y="2565251"/>
            <a:ext cx="16230600" cy="7296424"/>
            <a:chOff x="0" y="0"/>
            <a:chExt cx="9016193" cy="4053206"/>
          </a:xfrm>
        </p:grpSpPr>
        <p:sp>
          <p:nvSpPr>
            <p:cNvPr name="Freeform 4" id="4"/>
            <p:cNvSpPr/>
            <p:nvPr/>
          </p:nvSpPr>
          <p:spPr>
            <a:xfrm flipH="false" flipV="false" rot="0">
              <a:off x="0" y="0"/>
              <a:ext cx="9016193" cy="4053206"/>
            </a:xfrm>
            <a:custGeom>
              <a:avLst/>
              <a:gdLst/>
              <a:ahLst/>
              <a:cxnLst/>
              <a:rect r="r" b="b" t="t" l="l"/>
              <a:pathLst>
                <a:path h="4053206" w="9016193">
                  <a:moveTo>
                    <a:pt x="7155" y="0"/>
                  </a:moveTo>
                  <a:lnTo>
                    <a:pt x="9009038" y="0"/>
                  </a:lnTo>
                  <a:cubicBezTo>
                    <a:pt x="9012989" y="0"/>
                    <a:pt x="9016193" y="3203"/>
                    <a:pt x="9016193" y="7155"/>
                  </a:cubicBezTo>
                  <a:lnTo>
                    <a:pt x="9016193" y="4046051"/>
                  </a:lnTo>
                  <a:cubicBezTo>
                    <a:pt x="9016193" y="4047949"/>
                    <a:pt x="9015440" y="4049769"/>
                    <a:pt x="9014097" y="4051110"/>
                  </a:cubicBezTo>
                  <a:cubicBezTo>
                    <a:pt x="9012755" y="4052452"/>
                    <a:pt x="9010936" y="4053206"/>
                    <a:pt x="9009038" y="4053206"/>
                  </a:cubicBezTo>
                  <a:lnTo>
                    <a:pt x="7155" y="4053206"/>
                  </a:lnTo>
                  <a:cubicBezTo>
                    <a:pt x="5257" y="4053206"/>
                    <a:pt x="3437" y="4052452"/>
                    <a:pt x="2096" y="4051110"/>
                  </a:cubicBezTo>
                  <a:cubicBezTo>
                    <a:pt x="754" y="4049769"/>
                    <a:pt x="0" y="4047949"/>
                    <a:pt x="0" y="4046051"/>
                  </a:cubicBezTo>
                  <a:lnTo>
                    <a:pt x="0" y="7155"/>
                  </a:lnTo>
                  <a:cubicBezTo>
                    <a:pt x="0" y="5257"/>
                    <a:pt x="754" y="3437"/>
                    <a:pt x="2096" y="2096"/>
                  </a:cubicBezTo>
                  <a:cubicBezTo>
                    <a:pt x="3437" y="754"/>
                    <a:pt x="5257" y="0"/>
                    <a:pt x="7155" y="0"/>
                  </a:cubicBezTo>
                  <a:close/>
                </a:path>
              </a:pathLst>
            </a:custGeom>
            <a:solidFill>
              <a:srgbClr val="DCEEE1"/>
            </a:solidFill>
          </p:spPr>
        </p:sp>
        <p:sp>
          <p:nvSpPr>
            <p:cNvPr name="TextBox 5" id="5"/>
            <p:cNvSpPr txBox="true"/>
            <p:nvPr/>
          </p:nvSpPr>
          <p:spPr>
            <a:xfrm>
              <a:off x="0" y="-28575"/>
              <a:ext cx="9016193" cy="4081781"/>
            </a:xfrm>
            <a:prstGeom prst="rect">
              <a:avLst/>
            </a:prstGeom>
          </p:spPr>
          <p:txBody>
            <a:bodyPr anchor="ctr" rtlCol="false" tIns="24085" lIns="24085" bIns="24085" rIns="24085"/>
            <a:lstStyle/>
            <a:p>
              <a:pPr algn="ctr">
                <a:lnSpc>
                  <a:spcPts val="2070"/>
                </a:lnSpc>
              </a:pPr>
            </a:p>
          </p:txBody>
        </p:sp>
      </p:grpSp>
      <p:sp>
        <p:nvSpPr>
          <p:cNvPr name="TextBox 6" id="6"/>
          <p:cNvSpPr txBox="true"/>
          <p:nvPr/>
        </p:nvSpPr>
        <p:spPr>
          <a:xfrm rot="0">
            <a:off x="1028700" y="895350"/>
            <a:ext cx="12740685" cy="1137285"/>
          </a:xfrm>
          <a:prstGeom prst="rect">
            <a:avLst/>
          </a:prstGeom>
        </p:spPr>
        <p:txBody>
          <a:bodyPr anchor="t" rtlCol="false" tIns="0" lIns="0" bIns="0" rIns="0">
            <a:spAutoFit/>
          </a:bodyPr>
          <a:lstStyle/>
          <a:p>
            <a:pPr algn="l">
              <a:lnSpc>
                <a:spcPts val="9240"/>
              </a:lnSpc>
            </a:pPr>
            <a:r>
              <a:rPr lang="en-US" sz="6600" b="true">
                <a:solidFill>
                  <a:srgbClr val="000000"/>
                </a:solidFill>
                <a:latin typeface="Catamaran Bold"/>
                <a:ea typeface="Catamaran Bold"/>
                <a:cs typeface="Catamaran Bold"/>
                <a:sym typeface="Catamaran Bold"/>
              </a:rPr>
              <a:t>RESEARCH PAPER REVIEW</a:t>
            </a:r>
          </a:p>
        </p:txBody>
      </p:sp>
      <p:sp>
        <p:nvSpPr>
          <p:cNvPr name="TextBox 7" id="7"/>
          <p:cNvSpPr txBox="true"/>
          <p:nvPr/>
        </p:nvSpPr>
        <p:spPr>
          <a:xfrm rot="0">
            <a:off x="1028700" y="1965960"/>
            <a:ext cx="4462701" cy="523875"/>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Catamaran Bold"/>
                <a:ea typeface="Catamaran Bold"/>
                <a:cs typeface="Catamaran Bold"/>
                <a:sym typeface="Catamaran Bold"/>
              </a:rPr>
              <a:t>OPTIMIZATION METHODS</a:t>
            </a:r>
          </a:p>
        </p:txBody>
      </p:sp>
      <p:sp>
        <p:nvSpPr>
          <p:cNvPr name="TextBox 8" id="8"/>
          <p:cNvSpPr txBox="true"/>
          <p:nvPr/>
        </p:nvSpPr>
        <p:spPr>
          <a:xfrm rot="0">
            <a:off x="1085850" y="2654014"/>
            <a:ext cx="7125653" cy="481330"/>
          </a:xfrm>
          <a:prstGeom prst="rect">
            <a:avLst/>
          </a:prstGeom>
        </p:spPr>
        <p:txBody>
          <a:bodyPr anchor="t" rtlCol="false" tIns="0" lIns="0" bIns="0" rIns="0">
            <a:spAutoFit/>
          </a:bodyPr>
          <a:lstStyle/>
          <a:p>
            <a:pPr algn="l">
              <a:lnSpc>
                <a:spcPts val="3920"/>
              </a:lnSpc>
              <a:spcBef>
                <a:spcPct val="0"/>
              </a:spcBef>
            </a:pPr>
            <a:r>
              <a:rPr lang="en-US" b="true" sz="2800">
                <a:solidFill>
                  <a:srgbClr val="000000"/>
                </a:solidFill>
                <a:latin typeface="Catamaran Bold"/>
                <a:ea typeface="Catamaran Bold"/>
                <a:cs typeface="Catamaran Bold"/>
                <a:sym typeface="Catamaran Bold"/>
              </a:rPr>
              <a:t>Global Memory Coalescence</a:t>
            </a:r>
          </a:p>
        </p:txBody>
      </p:sp>
      <p:sp>
        <p:nvSpPr>
          <p:cNvPr name="TextBox 9" id="9"/>
          <p:cNvSpPr txBox="true"/>
          <p:nvPr/>
        </p:nvSpPr>
        <p:spPr>
          <a:xfrm rot="0">
            <a:off x="1085850" y="3150634"/>
            <a:ext cx="12683535" cy="3639185"/>
          </a:xfrm>
          <a:prstGeom prst="rect">
            <a:avLst/>
          </a:prstGeom>
        </p:spPr>
        <p:txBody>
          <a:bodyPr anchor="t" rtlCol="false" tIns="0" lIns="0" bIns="0" rIns="0">
            <a:spAutoFit/>
          </a:bodyPr>
          <a:lstStyle/>
          <a:p>
            <a:pPr algn="l" marL="561342" indent="-280671" lvl="1">
              <a:lnSpc>
                <a:spcPts val="3640"/>
              </a:lnSpc>
              <a:buFont typeface="Arial"/>
              <a:buChar char="•"/>
            </a:pPr>
            <a:r>
              <a:rPr lang="en-US" sz="2600">
                <a:solidFill>
                  <a:srgbClr val="000000"/>
                </a:solidFill>
                <a:latin typeface="Catamaran"/>
                <a:ea typeface="Catamaran"/>
                <a:cs typeface="Catamaran"/>
                <a:sym typeface="Catamaran"/>
              </a:rPr>
              <a:t>In slice mode, each thread processes all paths for one step before moving to the next.</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This means we need to store 2 values per path, using more memory than path mode.</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When shared memory is full, we switch to global memory, which is slower.</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To improve speed, we use the same “crossing path” layout as in shared memory.</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This layout helps:</a:t>
            </a:r>
          </a:p>
          <a:p>
            <a:pPr algn="l" marL="1122684" indent="-374228" lvl="2">
              <a:lnSpc>
                <a:spcPts val="3640"/>
              </a:lnSpc>
              <a:buFont typeface="Arial"/>
              <a:buChar char="⚬"/>
            </a:pPr>
            <a:r>
              <a:rPr lang="en-US" sz="2600">
                <a:solidFill>
                  <a:srgbClr val="000000"/>
                </a:solidFill>
                <a:latin typeface="Catamaran"/>
                <a:ea typeface="Catamaran"/>
                <a:cs typeface="Catamaran"/>
                <a:sym typeface="Catamaran"/>
              </a:rPr>
              <a:t>Avoid memory access conflicts</a:t>
            </a:r>
          </a:p>
          <a:p>
            <a:pPr algn="l" marL="1122684" indent="-374228" lvl="2">
              <a:lnSpc>
                <a:spcPts val="3640"/>
              </a:lnSpc>
              <a:buFont typeface="Arial"/>
              <a:buChar char="⚬"/>
            </a:pPr>
            <a:r>
              <a:rPr lang="en-US" sz="2600">
                <a:solidFill>
                  <a:srgbClr val="000000"/>
                </a:solidFill>
                <a:latin typeface="Catamaran"/>
                <a:ea typeface="Catamaran"/>
                <a:cs typeface="Catamaran"/>
                <a:sym typeface="Catamaran"/>
              </a:rPr>
              <a:t>Access gl</a:t>
            </a:r>
            <a:r>
              <a:rPr lang="en-US" sz="2600">
                <a:solidFill>
                  <a:srgbClr val="000000"/>
                </a:solidFill>
                <a:latin typeface="Catamaran"/>
                <a:ea typeface="Catamaran"/>
                <a:cs typeface="Catamaran"/>
                <a:sym typeface="Catamaran"/>
              </a:rPr>
              <a:t>ob</a:t>
            </a:r>
            <a:r>
              <a:rPr lang="en-US" sz="2600">
                <a:solidFill>
                  <a:srgbClr val="000000"/>
                </a:solidFill>
                <a:latin typeface="Catamaran"/>
                <a:ea typeface="Catamaran"/>
                <a:cs typeface="Catamaran"/>
                <a:sym typeface="Catamaran"/>
              </a:rPr>
              <a:t>al memory efficiently (coalesced access)</a:t>
            </a:r>
          </a:p>
          <a:p>
            <a:pPr algn="l">
              <a:lnSpc>
                <a:spcPts val="3640"/>
              </a:lnSpc>
              <a:spcBef>
                <a:spcPct val="0"/>
              </a:spcBef>
            </a:pPr>
          </a:p>
        </p:txBody>
      </p:sp>
      <p:sp>
        <p:nvSpPr>
          <p:cNvPr name="Freeform 10" id="10"/>
          <p:cNvSpPr/>
          <p:nvPr/>
        </p:nvSpPr>
        <p:spPr>
          <a:xfrm flipH="false" flipV="false" rot="0">
            <a:off x="3066398" y="6852733"/>
            <a:ext cx="12155205" cy="2765309"/>
          </a:xfrm>
          <a:custGeom>
            <a:avLst/>
            <a:gdLst/>
            <a:ahLst/>
            <a:cxnLst/>
            <a:rect r="r" b="b" t="t" l="l"/>
            <a:pathLst>
              <a:path h="2765309" w="12155205">
                <a:moveTo>
                  <a:pt x="0" y="0"/>
                </a:moveTo>
                <a:lnTo>
                  <a:pt x="12155204" y="0"/>
                </a:lnTo>
                <a:lnTo>
                  <a:pt x="12155204" y="2765309"/>
                </a:lnTo>
                <a:lnTo>
                  <a:pt x="0" y="2765309"/>
                </a:lnTo>
                <a:lnTo>
                  <a:pt x="0" y="0"/>
                </a:lnTo>
                <a:close/>
              </a:path>
            </a:pathLst>
          </a:custGeom>
          <a:blipFill>
            <a:blip r:embed="rId3"/>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grpSp>
        <p:nvGrpSpPr>
          <p:cNvPr name="Group 3" id="3"/>
          <p:cNvGrpSpPr/>
          <p:nvPr/>
        </p:nvGrpSpPr>
        <p:grpSpPr>
          <a:xfrm rot="0">
            <a:off x="1028700" y="2565251"/>
            <a:ext cx="16230600" cy="7296424"/>
            <a:chOff x="0" y="0"/>
            <a:chExt cx="9016193" cy="4053206"/>
          </a:xfrm>
        </p:grpSpPr>
        <p:sp>
          <p:nvSpPr>
            <p:cNvPr name="Freeform 4" id="4"/>
            <p:cNvSpPr/>
            <p:nvPr/>
          </p:nvSpPr>
          <p:spPr>
            <a:xfrm flipH="false" flipV="false" rot="0">
              <a:off x="0" y="0"/>
              <a:ext cx="9016193" cy="4053206"/>
            </a:xfrm>
            <a:custGeom>
              <a:avLst/>
              <a:gdLst/>
              <a:ahLst/>
              <a:cxnLst/>
              <a:rect r="r" b="b" t="t" l="l"/>
              <a:pathLst>
                <a:path h="4053206" w="9016193">
                  <a:moveTo>
                    <a:pt x="7155" y="0"/>
                  </a:moveTo>
                  <a:lnTo>
                    <a:pt x="9009038" y="0"/>
                  </a:lnTo>
                  <a:cubicBezTo>
                    <a:pt x="9012989" y="0"/>
                    <a:pt x="9016193" y="3203"/>
                    <a:pt x="9016193" y="7155"/>
                  </a:cubicBezTo>
                  <a:lnTo>
                    <a:pt x="9016193" y="4046051"/>
                  </a:lnTo>
                  <a:cubicBezTo>
                    <a:pt x="9016193" y="4047949"/>
                    <a:pt x="9015440" y="4049769"/>
                    <a:pt x="9014097" y="4051110"/>
                  </a:cubicBezTo>
                  <a:cubicBezTo>
                    <a:pt x="9012755" y="4052452"/>
                    <a:pt x="9010936" y="4053206"/>
                    <a:pt x="9009038" y="4053206"/>
                  </a:cubicBezTo>
                  <a:lnTo>
                    <a:pt x="7155" y="4053206"/>
                  </a:lnTo>
                  <a:cubicBezTo>
                    <a:pt x="5257" y="4053206"/>
                    <a:pt x="3437" y="4052452"/>
                    <a:pt x="2096" y="4051110"/>
                  </a:cubicBezTo>
                  <a:cubicBezTo>
                    <a:pt x="754" y="4049769"/>
                    <a:pt x="0" y="4047949"/>
                    <a:pt x="0" y="4046051"/>
                  </a:cubicBezTo>
                  <a:lnTo>
                    <a:pt x="0" y="7155"/>
                  </a:lnTo>
                  <a:cubicBezTo>
                    <a:pt x="0" y="5257"/>
                    <a:pt x="754" y="3437"/>
                    <a:pt x="2096" y="2096"/>
                  </a:cubicBezTo>
                  <a:cubicBezTo>
                    <a:pt x="3437" y="754"/>
                    <a:pt x="5257" y="0"/>
                    <a:pt x="7155" y="0"/>
                  </a:cubicBezTo>
                  <a:close/>
                </a:path>
              </a:pathLst>
            </a:custGeom>
            <a:solidFill>
              <a:srgbClr val="DCEEE1"/>
            </a:solidFill>
          </p:spPr>
        </p:sp>
        <p:sp>
          <p:nvSpPr>
            <p:cNvPr name="TextBox 5" id="5"/>
            <p:cNvSpPr txBox="true"/>
            <p:nvPr/>
          </p:nvSpPr>
          <p:spPr>
            <a:xfrm>
              <a:off x="0" y="-28575"/>
              <a:ext cx="9016193" cy="4081781"/>
            </a:xfrm>
            <a:prstGeom prst="rect">
              <a:avLst/>
            </a:prstGeom>
          </p:spPr>
          <p:txBody>
            <a:bodyPr anchor="ctr" rtlCol="false" tIns="24085" lIns="24085" bIns="24085" rIns="24085"/>
            <a:lstStyle/>
            <a:p>
              <a:pPr algn="ctr">
                <a:lnSpc>
                  <a:spcPts val="2070"/>
                </a:lnSpc>
              </a:pPr>
            </a:p>
          </p:txBody>
        </p:sp>
      </p:grpSp>
      <p:sp>
        <p:nvSpPr>
          <p:cNvPr name="TextBox 6" id="6"/>
          <p:cNvSpPr txBox="true"/>
          <p:nvPr/>
        </p:nvSpPr>
        <p:spPr>
          <a:xfrm rot="0">
            <a:off x="1028700" y="895350"/>
            <a:ext cx="12740685" cy="1137285"/>
          </a:xfrm>
          <a:prstGeom prst="rect">
            <a:avLst/>
          </a:prstGeom>
        </p:spPr>
        <p:txBody>
          <a:bodyPr anchor="t" rtlCol="false" tIns="0" lIns="0" bIns="0" rIns="0">
            <a:spAutoFit/>
          </a:bodyPr>
          <a:lstStyle/>
          <a:p>
            <a:pPr algn="l">
              <a:lnSpc>
                <a:spcPts val="9240"/>
              </a:lnSpc>
            </a:pPr>
            <a:r>
              <a:rPr lang="en-US" sz="6600" b="true">
                <a:solidFill>
                  <a:srgbClr val="000000"/>
                </a:solidFill>
                <a:latin typeface="Catamaran Bold"/>
                <a:ea typeface="Catamaran Bold"/>
                <a:cs typeface="Catamaran Bold"/>
                <a:sym typeface="Catamaran Bold"/>
              </a:rPr>
              <a:t>RESEARCH PAPER REVIEW</a:t>
            </a:r>
          </a:p>
        </p:txBody>
      </p:sp>
      <p:sp>
        <p:nvSpPr>
          <p:cNvPr name="TextBox 7" id="7"/>
          <p:cNvSpPr txBox="true"/>
          <p:nvPr/>
        </p:nvSpPr>
        <p:spPr>
          <a:xfrm rot="0">
            <a:off x="1028700" y="1965960"/>
            <a:ext cx="4462701" cy="523875"/>
          </a:xfrm>
          <a:prstGeom prst="rect">
            <a:avLst/>
          </a:prstGeom>
        </p:spPr>
        <p:txBody>
          <a:bodyPr anchor="t" rtlCol="false" tIns="0" lIns="0" bIns="0" rIns="0">
            <a:spAutoFit/>
          </a:bodyPr>
          <a:lstStyle/>
          <a:p>
            <a:pPr algn="l">
              <a:lnSpc>
                <a:spcPts val="4200"/>
              </a:lnSpc>
              <a:spcBef>
                <a:spcPct val="0"/>
              </a:spcBef>
            </a:pPr>
            <a:r>
              <a:rPr lang="en-US" b="true" sz="3000">
                <a:solidFill>
                  <a:srgbClr val="000000"/>
                </a:solidFill>
                <a:latin typeface="Catamaran Bold"/>
                <a:ea typeface="Catamaran Bold"/>
                <a:cs typeface="Catamaran Bold"/>
                <a:sym typeface="Catamaran Bold"/>
              </a:rPr>
              <a:t>OPTIMIZATION METHODS</a:t>
            </a:r>
          </a:p>
        </p:txBody>
      </p:sp>
      <p:sp>
        <p:nvSpPr>
          <p:cNvPr name="TextBox 8" id="8"/>
          <p:cNvSpPr txBox="true"/>
          <p:nvPr/>
        </p:nvSpPr>
        <p:spPr>
          <a:xfrm rot="0">
            <a:off x="1085850" y="2673064"/>
            <a:ext cx="7125653" cy="481330"/>
          </a:xfrm>
          <a:prstGeom prst="rect">
            <a:avLst/>
          </a:prstGeom>
        </p:spPr>
        <p:txBody>
          <a:bodyPr anchor="t" rtlCol="false" tIns="0" lIns="0" bIns="0" rIns="0">
            <a:spAutoFit/>
          </a:bodyPr>
          <a:lstStyle/>
          <a:p>
            <a:pPr algn="l">
              <a:lnSpc>
                <a:spcPts val="3920"/>
              </a:lnSpc>
              <a:spcBef>
                <a:spcPct val="0"/>
              </a:spcBef>
            </a:pPr>
            <a:r>
              <a:rPr lang="en-US" b="true" sz="2800">
                <a:solidFill>
                  <a:srgbClr val="000000"/>
                </a:solidFill>
                <a:latin typeface="Catamaran Bold"/>
                <a:ea typeface="Catamaran Bold"/>
                <a:cs typeface="Catamaran Bold"/>
                <a:sym typeface="Catamaran Bold"/>
              </a:rPr>
              <a:t>Multiprocessor Occupancy Maximization</a:t>
            </a:r>
          </a:p>
        </p:txBody>
      </p:sp>
      <p:sp>
        <p:nvSpPr>
          <p:cNvPr name="TextBox 9" id="9"/>
          <p:cNvSpPr txBox="true"/>
          <p:nvPr/>
        </p:nvSpPr>
        <p:spPr>
          <a:xfrm rot="0">
            <a:off x="1085850" y="3236359"/>
            <a:ext cx="12683535" cy="4096385"/>
          </a:xfrm>
          <a:prstGeom prst="rect">
            <a:avLst/>
          </a:prstGeom>
        </p:spPr>
        <p:txBody>
          <a:bodyPr anchor="t" rtlCol="false" tIns="0" lIns="0" bIns="0" rIns="0">
            <a:spAutoFit/>
          </a:bodyPr>
          <a:lstStyle/>
          <a:p>
            <a:pPr algn="l">
              <a:lnSpc>
                <a:spcPts val="3640"/>
              </a:lnSpc>
            </a:pPr>
            <a:r>
              <a:rPr lang="en-US" sz="2600" b="true">
                <a:solidFill>
                  <a:srgbClr val="000000"/>
                </a:solidFill>
                <a:latin typeface="Catamaran Bold"/>
                <a:ea typeface="Catamaran Bold"/>
                <a:cs typeface="Catamaran Bold"/>
                <a:sym typeface="Catamaran Bold"/>
              </a:rPr>
              <a:t>Optimization:</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Split kernel into smaller sub-kernels.</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Lower register usage per kernel.</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Stor</a:t>
            </a:r>
            <a:r>
              <a:rPr lang="en-US" sz="2600">
                <a:solidFill>
                  <a:srgbClr val="000000"/>
                </a:solidFill>
                <a:latin typeface="Catamaran"/>
                <a:ea typeface="Catamaran"/>
                <a:cs typeface="Catamaran"/>
                <a:sym typeface="Catamaran"/>
              </a:rPr>
              <a:t>e intermediate results in global memory between kernels.</a:t>
            </a:r>
          </a:p>
          <a:p>
            <a:pPr algn="l">
              <a:lnSpc>
                <a:spcPts val="3640"/>
              </a:lnSpc>
            </a:pPr>
            <a:r>
              <a:rPr lang="en-US" sz="2600" b="true">
                <a:solidFill>
                  <a:srgbClr val="000000"/>
                </a:solidFill>
                <a:latin typeface="Catamaran Bold"/>
                <a:ea typeface="Catamaran Bold"/>
                <a:cs typeface="Catamaran Bold"/>
                <a:sym typeface="Catamaran Bold"/>
              </a:rPr>
              <a:t>Trade-off:</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Increased global memory usage, but:</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H</a:t>
            </a:r>
            <a:r>
              <a:rPr lang="en-US" sz="2600">
                <a:solidFill>
                  <a:srgbClr val="000000"/>
                </a:solidFill>
                <a:latin typeface="Catamaran"/>
                <a:ea typeface="Catamaran"/>
                <a:cs typeface="Catamaran"/>
                <a:sym typeface="Catamaran"/>
              </a:rPr>
              <a:t>igher occupancy.</a:t>
            </a:r>
          </a:p>
          <a:p>
            <a:pPr algn="l" marL="561342" indent="-280671" lvl="1">
              <a:lnSpc>
                <a:spcPts val="3640"/>
              </a:lnSpc>
              <a:buFont typeface="Arial"/>
              <a:buChar char="•"/>
            </a:pPr>
            <a:r>
              <a:rPr lang="en-US" sz="2600">
                <a:solidFill>
                  <a:srgbClr val="000000"/>
                </a:solidFill>
                <a:latin typeface="Catamaran"/>
                <a:ea typeface="Catamaran"/>
                <a:cs typeface="Catamaran"/>
                <a:sym typeface="Catamaran"/>
              </a:rPr>
              <a:t>L</a:t>
            </a:r>
            <a:r>
              <a:rPr lang="en-US" sz="2600">
                <a:solidFill>
                  <a:srgbClr val="000000"/>
                </a:solidFill>
                <a:latin typeface="Catamaran"/>
                <a:ea typeface="Catamaran"/>
                <a:cs typeface="Catamaran"/>
                <a:sym typeface="Catamaran"/>
              </a:rPr>
              <a:t>ess l</a:t>
            </a:r>
            <a:r>
              <a:rPr lang="en-US" sz="2600">
                <a:solidFill>
                  <a:srgbClr val="000000"/>
                </a:solidFill>
                <a:latin typeface="Catamaran"/>
                <a:ea typeface="Catamaran"/>
                <a:cs typeface="Catamaran"/>
                <a:sym typeface="Catamaran"/>
              </a:rPr>
              <a:t>oc</a:t>
            </a:r>
            <a:r>
              <a:rPr lang="en-US" sz="2600">
                <a:solidFill>
                  <a:srgbClr val="000000"/>
                </a:solidFill>
                <a:latin typeface="Catamaran"/>
                <a:ea typeface="Catamaran"/>
                <a:cs typeface="Catamaran"/>
                <a:sym typeface="Catamaran"/>
              </a:rPr>
              <a:t>al memory access.</a:t>
            </a:r>
          </a:p>
          <a:p>
            <a:pPr algn="l">
              <a:lnSpc>
                <a:spcPts val="3640"/>
              </a:lnSpc>
              <a:spcBef>
                <a:spcPct val="0"/>
              </a:spcBef>
            </a:pPr>
          </a:p>
        </p:txBody>
      </p:sp>
      <p:sp>
        <p:nvSpPr>
          <p:cNvPr name="TextBox 10" id="10"/>
          <p:cNvSpPr txBox="true"/>
          <p:nvPr/>
        </p:nvSpPr>
        <p:spPr>
          <a:xfrm rot="0">
            <a:off x="1262766" y="7523243"/>
            <a:ext cx="15215925" cy="481330"/>
          </a:xfrm>
          <a:prstGeom prst="rect">
            <a:avLst/>
          </a:prstGeom>
        </p:spPr>
        <p:txBody>
          <a:bodyPr anchor="t" rtlCol="false" tIns="0" lIns="0" bIns="0" rIns="0">
            <a:spAutoFit/>
          </a:bodyPr>
          <a:lstStyle/>
          <a:p>
            <a:pPr algn="l">
              <a:lnSpc>
                <a:spcPts val="3920"/>
              </a:lnSpc>
              <a:spcBef>
                <a:spcPct val="0"/>
              </a:spcBef>
            </a:pPr>
            <a:r>
              <a:rPr lang="en-US" b="true" sz="2800">
                <a:solidFill>
                  <a:srgbClr val="000000"/>
                </a:solidFill>
                <a:latin typeface="Catamaran Bold"/>
                <a:ea typeface="Catamaran Bold"/>
                <a:cs typeface="Catamaran Bold"/>
                <a:sym typeface="Catamaran Bold"/>
              </a:rPr>
              <a:t>This found significant results and helped in speed up of processes.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sp>
        <p:nvSpPr>
          <p:cNvPr name="TextBox 3" id="3"/>
          <p:cNvSpPr txBox="true"/>
          <p:nvPr/>
        </p:nvSpPr>
        <p:spPr>
          <a:xfrm rot="0">
            <a:off x="2814661" y="546663"/>
            <a:ext cx="13477930" cy="2628900"/>
          </a:xfrm>
          <a:prstGeom prst="rect">
            <a:avLst/>
          </a:prstGeom>
        </p:spPr>
        <p:txBody>
          <a:bodyPr anchor="t" rtlCol="false" tIns="0" lIns="0" bIns="0" rIns="0">
            <a:spAutoFit/>
          </a:bodyPr>
          <a:lstStyle/>
          <a:p>
            <a:pPr algn="ctr">
              <a:lnSpc>
                <a:spcPts val="6960"/>
              </a:lnSpc>
            </a:pPr>
            <a:r>
              <a:rPr lang="en-US" sz="5800" b="true">
                <a:solidFill>
                  <a:srgbClr val="000000"/>
                </a:solidFill>
                <a:latin typeface="Catamaran Bold"/>
                <a:ea typeface="Catamaran Bold"/>
                <a:cs typeface="Catamaran Bold"/>
                <a:sym typeface="Catamaran Bold"/>
              </a:rPr>
              <a:t>Uses of monte carlo simulation in Portfolio Management</a:t>
            </a:r>
          </a:p>
          <a:p>
            <a:pPr algn="ctr" marL="0" indent="0" lvl="0">
              <a:lnSpc>
                <a:spcPts val="6960"/>
              </a:lnSpc>
              <a:spcBef>
                <a:spcPct val="0"/>
              </a:spcBef>
            </a:pPr>
          </a:p>
        </p:txBody>
      </p:sp>
      <p:sp>
        <p:nvSpPr>
          <p:cNvPr name="TextBox 4" id="4"/>
          <p:cNvSpPr txBox="true"/>
          <p:nvPr/>
        </p:nvSpPr>
        <p:spPr>
          <a:xfrm rot="0">
            <a:off x="600285" y="2479309"/>
            <a:ext cx="16450128" cy="1844392"/>
          </a:xfrm>
          <a:prstGeom prst="rect">
            <a:avLst/>
          </a:prstGeom>
        </p:spPr>
        <p:txBody>
          <a:bodyPr anchor="t" rtlCol="false" tIns="0" lIns="0" bIns="0" rIns="0">
            <a:spAutoFit/>
          </a:bodyPr>
          <a:lstStyle/>
          <a:p>
            <a:pPr algn="just" marL="466589" indent="-233294" lvl="1">
              <a:lnSpc>
                <a:spcPts val="3025"/>
              </a:lnSpc>
              <a:buFont typeface="Arial"/>
              <a:buChar char="•"/>
            </a:pPr>
            <a:r>
              <a:rPr lang="en-US" sz="2161">
                <a:solidFill>
                  <a:srgbClr val="000000"/>
                </a:solidFill>
                <a:latin typeface="Catamaran"/>
                <a:ea typeface="Catamaran"/>
                <a:cs typeface="Catamaran"/>
                <a:sym typeface="Catamaran"/>
              </a:rPr>
              <a:t>Monte Carlo simulation is widely used in portfolio management to assess potential investment outcomes under uncertainty. It generates thousands of possible future scenarios by simulating random variables like asset returns, inflation, and interest rates. This allows financial analysts to estimate the probability of achieving a target portfolio value, helping investors understand the risks and variability associated with different investment strategies.</a:t>
            </a:r>
          </a:p>
          <a:p>
            <a:pPr algn="just">
              <a:lnSpc>
                <a:spcPts val="2605"/>
              </a:lnSpc>
            </a:pPr>
          </a:p>
        </p:txBody>
      </p:sp>
      <p:sp>
        <p:nvSpPr>
          <p:cNvPr name="TextBox 5" id="5"/>
          <p:cNvSpPr txBox="true"/>
          <p:nvPr/>
        </p:nvSpPr>
        <p:spPr>
          <a:xfrm rot="0">
            <a:off x="600285" y="4163209"/>
            <a:ext cx="16450128" cy="2225392"/>
          </a:xfrm>
          <a:prstGeom prst="rect">
            <a:avLst/>
          </a:prstGeom>
        </p:spPr>
        <p:txBody>
          <a:bodyPr anchor="t" rtlCol="false" tIns="0" lIns="0" bIns="0" rIns="0">
            <a:spAutoFit/>
          </a:bodyPr>
          <a:lstStyle/>
          <a:p>
            <a:pPr algn="just" marL="466589" indent="-233294" lvl="1">
              <a:lnSpc>
                <a:spcPts val="3025"/>
              </a:lnSpc>
              <a:buFont typeface="Arial"/>
              <a:buChar char="•"/>
            </a:pPr>
            <a:r>
              <a:rPr lang="en-US" sz="2161">
                <a:solidFill>
                  <a:srgbClr val="000000"/>
                </a:solidFill>
                <a:latin typeface="Catamaran"/>
                <a:ea typeface="Catamaran"/>
                <a:cs typeface="Catamaran"/>
                <a:sym typeface="Catamaran"/>
              </a:rPr>
              <a:t>To estimate these probabilities, the analyst runs thousands of simulations—each representing a different combination of market behavior and client decisions. For every scenario, the analyst computes the final portfolio value and checks if it meets or exceeds the financial goal. By comparing the number of successful outcomes to the total simulations, the analyst calculates the probability of success. This approach offers a comprehensive and dynamic view of future financial possibilities, helping clients and advisors make better-informed investment and spending decisions.</a:t>
            </a:r>
          </a:p>
          <a:p>
            <a:pPr algn="just">
              <a:lnSpc>
                <a:spcPts val="2605"/>
              </a:lnSpc>
            </a:pPr>
          </a:p>
        </p:txBody>
      </p:sp>
      <p:sp>
        <p:nvSpPr>
          <p:cNvPr name="TextBox 6" id="6"/>
          <p:cNvSpPr txBox="true"/>
          <p:nvPr/>
        </p:nvSpPr>
        <p:spPr>
          <a:xfrm rot="0">
            <a:off x="1028700" y="6350501"/>
            <a:ext cx="13150370" cy="4759412"/>
          </a:xfrm>
          <a:prstGeom prst="rect">
            <a:avLst/>
          </a:prstGeom>
        </p:spPr>
        <p:txBody>
          <a:bodyPr anchor="t" rtlCol="false" tIns="0" lIns="0" bIns="0" rIns="0">
            <a:spAutoFit/>
          </a:bodyPr>
          <a:lstStyle/>
          <a:p>
            <a:pPr algn="just">
              <a:lnSpc>
                <a:spcPts val="3150"/>
              </a:lnSpc>
            </a:pPr>
            <a:r>
              <a:rPr lang="en-US" sz="2250">
                <a:solidFill>
                  <a:srgbClr val="000000"/>
                </a:solidFill>
                <a:latin typeface="Catamaran"/>
                <a:ea typeface="Catamaran"/>
                <a:cs typeface="Catamaran"/>
                <a:sym typeface="Catamaran"/>
              </a:rPr>
              <a:t>Let's consider an example of a young working couple. They have a retirement objective of spending $170,000 per year (approx. $14,000/month) and leaving a $1 million estate to their children</a:t>
            </a:r>
          </a:p>
          <a:p>
            <a:pPr algn="just">
              <a:lnSpc>
                <a:spcPts val="3150"/>
              </a:lnSpc>
            </a:pPr>
            <a:r>
              <a:rPr lang="en-US" sz="2250">
                <a:solidFill>
                  <a:srgbClr val="000000"/>
                </a:solidFill>
                <a:latin typeface="Catamaran"/>
                <a:ea typeface="Catamaran"/>
                <a:cs typeface="Catamaran"/>
                <a:sym typeface="Catamaran"/>
              </a:rPr>
              <a:t>An analyst runs a simulation and finds that their savings-per-period is insufficient to build the desired portfolio value at retirement; however, it is achievable if the </a:t>
            </a:r>
            <a:r>
              <a:rPr lang="en-US" sz="2250" u="sng">
                <a:solidFill>
                  <a:srgbClr val="000000"/>
                </a:solidFill>
                <a:latin typeface="Catamaran"/>
                <a:ea typeface="Catamaran"/>
                <a:cs typeface="Catamaran"/>
                <a:sym typeface="Catamaran"/>
                <a:hlinkClick r:id="rId3" tooltip="https://www.investopedia.com/insights/understanding-small-and-big-cap-stocks/"/>
              </a:rPr>
              <a:t>a</a:t>
            </a:r>
            <a:r>
              <a:rPr lang="en-US" sz="2250">
                <a:solidFill>
                  <a:srgbClr val="000000"/>
                </a:solidFill>
                <a:latin typeface="Catamaran"/>
                <a:ea typeface="Catamaran"/>
                <a:cs typeface="Catamaran"/>
                <a:sym typeface="Catamaran"/>
              </a:rPr>
              <a:t>llocation to small cap stock is doubled (up to 50% to 70% from 25% to 35%), which will increase their risk considerably</a:t>
            </a:r>
          </a:p>
          <a:p>
            <a:pPr algn="just">
              <a:lnSpc>
                <a:spcPts val="3150"/>
              </a:lnSpc>
            </a:pPr>
            <a:r>
              <a:rPr lang="en-US" sz="2250">
                <a:solidFill>
                  <a:srgbClr val="000000"/>
                </a:solidFill>
                <a:latin typeface="Catamaran"/>
                <a:ea typeface="Catamaran"/>
                <a:cs typeface="Catamaran"/>
                <a:sym typeface="Catamaran"/>
              </a:rPr>
              <a:t>.The analyst delays their retirement by two years and decreases their monthly spend post-retirement to $12,500. The resulting distribution shows that the desired portfolio value is achievable by increasing allocation to small-cap stock by only 8%.</a:t>
            </a:r>
          </a:p>
          <a:p>
            <a:pPr algn="just">
              <a:lnSpc>
                <a:spcPts val="3150"/>
              </a:lnSpc>
            </a:pPr>
          </a:p>
          <a:p>
            <a:pPr algn="just">
              <a:lnSpc>
                <a:spcPts val="3150"/>
              </a:lnSpc>
            </a:pPr>
          </a:p>
          <a:p>
            <a:pPr algn="just">
              <a:lnSpc>
                <a:spcPts val="3150"/>
              </a:lnSpc>
            </a:pPr>
          </a:p>
          <a:p>
            <a:pPr algn="just">
              <a:lnSpc>
                <a:spcPts val="3150"/>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2E6E80"/>
        </a:solidFill>
      </p:bgPr>
    </p:bg>
    <p:spTree>
      <p:nvGrpSpPr>
        <p:cNvPr id="1" name=""/>
        <p:cNvGrpSpPr/>
        <p:nvPr/>
      </p:nvGrpSpPr>
      <p:grpSpPr>
        <a:xfrm>
          <a:off x="0" y="0"/>
          <a:ext cx="0" cy="0"/>
          <a:chOff x="0" y="0"/>
          <a:chExt cx="0" cy="0"/>
        </a:xfrm>
      </p:grpSpPr>
      <p:sp>
        <p:nvSpPr>
          <p:cNvPr name="Freeform 2" id="2"/>
          <p:cNvSpPr/>
          <p:nvPr/>
        </p:nvSpPr>
        <p:spPr>
          <a:xfrm flipH="true" flipV="false" rot="0">
            <a:off x="-1532774" y="5477712"/>
            <a:ext cx="3419644" cy="6571588"/>
          </a:xfrm>
          <a:custGeom>
            <a:avLst/>
            <a:gdLst/>
            <a:ahLst/>
            <a:cxnLst/>
            <a:rect r="r" b="b" t="t" l="l"/>
            <a:pathLst>
              <a:path h="6571588" w="3419644">
                <a:moveTo>
                  <a:pt x="3419643" y="0"/>
                </a:moveTo>
                <a:lnTo>
                  <a:pt x="0" y="0"/>
                </a:lnTo>
                <a:lnTo>
                  <a:pt x="0" y="6571588"/>
                </a:lnTo>
                <a:lnTo>
                  <a:pt x="3419643" y="6571588"/>
                </a:lnTo>
                <a:lnTo>
                  <a:pt x="3419643" y="0"/>
                </a:lnTo>
                <a:close/>
              </a:path>
            </a:pathLst>
          </a:custGeom>
          <a:blipFill>
            <a:blip r:embed="rId2"/>
            <a:stretch>
              <a:fillRect l="0" t="0" r="0" b="0"/>
            </a:stretch>
          </a:blipFill>
        </p:spPr>
      </p:sp>
      <p:sp>
        <p:nvSpPr>
          <p:cNvPr name="TextBox 3" id="3"/>
          <p:cNvSpPr txBox="true"/>
          <p:nvPr/>
        </p:nvSpPr>
        <p:spPr>
          <a:xfrm rot="0">
            <a:off x="3539883" y="615167"/>
            <a:ext cx="10541682" cy="1083485"/>
          </a:xfrm>
          <a:prstGeom prst="rect">
            <a:avLst/>
          </a:prstGeom>
        </p:spPr>
        <p:txBody>
          <a:bodyPr anchor="t" rtlCol="false" tIns="0" lIns="0" bIns="0" rIns="0">
            <a:spAutoFit/>
          </a:bodyPr>
          <a:lstStyle/>
          <a:p>
            <a:pPr algn="l" marL="0" indent="0" lvl="0">
              <a:lnSpc>
                <a:spcPts val="8580"/>
              </a:lnSpc>
              <a:spcBef>
                <a:spcPct val="0"/>
              </a:spcBef>
            </a:pPr>
            <a:r>
              <a:rPr lang="en-US" b="true" sz="7150">
                <a:solidFill>
                  <a:srgbClr val="FFFFFF"/>
                </a:solidFill>
                <a:latin typeface="Catamaran Bold"/>
                <a:ea typeface="Catamaran Bold"/>
                <a:cs typeface="Catamaran Bold"/>
                <a:sym typeface="Catamaran Bold"/>
              </a:rPr>
              <a:t>Market risk management</a:t>
            </a:r>
          </a:p>
        </p:txBody>
      </p:sp>
      <p:sp>
        <p:nvSpPr>
          <p:cNvPr name="TextBox 4" id="4"/>
          <p:cNvSpPr txBox="true"/>
          <p:nvPr/>
        </p:nvSpPr>
        <p:spPr>
          <a:xfrm rot="0">
            <a:off x="1028700" y="1920997"/>
            <a:ext cx="16455823" cy="7035098"/>
          </a:xfrm>
          <a:prstGeom prst="rect">
            <a:avLst/>
          </a:prstGeom>
        </p:spPr>
        <p:txBody>
          <a:bodyPr anchor="t" rtlCol="false" tIns="0" lIns="0" bIns="0" rIns="0">
            <a:spAutoFit/>
          </a:bodyPr>
          <a:lstStyle/>
          <a:p>
            <a:pPr algn="just">
              <a:lnSpc>
                <a:spcPts val="3923"/>
              </a:lnSpc>
            </a:pPr>
            <a:r>
              <a:rPr lang="en-US" sz="2802">
                <a:solidFill>
                  <a:srgbClr val="FFFFFF"/>
                </a:solidFill>
                <a:latin typeface="Catamaran"/>
                <a:ea typeface="Catamaran"/>
                <a:cs typeface="Catamaran"/>
                <a:sym typeface="Catamaran"/>
              </a:rPr>
              <a:t>VaR is a statistical measure that calculates the maximum potential loss a portfolio could experience over a given time period at a certain level of confidence. So, a VaR of 95% suggests that there is a 95% chance that the portfolio would not lose more than the calculated amount over the given time period.</a:t>
            </a:r>
          </a:p>
          <a:p>
            <a:pPr algn="just">
              <a:lnSpc>
                <a:spcPts val="3923"/>
              </a:lnSpc>
            </a:pPr>
          </a:p>
          <a:p>
            <a:pPr algn="just" marL="605089" indent="-302545" lvl="1">
              <a:lnSpc>
                <a:spcPts val="3923"/>
              </a:lnSpc>
              <a:buFont typeface="Arial"/>
              <a:buChar char="•"/>
            </a:pPr>
            <a:r>
              <a:rPr lang="en-US" sz="2802" u="sng">
                <a:solidFill>
                  <a:srgbClr val="FFFFFF"/>
                </a:solidFill>
                <a:latin typeface="Catamaran"/>
                <a:ea typeface="Catamaran"/>
                <a:cs typeface="Catamaran"/>
                <a:sym typeface="Catamaran"/>
                <a:hlinkClick r:id="rId3" tooltip="https://www.investopedia.com/terms/m/montecarlosimulation.asp"/>
              </a:rPr>
              <a:t>Monte Carlo simulation</a:t>
            </a:r>
            <a:r>
              <a:rPr lang="en-US" sz="2802">
                <a:solidFill>
                  <a:srgbClr val="FFFFFF"/>
                </a:solidFill>
                <a:latin typeface="Catamaran"/>
                <a:ea typeface="Catamaran"/>
                <a:cs typeface="Catamaran"/>
                <a:sym typeface="Catamaran"/>
              </a:rPr>
              <a:t> uses computational models to simulate projected returns over hundreds or thousands of possible iterations. Then, it estimates the chances that a loss will occur to compute the VaR—say, what the maximum loss would be 5% of the tim</a:t>
            </a:r>
          </a:p>
          <a:p>
            <a:pPr algn="just" marL="605089" indent="-302545" lvl="1">
              <a:lnSpc>
                <a:spcPts val="3923"/>
              </a:lnSpc>
              <a:buFont typeface="Arial"/>
              <a:buChar char="•"/>
            </a:pPr>
            <a:r>
              <a:rPr lang="en-US" sz="2802">
                <a:solidFill>
                  <a:srgbClr val="FFFFFF"/>
                </a:solidFill>
                <a:latin typeface="Catamaran"/>
                <a:ea typeface="Catamaran"/>
                <a:cs typeface="Catamaran"/>
                <a:sym typeface="Catamaran"/>
              </a:rPr>
              <a:t>The variance-covariance method, also called the </a:t>
            </a:r>
            <a:r>
              <a:rPr lang="en-US" sz="2802" u="sng">
                <a:solidFill>
                  <a:srgbClr val="FFFFFF"/>
                </a:solidFill>
                <a:latin typeface="Catamaran"/>
                <a:ea typeface="Catamaran"/>
                <a:cs typeface="Catamaran"/>
                <a:sym typeface="Catamaran"/>
                <a:hlinkClick r:id="rId4" tooltip="https://www.investopedia.com/ask/answers/041715/what-variancecovariance-matrix-or-parametric-method-value-risk-var.asp"/>
              </a:rPr>
              <a:t>parametric method</a:t>
            </a:r>
            <a:r>
              <a:rPr lang="en-US" sz="2802">
                <a:solidFill>
                  <a:srgbClr val="FFFFFF"/>
                </a:solidFill>
                <a:latin typeface="Catamaran"/>
                <a:ea typeface="Catamaran"/>
                <a:cs typeface="Catamaran"/>
                <a:sym typeface="Catamaran"/>
              </a:rPr>
              <a:t>, does not look backward but instead assumes that gains and losses are </a:t>
            </a:r>
            <a:r>
              <a:rPr lang="en-US" sz="2802" u="sng">
                <a:solidFill>
                  <a:srgbClr val="FFFFFF"/>
                </a:solidFill>
                <a:latin typeface="Catamaran"/>
                <a:ea typeface="Catamaran"/>
                <a:cs typeface="Catamaran"/>
                <a:sym typeface="Catamaran"/>
                <a:hlinkClick r:id="rId5" tooltip="https://www.investopedia.com/terms/n/normaldistribution.asp"/>
              </a:rPr>
              <a:t>normally distributed</a:t>
            </a:r>
            <a:r>
              <a:rPr lang="en-US" sz="2802">
                <a:solidFill>
                  <a:srgbClr val="FFFFFF"/>
                </a:solidFill>
                <a:latin typeface="Catamaran"/>
                <a:ea typeface="Catamaran"/>
                <a:cs typeface="Catamaran"/>
                <a:sym typeface="Catamaran"/>
              </a:rPr>
              <a:t>. Potential losses are framed in terms of the number of </a:t>
            </a:r>
            <a:r>
              <a:rPr lang="en-US" sz="2802" u="sng">
                <a:solidFill>
                  <a:srgbClr val="FFFFFF"/>
                </a:solidFill>
                <a:latin typeface="Catamaran"/>
                <a:ea typeface="Catamaran"/>
                <a:cs typeface="Catamaran"/>
                <a:sym typeface="Catamaran"/>
                <a:hlinkClick r:id="rId6" tooltip="https://www.investopedia.com/terms/s/standarddeviation.asp"/>
              </a:rPr>
              <a:t>standard deviations</a:t>
            </a:r>
            <a:r>
              <a:rPr lang="en-US" sz="2802">
                <a:solidFill>
                  <a:srgbClr val="FFFFFF"/>
                </a:solidFill>
                <a:latin typeface="Catamaran"/>
                <a:ea typeface="Catamaran"/>
                <a:cs typeface="Catamaran"/>
                <a:sym typeface="Catamaran"/>
              </a:rPr>
              <a:t> from the mean.</a:t>
            </a:r>
          </a:p>
          <a:p>
            <a:pPr algn="just" marL="605089" indent="-302545" lvl="1">
              <a:lnSpc>
                <a:spcPts val="3923"/>
              </a:lnSpc>
              <a:buFont typeface="Arial"/>
              <a:buChar char="•"/>
            </a:pPr>
            <a:r>
              <a:rPr lang="en-US" sz="2802">
                <a:solidFill>
                  <a:srgbClr val="FFFFFF"/>
                </a:solidFill>
                <a:latin typeface="Catamaran"/>
                <a:ea typeface="Catamaran"/>
                <a:cs typeface="Catamaran"/>
                <a:sym typeface="Catamaran"/>
              </a:rPr>
              <a:t>The </a:t>
            </a:r>
            <a:r>
              <a:rPr lang="en-US" sz="2802" u="sng">
                <a:solidFill>
                  <a:srgbClr val="FFFFFF"/>
                </a:solidFill>
                <a:latin typeface="Catamaran"/>
                <a:ea typeface="Catamaran"/>
                <a:cs typeface="Catamaran"/>
                <a:sym typeface="Catamaran"/>
                <a:hlinkClick r:id="rId7" tooltip="https://www.investopedia.com/terms/h/historical-returns.asp"/>
              </a:rPr>
              <a:t>historical method</a:t>
            </a:r>
            <a:r>
              <a:rPr lang="en-US" sz="2802">
                <a:solidFill>
                  <a:srgbClr val="FFFFFF"/>
                </a:solidFill>
                <a:latin typeface="Catamaran"/>
                <a:ea typeface="Catamaran"/>
                <a:cs typeface="Catamaran"/>
                <a:sym typeface="Catamaran"/>
              </a:rPr>
              <a:t> for computing VaR looks at one’s prior returns history and orders them from worst losses to greatest gains—following from the premise that past returns experience will inform future outcomes</a:t>
            </a:r>
          </a:p>
          <a:p>
            <a:pPr algn="just">
              <a:lnSpc>
                <a:spcPts val="4903"/>
              </a:lnSpc>
            </a:pPr>
          </a:p>
        </p:txBody>
      </p:sp>
      <p:sp>
        <p:nvSpPr>
          <p:cNvPr name="Freeform 5" id="5"/>
          <p:cNvSpPr/>
          <p:nvPr/>
        </p:nvSpPr>
        <p:spPr>
          <a:xfrm flipH="true" flipV="false" rot="5400000">
            <a:off x="13292384" y="-2509369"/>
            <a:ext cx="3419644" cy="6571588"/>
          </a:xfrm>
          <a:custGeom>
            <a:avLst/>
            <a:gdLst/>
            <a:ahLst/>
            <a:cxnLst/>
            <a:rect r="r" b="b" t="t" l="l"/>
            <a:pathLst>
              <a:path h="6571588" w="3419644">
                <a:moveTo>
                  <a:pt x="3419644" y="0"/>
                </a:moveTo>
                <a:lnTo>
                  <a:pt x="0" y="0"/>
                </a:lnTo>
                <a:lnTo>
                  <a:pt x="0" y="6571589"/>
                </a:lnTo>
                <a:lnTo>
                  <a:pt x="3419644" y="6571589"/>
                </a:lnTo>
                <a:lnTo>
                  <a:pt x="3419644" y="0"/>
                </a:lnTo>
                <a:close/>
              </a:path>
            </a:pathLst>
          </a:custGeom>
          <a:blipFill>
            <a:blip r:embed="rId2"/>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1080000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13792" r="-60020" b="0"/>
            </a:stretch>
          </a:blipFill>
        </p:spPr>
      </p:sp>
      <p:sp>
        <p:nvSpPr>
          <p:cNvPr name="Freeform 3" id="3"/>
          <p:cNvSpPr/>
          <p:nvPr/>
        </p:nvSpPr>
        <p:spPr>
          <a:xfrm flipH="false" flipV="false" rot="0">
            <a:off x="7077515" y="1028700"/>
            <a:ext cx="996405" cy="1003935"/>
          </a:xfrm>
          <a:custGeom>
            <a:avLst/>
            <a:gdLst/>
            <a:ahLst/>
            <a:cxnLst/>
            <a:rect r="r" b="b" t="t" l="l"/>
            <a:pathLst>
              <a:path h="1003935" w="996405">
                <a:moveTo>
                  <a:pt x="0" y="0"/>
                </a:moveTo>
                <a:lnTo>
                  <a:pt x="996405" y="0"/>
                </a:lnTo>
                <a:lnTo>
                  <a:pt x="996405" y="1003935"/>
                </a:lnTo>
                <a:lnTo>
                  <a:pt x="0" y="1003935"/>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028700" y="2358503"/>
            <a:ext cx="16230600" cy="1959610"/>
          </a:xfrm>
          <a:prstGeom prst="rect">
            <a:avLst/>
          </a:prstGeom>
        </p:spPr>
        <p:txBody>
          <a:bodyPr anchor="t" rtlCol="false" tIns="0" lIns="0" bIns="0" rIns="0">
            <a:spAutoFit/>
          </a:bodyPr>
          <a:lstStyle/>
          <a:p>
            <a:pPr algn="l">
              <a:lnSpc>
                <a:spcPts val="3079"/>
              </a:lnSpc>
              <a:spcBef>
                <a:spcPct val="0"/>
              </a:spcBef>
            </a:pPr>
            <a:r>
              <a:rPr lang="en-US" b="true" sz="2799" spc="111">
                <a:solidFill>
                  <a:srgbClr val="000000"/>
                </a:solidFill>
                <a:latin typeface="Catamaran Bold"/>
                <a:ea typeface="Catamaran Bold"/>
                <a:cs typeface="Catamaran Bold"/>
                <a:sym typeface="Catamaran Bold"/>
              </a:rPr>
              <a:t>A FINANCIAL CONTRACT GIVING THE BUYER THE RIGHT (BUT NOT THE OBLIGATION) TO BUY OR SELL AN UNDERLYING ASSET AT A PREDETERMINED PRICE WITHIN A SPECIFIED TIME.</a:t>
            </a:r>
          </a:p>
          <a:p>
            <a:pPr algn="l">
              <a:lnSpc>
                <a:spcPts val="3079"/>
              </a:lnSpc>
              <a:spcBef>
                <a:spcPct val="0"/>
              </a:spcBef>
            </a:pPr>
          </a:p>
          <a:p>
            <a:pPr algn="l">
              <a:lnSpc>
                <a:spcPts val="3079"/>
              </a:lnSpc>
              <a:spcBef>
                <a:spcPct val="0"/>
              </a:spcBef>
            </a:pPr>
            <a:r>
              <a:rPr lang="en-US" b="true" sz="2799" spc="111">
                <a:solidFill>
                  <a:srgbClr val="000000"/>
                </a:solidFill>
                <a:latin typeface="Catamaran Bold"/>
                <a:ea typeface="Catamaran Bold"/>
                <a:cs typeface="Catamaran Bold"/>
                <a:sym typeface="Catamaran Bold"/>
              </a:rPr>
              <a:t>TYPES OF OPTIONS:</a:t>
            </a:r>
          </a:p>
          <a:p>
            <a:pPr algn="l">
              <a:lnSpc>
                <a:spcPts val="3079"/>
              </a:lnSpc>
              <a:spcBef>
                <a:spcPct val="0"/>
              </a:spcBef>
            </a:pPr>
          </a:p>
        </p:txBody>
      </p:sp>
      <p:grpSp>
        <p:nvGrpSpPr>
          <p:cNvPr name="Group 5" id="5"/>
          <p:cNvGrpSpPr/>
          <p:nvPr/>
        </p:nvGrpSpPr>
        <p:grpSpPr>
          <a:xfrm rot="0">
            <a:off x="2992160" y="4153059"/>
            <a:ext cx="3682194" cy="1111157"/>
            <a:chOff x="0" y="0"/>
            <a:chExt cx="969796" cy="292650"/>
          </a:xfrm>
        </p:grpSpPr>
        <p:sp>
          <p:nvSpPr>
            <p:cNvPr name="Freeform 6" id="6"/>
            <p:cNvSpPr/>
            <p:nvPr/>
          </p:nvSpPr>
          <p:spPr>
            <a:xfrm flipH="false" flipV="false" rot="0">
              <a:off x="0" y="0"/>
              <a:ext cx="969796" cy="292650"/>
            </a:xfrm>
            <a:custGeom>
              <a:avLst/>
              <a:gdLst/>
              <a:ahLst/>
              <a:cxnLst/>
              <a:rect r="r" b="b" t="t" l="l"/>
              <a:pathLst>
                <a:path h="292650" w="969796">
                  <a:moveTo>
                    <a:pt x="21025" y="0"/>
                  </a:moveTo>
                  <a:lnTo>
                    <a:pt x="948771" y="0"/>
                  </a:lnTo>
                  <a:cubicBezTo>
                    <a:pt x="960383" y="0"/>
                    <a:pt x="969796" y="9413"/>
                    <a:pt x="969796" y="21025"/>
                  </a:cubicBezTo>
                  <a:lnTo>
                    <a:pt x="969796" y="271625"/>
                  </a:lnTo>
                  <a:cubicBezTo>
                    <a:pt x="969796" y="283237"/>
                    <a:pt x="960383" y="292650"/>
                    <a:pt x="948771" y="292650"/>
                  </a:cubicBezTo>
                  <a:lnTo>
                    <a:pt x="21025" y="292650"/>
                  </a:lnTo>
                  <a:cubicBezTo>
                    <a:pt x="9413" y="292650"/>
                    <a:pt x="0" y="283237"/>
                    <a:pt x="0" y="271625"/>
                  </a:cubicBezTo>
                  <a:lnTo>
                    <a:pt x="0" y="21025"/>
                  </a:lnTo>
                  <a:cubicBezTo>
                    <a:pt x="0" y="9413"/>
                    <a:pt x="9413" y="0"/>
                    <a:pt x="21025" y="0"/>
                  </a:cubicBezTo>
                  <a:close/>
                </a:path>
              </a:pathLst>
            </a:custGeom>
            <a:gradFill rotWithShape="true">
              <a:gsLst>
                <a:gs pos="0">
                  <a:srgbClr val="FFFFFF">
                    <a:alpha val="100000"/>
                  </a:srgbClr>
                </a:gs>
                <a:gs pos="100000">
                  <a:srgbClr val="FFFFFF">
                    <a:alpha val="88000"/>
                  </a:srgbClr>
                </a:gs>
              </a:gsLst>
              <a:lin ang="0"/>
            </a:gradFill>
            <a:ln w="38100" cap="sq">
              <a:solidFill>
                <a:srgbClr val="0E6D3B"/>
              </a:solidFill>
              <a:prstDash val="solid"/>
              <a:miter/>
            </a:ln>
          </p:spPr>
        </p:sp>
        <p:sp>
          <p:nvSpPr>
            <p:cNvPr name="TextBox 7" id="7"/>
            <p:cNvSpPr txBox="true"/>
            <p:nvPr/>
          </p:nvSpPr>
          <p:spPr>
            <a:xfrm>
              <a:off x="0" y="-28575"/>
              <a:ext cx="969796" cy="321225"/>
            </a:xfrm>
            <a:prstGeom prst="rect">
              <a:avLst/>
            </a:prstGeom>
          </p:spPr>
          <p:txBody>
            <a:bodyPr anchor="ctr" rtlCol="false" tIns="50800" lIns="50800" bIns="50800" rIns="50800"/>
            <a:lstStyle/>
            <a:p>
              <a:pPr algn="ctr" marL="0" indent="0" lvl="0">
                <a:lnSpc>
                  <a:spcPts val="2038"/>
                </a:lnSpc>
                <a:spcBef>
                  <a:spcPct val="0"/>
                </a:spcBef>
              </a:pPr>
            </a:p>
          </p:txBody>
        </p:sp>
      </p:grpSp>
      <p:grpSp>
        <p:nvGrpSpPr>
          <p:cNvPr name="Group 8" id="8"/>
          <p:cNvGrpSpPr/>
          <p:nvPr/>
        </p:nvGrpSpPr>
        <p:grpSpPr>
          <a:xfrm rot="0">
            <a:off x="8477080" y="4153059"/>
            <a:ext cx="3682194" cy="1111157"/>
            <a:chOff x="0" y="0"/>
            <a:chExt cx="4909592" cy="1481542"/>
          </a:xfrm>
        </p:grpSpPr>
        <p:grpSp>
          <p:nvGrpSpPr>
            <p:cNvPr name="Group 9" id="9"/>
            <p:cNvGrpSpPr/>
            <p:nvPr/>
          </p:nvGrpSpPr>
          <p:grpSpPr>
            <a:xfrm rot="0">
              <a:off x="0" y="0"/>
              <a:ext cx="4909592" cy="1481542"/>
              <a:chOff x="0" y="0"/>
              <a:chExt cx="969796" cy="292650"/>
            </a:xfrm>
          </p:grpSpPr>
          <p:sp>
            <p:nvSpPr>
              <p:cNvPr name="Freeform 10" id="10"/>
              <p:cNvSpPr/>
              <p:nvPr/>
            </p:nvSpPr>
            <p:spPr>
              <a:xfrm flipH="false" flipV="false" rot="0">
                <a:off x="0" y="0"/>
                <a:ext cx="969796" cy="292650"/>
              </a:xfrm>
              <a:custGeom>
                <a:avLst/>
                <a:gdLst/>
                <a:ahLst/>
                <a:cxnLst/>
                <a:rect r="r" b="b" t="t" l="l"/>
                <a:pathLst>
                  <a:path h="292650" w="969796">
                    <a:moveTo>
                      <a:pt x="21025" y="0"/>
                    </a:moveTo>
                    <a:lnTo>
                      <a:pt x="948771" y="0"/>
                    </a:lnTo>
                    <a:cubicBezTo>
                      <a:pt x="960383" y="0"/>
                      <a:pt x="969796" y="9413"/>
                      <a:pt x="969796" y="21025"/>
                    </a:cubicBezTo>
                    <a:lnTo>
                      <a:pt x="969796" y="271625"/>
                    </a:lnTo>
                    <a:cubicBezTo>
                      <a:pt x="969796" y="283237"/>
                      <a:pt x="960383" y="292650"/>
                      <a:pt x="948771" y="292650"/>
                    </a:cubicBezTo>
                    <a:lnTo>
                      <a:pt x="21025" y="292650"/>
                    </a:lnTo>
                    <a:cubicBezTo>
                      <a:pt x="9413" y="292650"/>
                      <a:pt x="0" y="283237"/>
                      <a:pt x="0" y="271625"/>
                    </a:cubicBezTo>
                    <a:lnTo>
                      <a:pt x="0" y="21025"/>
                    </a:lnTo>
                    <a:cubicBezTo>
                      <a:pt x="0" y="9413"/>
                      <a:pt x="9413" y="0"/>
                      <a:pt x="21025" y="0"/>
                    </a:cubicBezTo>
                    <a:close/>
                  </a:path>
                </a:pathLst>
              </a:custGeom>
              <a:gradFill rotWithShape="true">
                <a:gsLst>
                  <a:gs pos="0">
                    <a:srgbClr val="FFFFFF">
                      <a:alpha val="100000"/>
                    </a:srgbClr>
                  </a:gs>
                  <a:gs pos="100000">
                    <a:srgbClr val="FFFFFF">
                      <a:alpha val="88000"/>
                    </a:srgbClr>
                  </a:gs>
                </a:gsLst>
                <a:lin ang="0"/>
              </a:gradFill>
              <a:ln w="38100" cap="sq">
                <a:solidFill>
                  <a:srgbClr val="0E6D3B"/>
                </a:solidFill>
                <a:prstDash val="solid"/>
                <a:miter/>
              </a:ln>
            </p:spPr>
          </p:sp>
          <p:sp>
            <p:nvSpPr>
              <p:cNvPr name="TextBox 11" id="11"/>
              <p:cNvSpPr txBox="true"/>
              <p:nvPr/>
            </p:nvSpPr>
            <p:spPr>
              <a:xfrm>
                <a:off x="0" y="-28575"/>
                <a:ext cx="969796" cy="321225"/>
              </a:xfrm>
              <a:prstGeom prst="rect">
                <a:avLst/>
              </a:prstGeom>
            </p:spPr>
            <p:txBody>
              <a:bodyPr anchor="ctr" rtlCol="false" tIns="50800" lIns="50800" bIns="50800" rIns="50800"/>
              <a:lstStyle/>
              <a:p>
                <a:pPr algn="ctr" marL="0" indent="0" lvl="0">
                  <a:lnSpc>
                    <a:spcPts val="2038"/>
                  </a:lnSpc>
                  <a:spcBef>
                    <a:spcPct val="0"/>
                  </a:spcBef>
                </a:pPr>
              </a:p>
            </p:txBody>
          </p:sp>
        </p:grpSp>
        <p:sp>
          <p:nvSpPr>
            <p:cNvPr name="TextBox 12" id="12"/>
            <p:cNvSpPr txBox="true"/>
            <p:nvPr/>
          </p:nvSpPr>
          <p:spPr>
            <a:xfrm rot="0">
              <a:off x="525994" y="224940"/>
              <a:ext cx="3857605" cy="1060238"/>
            </a:xfrm>
            <a:prstGeom prst="rect">
              <a:avLst/>
            </a:prstGeom>
          </p:spPr>
          <p:txBody>
            <a:bodyPr anchor="t" rtlCol="false" tIns="0" lIns="0" bIns="0" rIns="0">
              <a:spAutoFit/>
            </a:bodyPr>
            <a:lstStyle/>
            <a:p>
              <a:pPr algn="ctr" marL="0" indent="0" lvl="0">
                <a:lnSpc>
                  <a:spcPts val="3079"/>
                </a:lnSpc>
                <a:spcBef>
                  <a:spcPct val="0"/>
                </a:spcBef>
              </a:pPr>
              <a:r>
                <a:rPr lang="en-US" b="true" sz="2799" spc="111" strike="noStrike" u="none">
                  <a:solidFill>
                    <a:srgbClr val="000000"/>
                  </a:solidFill>
                  <a:latin typeface="Catamaran Bold"/>
                  <a:ea typeface="Catamaran Bold"/>
                  <a:cs typeface="Catamaran Bold"/>
                  <a:sym typeface="Catamaran Bold"/>
                </a:rPr>
                <a:t>PUT OPTION: RIGHT TO SELL</a:t>
              </a:r>
            </a:p>
          </p:txBody>
        </p:sp>
      </p:grpSp>
      <p:sp>
        <p:nvSpPr>
          <p:cNvPr name="Freeform 13" id="13"/>
          <p:cNvSpPr/>
          <p:nvPr/>
        </p:nvSpPr>
        <p:spPr>
          <a:xfrm flipH="false" flipV="false" rot="0">
            <a:off x="13769385" y="3195174"/>
            <a:ext cx="2111267" cy="2069042"/>
          </a:xfrm>
          <a:custGeom>
            <a:avLst/>
            <a:gdLst/>
            <a:ahLst/>
            <a:cxnLst/>
            <a:rect r="r" b="b" t="t" l="l"/>
            <a:pathLst>
              <a:path h="2069042" w="2111267">
                <a:moveTo>
                  <a:pt x="0" y="0"/>
                </a:moveTo>
                <a:lnTo>
                  <a:pt x="2111267" y="0"/>
                </a:lnTo>
                <a:lnTo>
                  <a:pt x="2111267" y="2069042"/>
                </a:lnTo>
                <a:lnTo>
                  <a:pt x="0" y="206904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1028700" y="895350"/>
            <a:ext cx="12740685" cy="1137285"/>
          </a:xfrm>
          <a:prstGeom prst="rect">
            <a:avLst/>
          </a:prstGeom>
        </p:spPr>
        <p:txBody>
          <a:bodyPr anchor="t" rtlCol="false" tIns="0" lIns="0" bIns="0" rIns="0">
            <a:spAutoFit/>
          </a:bodyPr>
          <a:lstStyle/>
          <a:p>
            <a:pPr algn="l">
              <a:lnSpc>
                <a:spcPts val="9240"/>
              </a:lnSpc>
            </a:pPr>
            <a:r>
              <a:rPr lang="en-US" sz="6600" b="true">
                <a:solidFill>
                  <a:srgbClr val="000000"/>
                </a:solidFill>
                <a:latin typeface="Catamaran Bold"/>
                <a:ea typeface="Catamaran Bold"/>
                <a:cs typeface="Catamaran Bold"/>
                <a:sym typeface="Catamaran Bold"/>
              </a:rPr>
              <a:t>Option Trading</a:t>
            </a:r>
          </a:p>
        </p:txBody>
      </p:sp>
      <p:sp>
        <p:nvSpPr>
          <p:cNvPr name="TextBox 15" id="15"/>
          <p:cNvSpPr txBox="true"/>
          <p:nvPr/>
        </p:nvSpPr>
        <p:spPr>
          <a:xfrm rot="0">
            <a:off x="3445706" y="4328908"/>
            <a:ext cx="2775103" cy="788034"/>
          </a:xfrm>
          <a:prstGeom prst="rect">
            <a:avLst/>
          </a:prstGeom>
        </p:spPr>
        <p:txBody>
          <a:bodyPr anchor="t" rtlCol="false" tIns="0" lIns="0" bIns="0" rIns="0">
            <a:spAutoFit/>
          </a:bodyPr>
          <a:lstStyle/>
          <a:p>
            <a:pPr algn="ctr">
              <a:lnSpc>
                <a:spcPts val="3079"/>
              </a:lnSpc>
              <a:spcBef>
                <a:spcPct val="0"/>
              </a:spcBef>
            </a:pPr>
            <a:r>
              <a:rPr lang="en-US" b="true" sz="2799" spc="111">
                <a:solidFill>
                  <a:srgbClr val="000000"/>
                </a:solidFill>
                <a:latin typeface="Catamaran Bold"/>
                <a:ea typeface="Catamaran Bold"/>
                <a:cs typeface="Catamaran Bold"/>
                <a:sym typeface="Catamaran Bold"/>
              </a:rPr>
              <a:t>CALL OPTION: RIGHT TO BUY</a:t>
            </a:r>
          </a:p>
        </p:txBody>
      </p:sp>
      <p:grpSp>
        <p:nvGrpSpPr>
          <p:cNvPr name="Group 16" id="16"/>
          <p:cNvGrpSpPr/>
          <p:nvPr/>
        </p:nvGrpSpPr>
        <p:grpSpPr>
          <a:xfrm rot="0">
            <a:off x="1047750" y="6033200"/>
            <a:ext cx="16230600" cy="3752360"/>
            <a:chOff x="0" y="0"/>
            <a:chExt cx="9016193" cy="2084458"/>
          </a:xfrm>
        </p:grpSpPr>
        <p:sp>
          <p:nvSpPr>
            <p:cNvPr name="Freeform 17" id="17"/>
            <p:cNvSpPr/>
            <p:nvPr/>
          </p:nvSpPr>
          <p:spPr>
            <a:xfrm flipH="false" flipV="false" rot="0">
              <a:off x="0" y="0"/>
              <a:ext cx="9016193" cy="2084458"/>
            </a:xfrm>
            <a:custGeom>
              <a:avLst/>
              <a:gdLst/>
              <a:ahLst/>
              <a:cxnLst/>
              <a:rect r="r" b="b" t="t" l="l"/>
              <a:pathLst>
                <a:path h="2084458" w="9016193">
                  <a:moveTo>
                    <a:pt x="7155" y="0"/>
                  </a:moveTo>
                  <a:lnTo>
                    <a:pt x="9009038" y="0"/>
                  </a:lnTo>
                  <a:cubicBezTo>
                    <a:pt x="9012989" y="0"/>
                    <a:pt x="9016193" y="3203"/>
                    <a:pt x="9016193" y="7155"/>
                  </a:cubicBezTo>
                  <a:lnTo>
                    <a:pt x="9016193" y="2077303"/>
                  </a:lnTo>
                  <a:cubicBezTo>
                    <a:pt x="9016193" y="2079201"/>
                    <a:pt x="9015440" y="2081021"/>
                    <a:pt x="9014097" y="2082363"/>
                  </a:cubicBezTo>
                  <a:cubicBezTo>
                    <a:pt x="9012755" y="2083704"/>
                    <a:pt x="9010936" y="2084458"/>
                    <a:pt x="9009038" y="2084458"/>
                  </a:cubicBezTo>
                  <a:lnTo>
                    <a:pt x="7155" y="2084458"/>
                  </a:lnTo>
                  <a:cubicBezTo>
                    <a:pt x="3203" y="2084458"/>
                    <a:pt x="0" y="2081255"/>
                    <a:pt x="0" y="2077303"/>
                  </a:cubicBezTo>
                  <a:lnTo>
                    <a:pt x="0" y="7155"/>
                  </a:lnTo>
                  <a:cubicBezTo>
                    <a:pt x="0" y="5257"/>
                    <a:pt x="754" y="3437"/>
                    <a:pt x="2096" y="2096"/>
                  </a:cubicBezTo>
                  <a:cubicBezTo>
                    <a:pt x="3437" y="754"/>
                    <a:pt x="5257" y="0"/>
                    <a:pt x="7155" y="0"/>
                  </a:cubicBezTo>
                  <a:close/>
                </a:path>
              </a:pathLst>
            </a:custGeom>
            <a:solidFill>
              <a:srgbClr val="DCEEE1"/>
            </a:solidFill>
          </p:spPr>
        </p:sp>
        <p:sp>
          <p:nvSpPr>
            <p:cNvPr name="TextBox 18" id="18"/>
            <p:cNvSpPr txBox="true"/>
            <p:nvPr/>
          </p:nvSpPr>
          <p:spPr>
            <a:xfrm>
              <a:off x="0" y="-28575"/>
              <a:ext cx="9016193" cy="2113033"/>
            </a:xfrm>
            <a:prstGeom prst="rect">
              <a:avLst/>
            </a:prstGeom>
          </p:spPr>
          <p:txBody>
            <a:bodyPr anchor="ctr" rtlCol="false" tIns="24085" lIns="24085" bIns="24085" rIns="24085"/>
            <a:lstStyle/>
            <a:p>
              <a:pPr algn="ctr">
                <a:lnSpc>
                  <a:spcPts val="2070"/>
                </a:lnSpc>
              </a:pPr>
            </a:p>
          </p:txBody>
        </p:sp>
      </p:grpSp>
      <p:sp>
        <p:nvSpPr>
          <p:cNvPr name="Freeform 19" id="19"/>
          <p:cNvSpPr/>
          <p:nvPr/>
        </p:nvSpPr>
        <p:spPr>
          <a:xfrm flipH="false" flipV="false" rot="0">
            <a:off x="1459934" y="6492206"/>
            <a:ext cx="642866" cy="515900"/>
          </a:xfrm>
          <a:custGeom>
            <a:avLst/>
            <a:gdLst/>
            <a:ahLst/>
            <a:cxnLst/>
            <a:rect r="r" b="b" t="t" l="l"/>
            <a:pathLst>
              <a:path h="515900" w="642866">
                <a:moveTo>
                  <a:pt x="0" y="0"/>
                </a:moveTo>
                <a:lnTo>
                  <a:pt x="642866" y="0"/>
                </a:lnTo>
                <a:lnTo>
                  <a:pt x="642866" y="515900"/>
                </a:lnTo>
                <a:lnTo>
                  <a:pt x="0" y="5159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0" id="20"/>
          <p:cNvSpPr txBox="true"/>
          <p:nvPr/>
        </p:nvSpPr>
        <p:spPr>
          <a:xfrm rot="0">
            <a:off x="2282975" y="6432656"/>
            <a:ext cx="5564835" cy="763270"/>
          </a:xfrm>
          <a:prstGeom prst="rect">
            <a:avLst/>
          </a:prstGeom>
        </p:spPr>
        <p:txBody>
          <a:bodyPr anchor="t" rtlCol="false" tIns="0" lIns="0" bIns="0" rIns="0">
            <a:spAutoFit/>
          </a:bodyPr>
          <a:lstStyle/>
          <a:p>
            <a:pPr algn="l">
              <a:lnSpc>
                <a:spcPts val="3079"/>
              </a:lnSpc>
              <a:spcBef>
                <a:spcPct val="0"/>
              </a:spcBef>
            </a:pPr>
            <a:r>
              <a:rPr lang="en-US" b="true" sz="2199">
                <a:solidFill>
                  <a:srgbClr val="148B4C"/>
                </a:solidFill>
                <a:latin typeface="Open Sans Bold"/>
                <a:ea typeface="Open Sans Bold"/>
                <a:cs typeface="Open Sans Bold"/>
                <a:sym typeface="Open Sans Bold"/>
              </a:rPr>
              <a:t>S</a:t>
            </a:r>
            <a:r>
              <a:rPr lang="en-US" b="true" sz="2199">
                <a:solidFill>
                  <a:srgbClr val="148B4C"/>
                </a:solidFill>
                <a:latin typeface="Open Sans Bold"/>
                <a:ea typeface="Open Sans Bold"/>
                <a:cs typeface="Open Sans Bold"/>
                <a:sym typeface="Open Sans Bold"/>
              </a:rPr>
              <a:t>trike Price: </a:t>
            </a:r>
            <a:r>
              <a:rPr lang="en-US" b="true" sz="2199">
                <a:solidFill>
                  <a:srgbClr val="000000"/>
                </a:solidFill>
                <a:latin typeface="Open Sans Bold"/>
                <a:ea typeface="Open Sans Bold"/>
                <a:cs typeface="Open Sans Bold"/>
                <a:sym typeface="Open Sans Bold"/>
              </a:rPr>
              <a:t>The fixed price at which the option can be exercised</a:t>
            </a:r>
          </a:p>
        </p:txBody>
      </p:sp>
      <p:sp>
        <p:nvSpPr>
          <p:cNvPr name="Freeform 21" id="21"/>
          <p:cNvSpPr/>
          <p:nvPr/>
        </p:nvSpPr>
        <p:spPr>
          <a:xfrm flipH="false" flipV="false" rot="0">
            <a:off x="1459934" y="7732431"/>
            <a:ext cx="642866" cy="515900"/>
          </a:xfrm>
          <a:custGeom>
            <a:avLst/>
            <a:gdLst/>
            <a:ahLst/>
            <a:cxnLst/>
            <a:rect r="r" b="b" t="t" l="l"/>
            <a:pathLst>
              <a:path h="515900" w="642866">
                <a:moveTo>
                  <a:pt x="0" y="0"/>
                </a:moveTo>
                <a:lnTo>
                  <a:pt x="642866" y="0"/>
                </a:lnTo>
                <a:lnTo>
                  <a:pt x="642866" y="515900"/>
                </a:lnTo>
                <a:lnTo>
                  <a:pt x="0" y="5159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2" id="22"/>
          <p:cNvSpPr txBox="true"/>
          <p:nvPr/>
        </p:nvSpPr>
        <p:spPr>
          <a:xfrm rot="0">
            <a:off x="2255200" y="7625256"/>
            <a:ext cx="5564835" cy="763270"/>
          </a:xfrm>
          <a:prstGeom prst="rect">
            <a:avLst/>
          </a:prstGeom>
        </p:spPr>
        <p:txBody>
          <a:bodyPr anchor="t" rtlCol="false" tIns="0" lIns="0" bIns="0" rIns="0">
            <a:spAutoFit/>
          </a:bodyPr>
          <a:lstStyle/>
          <a:p>
            <a:pPr algn="l" marL="0" indent="0" lvl="0">
              <a:lnSpc>
                <a:spcPts val="3079"/>
              </a:lnSpc>
              <a:spcBef>
                <a:spcPct val="0"/>
              </a:spcBef>
            </a:pPr>
            <a:r>
              <a:rPr lang="en-US" b="true" sz="2199" strike="noStrike" u="none">
                <a:solidFill>
                  <a:srgbClr val="148B4C"/>
                </a:solidFill>
                <a:latin typeface="Open Sans Bold"/>
                <a:ea typeface="Open Sans Bold"/>
                <a:cs typeface="Open Sans Bold"/>
                <a:sym typeface="Open Sans Bold"/>
              </a:rPr>
              <a:t>Premium: </a:t>
            </a:r>
            <a:r>
              <a:rPr lang="en-US" b="true" sz="2199" strike="noStrike" u="none">
                <a:solidFill>
                  <a:srgbClr val="000000"/>
                </a:solidFill>
                <a:latin typeface="Open Sans Bold"/>
                <a:ea typeface="Open Sans Bold"/>
                <a:cs typeface="Open Sans Bold"/>
                <a:sym typeface="Open Sans Bold"/>
              </a:rPr>
              <a:t>Price paid to purchase the option</a:t>
            </a:r>
          </a:p>
        </p:txBody>
      </p:sp>
      <p:sp>
        <p:nvSpPr>
          <p:cNvPr name="Freeform 23" id="23"/>
          <p:cNvSpPr/>
          <p:nvPr/>
        </p:nvSpPr>
        <p:spPr>
          <a:xfrm flipH="false" flipV="false" rot="0">
            <a:off x="1459934" y="8955581"/>
            <a:ext cx="642866" cy="515900"/>
          </a:xfrm>
          <a:custGeom>
            <a:avLst/>
            <a:gdLst/>
            <a:ahLst/>
            <a:cxnLst/>
            <a:rect r="r" b="b" t="t" l="l"/>
            <a:pathLst>
              <a:path h="515900" w="642866">
                <a:moveTo>
                  <a:pt x="0" y="0"/>
                </a:moveTo>
                <a:lnTo>
                  <a:pt x="642866" y="0"/>
                </a:lnTo>
                <a:lnTo>
                  <a:pt x="642866" y="515899"/>
                </a:lnTo>
                <a:lnTo>
                  <a:pt x="0" y="51589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4" id="24"/>
          <p:cNvSpPr txBox="true"/>
          <p:nvPr/>
        </p:nvSpPr>
        <p:spPr>
          <a:xfrm rot="0">
            <a:off x="2282975" y="8860331"/>
            <a:ext cx="5564835" cy="763270"/>
          </a:xfrm>
          <a:prstGeom prst="rect">
            <a:avLst/>
          </a:prstGeom>
        </p:spPr>
        <p:txBody>
          <a:bodyPr anchor="t" rtlCol="false" tIns="0" lIns="0" bIns="0" rIns="0">
            <a:spAutoFit/>
          </a:bodyPr>
          <a:lstStyle/>
          <a:p>
            <a:pPr algn="l" marL="0" indent="0" lvl="0">
              <a:lnSpc>
                <a:spcPts val="3079"/>
              </a:lnSpc>
              <a:spcBef>
                <a:spcPct val="0"/>
              </a:spcBef>
            </a:pPr>
            <a:r>
              <a:rPr lang="en-US" b="true" sz="2199" strike="noStrike" u="none">
                <a:solidFill>
                  <a:srgbClr val="148B4C"/>
                </a:solidFill>
                <a:latin typeface="Open Sans Bold"/>
                <a:ea typeface="Open Sans Bold"/>
                <a:cs typeface="Open Sans Bold"/>
                <a:sym typeface="Open Sans Bold"/>
              </a:rPr>
              <a:t>Expiration Date: </a:t>
            </a:r>
            <a:r>
              <a:rPr lang="en-US" b="true" sz="2199" strike="noStrike" u="none">
                <a:solidFill>
                  <a:srgbClr val="000000"/>
                </a:solidFill>
                <a:latin typeface="Open Sans Bold"/>
                <a:ea typeface="Open Sans Bold"/>
                <a:cs typeface="Open Sans Bold"/>
                <a:sym typeface="Open Sans Bold"/>
              </a:rPr>
              <a:t>Last date the option can be exercised</a:t>
            </a:r>
          </a:p>
        </p:txBody>
      </p:sp>
      <p:sp>
        <p:nvSpPr>
          <p:cNvPr name="Freeform 25" id="25"/>
          <p:cNvSpPr/>
          <p:nvPr/>
        </p:nvSpPr>
        <p:spPr>
          <a:xfrm flipH="false" flipV="false" rot="0">
            <a:off x="9727123" y="6411206"/>
            <a:ext cx="642866" cy="515900"/>
          </a:xfrm>
          <a:custGeom>
            <a:avLst/>
            <a:gdLst/>
            <a:ahLst/>
            <a:cxnLst/>
            <a:rect r="r" b="b" t="t" l="l"/>
            <a:pathLst>
              <a:path h="515900" w="642866">
                <a:moveTo>
                  <a:pt x="0" y="0"/>
                </a:moveTo>
                <a:lnTo>
                  <a:pt x="642865" y="0"/>
                </a:lnTo>
                <a:lnTo>
                  <a:pt x="642865" y="515899"/>
                </a:lnTo>
                <a:lnTo>
                  <a:pt x="0" y="51589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6" id="26"/>
          <p:cNvSpPr txBox="true"/>
          <p:nvPr/>
        </p:nvSpPr>
        <p:spPr>
          <a:xfrm rot="0">
            <a:off x="10550164" y="6351656"/>
            <a:ext cx="5564835" cy="763270"/>
          </a:xfrm>
          <a:prstGeom prst="rect">
            <a:avLst/>
          </a:prstGeom>
        </p:spPr>
        <p:txBody>
          <a:bodyPr anchor="t" rtlCol="false" tIns="0" lIns="0" bIns="0" rIns="0">
            <a:spAutoFit/>
          </a:bodyPr>
          <a:lstStyle/>
          <a:p>
            <a:pPr algn="l" marL="0" indent="0" lvl="0">
              <a:lnSpc>
                <a:spcPts val="3079"/>
              </a:lnSpc>
              <a:spcBef>
                <a:spcPct val="0"/>
              </a:spcBef>
            </a:pPr>
            <a:r>
              <a:rPr lang="en-US" b="true" sz="2199" strike="noStrike" u="none">
                <a:solidFill>
                  <a:srgbClr val="148B4C"/>
                </a:solidFill>
                <a:latin typeface="Open Sans Bold"/>
                <a:ea typeface="Open Sans Bold"/>
                <a:cs typeface="Open Sans Bold"/>
                <a:sym typeface="Open Sans Bold"/>
              </a:rPr>
              <a:t>In the Money (ITM): </a:t>
            </a:r>
            <a:r>
              <a:rPr lang="en-US" b="true" sz="2199" strike="noStrike" u="none">
                <a:solidFill>
                  <a:srgbClr val="000000"/>
                </a:solidFill>
                <a:latin typeface="Open Sans Bold"/>
                <a:ea typeface="Open Sans Bold"/>
                <a:cs typeface="Open Sans Bold"/>
                <a:sym typeface="Open Sans Bold"/>
              </a:rPr>
              <a:t>Profitable if exercised</a:t>
            </a:r>
          </a:p>
        </p:txBody>
      </p:sp>
      <p:sp>
        <p:nvSpPr>
          <p:cNvPr name="Freeform 27" id="27"/>
          <p:cNvSpPr/>
          <p:nvPr/>
        </p:nvSpPr>
        <p:spPr>
          <a:xfrm flipH="false" flipV="false" rot="0">
            <a:off x="9727123" y="7651431"/>
            <a:ext cx="642866" cy="515900"/>
          </a:xfrm>
          <a:custGeom>
            <a:avLst/>
            <a:gdLst/>
            <a:ahLst/>
            <a:cxnLst/>
            <a:rect r="r" b="b" t="t" l="l"/>
            <a:pathLst>
              <a:path h="515900" w="642866">
                <a:moveTo>
                  <a:pt x="0" y="0"/>
                </a:moveTo>
                <a:lnTo>
                  <a:pt x="642865" y="0"/>
                </a:lnTo>
                <a:lnTo>
                  <a:pt x="642865" y="515899"/>
                </a:lnTo>
                <a:lnTo>
                  <a:pt x="0" y="51589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8" id="28"/>
          <p:cNvSpPr txBox="true"/>
          <p:nvPr/>
        </p:nvSpPr>
        <p:spPr>
          <a:xfrm rot="0">
            <a:off x="10522388" y="7544256"/>
            <a:ext cx="5564835" cy="763270"/>
          </a:xfrm>
          <a:prstGeom prst="rect">
            <a:avLst/>
          </a:prstGeom>
        </p:spPr>
        <p:txBody>
          <a:bodyPr anchor="t" rtlCol="false" tIns="0" lIns="0" bIns="0" rIns="0">
            <a:spAutoFit/>
          </a:bodyPr>
          <a:lstStyle/>
          <a:p>
            <a:pPr algn="l" marL="0" indent="0" lvl="0">
              <a:lnSpc>
                <a:spcPts val="3079"/>
              </a:lnSpc>
              <a:spcBef>
                <a:spcPct val="0"/>
              </a:spcBef>
            </a:pPr>
            <a:r>
              <a:rPr lang="en-US" b="true" sz="2199" strike="noStrike" u="none">
                <a:solidFill>
                  <a:srgbClr val="148B4C"/>
                </a:solidFill>
                <a:latin typeface="Open Sans Bold"/>
                <a:ea typeface="Open Sans Bold"/>
                <a:cs typeface="Open Sans Bold"/>
                <a:sym typeface="Open Sans Bold"/>
              </a:rPr>
              <a:t>Out of the Money (OTM):</a:t>
            </a:r>
            <a:r>
              <a:rPr lang="en-US" b="true" sz="2199" strike="noStrike" u="none">
                <a:solidFill>
                  <a:srgbClr val="000000"/>
                </a:solidFill>
                <a:latin typeface="Open Sans Bold"/>
                <a:ea typeface="Open Sans Bold"/>
                <a:cs typeface="Open Sans Bold"/>
                <a:sym typeface="Open Sans Bold"/>
              </a:rPr>
              <a:t> Not profitable if exercised</a:t>
            </a:r>
          </a:p>
        </p:txBody>
      </p:sp>
      <p:sp>
        <p:nvSpPr>
          <p:cNvPr name="Freeform 29" id="29"/>
          <p:cNvSpPr/>
          <p:nvPr/>
        </p:nvSpPr>
        <p:spPr>
          <a:xfrm flipH="false" flipV="false" rot="0">
            <a:off x="9727123" y="8874580"/>
            <a:ext cx="642866" cy="515900"/>
          </a:xfrm>
          <a:custGeom>
            <a:avLst/>
            <a:gdLst/>
            <a:ahLst/>
            <a:cxnLst/>
            <a:rect r="r" b="b" t="t" l="l"/>
            <a:pathLst>
              <a:path h="515900" w="642866">
                <a:moveTo>
                  <a:pt x="0" y="0"/>
                </a:moveTo>
                <a:lnTo>
                  <a:pt x="642865" y="0"/>
                </a:lnTo>
                <a:lnTo>
                  <a:pt x="642865" y="515900"/>
                </a:lnTo>
                <a:lnTo>
                  <a:pt x="0" y="5159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30" id="30"/>
          <p:cNvSpPr txBox="true"/>
          <p:nvPr/>
        </p:nvSpPr>
        <p:spPr>
          <a:xfrm rot="0">
            <a:off x="10550164" y="8779330"/>
            <a:ext cx="5564835" cy="763270"/>
          </a:xfrm>
          <a:prstGeom prst="rect">
            <a:avLst/>
          </a:prstGeom>
        </p:spPr>
        <p:txBody>
          <a:bodyPr anchor="t" rtlCol="false" tIns="0" lIns="0" bIns="0" rIns="0">
            <a:spAutoFit/>
          </a:bodyPr>
          <a:lstStyle/>
          <a:p>
            <a:pPr algn="l" marL="0" indent="0" lvl="0">
              <a:lnSpc>
                <a:spcPts val="3079"/>
              </a:lnSpc>
              <a:spcBef>
                <a:spcPct val="0"/>
              </a:spcBef>
            </a:pPr>
            <a:r>
              <a:rPr lang="en-US" b="true" sz="2199" strike="noStrike" u="none">
                <a:solidFill>
                  <a:srgbClr val="148B4C"/>
                </a:solidFill>
                <a:latin typeface="Open Sans Bold"/>
                <a:ea typeface="Open Sans Bold"/>
                <a:cs typeface="Open Sans Bold"/>
                <a:sym typeface="Open Sans Bold"/>
              </a:rPr>
              <a:t>At the Money (ATM): Strike = </a:t>
            </a:r>
            <a:r>
              <a:rPr lang="en-US" b="true" sz="2199" strike="noStrike" u="none">
                <a:solidFill>
                  <a:srgbClr val="000000"/>
                </a:solidFill>
                <a:latin typeface="Open Sans Bold"/>
                <a:ea typeface="Open Sans Bold"/>
                <a:cs typeface="Open Sans Bold"/>
                <a:sym typeface="Open Sans Bold"/>
              </a:rPr>
              <a:t>Market Price</a:t>
            </a:r>
          </a:p>
        </p:txBody>
      </p:sp>
      <p:sp>
        <p:nvSpPr>
          <p:cNvPr name="TextBox 31" id="31"/>
          <p:cNvSpPr txBox="true"/>
          <p:nvPr/>
        </p:nvSpPr>
        <p:spPr>
          <a:xfrm rot="0">
            <a:off x="1028700" y="5588066"/>
            <a:ext cx="2775103" cy="397509"/>
          </a:xfrm>
          <a:prstGeom prst="rect">
            <a:avLst/>
          </a:prstGeom>
        </p:spPr>
        <p:txBody>
          <a:bodyPr anchor="t" rtlCol="false" tIns="0" lIns="0" bIns="0" rIns="0">
            <a:spAutoFit/>
          </a:bodyPr>
          <a:lstStyle/>
          <a:p>
            <a:pPr algn="ctr">
              <a:lnSpc>
                <a:spcPts val="3079"/>
              </a:lnSpc>
              <a:spcBef>
                <a:spcPct val="0"/>
              </a:spcBef>
            </a:pPr>
            <a:r>
              <a:rPr lang="en-US" b="true" sz="2799" spc="111">
                <a:solidFill>
                  <a:srgbClr val="000000"/>
                </a:solidFill>
                <a:latin typeface="Catamaran Bold"/>
                <a:ea typeface="Catamaran Bold"/>
                <a:cs typeface="Catamaran Bold"/>
                <a:sym typeface="Catamaran Bold"/>
              </a:rPr>
              <a:t>TERMINOLOGY</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333" r="0" b="-9333"/>
            </a:stretch>
          </a:blipFill>
        </p:spPr>
      </p:sp>
      <p:grpSp>
        <p:nvGrpSpPr>
          <p:cNvPr name="Group 3" id="3"/>
          <p:cNvGrpSpPr/>
          <p:nvPr/>
        </p:nvGrpSpPr>
        <p:grpSpPr>
          <a:xfrm rot="0">
            <a:off x="6679019" y="0"/>
            <a:ext cx="11608981" cy="10822747"/>
            <a:chOff x="0" y="0"/>
            <a:chExt cx="3057509" cy="2850435"/>
          </a:xfrm>
        </p:grpSpPr>
        <p:sp>
          <p:nvSpPr>
            <p:cNvPr name="Freeform 4" id="4"/>
            <p:cNvSpPr/>
            <p:nvPr/>
          </p:nvSpPr>
          <p:spPr>
            <a:xfrm flipH="false" flipV="false" rot="0">
              <a:off x="0" y="0"/>
              <a:ext cx="3057509" cy="2850435"/>
            </a:xfrm>
            <a:custGeom>
              <a:avLst/>
              <a:gdLst/>
              <a:ahLst/>
              <a:cxnLst/>
              <a:rect r="r" b="b" t="t" l="l"/>
              <a:pathLst>
                <a:path h="2850435" w="3057509">
                  <a:moveTo>
                    <a:pt x="0" y="0"/>
                  </a:moveTo>
                  <a:lnTo>
                    <a:pt x="3057509" y="0"/>
                  </a:lnTo>
                  <a:lnTo>
                    <a:pt x="3057509" y="2850435"/>
                  </a:lnTo>
                  <a:lnTo>
                    <a:pt x="0" y="2850435"/>
                  </a:lnTo>
                  <a:close/>
                </a:path>
              </a:pathLst>
            </a:custGeom>
            <a:solidFill>
              <a:srgbClr val="FFFFFF"/>
            </a:solidFill>
          </p:spPr>
        </p:sp>
        <p:sp>
          <p:nvSpPr>
            <p:cNvPr name="TextBox 5" id="5"/>
            <p:cNvSpPr txBox="true"/>
            <p:nvPr/>
          </p:nvSpPr>
          <p:spPr>
            <a:xfrm>
              <a:off x="0" y="-38100"/>
              <a:ext cx="3057509" cy="2888535"/>
            </a:xfrm>
            <a:prstGeom prst="rect">
              <a:avLst/>
            </a:prstGeom>
          </p:spPr>
          <p:txBody>
            <a:bodyPr anchor="ctr" rtlCol="false" tIns="50800" lIns="50800" bIns="50800" rIns="50800"/>
            <a:lstStyle/>
            <a:p>
              <a:pPr algn="ctr">
                <a:lnSpc>
                  <a:spcPts val="3115"/>
                </a:lnSpc>
              </a:pPr>
            </a:p>
          </p:txBody>
        </p:sp>
      </p:grpSp>
      <p:grpSp>
        <p:nvGrpSpPr>
          <p:cNvPr name="Group 6" id="6"/>
          <p:cNvGrpSpPr/>
          <p:nvPr/>
        </p:nvGrpSpPr>
        <p:grpSpPr>
          <a:xfrm rot="0">
            <a:off x="0" y="739165"/>
            <a:ext cx="6679019" cy="1841843"/>
            <a:chOff x="0" y="0"/>
            <a:chExt cx="1759083" cy="485094"/>
          </a:xfrm>
        </p:grpSpPr>
        <p:sp>
          <p:nvSpPr>
            <p:cNvPr name="Freeform 7" id="7">
              <a:hlinkClick r:id="rId3" tooltip="https://colab.research.google.com/drive/141pHrqp-j9oXENbt7uP78MxunjzLo6M5?authuser=1#scrollTo=C5HyQS6iZ_yk"/>
            </p:cNvPr>
            <p:cNvSpPr/>
            <p:nvPr/>
          </p:nvSpPr>
          <p:spPr>
            <a:xfrm flipH="false" flipV="false" rot="0">
              <a:off x="0" y="0"/>
              <a:ext cx="1759083" cy="485094"/>
            </a:xfrm>
            <a:custGeom>
              <a:avLst/>
              <a:gdLst/>
              <a:ahLst/>
              <a:cxnLst/>
              <a:rect r="r" b="b" t="t" l="l"/>
              <a:pathLst>
                <a:path h="485094" w="1759083">
                  <a:moveTo>
                    <a:pt x="0" y="0"/>
                  </a:moveTo>
                  <a:lnTo>
                    <a:pt x="1759083" y="0"/>
                  </a:lnTo>
                  <a:lnTo>
                    <a:pt x="1759083" y="485094"/>
                  </a:lnTo>
                  <a:lnTo>
                    <a:pt x="0" y="485094"/>
                  </a:lnTo>
                  <a:close/>
                </a:path>
              </a:pathLst>
            </a:custGeom>
            <a:solidFill>
              <a:srgbClr val="EFA038"/>
            </a:solidFill>
          </p:spPr>
        </p:sp>
        <p:sp>
          <p:nvSpPr>
            <p:cNvPr name="TextBox 8" id="8"/>
            <p:cNvSpPr txBox="true"/>
            <p:nvPr/>
          </p:nvSpPr>
          <p:spPr>
            <a:xfrm>
              <a:off x="0" y="19050"/>
              <a:ext cx="1759083" cy="466044"/>
            </a:xfrm>
            <a:prstGeom prst="rect">
              <a:avLst/>
            </a:prstGeom>
          </p:spPr>
          <p:txBody>
            <a:bodyPr anchor="ctr" rtlCol="false" tIns="50800" lIns="50800" bIns="50800" rIns="50800"/>
            <a:lstStyle/>
            <a:p>
              <a:pPr algn="ctr">
                <a:lnSpc>
                  <a:spcPts val="1869"/>
                </a:lnSpc>
              </a:pPr>
              <a:r>
                <a:rPr lang="en-US" b="true" sz="1699" spc="67" u="sng">
                  <a:solidFill>
                    <a:srgbClr val="000000"/>
                  </a:solidFill>
                  <a:latin typeface="Catamaran Bold"/>
                  <a:ea typeface="Catamaran Bold"/>
                  <a:cs typeface="Catamaran Bold"/>
                  <a:sym typeface="Catamaran Bold"/>
                </a:rPr>
                <a:t>HTTPS://COLAB.RESEARCH.GOOGLE.COM/DRIVE/141PHRQP-J9OXENBT7UP78MXUNJZLO6M5?AUTHUSER=1#SCROLLTO=C5HYQS6IZ_YK</a:t>
              </a:r>
            </a:p>
          </p:txBody>
        </p:sp>
      </p:grpSp>
      <p:sp>
        <p:nvSpPr>
          <p:cNvPr name="TextBox 9" id="9"/>
          <p:cNvSpPr txBox="true"/>
          <p:nvPr/>
        </p:nvSpPr>
        <p:spPr>
          <a:xfrm rot="0">
            <a:off x="7230053" y="-66675"/>
            <a:ext cx="10029247" cy="11981815"/>
          </a:xfrm>
          <a:prstGeom prst="rect">
            <a:avLst/>
          </a:prstGeom>
        </p:spPr>
        <p:txBody>
          <a:bodyPr anchor="t" rtlCol="false" tIns="0" lIns="0" bIns="0" rIns="0">
            <a:spAutoFit/>
          </a:bodyPr>
          <a:lstStyle/>
          <a:p>
            <a:pPr algn="ctr">
              <a:lnSpc>
                <a:spcPts val="4759"/>
              </a:lnSpc>
            </a:pPr>
            <a:r>
              <a:rPr lang="en-US" sz="3399">
                <a:solidFill>
                  <a:srgbClr val="000000"/>
                </a:solidFill>
                <a:latin typeface="Canva Sans"/>
                <a:ea typeface="Canva Sans"/>
                <a:cs typeface="Canva Sans"/>
                <a:sym typeface="Canva Sans"/>
              </a:rPr>
              <a:t>Monte</a:t>
            </a:r>
            <a:r>
              <a:rPr lang="en-US" sz="3399">
                <a:solidFill>
                  <a:srgbClr val="000000"/>
                </a:solidFill>
                <a:latin typeface="Canva Sans"/>
                <a:ea typeface="Canva Sans"/>
                <a:cs typeface="Canva Sans"/>
                <a:sym typeface="Canva Sans"/>
              </a:rPr>
              <a:t> Carlo Simulation – Key Points</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Fetches historical stock prices using Yahoo Finance.</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Calculates daily log returns to assess stock performance.</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Generates 10,000 random portfolios with different asset weightings</a:t>
            </a:r>
          </a:p>
          <a:p>
            <a:pPr algn="l">
              <a:lnSpc>
                <a:spcPts val="4759"/>
              </a:lnSpc>
            </a:pPr>
            <a:r>
              <a:rPr lang="en-US" sz="3399">
                <a:solidFill>
                  <a:srgbClr val="000000"/>
                </a:solidFill>
                <a:latin typeface="Canva Sans"/>
                <a:ea typeface="Canva Sans"/>
                <a:cs typeface="Canva Sans"/>
                <a:sym typeface="Canva Sans"/>
              </a:rPr>
              <a:t>Computes for each portfolio: </a:t>
            </a:r>
          </a:p>
          <a:p>
            <a:pPr algn="l">
              <a:lnSpc>
                <a:spcPts val="4759"/>
              </a:lnSpc>
            </a:pPr>
            <a:r>
              <a:rPr lang="en-US" sz="3399">
                <a:solidFill>
                  <a:srgbClr val="000000"/>
                </a:solidFill>
                <a:latin typeface="Canva Sans"/>
                <a:ea typeface="Canva Sans"/>
                <a:cs typeface="Canva Sans"/>
                <a:sym typeface="Canva Sans"/>
              </a:rPr>
              <a:t>1.Expected annual return</a:t>
            </a:r>
          </a:p>
          <a:p>
            <a:pPr algn="l">
              <a:lnSpc>
                <a:spcPts val="4759"/>
              </a:lnSpc>
            </a:pPr>
            <a:r>
              <a:rPr lang="en-US" sz="3399">
                <a:solidFill>
                  <a:srgbClr val="000000"/>
                </a:solidFill>
                <a:latin typeface="Canva Sans"/>
                <a:ea typeface="Canva Sans"/>
                <a:cs typeface="Canva Sans"/>
                <a:sym typeface="Canva Sans"/>
              </a:rPr>
              <a:t>2.Expected volatility (risk)</a:t>
            </a:r>
          </a:p>
          <a:p>
            <a:pPr algn="l">
              <a:lnSpc>
                <a:spcPts val="4759"/>
              </a:lnSpc>
            </a:pPr>
            <a:r>
              <a:rPr lang="en-US" sz="3399">
                <a:solidFill>
                  <a:srgbClr val="000000"/>
                </a:solidFill>
                <a:latin typeface="Canva Sans"/>
                <a:ea typeface="Canva Sans"/>
                <a:cs typeface="Canva Sans"/>
                <a:sym typeface="Canva Sans"/>
              </a:rPr>
              <a:t>3.Sharpe Ratio (return per unit of risk)</a:t>
            </a:r>
          </a:p>
          <a:p>
            <a:pPr algn="l">
              <a:lnSpc>
                <a:spcPts val="4759"/>
              </a:lnSpc>
            </a:pPr>
            <a:r>
              <a:rPr lang="en-US" sz="3399">
                <a:solidFill>
                  <a:srgbClr val="000000"/>
                </a:solidFill>
                <a:latin typeface="Canva Sans"/>
                <a:ea typeface="Canva Sans"/>
                <a:cs typeface="Canva Sans"/>
                <a:sym typeface="Canva Sans"/>
              </a:rPr>
              <a:t>4.Identifies optimal portfolio with the highest Sharpe Ratio</a:t>
            </a:r>
          </a:p>
          <a:p>
            <a:pPr algn="l">
              <a:lnSpc>
                <a:spcPts val="4759"/>
              </a:lnSpc>
            </a:pPr>
            <a:r>
              <a:rPr lang="en-US" sz="3399">
                <a:solidFill>
                  <a:srgbClr val="000000"/>
                </a:solidFill>
                <a:latin typeface="Canva Sans"/>
                <a:ea typeface="Canva Sans"/>
                <a:cs typeface="Canva Sans"/>
                <a:sym typeface="Canva Sans"/>
              </a:rPr>
              <a:t>5.Visualizes results in a scatter plot (risk vs. return)</a:t>
            </a:r>
          </a:p>
          <a:p>
            <a:pPr algn="l" marL="734059" indent="-367030" lvl="1">
              <a:lnSpc>
                <a:spcPts val="4759"/>
              </a:lnSpc>
              <a:buFont typeface="Arial"/>
              <a:buChar char="•"/>
            </a:pPr>
            <a:r>
              <a:rPr lang="en-US" sz="3399">
                <a:solidFill>
                  <a:srgbClr val="000000"/>
                </a:solidFill>
                <a:latin typeface="Canva Sans"/>
                <a:ea typeface="Canva Sans"/>
                <a:cs typeface="Canva Sans"/>
                <a:sym typeface="Canva Sans"/>
              </a:rPr>
              <a:t>Helps make informed, risk-adjusted investment decisions</a:t>
            </a:r>
          </a:p>
          <a:p>
            <a:pPr algn="l">
              <a:lnSpc>
                <a:spcPts val="4759"/>
              </a:lnSpc>
            </a:pPr>
          </a:p>
          <a:p>
            <a:pPr algn="l">
              <a:lnSpc>
                <a:spcPts val="4759"/>
              </a:lnSpc>
            </a:pPr>
          </a:p>
          <a:p>
            <a:pPr algn="ctr">
              <a:lnSpc>
                <a:spcPts val="4759"/>
              </a:lnSpc>
            </a:pPr>
          </a:p>
        </p:txBody>
      </p:sp>
      <p:grpSp>
        <p:nvGrpSpPr>
          <p:cNvPr name="Group 10" id="10"/>
          <p:cNvGrpSpPr/>
          <p:nvPr/>
        </p:nvGrpSpPr>
        <p:grpSpPr>
          <a:xfrm rot="0">
            <a:off x="0" y="3569530"/>
            <a:ext cx="6679019" cy="1841843"/>
            <a:chOff x="0" y="0"/>
            <a:chExt cx="1759083" cy="485094"/>
          </a:xfrm>
        </p:grpSpPr>
        <p:sp>
          <p:nvSpPr>
            <p:cNvPr name="Freeform 11" id="11"/>
            <p:cNvSpPr/>
            <p:nvPr/>
          </p:nvSpPr>
          <p:spPr>
            <a:xfrm flipH="false" flipV="false" rot="0">
              <a:off x="0" y="0"/>
              <a:ext cx="1759083" cy="485094"/>
            </a:xfrm>
            <a:custGeom>
              <a:avLst/>
              <a:gdLst/>
              <a:ahLst/>
              <a:cxnLst/>
              <a:rect r="r" b="b" t="t" l="l"/>
              <a:pathLst>
                <a:path h="485094" w="1759083">
                  <a:moveTo>
                    <a:pt x="0" y="0"/>
                  </a:moveTo>
                  <a:lnTo>
                    <a:pt x="1759083" y="0"/>
                  </a:lnTo>
                  <a:lnTo>
                    <a:pt x="1759083" y="485094"/>
                  </a:lnTo>
                  <a:lnTo>
                    <a:pt x="0" y="485094"/>
                  </a:lnTo>
                  <a:close/>
                </a:path>
              </a:pathLst>
            </a:custGeom>
            <a:solidFill>
              <a:srgbClr val="EFA038"/>
            </a:solidFill>
          </p:spPr>
        </p:sp>
        <p:sp>
          <p:nvSpPr>
            <p:cNvPr name="TextBox 12" id="12"/>
            <p:cNvSpPr txBox="true"/>
            <p:nvPr/>
          </p:nvSpPr>
          <p:spPr>
            <a:xfrm>
              <a:off x="0" y="19050"/>
              <a:ext cx="1759083" cy="466044"/>
            </a:xfrm>
            <a:prstGeom prst="rect">
              <a:avLst/>
            </a:prstGeom>
          </p:spPr>
          <p:txBody>
            <a:bodyPr anchor="ctr" rtlCol="false" tIns="50800" lIns="50800" bIns="50800" rIns="50800"/>
            <a:lstStyle/>
            <a:p>
              <a:pPr algn="ctr">
                <a:lnSpc>
                  <a:spcPts val="1869"/>
                </a:lnSpc>
              </a:pPr>
              <a:r>
                <a:rPr lang="en-US" b="true" sz="1699" spc="67" u="sng">
                  <a:solidFill>
                    <a:srgbClr val="000000"/>
                  </a:solidFill>
                  <a:latin typeface="Catamaran Bold"/>
                  <a:ea typeface="Catamaran Bold"/>
                  <a:cs typeface="Catamaran Bold"/>
                  <a:sym typeface="Catamaran Bold"/>
                  <a:hlinkClick r:id="rId4" tooltip="https://colab.research.google.com/drive/1MTvwsJv7ZcfCp9uhzZWkuC00_1dee0rK?usp=sharing#scrollTo=WNywRkKn2yHa"/>
                </a:rPr>
                <a:t>HTTPS://COLAB.RESEARCH.GOOGLE.COM/DRIVE/141PHRQP-J9OXENBT7UP78MXUNJZLO6M5?AUTHUSER=1#SCROLLTO=C5HYQS6IZ_YK</a:t>
              </a:r>
            </a:p>
          </p:txBody>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sp>
        <p:nvSpPr>
          <p:cNvPr name="TextBox 3" id="3"/>
          <p:cNvSpPr txBox="true"/>
          <p:nvPr/>
        </p:nvSpPr>
        <p:spPr>
          <a:xfrm rot="0">
            <a:off x="1727448" y="3740182"/>
            <a:ext cx="14833104" cy="3850893"/>
          </a:xfrm>
          <a:prstGeom prst="rect">
            <a:avLst/>
          </a:prstGeom>
        </p:spPr>
        <p:txBody>
          <a:bodyPr anchor="t" rtlCol="false" tIns="0" lIns="0" bIns="0" rIns="0">
            <a:spAutoFit/>
          </a:bodyPr>
          <a:lstStyle/>
          <a:p>
            <a:pPr algn="ctr">
              <a:lnSpc>
                <a:spcPts val="14797"/>
              </a:lnSpc>
            </a:pPr>
            <a:r>
              <a:rPr lang="en-US" b="true" sz="15099" spc="1585">
                <a:solidFill>
                  <a:srgbClr val="000000"/>
                </a:solidFill>
                <a:latin typeface="Catamaran Bold"/>
                <a:ea typeface="Catamaran Bold"/>
                <a:cs typeface="Catamaran Bold"/>
                <a:sym typeface="Catamaran Bold"/>
              </a:rPr>
              <a:t>THANK</a:t>
            </a:r>
          </a:p>
          <a:p>
            <a:pPr algn="ctr">
              <a:lnSpc>
                <a:spcPts val="14797"/>
              </a:lnSpc>
            </a:pPr>
            <a:r>
              <a:rPr lang="en-US" b="true" sz="15099" spc="1585">
                <a:solidFill>
                  <a:srgbClr val="000000"/>
                </a:solidFill>
                <a:latin typeface="Catamaran Bold"/>
                <a:ea typeface="Catamaran Bold"/>
                <a:cs typeface="Catamaran Bold"/>
                <a:sym typeface="Catamaran Bold"/>
              </a:rPr>
              <a:t>YOU</a:t>
            </a:r>
          </a:p>
        </p:txBody>
      </p:sp>
      <p:grpSp>
        <p:nvGrpSpPr>
          <p:cNvPr name="Group 4" id="4"/>
          <p:cNvGrpSpPr/>
          <p:nvPr/>
        </p:nvGrpSpPr>
        <p:grpSpPr>
          <a:xfrm rot="5400000">
            <a:off x="-635933" y="1183211"/>
            <a:ext cx="3858176" cy="1929088"/>
            <a:chOff x="0" y="0"/>
            <a:chExt cx="812800" cy="406400"/>
          </a:xfrm>
        </p:grpSpPr>
        <p:sp>
          <p:nvSpPr>
            <p:cNvPr name="Freeform 5" id="5"/>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EFA038"/>
            </a:solidFill>
          </p:spPr>
        </p:sp>
        <p:sp>
          <p:nvSpPr>
            <p:cNvPr name="TextBox 6" id="6"/>
            <p:cNvSpPr txBox="true"/>
            <p:nvPr/>
          </p:nvSpPr>
          <p:spPr>
            <a:xfrm>
              <a:off x="203200" y="120650"/>
              <a:ext cx="406400" cy="285750"/>
            </a:xfrm>
            <a:prstGeom prst="rect">
              <a:avLst/>
            </a:prstGeom>
          </p:spPr>
          <p:txBody>
            <a:bodyPr anchor="ctr" rtlCol="false" tIns="50800" lIns="50800" bIns="50800" rIns="50800"/>
            <a:lstStyle/>
            <a:p>
              <a:pPr algn="ctr">
                <a:lnSpc>
                  <a:spcPts val="1869"/>
                </a:lnSpc>
              </a:pPr>
            </a:p>
          </p:txBody>
        </p:sp>
      </p:grpSp>
      <p:grpSp>
        <p:nvGrpSpPr>
          <p:cNvPr name="Group 7" id="7"/>
          <p:cNvGrpSpPr/>
          <p:nvPr/>
        </p:nvGrpSpPr>
        <p:grpSpPr>
          <a:xfrm rot="-5400000">
            <a:off x="15083182" y="7133888"/>
            <a:ext cx="3823082" cy="1911541"/>
            <a:chOff x="0" y="0"/>
            <a:chExt cx="812800" cy="406400"/>
          </a:xfrm>
        </p:grpSpPr>
        <p:sp>
          <p:nvSpPr>
            <p:cNvPr name="Freeform 8" id="8"/>
            <p:cNvSpPr/>
            <p:nvPr/>
          </p:nvSpPr>
          <p:spPr>
            <a:xfrm flipH="false" flipV="false" rot="0">
              <a:off x="0" y="0"/>
              <a:ext cx="812800" cy="406400"/>
            </a:xfrm>
            <a:custGeom>
              <a:avLst/>
              <a:gdLst/>
              <a:ahLst/>
              <a:cxnLst/>
              <a:rect r="r" b="b" t="t" l="l"/>
              <a:pathLst>
                <a:path h="406400" w="812800">
                  <a:moveTo>
                    <a:pt x="406400" y="0"/>
                  </a:moveTo>
                  <a:lnTo>
                    <a:pt x="0" y="406400"/>
                  </a:lnTo>
                  <a:lnTo>
                    <a:pt x="203200" y="406400"/>
                  </a:lnTo>
                  <a:lnTo>
                    <a:pt x="203200" y="406400"/>
                  </a:lnTo>
                  <a:lnTo>
                    <a:pt x="609600" y="406400"/>
                  </a:lnTo>
                  <a:lnTo>
                    <a:pt x="609600" y="406400"/>
                  </a:lnTo>
                  <a:lnTo>
                    <a:pt x="812800" y="406400"/>
                  </a:lnTo>
                  <a:lnTo>
                    <a:pt x="406400" y="0"/>
                  </a:lnTo>
                  <a:close/>
                </a:path>
              </a:pathLst>
            </a:custGeom>
            <a:solidFill>
              <a:srgbClr val="2E6E80"/>
            </a:solidFill>
          </p:spPr>
        </p:sp>
        <p:sp>
          <p:nvSpPr>
            <p:cNvPr name="TextBox 9" id="9"/>
            <p:cNvSpPr txBox="true"/>
            <p:nvPr/>
          </p:nvSpPr>
          <p:spPr>
            <a:xfrm>
              <a:off x="203200" y="120650"/>
              <a:ext cx="406400" cy="285750"/>
            </a:xfrm>
            <a:prstGeom prst="rect">
              <a:avLst/>
            </a:prstGeom>
          </p:spPr>
          <p:txBody>
            <a:bodyPr anchor="ctr" rtlCol="false" tIns="50800" lIns="50800" bIns="50800" rIns="50800"/>
            <a:lstStyle/>
            <a:p>
              <a:pPr algn="ctr">
                <a:lnSpc>
                  <a:spcPts val="1869"/>
                </a:lnSpc>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sp>
        <p:nvSpPr>
          <p:cNvPr name="TextBox 3" id="3"/>
          <p:cNvSpPr txBox="true"/>
          <p:nvPr/>
        </p:nvSpPr>
        <p:spPr>
          <a:xfrm rot="0">
            <a:off x="1028700" y="895350"/>
            <a:ext cx="12740685" cy="1137285"/>
          </a:xfrm>
          <a:prstGeom prst="rect">
            <a:avLst/>
          </a:prstGeom>
        </p:spPr>
        <p:txBody>
          <a:bodyPr anchor="t" rtlCol="false" tIns="0" lIns="0" bIns="0" rIns="0">
            <a:spAutoFit/>
          </a:bodyPr>
          <a:lstStyle/>
          <a:p>
            <a:pPr algn="l">
              <a:lnSpc>
                <a:spcPts val="9240"/>
              </a:lnSpc>
            </a:pPr>
            <a:r>
              <a:rPr lang="en-US" sz="6600" b="true">
                <a:solidFill>
                  <a:srgbClr val="000000"/>
                </a:solidFill>
                <a:latin typeface="Catamaran Bold"/>
                <a:ea typeface="Catamaran Bold"/>
                <a:cs typeface="Catamaran Bold"/>
                <a:sym typeface="Catamaran Bold"/>
              </a:rPr>
              <a:t>MONTE CARLO SIMULATION</a:t>
            </a:r>
          </a:p>
        </p:txBody>
      </p:sp>
      <p:sp>
        <p:nvSpPr>
          <p:cNvPr name="TextBox 4" id="4"/>
          <p:cNvSpPr txBox="true"/>
          <p:nvPr/>
        </p:nvSpPr>
        <p:spPr>
          <a:xfrm rot="0">
            <a:off x="1028700" y="2358503"/>
            <a:ext cx="16230600" cy="788035"/>
          </a:xfrm>
          <a:prstGeom prst="rect">
            <a:avLst/>
          </a:prstGeom>
        </p:spPr>
        <p:txBody>
          <a:bodyPr anchor="t" rtlCol="false" tIns="0" lIns="0" bIns="0" rIns="0">
            <a:spAutoFit/>
          </a:bodyPr>
          <a:lstStyle/>
          <a:p>
            <a:pPr algn="l">
              <a:lnSpc>
                <a:spcPts val="3079"/>
              </a:lnSpc>
              <a:spcBef>
                <a:spcPct val="0"/>
              </a:spcBef>
            </a:pPr>
            <a:r>
              <a:rPr lang="en-US" b="true" sz="2799" spc="111">
                <a:solidFill>
                  <a:srgbClr val="000000"/>
                </a:solidFill>
                <a:latin typeface="Catamaran Bold"/>
                <a:ea typeface="Catamaran Bold"/>
                <a:cs typeface="Catamaran Bold"/>
                <a:sym typeface="Catamaran Bold"/>
              </a:rPr>
              <a:t>M</a:t>
            </a:r>
            <a:r>
              <a:rPr lang="en-US" b="true" sz="2799" spc="111">
                <a:solidFill>
                  <a:srgbClr val="000000"/>
                </a:solidFill>
                <a:latin typeface="Catamaran Bold"/>
                <a:ea typeface="Catamaran Bold"/>
                <a:cs typeface="Catamaran Bold"/>
                <a:sym typeface="Catamaran Bold"/>
              </a:rPr>
              <a:t>onte Carlo simulation is a numerical method that uses random sampling to estimate complex mathematical problems — in this case, option pricing.</a:t>
            </a:r>
          </a:p>
        </p:txBody>
      </p:sp>
      <p:grpSp>
        <p:nvGrpSpPr>
          <p:cNvPr name="Group 5" id="5"/>
          <p:cNvGrpSpPr/>
          <p:nvPr/>
        </p:nvGrpSpPr>
        <p:grpSpPr>
          <a:xfrm rot="0">
            <a:off x="1028700" y="3294717"/>
            <a:ext cx="16211550" cy="1111157"/>
            <a:chOff x="0" y="0"/>
            <a:chExt cx="4269709" cy="292650"/>
          </a:xfrm>
        </p:grpSpPr>
        <p:sp>
          <p:nvSpPr>
            <p:cNvPr name="Freeform 6" id="6"/>
            <p:cNvSpPr/>
            <p:nvPr/>
          </p:nvSpPr>
          <p:spPr>
            <a:xfrm flipH="false" flipV="false" rot="0">
              <a:off x="0" y="0"/>
              <a:ext cx="4269709" cy="292650"/>
            </a:xfrm>
            <a:custGeom>
              <a:avLst/>
              <a:gdLst/>
              <a:ahLst/>
              <a:cxnLst/>
              <a:rect r="r" b="b" t="t" l="l"/>
              <a:pathLst>
                <a:path h="292650" w="4269709">
                  <a:moveTo>
                    <a:pt x="4776" y="0"/>
                  </a:moveTo>
                  <a:lnTo>
                    <a:pt x="4264933" y="0"/>
                  </a:lnTo>
                  <a:cubicBezTo>
                    <a:pt x="4267571" y="0"/>
                    <a:pt x="4269709" y="2138"/>
                    <a:pt x="4269709" y="4776"/>
                  </a:cubicBezTo>
                  <a:lnTo>
                    <a:pt x="4269709" y="287875"/>
                  </a:lnTo>
                  <a:cubicBezTo>
                    <a:pt x="4269709" y="289141"/>
                    <a:pt x="4269206" y="290356"/>
                    <a:pt x="4268310" y="291252"/>
                  </a:cubicBezTo>
                  <a:cubicBezTo>
                    <a:pt x="4267414" y="292147"/>
                    <a:pt x="4266200" y="292650"/>
                    <a:pt x="4264933" y="292650"/>
                  </a:cubicBezTo>
                  <a:lnTo>
                    <a:pt x="4776" y="292650"/>
                  </a:lnTo>
                  <a:cubicBezTo>
                    <a:pt x="3509" y="292650"/>
                    <a:pt x="2294" y="292147"/>
                    <a:pt x="1399" y="291252"/>
                  </a:cubicBezTo>
                  <a:cubicBezTo>
                    <a:pt x="503" y="290356"/>
                    <a:pt x="0" y="289141"/>
                    <a:pt x="0" y="287875"/>
                  </a:cubicBezTo>
                  <a:lnTo>
                    <a:pt x="0" y="4776"/>
                  </a:lnTo>
                  <a:cubicBezTo>
                    <a:pt x="0" y="3509"/>
                    <a:pt x="503" y="2294"/>
                    <a:pt x="1399" y="1399"/>
                  </a:cubicBezTo>
                  <a:cubicBezTo>
                    <a:pt x="2294" y="503"/>
                    <a:pt x="3509" y="0"/>
                    <a:pt x="4776" y="0"/>
                  </a:cubicBezTo>
                  <a:close/>
                </a:path>
              </a:pathLst>
            </a:custGeom>
            <a:gradFill rotWithShape="true">
              <a:gsLst>
                <a:gs pos="0">
                  <a:srgbClr val="FFFFFF">
                    <a:alpha val="100000"/>
                  </a:srgbClr>
                </a:gs>
                <a:gs pos="100000">
                  <a:srgbClr val="FFFFFF">
                    <a:alpha val="88000"/>
                  </a:srgbClr>
                </a:gs>
              </a:gsLst>
              <a:lin ang="0"/>
            </a:gradFill>
            <a:ln w="38100" cap="sq">
              <a:solidFill>
                <a:srgbClr val="0E6D3B"/>
              </a:solidFill>
              <a:prstDash val="solid"/>
              <a:miter/>
            </a:ln>
          </p:spPr>
        </p:sp>
        <p:sp>
          <p:nvSpPr>
            <p:cNvPr name="TextBox 7" id="7"/>
            <p:cNvSpPr txBox="true"/>
            <p:nvPr/>
          </p:nvSpPr>
          <p:spPr>
            <a:xfrm>
              <a:off x="0" y="-28575"/>
              <a:ext cx="4269709" cy="321225"/>
            </a:xfrm>
            <a:prstGeom prst="rect">
              <a:avLst/>
            </a:prstGeom>
          </p:spPr>
          <p:txBody>
            <a:bodyPr anchor="ctr" rtlCol="false" tIns="50800" lIns="50800" bIns="50800" rIns="50800"/>
            <a:lstStyle/>
            <a:p>
              <a:pPr algn="ctr" marL="0" indent="0" lvl="0">
                <a:lnSpc>
                  <a:spcPts val="2038"/>
                </a:lnSpc>
                <a:spcBef>
                  <a:spcPct val="0"/>
                </a:spcBef>
              </a:pPr>
            </a:p>
          </p:txBody>
        </p:sp>
      </p:grpSp>
      <p:sp>
        <p:nvSpPr>
          <p:cNvPr name="TextBox 8" id="8"/>
          <p:cNvSpPr txBox="true"/>
          <p:nvPr/>
        </p:nvSpPr>
        <p:spPr>
          <a:xfrm rot="0">
            <a:off x="1321005" y="3549940"/>
            <a:ext cx="15645991" cy="638810"/>
          </a:xfrm>
          <a:prstGeom prst="rect">
            <a:avLst/>
          </a:prstGeom>
        </p:spPr>
        <p:txBody>
          <a:bodyPr anchor="t" rtlCol="false" tIns="0" lIns="0" bIns="0" rIns="0">
            <a:spAutoFit/>
          </a:bodyPr>
          <a:lstStyle/>
          <a:p>
            <a:pPr algn="l">
              <a:lnSpc>
                <a:spcPts val="2529"/>
              </a:lnSpc>
              <a:spcBef>
                <a:spcPct val="0"/>
              </a:spcBef>
            </a:pPr>
            <a:r>
              <a:rPr lang="en-US" b="true" sz="2299" spc="91">
                <a:solidFill>
                  <a:srgbClr val="000000"/>
                </a:solidFill>
                <a:latin typeface="Catamaran Bold"/>
                <a:ea typeface="Catamaran Bold"/>
                <a:cs typeface="Catamaran Bold"/>
                <a:sym typeface="Catamaran Bold"/>
              </a:rPr>
              <a:t>It’s especi</a:t>
            </a:r>
            <a:r>
              <a:rPr lang="en-US" b="true" sz="2299" spc="91">
                <a:solidFill>
                  <a:srgbClr val="000000"/>
                </a:solidFill>
                <a:latin typeface="Catamaran Bold"/>
                <a:ea typeface="Catamaran Bold"/>
                <a:cs typeface="Catamaran Bold"/>
                <a:sym typeface="Catamaran Bold"/>
              </a:rPr>
              <a:t>ally useful for pricing European options where analytical formulas (like Black-Scholes) may be too restrictive or inapplicable (e.g., for path-dependent options)*.</a:t>
            </a:r>
          </a:p>
        </p:txBody>
      </p:sp>
      <p:sp>
        <p:nvSpPr>
          <p:cNvPr name="TextBox 9" id="9"/>
          <p:cNvSpPr txBox="true"/>
          <p:nvPr/>
        </p:nvSpPr>
        <p:spPr>
          <a:xfrm rot="0">
            <a:off x="1599497" y="9728287"/>
            <a:ext cx="14500622" cy="178435"/>
          </a:xfrm>
          <a:prstGeom prst="rect">
            <a:avLst/>
          </a:prstGeom>
        </p:spPr>
        <p:txBody>
          <a:bodyPr anchor="t" rtlCol="false" tIns="0" lIns="0" bIns="0" rIns="0">
            <a:spAutoFit/>
          </a:bodyPr>
          <a:lstStyle/>
          <a:p>
            <a:pPr algn="ctr">
              <a:lnSpc>
                <a:spcPts val="1429"/>
              </a:lnSpc>
              <a:spcBef>
                <a:spcPct val="0"/>
              </a:spcBef>
            </a:pPr>
            <a:r>
              <a:rPr lang="en-US" b="true" sz="1299" spc="51">
                <a:solidFill>
                  <a:srgbClr val="000000"/>
                </a:solidFill>
                <a:latin typeface="Catamaran Bold"/>
                <a:ea typeface="Catamaran Bold"/>
                <a:cs typeface="Catamaran Bold"/>
                <a:sym typeface="Catamaran Bold"/>
              </a:rPr>
              <a:t>*</a:t>
            </a:r>
            <a:r>
              <a:rPr lang="en-US" b="true" sz="1299" spc="51">
                <a:solidFill>
                  <a:srgbClr val="000000"/>
                </a:solidFill>
                <a:latin typeface="Catamaran Bold"/>
                <a:ea typeface="Catamaran Bold"/>
                <a:cs typeface="Catamaran Bold"/>
                <a:sym typeface="Catamaran Bold"/>
              </a:rPr>
              <a:t>A PATH-DEPENDENT OPTION IS ONE WHERE THE PAYOFF IS INFLUENCED BY THE SEQUENCE OF PRICES THE UNDERLYING ASSET FOLLOWS, RATHER THAN ONLY ITS FINAL PRICE.</a:t>
            </a:r>
          </a:p>
        </p:txBody>
      </p:sp>
      <p:sp>
        <p:nvSpPr>
          <p:cNvPr name="TextBox 10" id="10"/>
          <p:cNvSpPr txBox="true"/>
          <p:nvPr/>
        </p:nvSpPr>
        <p:spPr>
          <a:xfrm rot="0">
            <a:off x="1076325" y="4682603"/>
            <a:ext cx="16230600" cy="2169160"/>
          </a:xfrm>
          <a:prstGeom prst="rect">
            <a:avLst/>
          </a:prstGeom>
        </p:spPr>
        <p:txBody>
          <a:bodyPr anchor="t" rtlCol="false" tIns="0" lIns="0" bIns="0" rIns="0">
            <a:spAutoFit/>
          </a:bodyPr>
          <a:lstStyle/>
          <a:p>
            <a:pPr algn="l">
              <a:lnSpc>
                <a:spcPts val="3079"/>
              </a:lnSpc>
              <a:spcBef>
                <a:spcPct val="0"/>
              </a:spcBef>
            </a:pPr>
            <a:r>
              <a:rPr lang="en-US" sz="2799" spc="111">
                <a:solidFill>
                  <a:srgbClr val="000000"/>
                </a:solidFill>
                <a:latin typeface="Catamaran"/>
                <a:ea typeface="Catamaran"/>
                <a:cs typeface="Catamaran"/>
                <a:sym typeface="Catamaran"/>
              </a:rPr>
              <a:t>M</a:t>
            </a:r>
            <a:r>
              <a:rPr lang="en-US" sz="2799" spc="111">
                <a:solidFill>
                  <a:srgbClr val="000000"/>
                </a:solidFill>
                <a:latin typeface="Catamaran"/>
                <a:ea typeface="Catamaran"/>
                <a:cs typeface="Catamaran"/>
                <a:sym typeface="Catamaran"/>
              </a:rPr>
              <a:t>onte Carlo Option Pricing – Key Inputs (Concise)</a:t>
            </a:r>
          </a:p>
          <a:p>
            <a:pPr algn="l">
              <a:lnSpc>
                <a:spcPts val="1650"/>
              </a:lnSpc>
              <a:spcBef>
                <a:spcPct val="0"/>
              </a:spcBef>
            </a:pPr>
          </a:p>
          <a:p>
            <a:pPr algn="l" marL="604518" indent="-302259" lvl="1">
              <a:lnSpc>
                <a:spcPts val="3079"/>
              </a:lnSpc>
              <a:spcBef>
                <a:spcPct val="0"/>
              </a:spcBef>
              <a:buFont typeface="Arial"/>
              <a:buChar char="•"/>
            </a:pPr>
            <a:r>
              <a:rPr lang="en-US" sz="2799" spc="111">
                <a:solidFill>
                  <a:srgbClr val="000000"/>
                </a:solidFill>
                <a:latin typeface="Catamaran"/>
                <a:ea typeface="Catamaran"/>
                <a:cs typeface="Catamaran"/>
                <a:sym typeface="Catamaran"/>
              </a:rPr>
              <a:t>Current Asset Price (S₀)</a:t>
            </a:r>
          </a:p>
          <a:p>
            <a:pPr algn="l" marL="604518" indent="-302259" lvl="1">
              <a:lnSpc>
                <a:spcPts val="3079"/>
              </a:lnSpc>
              <a:spcBef>
                <a:spcPct val="0"/>
              </a:spcBef>
              <a:buFont typeface="Arial"/>
              <a:buChar char="•"/>
            </a:pPr>
            <a:r>
              <a:rPr lang="en-US" sz="2799" spc="111">
                <a:solidFill>
                  <a:srgbClr val="000000"/>
                </a:solidFill>
                <a:latin typeface="Catamaran"/>
                <a:ea typeface="Catamaran"/>
                <a:cs typeface="Catamaran"/>
                <a:sym typeface="Catamaran"/>
              </a:rPr>
              <a:t>Strike Price (K)</a:t>
            </a:r>
          </a:p>
          <a:p>
            <a:pPr algn="l" marL="604518" indent="-302259" lvl="1">
              <a:lnSpc>
                <a:spcPts val="3079"/>
              </a:lnSpc>
              <a:spcBef>
                <a:spcPct val="0"/>
              </a:spcBef>
              <a:buFont typeface="Arial"/>
              <a:buChar char="•"/>
            </a:pPr>
            <a:r>
              <a:rPr lang="en-US" sz="2799" spc="111">
                <a:solidFill>
                  <a:srgbClr val="000000"/>
                </a:solidFill>
                <a:latin typeface="Catamaran"/>
                <a:ea typeface="Catamaran"/>
                <a:cs typeface="Catamaran"/>
                <a:sym typeface="Catamaran"/>
              </a:rPr>
              <a:t>Time to Expiration (T)</a:t>
            </a:r>
          </a:p>
          <a:p>
            <a:pPr algn="l">
              <a:lnSpc>
                <a:spcPts val="3079"/>
              </a:lnSpc>
              <a:spcBef>
                <a:spcPct val="0"/>
              </a:spcBef>
            </a:pPr>
          </a:p>
        </p:txBody>
      </p:sp>
      <p:grpSp>
        <p:nvGrpSpPr>
          <p:cNvPr name="Group 11" id="11"/>
          <p:cNvGrpSpPr/>
          <p:nvPr/>
        </p:nvGrpSpPr>
        <p:grpSpPr>
          <a:xfrm rot="0">
            <a:off x="1009650" y="6861792"/>
            <a:ext cx="16230600" cy="2386983"/>
            <a:chOff x="0" y="0"/>
            <a:chExt cx="9016193" cy="1325983"/>
          </a:xfrm>
        </p:grpSpPr>
        <p:sp>
          <p:nvSpPr>
            <p:cNvPr name="Freeform 12" id="12"/>
            <p:cNvSpPr/>
            <p:nvPr/>
          </p:nvSpPr>
          <p:spPr>
            <a:xfrm flipH="false" flipV="false" rot="0">
              <a:off x="0" y="0"/>
              <a:ext cx="9016193" cy="1325983"/>
            </a:xfrm>
            <a:custGeom>
              <a:avLst/>
              <a:gdLst/>
              <a:ahLst/>
              <a:cxnLst/>
              <a:rect r="r" b="b" t="t" l="l"/>
              <a:pathLst>
                <a:path h="1325983" w="9016193">
                  <a:moveTo>
                    <a:pt x="7155" y="0"/>
                  </a:moveTo>
                  <a:lnTo>
                    <a:pt x="9009038" y="0"/>
                  </a:lnTo>
                  <a:cubicBezTo>
                    <a:pt x="9012989" y="0"/>
                    <a:pt x="9016193" y="3203"/>
                    <a:pt x="9016193" y="7155"/>
                  </a:cubicBezTo>
                  <a:lnTo>
                    <a:pt x="9016193" y="1318828"/>
                  </a:lnTo>
                  <a:cubicBezTo>
                    <a:pt x="9016193" y="1320726"/>
                    <a:pt x="9015440" y="1322546"/>
                    <a:pt x="9014097" y="1323888"/>
                  </a:cubicBezTo>
                  <a:cubicBezTo>
                    <a:pt x="9012755" y="1325229"/>
                    <a:pt x="9010936" y="1325983"/>
                    <a:pt x="9009038" y="1325983"/>
                  </a:cubicBezTo>
                  <a:lnTo>
                    <a:pt x="7155" y="1325983"/>
                  </a:lnTo>
                  <a:cubicBezTo>
                    <a:pt x="5257" y="1325983"/>
                    <a:pt x="3437" y="1325229"/>
                    <a:pt x="2096" y="1323888"/>
                  </a:cubicBezTo>
                  <a:cubicBezTo>
                    <a:pt x="754" y="1322546"/>
                    <a:pt x="0" y="1320726"/>
                    <a:pt x="0" y="1318828"/>
                  </a:cubicBezTo>
                  <a:lnTo>
                    <a:pt x="0" y="7155"/>
                  </a:lnTo>
                  <a:cubicBezTo>
                    <a:pt x="0" y="5257"/>
                    <a:pt x="754" y="3437"/>
                    <a:pt x="2096" y="2096"/>
                  </a:cubicBezTo>
                  <a:cubicBezTo>
                    <a:pt x="3437" y="754"/>
                    <a:pt x="5257" y="0"/>
                    <a:pt x="7155" y="0"/>
                  </a:cubicBezTo>
                  <a:close/>
                </a:path>
              </a:pathLst>
            </a:custGeom>
            <a:solidFill>
              <a:srgbClr val="DCEEE1"/>
            </a:solidFill>
          </p:spPr>
        </p:sp>
        <p:sp>
          <p:nvSpPr>
            <p:cNvPr name="TextBox 13" id="13"/>
            <p:cNvSpPr txBox="true"/>
            <p:nvPr/>
          </p:nvSpPr>
          <p:spPr>
            <a:xfrm>
              <a:off x="0" y="-28575"/>
              <a:ext cx="9016193" cy="1354558"/>
            </a:xfrm>
            <a:prstGeom prst="rect">
              <a:avLst/>
            </a:prstGeom>
          </p:spPr>
          <p:txBody>
            <a:bodyPr anchor="ctr" rtlCol="false" tIns="24085" lIns="24085" bIns="24085" rIns="24085"/>
            <a:lstStyle/>
            <a:p>
              <a:pPr algn="ctr">
                <a:lnSpc>
                  <a:spcPts val="2070"/>
                </a:lnSpc>
              </a:pPr>
            </a:p>
          </p:txBody>
        </p:sp>
      </p:grpSp>
      <p:sp>
        <p:nvSpPr>
          <p:cNvPr name="TextBox 14" id="14"/>
          <p:cNvSpPr txBox="true"/>
          <p:nvPr/>
        </p:nvSpPr>
        <p:spPr>
          <a:xfrm rot="0">
            <a:off x="9343513" y="5314993"/>
            <a:ext cx="4217771" cy="1178560"/>
          </a:xfrm>
          <a:prstGeom prst="rect">
            <a:avLst/>
          </a:prstGeom>
        </p:spPr>
        <p:txBody>
          <a:bodyPr anchor="t" rtlCol="false" tIns="0" lIns="0" bIns="0" rIns="0">
            <a:spAutoFit/>
          </a:bodyPr>
          <a:lstStyle/>
          <a:p>
            <a:pPr algn="l" marL="604518" indent="-302259" lvl="1">
              <a:lnSpc>
                <a:spcPts val="3079"/>
              </a:lnSpc>
              <a:spcBef>
                <a:spcPct val="0"/>
              </a:spcBef>
              <a:buFont typeface="Arial"/>
              <a:buChar char="•"/>
            </a:pPr>
            <a:r>
              <a:rPr lang="en-US" sz="2799" spc="111">
                <a:solidFill>
                  <a:srgbClr val="000000"/>
                </a:solidFill>
                <a:latin typeface="Catamaran"/>
                <a:ea typeface="Catamaran"/>
                <a:cs typeface="Catamaran"/>
                <a:sym typeface="Catamaran"/>
              </a:rPr>
              <a:t>R</a:t>
            </a:r>
            <a:r>
              <a:rPr lang="en-US" sz="2799" spc="111">
                <a:solidFill>
                  <a:srgbClr val="000000"/>
                </a:solidFill>
                <a:latin typeface="Catamaran"/>
                <a:ea typeface="Catamaran"/>
                <a:cs typeface="Catamaran"/>
                <a:sym typeface="Catamaran"/>
              </a:rPr>
              <a:t>isk-Free Rate (r)</a:t>
            </a:r>
          </a:p>
          <a:p>
            <a:pPr algn="l" marL="604518" indent="-302259" lvl="1">
              <a:lnSpc>
                <a:spcPts val="3079"/>
              </a:lnSpc>
              <a:spcBef>
                <a:spcPct val="0"/>
              </a:spcBef>
              <a:buFont typeface="Arial"/>
              <a:buChar char="•"/>
            </a:pPr>
            <a:r>
              <a:rPr lang="en-US" sz="2799" spc="111">
                <a:solidFill>
                  <a:srgbClr val="000000"/>
                </a:solidFill>
                <a:latin typeface="Catamaran"/>
                <a:ea typeface="Catamaran"/>
                <a:cs typeface="Catamaran"/>
                <a:sym typeface="Catamaran"/>
              </a:rPr>
              <a:t>H</a:t>
            </a:r>
            <a:r>
              <a:rPr lang="en-US" sz="2799" spc="111">
                <a:solidFill>
                  <a:srgbClr val="000000"/>
                </a:solidFill>
                <a:latin typeface="Catamaran"/>
                <a:ea typeface="Catamaran"/>
                <a:cs typeface="Catamaran"/>
                <a:sym typeface="Catamaran"/>
              </a:rPr>
              <a:t>istorical Volatility (σ)</a:t>
            </a:r>
          </a:p>
          <a:p>
            <a:pPr algn="l">
              <a:lnSpc>
                <a:spcPts val="3079"/>
              </a:lnSpc>
              <a:spcBef>
                <a:spcPct val="0"/>
              </a:spcBef>
            </a:pPr>
          </a:p>
        </p:txBody>
      </p:sp>
      <p:sp>
        <p:nvSpPr>
          <p:cNvPr name="TextBox 15" id="15"/>
          <p:cNvSpPr txBox="true"/>
          <p:nvPr/>
        </p:nvSpPr>
        <p:spPr>
          <a:xfrm rot="0">
            <a:off x="1076325" y="7127987"/>
            <a:ext cx="16230600" cy="1959610"/>
          </a:xfrm>
          <a:prstGeom prst="rect">
            <a:avLst/>
          </a:prstGeom>
        </p:spPr>
        <p:txBody>
          <a:bodyPr anchor="t" rtlCol="false" tIns="0" lIns="0" bIns="0" rIns="0">
            <a:spAutoFit/>
          </a:bodyPr>
          <a:lstStyle/>
          <a:p>
            <a:pPr algn="l">
              <a:lnSpc>
                <a:spcPts val="3079"/>
              </a:lnSpc>
              <a:spcBef>
                <a:spcPct val="0"/>
              </a:spcBef>
            </a:pPr>
            <a:r>
              <a:rPr lang="en-US" sz="2799" spc="111">
                <a:solidFill>
                  <a:srgbClr val="000000"/>
                </a:solidFill>
                <a:latin typeface="Catamaran"/>
                <a:ea typeface="Catamaran"/>
                <a:cs typeface="Catamaran"/>
                <a:sym typeface="Catamaran"/>
              </a:rPr>
              <a:t>Pr</a:t>
            </a:r>
            <a:r>
              <a:rPr lang="en-US" sz="2799" spc="111">
                <a:solidFill>
                  <a:srgbClr val="000000"/>
                </a:solidFill>
                <a:latin typeface="Catamaran"/>
                <a:ea typeface="Catamaran"/>
                <a:cs typeface="Catamaran"/>
                <a:sym typeface="Catamaran"/>
              </a:rPr>
              <a:t>ocess (Brief):</a:t>
            </a:r>
          </a:p>
          <a:p>
            <a:pPr algn="l" marL="604518" indent="-302259" lvl="1">
              <a:lnSpc>
                <a:spcPts val="3079"/>
              </a:lnSpc>
              <a:spcBef>
                <a:spcPct val="0"/>
              </a:spcBef>
              <a:buAutoNum type="arabicPeriod" startAt="1"/>
            </a:pPr>
            <a:r>
              <a:rPr lang="en-US" sz="2799" spc="111">
                <a:solidFill>
                  <a:srgbClr val="000000"/>
                </a:solidFill>
                <a:latin typeface="Catamaran"/>
                <a:ea typeface="Catamaran"/>
                <a:cs typeface="Catamaran"/>
                <a:sym typeface="Catamaran"/>
              </a:rPr>
              <a:t>Simulate random future prices using σ.</a:t>
            </a:r>
          </a:p>
          <a:p>
            <a:pPr algn="l" marL="604518" indent="-302259" lvl="1">
              <a:lnSpc>
                <a:spcPts val="3079"/>
              </a:lnSpc>
              <a:spcBef>
                <a:spcPct val="0"/>
              </a:spcBef>
              <a:buAutoNum type="arabicPeriod" startAt="1"/>
            </a:pPr>
            <a:r>
              <a:rPr lang="en-US" sz="2799" spc="111">
                <a:solidFill>
                  <a:srgbClr val="000000"/>
                </a:solidFill>
                <a:latin typeface="Catamaran"/>
                <a:ea typeface="Catamaran"/>
                <a:cs typeface="Catamaran"/>
                <a:sym typeface="Catamaran"/>
              </a:rPr>
              <a:t>Compute option payoffs at expiration.</a:t>
            </a:r>
          </a:p>
          <a:p>
            <a:pPr algn="l" marL="604518" indent="-302259" lvl="1">
              <a:lnSpc>
                <a:spcPts val="3079"/>
              </a:lnSpc>
              <a:spcBef>
                <a:spcPct val="0"/>
              </a:spcBef>
              <a:buAutoNum type="arabicPeriod" startAt="1"/>
            </a:pPr>
            <a:r>
              <a:rPr lang="en-US" sz="2799" spc="111">
                <a:solidFill>
                  <a:srgbClr val="000000"/>
                </a:solidFill>
                <a:latin typeface="Catamaran"/>
                <a:ea typeface="Catamaran"/>
                <a:cs typeface="Catamaran"/>
                <a:sym typeface="Catamaran"/>
              </a:rPr>
              <a:t>Discount average payoff to today’s value.</a:t>
            </a:r>
          </a:p>
          <a:p>
            <a:pPr algn="l">
              <a:lnSpc>
                <a:spcPts val="3079"/>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sp>
        <p:nvSpPr>
          <p:cNvPr name="Freeform 3" id="3"/>
          <p:cNvSpPr/>
          <p:nvPr/>
        </p:nvSpPr>
        <p:spPr>
          <a:xfrm flipH="false" flipV="false" rot="0">
            <a:off x="1361720" y="5143500"/>
            <a:ext cx="11559199" cy="2827102"/>
          </a:xfrm>
          <a:custGeom>
            <a:avLst/>
            <a:gdLst/>
            <a:ahLst/>
            <a:cxnLst/>
            <a:rect r="r" b="b" t="t" l="l"/>
            <a:pathLst>
              <a:path h="2827102" w="11559199">
                <a:moveTo>
                  <a:pt x="0" y="0"/>
                </a:moveTo>
                <a:lnTo>
                  <a:pt x="11559199" y="0"/>
                </a:lnTo>
                <a:lnTo>
                  <a:pt x="11559199" y="2827102"/>
                </a:lnTo>
                <a:lnTo>
                  <a:pt x="0" y="2827102"/>
                </a:lnTo>
                <a:lnTo>
                  <a:pt x="0" y="0"/>
                </a:lnTo>
                <a:close/>
              </a:path>
            </a:pathLst>
          </a:custGeom>
          <a:blipFill>
            <a:blip r:embed="rId3"/>
            <a:stretch>
              <a:fillRect l="0" t="0" r="0" b="0"/>
            </a:stretch>
          </a:blipFill>
        </p:spPr>
      </p:sp>
      <p:sp>
        <p:nvSpPr>
          <p:cNvPr name="Freeform 4" id="4"/>
          <p:cNvSpPr/>
          <p:nvPr/>
        </p:nvSpPr>
        <p:spPr>
          <a:xfrm flipH="false" flipV="false" rot="0">
            <a:off x="13552171" y="5388446"/>
            <a:ext cx="3707129" cy="3049114"/>
          </a:xfrm>
          <a:custGeom>
            <a:avLst/>
            <a:gdLst/>
            <a:ahLst/>
            <a:cxnLst/>
            <a:rect r="r" b="b" t="t" l="l"/>
            <a:pathLst>
              <a:path h="3049114" w="3707129">
                <a:moveTo>
                  <a:pt x="0" y="0"/>
                </a:moveTo>
                <a:lnTo>
                  <a:pt x="3707129" y="0"/>
                </a:lnTo>
                <a:lnTo>
                  <a:pt x="3707129" y="3049114"/>
                </a:lnTo>
                <a:lnTo>
                  <a:pt x="0" y="3049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895350"/>
            <a:ext cx="12740685" cy="1137285"/>
          </a:xfrm>
          <a:prstGeom prst="rect">
            <a:avLst/>
          </a:prstGeom>
        </p:spPr>
        <p:txBody>
          <a:bodyPr anchor="t" rtlCol="false" tIns="0" lIns="0" bIns="0" rIns="0">
            <a:spAutoFit/>
          </a:bodyPr>
          <a:lstStyle/>
          <a:p>
            <a:pPr algn="l">
              <a:lnSpc>
                <a:spcPts val="9240"/>
              </a:lnSpc>
            </a:pPr>
            <a:r>
              <a:rPr lang="en-US" sz="6600" b="true">
                <a:solidFill>
                  <a:srgbClr val="000000"/>
                </a:solidFill>
                <a:latin typeface="Catamaran Bold"/>
                <a:ea typeface="Catamaran Bold"/>
                <a:cs typeface="Catamaran Bold"/>
                <a:sym typeface="Catamaran Bold"/>
              </a:rPr>
              <a:t>MONTE CARLO SIMULATION</a:t>
            </a:r>
          </a:p>
        </p:txBody>
      </p:sp>
      <p:sp>
        <p:nvSpPr>
          <p:cNvPr name="TextBox 6" id="6"/>
          <p:cNvSpPr txBox="true"/>
          <p:nvPr/>
        </p:nvSpPr>
        <p:spPr>
          <a:xfrm rot="0">
            <a:off x="1076325" y="2620965"/>
            <a:ext cx="16230600" cy="788035"/>
          </a:xfrm>
          <a:prstGeom prst="rect">
            <a:avLst/>
          </a:prstGeom>
        </p:spPr>
        <p:txBody>
          <a:bodyPr anchor="t" rtlCol="false" tIns="0" lIns="0" bIns="0" rIns="0">
            <a:spAutoFit/>
          </a:bodyPr>
          <a:lstStyle/>
          <a:p>
            <a:pPr algn="l">
              <a:lnSpc>
                <a:spcPts val="3079"/>
              </a:lnSpc>
              <a:spcBef>
                <a:spcPct val="0"/>
              </a:spcBef>
            </a:pPr>
            <a:r>
              <a:rPr lang="en-US" sz="2799" spc="111">
                <a:solidFill>
                  <a:srgbClr val="000000"/>
                </a:solidFill>
                <a:latin typeface="Catamaran"/>
                <a:ea typeface="Catamaran"/>
                <a:cs typeface="Catamaran"/>
                <a:sym typeface="Catamaran"/>
              </a:rPr>
              <a:t>W</a:t>
            </a:r>
            <a:r>
              <a:rPr lang="en-US" sz="2799" spc="111">
                <a:solidFill>
                  <a:srgbClr val="000000"/>
                </a:solidFill>
                <a:latin typeface="Catamaran"/>
                <a:ea typeface="Catamaran"/>
                <a:cs typeface="Catamaran"/>
                <a:sym typeface="Catamaran"/>
              </a:rPr>
              <a:t>e’ll estimate the value of a European Call Option, which gives the right to buy a stock at a strike price K on expiry date T.</a:t>
            </a:r>
          </a:p>
        </p:txBody>
      </p:sp>
      <p:sp>
        <p:nvSpPr>
          <p:cNvPr name="TextBox 7" id="7"/>
          <p:cNvSpPr txBox="true"/>
          <p:nvPr/>
        </p:nvSpPr>
        <p:spPr>
          <a:xfrm rot="0">
            <a:off x="1076325" y="3660914"/>
            <a:ext cx="7588568" cy="976630"/>
          </a:xfrm>
          <a:prstGeom prst="rect">
            <a:avLst/>
          </a:prstGeom>
        </p:spPr>
        <p:txBody>
          <a:bodyPr anchor="t" rtlCol="false" tIns="0" lIns="0" bIns="0" rIns="0">
            <a:spAutoFit/>
          </a:bodyPr>
          <a:lstStyle/>
          <a:p>
            <a:pPr algn="l">
              <a:lnSpc>
                <a:spcPts val="3919"/>
              </a:lnSpc>
              <a:spcBef>
                <a:spcPct val="0"/>
              </a:spcBef>
            </a:pPr>
            <a:r>
              <a:rPr lang="en-US" b="true" sz="2799">
                <a:solidFill>
                  <a:srgbClr val="000000"/>
                </a:solidFill>
                <a:latin typeface="Catamaran Bold"/>
                <a:ea typeface="Catamaran Bold"/>
                <a:cs typeface="Catamaran Bold"/>
                <a:sym typeface="Catamaran Bold"/>
              </a:rPr>
              <a:t>Assumptions:</a:t>
            </a:r>
          </a:p>
          <a:p>
            <a:pPr algn="l">
              <a:lnSpc>
                <a:spcPts val="3919"/>
              </a:lnSpc>
              <a:spcBef>
                <a:spcPct val="0"/>
              </a:spcBef>
            </a:pPr>
            <a:r>
              <a:rPr lang="en-US" sz="2799">
                <a:solidFill>
                  <a:srgbClr val="000000"/>
                </a:solidFill>
                <a:latin typeface="Catamaran"/>
                <a:ea typeface="Catamaran"/>
                <a:cs typeface="Catamaran"/>
                <a:sym typeface="Catamaran"/>
              </a:rPr>
              <a:t>The stock price follows Geometric Brownian Motion: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sp>
        <p:nvSpPr>
          <p:cNvPr name="Freeform 3" id="3"/>
          <p:cNvSpPr/>
          <p:nvPr/>
        </p:nvSpPr>
        <p:spPr>
          <a:xfrm flipH="false" flipV="false" rot="0">
            <a:off x="3144592" y="2181774"/>
            <a:ext cx="11998817" cy="8312327"/>
          </a:xfrm>
          <a:custGeom>
            <a:avLst/>
            <a:gdLst/>
            <a:ahLst/>
            <a:cxnLst/>
            <a:rect r="r" b="b" t="t" l="l"/>
            <a:pathLst>
              <a:path h="8312327" w="11998817">
                <a:moveTo>
                  <a:pt x="0" y="0"/>
                </a:moveTo>
                <a:lnTo>
                  <a:pt x="11998816" y="0"/>
                </a:lnTo>
                <a:lnTo>
                  <a:pt x="11998816" y="8312326"/>
                </a:lnTo>
                <a:lnTo>
                  <a:pt x="0" y="8312326"/>
                </a:lnTo>
                <a:lnTo>
                  <a:pt x="0" y="0"/>
                </a:lnTo>
                <a:close/>
              </a:path>
            </a:pathLst>
          </a:custGeom>
          <a:blipFill>
            <a:blip r:embed="rId3"/>
            <a:stretch>
              <a:fillRect l="0" t="0" r="0" b="0"/>
            </a:stretch>
          </a:blipFill>
        </p:spPr>
      </p:sp>
      <p:sp>
        <p:nvSpPr>
          <p:cNvPr name="TextBox 4" id="4"/>
          <p:cNvSpPr txBox="true"/>
          <p:nvPr/>
        </p:nvSpPr>
        <p:spPr>
          <a:xfrm rot="0">
            <a:off x="1028700" y="895350"/>
            <a:ext cx="12740685" cy="1137285"/>
          </a:xfrm>
          <a:prstGeom prst="rect">
            <a:avLst/>
          </a:prstGeom>
        </p:spPr>
        <p:txBody>
          <a:bodyPr anchor="t" rtlCol="false" tIns="0" lIns="0" bIns="0" rIns="0">
            <a:spAutoFit/>
          </a:bodyPr>
          <a:lstStyle/>
          <a:p>
            <a:pPr algn="l">
              <a:lnSpc>
                <a:spcPts val="9240"/>
              </a:lnSpc>
            </a:pPr>
            <a:r>
              <a:rPr lang="en-US" sz="6600" b="true">
                <a:solidFill>
                  <a:srgbClr val="000000"/>
                </a:solidFill>
                <a:latin typeface="Catamaran Bold"/>
                <a:ea typeface="Catamaran Bold"/>
                <a:cs typeface="Catamaran Bold"/>
                <a:sym typeface="Catamaran Bold"/>
              </a:rPr>
              <a:t>MONTE CARLO SIMULATION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sp>
        <p:nvSpPr>
          <p:cNvPr name="Freeform 3" id="3"/>
          <p:cNvSpPr/>
          <p:nvPr/>
        </p:nvSpPr>
        <p:spPr>
          <a:xfrm flipH="false" flipV="false" rot="0">
            <a:off x="1085850" y="1746885"/>
            <a:ext cx="11677070" cy="8310364"/>
          </a:xfrm>
          <a:custGeom>
            <a:avLst/>
            <a:gdLst/>
            <a:ahLst/>
            <a:cxnLst/>
            <a:rect r="r" b="b" t="t" l="l"/>
            <a:pathLst>
              <a:path h="8310364" w="11677070">
                <a:moveTo>
                  <a:pt x="0" y="0"/>
                </a:moveTo>
                <a:lnTo>
                  <a:pt x="11677070" y="0"/>
                </a:lnTo>
                <a:lnTo>
                  <a:pt x="11677070" y="8310364"/>
                </a:lnTo>
                <a:lnTo>
                  <a:pt x="0" y="8310364"/>
                </a:lnTo>
                <a:lnTo>
                  <a:pt x="0" y="0"/>
                </a:lnTo>
                <a:close/>
              </a:path>
            </a:pathLst>
          </a:custGeom>
          <a:blipFill>
            <a:blip r:embed="rId3"/>
            <a:stretch>
              <a:fillRect l="0" t="-19108" r="-6568" b="-19524"/>
            </a:stretch>
          </a:blipFill>
        </p:spPr>
      </p:sp>
      <p:sp>
        <p:nvSpPr>
          <p:cNvPr name="TextBox 4" id="4"/>
          <p:cNvSpPr txBox="true"/>
          <p:nvPr/>
        </p:nvSpPr>
        <p:spPr>
          <a:xfrm rot="0">
            <a:off x="1019175" y="628650"/>
            <a:ext cx="12740685" cy="1137285"/>
          </a:xfrm>
          <a:prstGeom prst="rect">
            <a:avLst/>
          </a:prstGeom>
        </p:spPr>
        <p:txBody>
          <a:bodyPr anchor="t" rtlCol="false" tIns="0" lIns="0" bIns="0" rIns="0">
            <a:spAutoFit/>
          </a:bodyPr>
          <a:lstStyle/>
          <a:p>
            <a:pPr algn="l">
              <a:lnSpc>
                <a:spcPts val="9240"/>
              </a:lnSpc>
            </a:pPr>
            <a:r>
              <a:rPr lang="en-US" sz="6600" b="true">
                <a:solidFill>
                  <a:srgbClr val="000000"/>
                </a:solidFill>
                <a:latin typeface="Catamaran Bold"/>
                <a:ea typeface="Catamaran Bold"/>
                <a:cs typeface="Catamaran Bold"/>
                <a:sym typeface="Catamaran Bold"/>
              </a:rPr>
              <a:t>MONTE CARLO SIMULATION</a:t>
            </a:r>
          </a:p>
        </p:txBody>
      </p:sp>
      <p:grpSp>
        <p:nvGrpSpPr>
          <p:cNvPr name="Group 5" id="5"/>
          <p:cNvGrpSpPr/>
          <p:nvPr/>
        </p:nvGrpSpPr>
        <p:grpSpPr>
          <a:xfrm rot="0">
            <a:off x="13341025" y="2515430"/>
            <a:ext cx="4272269" cy="1724056"/>
            <a:chOff x="0" y="0"/>
            <a:chExt cx="1125207" cy="454072"/>
          </a:xfrm>
        </p:grpSpPr>
        <p:sp>
          <p:nvSpPr>
            <p:cNvPr name="Freeform 6" id="6"/>
            <p:cNvSpPr/>
            <p:nvPr/>
          </p:nvSpPr>
          <p:spPr>
            <a:xfrm flipH="false" flipV="false" rot="0">
              <a:off x="0" y="0"/>
              <a:ext cx="1125207" cy="454072"/>
            </a:xfrm>
            <a:custGeom>
              <a:avLst/>
              <a:gdLst/>
              <a:ahLst/>
              <a:cxnLst/>
              <a:rect r="r" b="b" t="t" l="l"/>
              <a:pathLst>
                <a:path h="454072" w="1125207">
                  <a:moveTo>
                    <a:pt x="18121" y="0"/>
                  </a:moveTo>
                  <a:lnTo>
                    <a:pt x="1107085" y="0"/>
                  </a:lnTo>
                  <a:cubicBezTo>
                    <a:pt x="1111891" y="0"/>
                    <a:pt x="1116501" y="1909"/>
                    <a:pt x="1119899" y="5308"/>
                  </a:cubicBezTo>
                  <a:cubicBezTo>
                    <a:pt x="1123298" y="8706"/>
                    <a:pt x="1125207" y="13315"/>
                    <a:pt x="1125207" y="18121"/>
                  </a:cubicBezTo>
                  <a:lnTo>
                    <a:pt x="1125207" y="435951"/>
                  </a:lnTo>
                  <a:cubicBezTo>
                    <a:pt x="1125207" y="445959"/>
                    <a:pt x="1117094" y="454072"/>
                    <a:pt x="1107085" y="454072"/>
                  </a:cubicBezTo>
                  <a:lnTo>
                    <a:pt x="18121" y="454072"/>
                  </a:lnTo>
                  <a:cubicBezTo>
                    <a:pt x="8113" y="454072"/>
                    <a:pt x="0" y="445959"/>
                    <a:pt x="0" y="435951"/>
                  </a:cubicBezTo>
                  <a:lnTo>
                    <a:pt x="0" y="18121"/>
                  </a:lnTo>
                  <a:cubicBezTo>
                    <a:pt x="0" y="8113"/>
                    <a:pt x="8113" y="0"/>
                    <a:pt x="18121" y="0"/>
                  </a:cubicBezTo>
                  <a:close/>
                </a:path>
              </a:pathLst>
            </a:custGeom>
            <a:gradFill rotWithShape="true">
              <a:gsLst>
                <a:gs pos="0">
                  <a:srgbClr val="FFFFFF">
                    <a:alpha val="100000"/>
                  </a:srgbClr>
                </a:gs>
                <a:gs pos="100000">
                  <a:srgbClr val="FFFFFF">
                    <a:alpha val="88000"/>
                  </a:srgbClr>
                </a:gs>
              </a:gsLst>
              <a:lin ang="0"/>
            </a:gradFill>
            <a:ln w="38100" cap="sq">
              <a:solidFill>
                <a:srgbClr val="0E6D3B"/>
              </a:solidFill>
              <a:prstDash val="solid"/>
              <a:miter/>
            </a:ln>
          </p:spPr>
        </p:sp>
        <p:sp>
          <p:nvSpPr>
            <p:cNvPr name="TextBox 7" id="7"/>
            <p:cNvSpPr txBox="true"/>
            <p:nvPr/>
          </p:nvSpPr>
          <p:spPr>
            <a:xfrm>
              <a:off x="0" y="-28575"/>
              <a:ext cx="1125207" cy="482647"/>
            </a:xfrm>
            <a:prstGeom prst="rect">
              <a:avLst/>
            </a:prstGeom>
          </p:spPr>
          <p:txBody>
            <a:bodyPr anchor="ctr" rtlCol="false" tIns="50800" lIns="50800" bIns="50800" rIns="50800"/>
            <a:lstStyle/>
            <a:p>
              <a:pPr algn="ctr" marL="0" indent="0" lvl="0">
                <a:lnSpc>
                  <a:spcPts val="2038"/>
                </a:lnSpc>
                <a:spcBef>
                  <a:spcPct val="0"/>
                </a:spcBef>
              </a:pPr>
            </a:p>
          </p:txBody>
        </p:sp>
      </p:grpSp>
      <p:sp>
        <p:nvSpPr>
          <p:cNvPr name="TextBox 8" id="8"/>
          <p:cNvSpPr txBox="true"/>
          <p:nvPr/>
        </p:nvSpPr>
        <p:spPr>
          <a:xfrm rot="0">
            <a:off x="13784375" y="2881205"/>
            <a:ext cx="3327514" cy="1011555"/>
          </a:xfrm>
          <a:prstGeom prst="rect">
            <a:avLst/>
          </a:prstGeom>
        </p:spPr>
        <p:txBody>
          <a:bodyPr anchor="t" rtlCol="false" tIns="0" lIns="0" bIns="0" rIns="0">
            <a:spAutoFit/>
          </a:bodyPr>
          <a:lstStyle/>
          <a:p>
            <a:pPr algn="ctr" marL="0" indent="0" lvl="0">
              <a:lnSpc>
                <a:spcPts val="2639"/>
              </a:lnSpc>
              <a:spcBef>
                <a:spcPct val="0"/>
              </a:spcBef>
            </a:pPr>
            <a:r>
              <a:rPr lang="en-US" b="true" sz="2399" spc="95" strike="noStrike" u="none">
                <a:solidFill>
                  <a:srgbClr val="000000"/>
                </a:solidFill>
                <a:latin typeface="Catamaran Bold"/>
                <a:ea typeface="Catamaran Bold"/>
                <a:cs typeface="Catamaran Bold"/>
                <a:sym typeface="Catamaran Bold"/>
              </a:rPr>
              <a:t>Accuracy increases with higher N (simulations).</a:t>
            </a:r>
          </a:p>
        </p:txBody>
      </p:sp>
      <p:grpSp>
        <p:nvGrpSpPr>
          <p:cNvPr name="Group 9" id="9"/>
          <p:cNvGrpSpPr/>
          <p:nvPr/>
        </p:nvGrpSpPr>
        <p:grpSpPr>
          <a:xfrm rot="0">
            <a:off x="13388650" y="5050017"/>
            <a:ext cx="4272269" cy="1724056"/>
            <a:chOff x="0" y="0"/>
            <a:chExt cx="1125207" cy="454072"/>
          </a:xfrm>
        </p:grpSpPr>
        <p:sp>
          <p:nvSpPr>
            <p:cNvPr name="Freeform 10" id="10"/>
            <p:cNvSpPr/>
            <p:nvPr/>
          </p:nvSpPr>
          <p:spPr>
            <a:xfrm flipH="false" flipV="false" rot="0">
              <a:off x="0" y="0"/>
              <a:ext cx="1125207" cy="454072"/>
            </a:xfrm>
            <a:custGeom>
              <a:avLst/>
              <a:gdLst/>
              <a:ahLst/>
              <a:cxnLst/>
              <a:rect r="r" b="b" t="t" l="l"/>
              <a:pathLst>
                <a:path h="454072" w="1125207">
                  <a:moveTo>
                    <a:pt x="18121" y="0"/>
                  </a:moveTo>
                  <a:lnTo>
                    <a:pt x="1107085" y="0"/>
                  </a:lnTo>
                  <a:cubicBezTo>
                    <a:pt x="1111891" y="0"/>
                    <a:pt x="1116501" y="1909"/>
                    <a:pt x="1119899" y="5308"/>
                  </a:cubicBezTo>
                  <a:cubicBezTo>
                    <a:pt x="1123298" y="8706"/>
                    <a:pt x="1125207" y="13315"/>
                    <a:pt x="1125207" y="18121"/>
                  </a:cubicBezTo>
                  <a:lnTo>
                    <a:pt x="1125207" y="435951"/>
                  </a:lnTo>
                  <a:cubicBezTo>
                    <a:pt x="1125207" y="445959"/>
                    <a:pt x="1117094" y="454072"/>
                    <a:pt x="1107085" y="454072"/>
                  </a:cubicBezTo>
                  <a:lnTo>
                    <a:pt x="18121" y="454072"/>
                  </a:lnTo>
                  <a:cubicBezTo>
                    <a:pt x="8113" y="454072"/>
                    <a:pt x="0" y="445959"/>
                    <a:pt x="0" y="435951"/>
                  </a:cubicBezTo>
                  <a:lnTo>
                    <a:pt x="0" y="18121"/>
                  </a:lnTo>
                  <a:cubicBezTo>
                    <a:pt x="0" y="8113"/>
                    <a:pt x="8113" y="0"/>
                    <a:pt x="18121" y="0"/>
                  </a:cubicBezTo>
                  <a:close/>
                </a:path>
              </a:pathLst>
            </a:custGeom>
            <a:gradFill rotWithShape="true">
              <a:gsLst>
                <a:gs pos="0">
                  <a:srgbClr val="FFFFFF">
                    <a:alpha val="100000"/>
                  </a:srgbClr>
                </a:gs>
                <a:gs pos="100000">
                  <a:srgbClr val="FFFFFF">
                    <a:alpha val="88000"/>
                  </a:srgbClr>
                </a:gs>
              </a:gsLst>
              <a:lin ang="0"/>
            </a:gradFill>
            <a:ln w="38100" cap="sq">
              <a:solidFill>
                <a:srgbClr val="0E6D3B"/>
              </a:solidFill>
              <a:prstDash val="solid"/>
              <a:miter/>
            </a:ln>
          </p:spPr>
        </p:sp>
        <p:sp>
          <p:nvSpPr>
            <p:cNvPr name="TextBox 11" id="11"/>
            <p:cNvSpPr txBox="true"/>
            <p:nvPr/>
          </p:nvSpPr>
          <p:spPr>
            <a:xfrm>
              <a:off x="0" y="-28575"/>
              <a:ext cx="1125207" cy="482647"/>
            </a:xfrm>
            <a:prstGeom prst="rect">
              <a:avLst/>
            </a:prstGeom>
          </p:spPr>
          <p:txBody>
            <a:bodyPr anchor="ctr" rtlCol="false" tIns="50800" lIns="50800" bIns="50800" rIns="50800"/>
            <a:lstStyle/>
            <a:p>
              <a:pPr algn="ctr" marL="0" indent="0" lvl="0">
                <a:lnSpc>
                  <a:spcPts val="2038"/>
                </a:lnSpc>
                <a:spcBef>
                  <a:spcPct val="0"/>
                </a:spcBef>
              </a:pPr>
            </a:p>
          </p:txBody>
        </p:sp>
      </p:grpSp>
      <p:sp>
        <p:nvSpPr>
          <p:cNvPr name="TextBox 12" id="12"/>
          <p:cNvSpPr txBox="true"/>
          <p:nvPr/>
        </p:nvSpPr>
        <p:spPr>
          <a:xfrm rot="0">
            <a:off x="13784375" y="5415792"/>
            <a:ext cx="3548158" cy="1011555"/>
          </a:xfrm>
          <a:prstGeom prst="rect">
            <a:avLst/>
          </a:prstGeom>
        </p:spPr>
        <p:txBody>
          <a:bodyPr anchor="t" rtlCol="false" tIns="0" lIns="0" bIns="0" rIns="0">
            <a:spAutoFit/>
          </a:bodyPr>
          <a:lstStyle/>
          <a:p>
            <a:pPr algn="ctr" marL="0" indent="0" lvl="0">
              <a:lnSpc>
                <a:spcPts val="2639"/>
              </a:lnSpc>
              <a:spcBef>
                <a:spcPct val="0"/>
              </a:spcBef>
            </a:pPr>
            <a:r>
              <a:rPr lang="en-US" b="true" sz="2399" spc="95" strike="noStrike" u="none">
                <a:solidFill>
                  <a:srgbClr val="000000"/>
                </a:solidFill>
                <a:latin typeface="Catamaran Bold"/>
                <a:ea typeface="Catamaran Bold"/>
                <a:cs typeface="Catamaran Bold"/>
                <a:sym typeface="Catamaran Bold"/>
              </a:rPr>
              <a:t>Works well for non-linear or path-dependent options.</a:t>
            </a:r>
          </a:p>
        </p:txBody>
      </p:sp>
      <p:grpSp>
        <p:nvGrpSpPr>
          <p:cNvPr name="Group 13" id="13"/>
          <p:cNvGrpSpPr/>
          <p:nvPr/>
        </p:nvGrpSpPr>
        <p:grpSpPr>
          <a:xfrm rot="0">
            <a:off x="13398175" y="7564648"/>
            <a:ext cx="4272269" cy="1724056"/>
            <a:chOff x="0" y="0"/>
            <a:chExt cx="1125207" cy="454072"/>
          </a:xfrm>
        </p:grpSpPr>
        <p:sp>
          <p:nvSpPr>
            <p:cNvPr name="Freeform 14" id="14"/>
            <p:cNvSpPr/>
            <p:nvPr/>
          </p:nvSpPr>
          <p:spPr>
            <a:xfrm flipH="false" flipV="false" rot="0">
              <a:off x="0" y="0"/>
              <a:ext cx="1125207" cy="454072"/>
            </a:xfrm>
            <a:custGeom>
              <a:avLst/>
              <a:gdLst/>
              <a:ahLst/>
              <a:cxnLst/>
              <a:rect r="r" b="b" t="t" l="l"/>
              <a:pathLst>
                <a:path h="454072" w="1125207">
                  <a:moveTo>
                    <a:pt x="18121" y="0"/>
                  </a:moveTo>
                  <a:lnTo>
                    <a:pt x="1107085" y="0"/>
                  </a:lnTo>
                  <a:cubicBezTo>
                    <a:pt x="1111891" y="0"/>
                    <a:pt x="1116501" y="1909"/>
                    <a:pt x="1119899" y="5308"/>
                  </a:cubicBezTo>
                  <a:cubicBezTo>
                    <a:pt x="1123298" y="8706"/>
                    <a:pt x="1125207" y="13315"/>
                    <a:pt x="1125207" y="18121"/>
                  </a:cubicBezTo>
                  <a:lnTo>
                    <a:pt x="1125207" y="435951"/>
                  </a:lnTo>
                  <a:cubicBezTo>
                    <a:pt x="1125207" y="445959"/>
                    <a:pt x="1117094" y="454072"/>
                    <a:pt x="1107085" y="454072"/>
                  </a:cubicBezTo>
                  <a:lnTo>
                    <a:pt x="18121" y="454072"/>
                  </a:lnTo>
                  <a:cubicBezTo>
                    <a:pt x="8113" y="454072"/>
                    <a:pt x="0" y="445959"/>
                    <a:pt x="0" y="435951"/>
                  </a:cubicBezTo>
                  <a:lnTo>
                    <a:pt x="0" y="18121"/>
                  </a:lnTo>
                  <a:cubicBezTo>
                    <a:pt x="0" y="8113"/>
                    <a:pt x="8113" y="0"/>
                    <a:pt x="18121" y="0"/>
                  </a:cubicBezTo>
                  <a:close/>
                </a:path>
              </a:pathLst>
            </a:custGeom>
            <a:gradFill rotWithShape="true">
              <a:gsLst>
                <a:gs pos="0">
                  <a:srgbClr val="FFFFFF">
                    <a:alpha val="100000"/>
                  </a:srgbClr>
                </a:gs>
                <a:gs pos="100000">
                  <a:srgbClr val="FFFFFF">
                    <a:alpha val="88000"/>
                  </a:srgbClr>
                </a:gs>
              </a:gsLst>
              <a:lin ang="0"/>
            </a:gradFill>
            <a:ln w="38100" cap="sq">
              <a:solidFill>
                <a:srgbClr val="0E6D3B"/>
              </a:solidFill>
              <a:prstDash val="solid"/>
              <a:miter/>
            </a:ln>
          </p:spPr>
        </p:sp>
        <p:sp>
          <p:nvSpPr>
            <p:cNvPr name="TextBox 15" id="15"/>
            <p:cNvSpPr txBox="true"/>
            <p:nvPr/>
          </p:nvSpPr>
          <p:spPr>
            <a:xfrm>
              <a:off x="0" y="-28575"/>
              <a:ext cx="1125207" cy="482647"/>
            </a:xfrm>
            <a:prstGeom prst="rect">
              <a:avLst/>
            </a:prstGeom>
          </p:spPr>
          <p:txBody>
            <a:bodyPr anchor="ctr" rtlCol="false" tIns="50800" lIns="50800" bIns="50800" rIns="50800"/>
            <a:lstStyle/>
            <a:p>
              <a:pPr algn="ctr" marL="0" indent="0" lvl="0">
                <a:lnSpc>
                  <a:spcPts val="2038"/>
                </a:lnSpc>
                <a:spcBef>
                  <a:spcPct val="0"/>
                </a:spcBef>
              </a:pPr>
            </a:p>
          </p:txBody>
        </p:sp>
      </p:grpSp>
      <p:sp>
        <p:nvSpPr>
          <p:cNvPr name="TextBox 16" id="16"/>
          <p:cNvSpPr txBox="true"/>
          <p:nvPr/>
        </p:nvSpPr>
        <p:spPr>
          <a:xfrm rot="0">
            <a:off x="13696207" y="7754211"/>
            <a:ext cx="3695254" cy="1344930"/>
          </a:xfrm>
          <a:prstGeom prst="rect">
            <a:avLst/>
          </a:prstGeom>
        </p:spPr>
        <p:txBody>
          <a:bodyPr anchor="t" rtlCol="false" tIns="0" lIns="0" bIns="0" rIns="0">
            <a:spAutoFit/>
          </a:bodyPr>
          <a:lstStyle/>
          <a:p>
            <a:pPr algn="ctr">
              <a:lnSpc>
                <a:spcPts val="2639"/>
              </a:lnSpc>
              <a:spcBef>
                <a:spcPct val="0"/>
              </a:spcBef>
            </a:pPr>
            <a:r>
              <a:rPr lang="en-US" b="true" sz="2399" spc="95">
                <a:solidFill>
                  <a:srgbClr val="000000"/>
                </a:solidFill>
                <a:latin typeface="Catamaran Bold"/>
                <a:ea typeface="Catamaran Bold"/>
                <a:cs typeface="Catamaran Bold"/>
                <a:sym typeface="Catamaran Bold"/>
              </a:rPr>
              <a:t>Can also simul</a:t>
            </a:r>
            <a:r>
              <a:rPr lang="en-US" b="true" sz="2399" spc="95">
                <a:solidFill>
                  <a:srgbClr val="000000"/>
                </a:solidFill>
                <a:latin typeface="Catamaran Bold"/>
                <a:ea typeface="Catamaran Bold"/>
                <a:cs typeface="Catamaran Bold"/>
                <a:sym typeface="Catamaran Bold"/>
              </a:rPr>
              <a:t>ate multiple steps to price Asian options, barrier options, etc.</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grpSp>
        <p:nvGrpSpPr>
          <p:cNvPr name="Group 3" id="3"/>
          <p:cNvGrpSpPr/>
          <p:nvPr/>
        </p:nvGrpSpPr>
        <p:grpSpPr>
          <a:xfrm rot="0">
            <a:off x="946791" y="5435666"/>
            <a:ext cx="16230600" cy="4697730"/>
            <a:chOff x="0" y="0"/>
            <a:chExt cx="9016193" cy="2609616"/>
          </a:xfrm>
        </p:grpSpPr>
        <p:sp>
          <p:nvSpPr>
            <p:cNvPr name="Freeform 4" id="4"/>
            <p:cNvSpPr/>
            <p:nvPr/>
          </p:nvSpPr>
          <p:spPr>
            <a:xfrm flipH="false" flipV="false" rot="0">
              <a:off x="0" y="0"/>
              <a:ext cx="9016193" cy="2609616"/>
            </a:xfrm>
            <a:custGeom>
              <a:avLst/>
              <a:gdLst/>
              <a:ahLst/>
              <a:cxnLst/>
              <a:rect r="r" b="b" t="t" l="l"/>
              <a:pathLst>
                <a:path h="2609616" w="9016193">
                  <a:moveTo>
                    <a:pt x="7155" y="0"/>
                  </a:moveTo>
                  <a:lnTo>
                    <a:pt x="9009038" y="0"/>
                  </a:lnTo>
                  <a:cubicBezTo>
                    <a:pt x="9012989" y="0"/>
                    <a:pt x="9016193" y="3203"/>
                    <a:pt x="9016193" y="7155"/>
                  </a:cubicBezTo>
                  <a:lnTo>
                    <a:pt x="9016193" y="2602461"/>
                  </a:lnTo>
                  <a:cubicBezTo>
                    <a:pt x="9016193" y="2604359"/>
                    <a:pt x="9015440" y="2606179"/>
                    <a:pt x="9014097" y="2607521"/>
                  </a:cubicBezTo>
                  <a:cubicBezTo>
                    <a:pt x="9012755" y="2608863"/>
                    <a:pt x="9010936" y="2609616"/>
                    <a:pt x="9009038" y="2609616"/>
                  </a:cubicBezTo>
                  <a:lnTo>
                    <a:pt x="7155" y="2609616"/>
                  </a:lnTo>
                  <a:cubicBezTo>
                    <a:pt x="5257" y="2609616"/>
                    <a:pt x="3437" y="2608863"/>
                    <a:pt x="2096" y="2607521"/>
                  </a:cubicBezTo>
                  <a:cubicBezTo>
                    <a:pt x="754" y="2606179"/>
                    <a:pt x="0" y="2604359"/>
                    <a:pt x="0" y="2602461"/>
                  </a:cubicBezTo>
                  <a:lnTo>
                    <a:pt x="0" y="7155"/>
                  </a:lnTo>
                  <a:cubicBezTo>
                    <a:pt x="0" y="5257"/>
                    <a:pt x="754" y="3437"/>
                    <a:pt x="2096" y="2096"/>
                  </a:cubicBezTo>
                  <a:cubicBezTo>
                    <a:pt x="3437" y="754"/>
                    <a:pt x="5257" y="0"/>
                    <a:pt x="7155" y="0"/>
                  </a:cubicBezTo>
                  <a:close/>
                </a:path>
              </a:pathLst>
            </a:custGeom>
            <a:solidFill>
              <a:srgbClr val="DCEEE1"/>
            </a:solidFill>
          </p:spPr>
        </p:sp>
        <p:sp>
          <p:nvSpPr>
            <p:cNvPr name="TextBox 5" id="5"/>
            <p:cNvSpPr txBox="true"/>
            <p:nvPr/>
          </p:nvSpPr>
          <p:spPr>
            <a:xfrm>
              <a:off x="0" y="-28575"/>
              <a:ext cx="9016193" cy="2638191"/>
            </a:xfrm>
            <a:prstGeom prst="rect">
              <a:avLst/>
            </a:prstGeom>
          </p:spPr>
          <p:txBody>
            <a:bodyPr anchor="ctr" rtlCol="false" tIns="24085" lIns="24085" bIns="24085" rIns="24085"/>
            <a:lstStyle/>
            <a:p>
              <a:pPr algn="ctr">
                <a:lnSpc>
                  <a:spcPts val="2070"/>
                </a:lnSpc>
              </a:pPr>
            </a:p>
          </p:txBody>
        </p:sp>
      </p:grpSp>
      <p:sp>
        <p:nvSpPr>
          <p:cNvPr name="TextBox 6" id="6"/>
          <p:cNvSpPr txBox="true"/>
          <p:nvPr/>
        </p:nvSpPr>
        <p:spPr>
          <a:xfrm rot="0">
            <a:off x="1028700" y="895350"/>
            <a:ext cx="12740685" cy="1137285"/>
          </a:xfrm>
          <a:prstGeom prst="rect">
            <a:avLst/>
          </a:prstGeom>
        </p:spPr>
        <p:txBody>
          <a:bodyPr anchor="t" rtlCol="false" tIns="0" lIns="0" bIns="0" rIns="0">
            <a:spAutoFit/>
          </a:bodyPr>
          <a:lstStyle/>
          <a:p>
            <a:pPr algn="l">
              <a:lnSpc>
                <a:spcPts val="9240"/>
              </a:lnSpc>
            </a:pPr>
            <a:r>
              <a:rPr lang="en-US" sz="6600" b="true">
                <a:solidFill>
                  <a:srgbClr val="000000"/>
                </a:solidFill>
                <a:latin typeface="Catamaran Bold"/>
                <a:ea typeface="Catamaran Bold"/>
                <a:cs typeface="Catamaran Bold"/>
                <a:sym typeface="Catamaran Bold"/>
              </a:rPr>
              <a:t>RESEARCH REVIEW</a:t>
            </a:r>
          </a:p>
        </p:txBody>
      </p:sp>
      <p:sp>
        <p:nvSpPr>
          <p:cNvPr name="TextBox 7" id="7"/>
          <p:cNvSpPr txBox="true"/>
          <p:nvPr/>
        </p:nvSpPr>
        <p:spPr>
          <a:xfrm rot="0">
            <a:off x="1076325" y="2061210"/>
            <a:ext cx="16230600" cy="397510"/>
          </a:xfrm>
          <a:prstGeom prst="rect">
            <a:avLst/>
          </a:prstGeom>
        </p:spPr>
        <p:txBody>
          <a:bodyPr anchor="t" rtlCol="false" tIns="0" lIns="0" bIns="0" rIns="0">
            <a:spAutoFit/>
          </a:bodyPr>
          <a:lstStyle/>
          <a:p>
            <a:pPr algn="l">
              <a:lnSpc>
                <a:spcPts val="3079"/>
              </a:lnSpc>
              <a:spcBef>
                <a:spcPct val="0"/>
              </a:spcBef>
            </a:pPr>
            <a:r>
              <a:rPr lang="en-US" b="true" sz="2799" spc="111">
                <a:solidFill>
                  <a:srgbClr val="000000"/>
                </a:solidFill>
                <a:latin typeface="Catamaran Bold"/>
                <a:ea typeface="Catamaran Bold"/>
                <a:cs typeface="Catamaran Bold"/>
                <a:sym typeface="Catamaran Bold"/>
              </a:rPr>
              <a:t>ACCELERATING MONTE CARLO OPTION PRICING USING GPU ON LAMBDA.AI CLOUD</a:t>
            </a:r>
          </a:p>
        </p:txBody>
      </p:sp>
      <p:sp>
        <p:nvSpPr>
          <p:cNvPr name="TextBox 8" id="8"/>
          <p:cNvSpPr txBox="true"/>
          <p:nvPr/>
        </p:nvSpPr>
        <p:spPr>
          <a:xfrm rot="0">
            <a:off x="1076325" y="2659065"/>
            <a:ext cx="16230600" cy="1178560"/>
          </a:xfrm>
          <a:prstGeom prst="rect">
            <a:avLst/>
          </a:prstGeom>
        </p:spPr>
        <p:txBody>
          <a:bodyPr anchor="t" rtlCol="false" tIns="0" lIns="0" bIns="0" rIns="0">
            <a:spAutoFit/>
          </a:bodyPr>
          <a:lstStyle/>
          <a:p>
            <a:pPr algn="l">
              <a:lnSpc>
                <a:spcPts val="3079"/>
              </a:lnSpc>
              <a:spcBef>
                <a:spcPct val="0"/>
              </a:spcBef>
            </a:pPr>
            <a:r>
              <a:rPr lang="en-US" sz="2799" spc="111">
                <a:solidFill>
                  <a:srgbClr val="000000"/>
                </a:solidFill>
                <a:latin typeface="Catamaran"/>
                <a:ea typeface="Catamaran"/>
                <a:cs typeface="Catamaran"/>
                <a:sym typeface="Catamaran"/>
              </a:rPr>
              <a:t>We saw monte carlo simulation earlier. What we realised is, Monte Carlo simulations, while effective, are computationally intensive, often requires millions of iterations for accuracy.  Leveraging GPU acceleration via platforms like Lambda.ai Cloud can significantly reduce computation time.</a:t>
            </a:r>
          </a:p>
        </p:txBody>
      </p:sp>
      <p:sp>
        <p:nvSpPr>
          <p:cNvPr name="TextBox 9" id="9"/>
          <p:cNvSpPr txBox="true"/>
          <p:nvPr/>
        </p:nvSpPr>
        <p:spPr>
          <a:xfrm rot="0">
            <a:off x="1277757" y="4328907"/>
            <a:ext cx="15568669" cy="788035"/>
          </a:xfrm>
          <a:prstGeom prst="rect">
            <a:avLst/>
          </a:prstGeom>
        </p:spPr>
        <p:txBody>
          <a:bodyPr anchor="t" rtlCol="false" tIns="0" lIns="0" bIns="0" rIns="0">
            <a:spAutoFit/>
          </a:bodyPr>
          <a:lstStyle/>
          <a:p>
            <a:pPr algn="l">
              <a:lnSpc>
                <a:spcPts val="3079"/>
              </a:lnSpc>
              <a:spcBef>
                <a:spcPct val="0"/>
              </a:spcBef>
            </a:pPr>
            <a:r>
              <a:rPr lang="en-US" b="true" sz="2799" spc="111">
                <a:solidFill>
                  <a:srgbClr val="000000"/>
                </a:solidFill>
                <a:latin typeface="Catamaran Bold"/>
                <a:ea typeface="Catamaran Bold"/>
                <a:cs typeface="Catamaran Bold"/>
                <a:sym typeface="Catamaran Bold"/>
              </a:rPr>
              <a:t>Goal</a:t>
            </a:r>
            <a:r>
              <a:rPr lang="en-US" sz="2799" spc="111">
                <a:solidFill>
                  <a:srgbClr val="000000"/>
                </a:solidFill>
                <a:latin typeface="Catamaran"/>
                <a:ea typeface="Catamaran"/>
                <a:cs typeface="Catamaran"/>
                <a:sym typeface="Catamaran"/>
              </a:rPr>
              <a:t>: Evaluate the effectiveness of GPU acceleration for pricing a European Call Option using Monte Carlo simulation.</a:t>
            </a:r>
          </a:p>
        </p:txBody>
      </p:sp>
      <p:sp>
        <p:nvSpPr>
          <p:cNvPr name="TextBox 10" id="10"/>
          <p:cNvSpPr txBox="true"/>
          <p:nvPr/>
        </p:nvSpPr>
        <p:spPr>
          <a:xfrm rot="0">
            <a:off x="1407291" y="5378516"/>
            <a:ext cx="15568669" cy="4190163"/>
          </a:xfrm>
          <a:prstGeom prst="rect">
            <a:avLst/>
          </a:prstGeom>
        </p:spPr>
        <p:txBody>
          <a:bodyPr anchor="t" rtlCol="false" tIns="0" lIns="0" bIns="0" rIns="0">
            <a:spAutoFit/>
          </a:bodyPr>
          <a:lstStyle/>
          <a:p>
            <a:pPr algn="ctr" marL="573856" indent="-286928" lvl="1">
              <a:lnSpc>
                <a:spcPts val="3721"/>
              </a:lnSpc>
              <a:buFont typeface="Arial"/>
              <a:buChar char="•"/>
            </a:pPr>
            <a:r>
              <a:rPr lang="en-US" b="true" sz="2657">
                <a:solidFill>
                  <a:srgbClr val="000000"/>
                </a:solidFill>
                <a:latin typeface="Open Sans Bold"/>
                <a:ea typeface="Open Sans Bold"/>
                <a:cs typeface="Open Sans Bold"/>
                <a:sym typeface="Open Sans Bold"/>
              </a:rPr>
              <a:t> C</a:t>
            </a:r>
            <a:r>
              <a:rPr lang="en-US" b="true" sz="2657">
                <a:solidFill>
                  <a:srgbClr val="000000"/>
                </a:solidFill>
                <a:latin typeface="Open Sans Bold"/>
                <a:ea typeface="Open Sans Bold"/>
                <a:cs typeface="Open Sans Bold"/>
                <a:sym typeface="Open Sans Bold"/>
              </a:rPr>
              <a:t>ontext</a:t>
            </a:r>
            <a:r>
              <a:rPr lang="en-US" sz="2657">
                <a:solidFill>
                  <a:srgbClr val="000000"/>
                </a:solidFill>
                <a:latin typeface="Open Sans"/>
                <a:ea typeface="Open Sans"/>
                <a:cs typeface="Open Sans"/>
                <a:sym typeface="Open Sans"/>
              </a:rPr>
              <a:t>: Quantitative finance faces escalating computational demands, especially in derivative pricing and risk analysis.</a:t>
            </a:r>
          </a:p>
          <a:p>
            <a:pPr algn="ctr" marL="573856" indent="-286928" lvl="1">
              <a:lnSpc>
                <a:spcPts val="3721"/>
              </a:lnSpc>
              <a:buFont typeface="Arial"/>
              <a:buChar char="•"/>
            </a:pPr>
            <a:r>
              <a:rPr lang="en-US" b="true" sz="2657">
                <a:solidFill>
                  <a:srgbClr val="000000"/>
                </a:solidFill>
                <a:latin typeface="Open Sans Bold"/>
                <a:ea typeface="Open Sans Bold"/>
                <a:cs typeface="Open Sans Bold"/>
                <a:sym typeface="Open Sans Bold"/>
              </a:rPr>
              <a:t>Challenge</a:t>
            </a:r>
            <a:r>
              <a:rPr lang="en-US" sz="2657">
                <a:solidFill>
                  <a:srgbClr val="000000"/>
                </a:solidFill>
                <a:latin typeface="Open Sans"/>
                <a:ea typeface="Open Sans"/>
                <a:cs typeface="Open Sans"/>
                <a:sym typeface="Open Sans"/>
              </a:rPr>
              <a:t>: Monte Carlo simulations, while effective, are computationally intensive, often requiring millions of iterations for accuracy.</a:t>
            </a:r>
          </a:p>
          <a:p>
            <a:pPr algn="ctr" marL="573856" indent="-286928" lvl="1">
              <a:lnSpc>
                <a:spcPts val="3721"/>
              </a:lnSpc>
              <a:buFont typeface="Arial"/>
              <a:buChar char="•"/>
            </a:pPr>
            <a:r>
              <a:rPr lang="en-US" b="true" sz="2657">
                <a:solidFill>
                  <a:srgbClr val="000000"/>
                </a:solidFill>
                <a:latin typeface="Open Sans Bold"/>
                <a:ea typeface="Open Sans Bold"/>
                <a:cs typeface="Open Sans Bold"/>
                <a:sym typeface="Open Sans Bold"/>
              </a:rPr>
              <a:t>Solution</a:t>
            </a:r>
            <a:r>
              <a:rPr lang="en-US" sz="2657">
                <a:solidFill>
                  <a:srgbClr val="000000"/>
                </a:solidFill>
                <a:latin typeface="Open Sans"/>
                <a:ea typeface="Open Sans"/>
                <a:cs typeface="Open Sans"/>
                <a:sym typeface="Open Sans"/>
              </a:rPr>
              <a:t>: Leveraging GPU acceleration via platforms like Lambda.ai Cloud can significantly reduce computation time.</a:t>
            </a:r>
          </a:p>
          <a:p>
            <a:pPr algn="ctr" marL="573856" indent="-286928" lvl="1">
              <a:lnSpc>
                <a:spcPts val="3721"/>
              </a:lnSpc>
              <a:buFont typeface="Arial"/>
              <a:buChar char="•"/>
            </a:pPr>
            <a:r>
              <a:rPr lang="en-US" b="true" sz="2657">
                <a:solidFill>
                  <a:srgbClr val="000000"/>
                </a:solidFill>
                <a:latin typeface="Open Sans Bold"/>
                <a:ea typeface="Open Sans Bold"/>
                <a:cs typeface="Open Sans Bold"/>
                <a:sym typeface="Open Sans Bold"/>
              </a:rPr>
              <a:t>Approach</a:t>
            </a:r>
            <a:r>
              <a:rPr lang="en-US" sz="2657">
                <a:solidFill>
                  <a:srgbClr val="000000"/>
                </a:solidFill>
                <a:latin typeface="Open Sans"/>
                <a:ea typeface="Open Sans"/>
                <a:cs typeface="Open Sans"/>
                <a:sym typeface="Open Sans"/>
              </a:rPr>
              <a:t>: Compare performance between standard CPU implementation and GPU-accelerated version using Numba with CUDA backend.</a:t>
            </a:r>
          </a:p>
          <a:p>
            <a:pPr algn="ctr">
              <a:lnSpc>
                <a:spcPts val="3721"/>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grpSp>
        <p:nvGrpSpPr>
          <p:cNvPr name="Group 3" id="3"/>
          <p:cNvGrpSpPr/>
          <p:nvPr/>
        </p:nvGrpSpPr>
        <p:grpSpPr>
          <a:xfrm rot="0">
            <a:off x="549306" y="4071453"/>
            <a:ext cx="17091415" cy="5650063"/>
            <a:chOff x="0" y="0"/>
            <a:chExt cx="9494381" cy="3138643"/>
          </a:xfrm>
        </p:grpSpPr>
        <p:sp>
          <p:nvSpPr>
            <p:cNvPr name="Freeform 4" id="4"/>
            <p:cNvSpPr/>
            <p:nvPr/>
          </p:nvSpPr>
          <p:spPr>
            <a:xfrm flipH="false" flipV="false" rot="0">
              <a:off x="0" y="0"/>
              <a:ext cx="9494381" cy="3138643"/>
            </a:xfrm>
            <a:custGeom>
              <a:avLst/>
              <a:gdLst/>
              <a:ahLst/>
              <a:cxnLst/>
              <a:rect r="r" b="b" t="t" l="l"/>
              <a:pathLst>
                <a:path h="3138643" w="9494381">
                  <a:moveTo>
                    <a:pt x="6795" y="0"/>
                  </a:moveTo>
                  <a:lnTo>
                    <a:pt x="9487586" y="0"/>
                  </a:lnTo>
                  <a:cubicBezTo>
                    <a:pt x="9491339" y="0"/>
                    <a:pt x="9494381" y="3042"/>
                    <a:pt x="9494381" y="6795"/>
                  </a:cubicBezTo>
                  <a:lnTo>
                    <a:pt x="9494381" y="3131849"/>
                  </a:lnTo>
                  <a:cubicBezTo>
                    <a:pt x="9494381" y="3133651"/>
                    <a:pt x="9493665" y="3135379"/>
                    <a:pt x="9492391" y="3136653"/>
                  </a:cubicBezTo>
                  <a:cubicBezTo>
                    <a:pt x="9491117" y="3137927"/>
                    <a:pt x="9489388" y="3138643"/>
                    <a:pt x="9487586" y="3138643"/>
                  </a:cubicBezTo>
                  <a:lnTo>
                    <a:pt x="6795" y="3138643"/>
                  </a:lnTo>
                  <a:cubicBezTo>
                    <a:pt x="3042" y="3138643"/>
                    <a:pt x="0" y="3135601"/>
                    <a:pt x="0" y="3131849"/>
                  </a:cubicBezTo>
                  <a:lnTo>
                    <a:pt x="0" y="6795"/>
                  </a:lnTo>
                  <a:cubicBezTo>
                    <a:pt x="0" y="4993"/>
                    <a:pt x="716" y="3264"/>
                    <a:pt x="1990" y="1990"/>
                  </a:cubicBezTo>
                  <a:cubicBezTo>
                    <a:pt x="3264" y="716"/>
                    <a:pt x="4993" y="0"/>
                    <a:pt x="6795" y="0"/>
                  </a:cubicBezTo>
                  <a:close/>
                </a:path>
              </a:pathLst>
            </a:custGeom>
            <a:solidFill>
              <a:srgbClr val="DCEEE1"/>
            </a:solidFill>
          </p:spPr>
        </p:sp>
        <p:sp>
          <p:nvSpPr>
            <p:cNvPr name="TextBox 5" id="5"/>
            <p:cNvSpPr txBox="true"/>
            <p:nvPr/>
          </p:nvSpPr>
          <p:spPr>
            <a:xfrm>
              <a:off x="0" y="-28575"/>
              <a:ext cx="9494381" cy="3167218"/>
            </a:xfrm>
            <a:prstGeom prst="rect">
              <a:avLst/>
            </a:prstGeom>
          </p:spPr>
          <p:txBody>
            <a:bodyPr anchor="ctr" rtlCol="false" tIns="24085" lIns="24085" bIns="24085" rIns="24085"/>
            <a:lstStyle/>
            <a:p>
              <a:pPr algn="ctr">
                <a:lnSpc>
                  <a:spcPts val="2070"/>
                </a:lnSpc>
              </a:pPr>
            </a:p>
          </p:txBody>
        </p:sp>
      </p:grpSp>
      <p:grpSp>
        <p:nvGrpSpPr>
          <p:cNvPr name="Group 6" id="6"/>
          <p:cNvGrpSpPr/>
          <p:nvPr/>
        </p:nvGrpSpPr>
        <p:grpSpPr>
          <a:xfrm rot="0">
            <a:off x="809995" y="224690"/>
            <a:ext cx="16662260" cy="1428996"/>
            <a:chOff x="0" y="0"/>
            <a:chExt cx="4388414" cy="376361"/>
          </a:xfrm>
        </p:grpSpPr>
        <p:sp>
          <p:nvSpPr>
            <p:cNvPr name="Freeform 7" id="7"/>
            <p:cNvSpPr/>
            <p:nvPr/>
          </p:nvSpPr>
          <p:spPr>
            <a:xfrm flipH="false" flipV="false" rot="0">
              <a:off x="0" y="0"/>
              <a:ext cx="4388414" cy="376361"/>
            </a:xfrm>
            <a:custGeom>
              <a:avLst/>
              <a:gdLst/>
              <a:ahLst/>
              <a:cxnLst/>
              <a:rect r="r" b="b" t="t" l="l"/>
              <a:pathLst>
                <a:path h="376361" w="4388414">
                  <a:moveTo>
                    <a:pt x="4646" y="0"/>
                  </a:moveTo>
                  <a:lnTo>
                    <a:pt x="4383768" y="0"/>
                  </a:lnTo>
                  <a:cubicBezTo>
                    <a:pt x="4385000" y="0"/>
                    <a:pt x="4386182" y="490"/>
                    <a:pt x="4387054" y="1361"/>
                  </a:cubicBezTo>
                  <a:cubicBezTo>
                    <a:pt x="4387925" y="2232"/>
                    <a:pt x="4388414" y="3414"/>
                    <a:pt x="4388414" y="4646"/>
                  </a:cubicBezTo>
                  <a:lnTo>
                    <a:pt x="4388414" y="371715"/>
                  </a:lnTo>
                  <a:cubicBezTo>
                    <a:pt x="4388414" y="372947"/>
                    <a:pt x="4387925" y="374129"/>
                    <a:pt x="4387054" y="375000"/>
                  </a:cubicBezTo>
                  <a:cubicBezTo>
                    <a:pt x="4386182" y="375872"/>
                    <a:pt x="4385000" y="376361"/>
                    <a:pt x="4383768" y="376361"/>
                  </a:cubicBezTo>
                  <a:lnTo>
                    <a:pt x="4646" y="376361"/>
                  </a:lnTo>
                  <a:cubicBezTo>
                    <a:pt x="3414" y="376361"/>
                    <a:pt x="2232" y="375872"/>
                    <a:pt x="1361" y="375000"/>
                  </a:cubicBezTo>
                  <a:cubicBezTo>
                    <a:pt x="490" y="374129"/>
                    <a:pt x="0" y="372947"/>
                    <a:pt x="0" y="371715"/>
                  </a:cubicBezTo>
                  <a:lnTo>
                    <a:pt x="0" y="4646"/>
                  </a:lnTo>
                  <a:cubicBezTo>
                    <a:pt x="0" y="3414"/>
                    <a:pt x="490" y="2232"/>
                    <a:pt x="1361" y="1361"/>
                  </a:cubicBezTo>
                  <a:cubicBezTo>
                    <a:pt x="2232" y="490"/>
                    <a:pt x="3414" y="0"/>
                    <a:pt x="4646" y="0"/>
                  </a:cubicBezTo>
                  <a:close/>
                </a:path>
              </a:pathLst>
            </a:custGeom>
            <a:gradFill rotWithShape="true">
              <a:gsLst>
                <a:gs pos="0">
                  <a:srgbClr val="FFFFFF">
                    <a:alpha val="100000"/>
                  </a:srgbClr>
                </a:gs>
                <a:gs pos="100000">
                  <a:srgbClr val="FFFFFF">
                    <a:alpha val="88000"/>
                  </a:srgbClr>
                </a:gs>
              </a:gsLst>
              <a:lin ang="0"/>
            </a:gradFill>
            <a:ln w="38100" cap="sq">
              <a:solidFill>
                <a:srgbClr val="0E6D3B"/>
              </a:solidFill>
              <a:prstDash val="solid"/>
              <a:miter/>
            </a:ln>
          </p:spPr>
        </p:sp>
        <p:sp>
          <p:nvSpPr>
            <p:cNvPr name="TextBox 8" id="8"/>
            <p:cNvSpPr txBox="true"/>
            <p:nvPr/>
          </p:nvSpPr>
          <p:spPr>
            <a:xfrm>
              <a:off x="0" y="-28575"/>
              <a:ext cx="4388414" cy="404936"/>
            </a:xfrm>
            <a:prstGeom prst="rect">
              <a:avLst/>
            </a:prstGeom>
          </p:spPr>
          <p:txBody>
            <a:bodyPr anchor="ctr" rtlCol="false" tIns="50800" lIns="50800" bIns="50800" rIns="50800"/>
            <a:lstStyle/>
            <a:p>
              <a:pPr algn="ctr" marL="0" indent="0" lvl="0">
                <a:lnSpc>
                  <a:spcPts val="2038"/>
                </a:lnSpc>
                <a:spcBef>
                  <a:spcPct val="0"/>
                </a:spcBef>
              </a:pPr>
            </a:p>
          </p:txBody>
        </p:sp>
      </p:grpSp>
      <p:sp>
        <p:nvSpPr>
          <p:cNvPr name="Freeform 9" id="9"/>
          <p:cNvSpPr/>
          <p:nvPr/>
        </p:nvSpPr>
        <p:spPr>
          <a:xfrm flipH="false" flipV="false" rot="0">
            <a:off x="2416643" y="7666983"/>
            <a:ext cx="11648138" cy="1394707"/>
          </a:xfrm>
          <a:custGeom>
            <a:avLst/>
            <a:gdLst/>
            <a:ahLst/>
            <a:cxnLst/>
            <a:rect r="r" b="b" t="t" l="l"/>
            <a:pathLst>
              <a:path h="1394707" w="11648138">
                <a:moveTo>
                  <a:pt x="0" y="0"/>
                </a:moveTo>
                <a:lnTo>
                  <a:pt x="11648138" y="0"/>
                </a:lnTo>
                <a:lnTo>
                  <a:pt x="11648138" y="1394707"/>
                </a:lnTo>
                <a:lnTo>
                  <a:pt x="0" y="1394707"/>
                </a:lnTo>
                <a:lnTo>
                  <a:pt x="0" y="0"/>
                </a:lnTo>
                <a:close/>
              </a:path>
            </a:pathLst>
          </a:custGeom>
          <a:blipFill>
            <a:blip r:embed="rId3"/>
            <a:stretch>
              <a:fillRect l="-2649" t="-10676" r="0" b="-10676"/>
            </a:stretch>
          </a:blipFill>
        </p:spPr>
      </p:sp>
      <p:sp>
        <p:nvSpPr>
          <p:cNvPr name="Freeform 10" id="10"/>
          <p:cNvSpPr/>
          <p:nvPr/>
        </p:nvSpPr>
        <p:spPr>
          <a:xfrm flipH="false" flipV="false" rot="0">
            <a:off x="3286232" y="4071453"/>
            <a:ext cx="9908959" cy="1553130"/>
          </a:xfrm>
          <a:custGeom>
            <a:avLst/>
            <a:gdLst/>
            <a:ahLst/>
            <a:cxnLst/>
            <a:rect r="r" b="b" t="t" l="l"/>
            <a:pathLst>
              <a:path h="1553130" w="9908959">
                <a:moveTo>
                  <a:pt x="0" y="0"/>
                </a:moveTo>
                <a:lnTo>
                  <a:pt x="9908959" y="0"/>
                </a:lnTo>
                <a:lnTo>
                  <a:pt x="9908959" y="1553130"/>
                </a:lnTo>
                <a:lnTo>
                  <a:pt x="0" y="1553130"/>
                </a:lnTo>
                <a:lnTo>
                  <a:pt x="0" y="0"/>
                </a:lnTo>
                <a:close/>
              </a:path>
            </a:pathLst>
          </a:custGeom>
          <a:blipFill>
            <a:blip r:embed="rId4"/>
            <a:stretch>
              <a:fillRect l="-23552" t="0" r="-25917" b="-34987"/>
            </a:stretch>
          </a:blipFill>
        </p:spPr>
      </p:sp>
      <p:sp>
        <p:nvSpPr>
          <p:cNvPr name="TextBox 11" id="11"/>
          <p:cNvSpPr txBox="true"/>
          <p:nvPr/>
        </p:nvSpPr>
        <p:spPr>
          <a:xfrm rot="0">
            <a:off x="823668" y="2030563"/>
            <a:ext cx="15992803" cy="2040890"/>
          </a:xfrm>
          <a:prstGeom prst="rect">
            <a:avLst/>
          </a:prstGeom>
        </p:spPr>
        <p:txBody>
          <a:bodyPr anchor="t" rtlCol="false" tIns="0" lIns="0" bIns="0" rIns="0">
            <a:spAutoFit/>
          </a:bodyPr>
          <a:lstStyle/>
          <a:p>
            <a:pPr algn="ctr">
              <a:lnSpc>
                <a:spcPts val="4060"/>
              </a:lnSpc>
              <a:spcBef>
                <a:spcPct val="0"/>
              </a:spcBef>
            </a:pPr>
            <a:r>
              <a:rPr lang="en-US" sz="2900">
                <a:solidFill>
                  <a:srgbClr val="000000"/>
                </a:solidFill>
                <a:latin typeface="Catamaran"/>
                <a:ea typeface="Catamaran"/>
                <a:cs typeface="Catamaran"/>
                <a:sym typeface="Catamaran"/>
              </a:rPr>
              <a:t>St</a:t>
            </a:r>
            <a:r>
              <a:rPr lang="en-US" sz="2900">
                <a:solidFill>
                  <a:srgbClr val="000000"/>
                </a:solidFill>
                <a:latin typeface="Catamaran"/>
                <a:ea typeface="Catamaran"/>
                <a:cs typeface="Catamaran"/>
                <a:sym typeface="Catamaran"/>
              </a:rPr>
              <a:t>ock Price Simulation: The stock price is modelled using Geometric Brownian Motion (GBM), a standard assumption in financial modelling. The price at the next time step (St+Δt) is calculated based on the current price (St), risk-free rate (r), volatility (σ), time step size (Δt), and a random variable (Z) drawn from a standard normal distribution </a:t>
            </a:r>
          </a:p>
        </p:txBody>
      </p:sp>
      <p:sp>
        <p:nvSpPr>
          <p:cNvPr name="TextBox 12" id="12"/>
          <p:cNvSpPr txBox="true"/>
          <p:nvPr/>
        </p:nvSpPr>
        <p:spPr>
          <a:xfrm rot="0">
            <a:off x="380840" y="475399"/>
            <a:ext cx="16878460" cy="895985"/>
          </a:xfrm>
          <a:prstGeom prst="rect">
            <a:avLst/>
          </a:prstGeom>
        </p:spPr>
        <p:txBody>
          <a:bodyPr anchor="t" rtlCol="false" tIns="0" lIns="0" bIns="0" rIns="0">
            <a:spAutoFit/>
          </a:bodyPr>
          <a:lstStyle/>
          <a:p>
            <a:pPr algn="ctr">
              <a:lnSpc>
                <a:spcPts val="3640"/>
              </a:lnSpc>
              <a:spcBef>
                <a:spcPct val="0"/>
              </a:spcBef>
            </a:pPr>
            <a:r>
              <a:rPr lang="en-US" sz="2600">
                <a:solidFill>
                  <a:srgbClr val="000000"/>
                </a:solidFill>
                <a:latin typeface="Catamaran"/>
                <a:ea typeface="Catamaran"/>
                <a:cs typeface="Catamaran"/>
                <a:sym typeface="Catamaran"/>
              </a:rPr>
              <a:t>The Monte Carl</a:t>
            </a:r>
            <a:r>
              <a:rPr lang="en-US" sz="2600">
                <a:solidFill>
                  <a:srgbClr val="000000"/>
                </a:solidFill>
                <a:latin typeface="Catamaran"/>
                <a:ea typeface="Catamaran"/>
                <a:cs typeface="Catamaran"/>
                <a:sym typeface="Catamaran"/>
              </a:rPr>
              <a:t>o simulation method involves simulating random paths for the underlying asset's price over time and averaging the discounted payoffs of the option at maturity.</a:t>
            </a:r>
          </a:p>
        </p:txBody>
      </p:sp>
      <p:sp>
        <p:nvSpPr>
          <p:cNvPr name="TextBox 13" id="13"/>
          <p:cNvSpPr txBox="true"/>
          <p:nvPr/>
        </p:nvSpPr>
        <p:spPr>
          <a:xfrm rot="0">
            <a:off x="549306" y="6321477"/>
            <a:ext cx="15992803" cy="1012190"/>
          </a:xfrm>
          <a:prstGeom prst="rect">
            <a:avLst/>
          </a:prstGeom>
        </p:spPr>
        <p:txBody>
          <a:bodyPr anchor="t" rtlCol="false" tIns="0" lIns="0" bIns="0" rIns="0">
            <a:spAutoFit/>
          </a:bodyPr>
          <a:lstStyle/>
          <a:p>
            <a:pPr algn="ctr">
              <a:lnSpc>
                <a:spcPts val="4060"/>
              </a:lnSpc>
              <a:spcBef>
                <a:spcPct val="0"/>
              </a:spcBef>
            </a:pPr>
            <a:r>
              <a:rPr lang="en-US" sz="2900">
                <a:solidFill>
                  <a:srgbClr val="000000"/>
                </a:solidFill>
                <a:latin typeface="Catamaran"/>
                <a:ea typeface="Catamaran"/>
                <a:cs typeface="Catamaran"/>
                <a:sym typeface="Catamaran"/>
              </a:rPr>
              <a:t>Th</a:t>
            </a:r>
            <a:r>
              <a:rPr lang="en-US" sz="2900">
                <a:solidFill>
                  <a:srgbClr val="000000"/>
                </a:solidFill>
                <a:latin typeface="Catamaran"/>
                <a:ea typeface="Catamaran"/>
                <a:cs typeface="Catamaran"/>
                <a:sym typeface="Catamaran"/>
              </a:rPr>
              <a:t>e payoffs from all simulated paths (N_SIMULATIONS) are averaged, and this average payoff is then discounted back to the present value using the risk-free rate (r) to obtain the estimated option price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61138" b="-14587"/>
            </a:stretch>
          </a:blipFill>
        </p:spPr>
      </p:sp>
      <p:grpSp>
        <p:nvGrpSpPr>
          <p:cNvPr name="Group 3" id="3"/>
          <p:cNvGrpSpPr/>
          <p:nvPr/>
        </p:nvGrpSpPr>
        <p:grpSpPr>
          <a:xfrm rot="0">
            <a:off x="528992" y="4034026"/>
            <a:ext cx="16648399" cy="6099370"/>
            <a:chOff x="0" y="0"/>
            <a:chExt cx="9248283" cy="3388236"/>
          </a:xfrm>
        </p:grpSpPr>
        <p:sp>
          <p:nvSpPr>
            <p:cNvPr name="Freeform 4" id="4"/>
            <p:cNvSpPr/>
            <p:nvPr/>
          </p:nvSpPr>
          <p:spPr>
            <a:xfrm flipH="false" flipV="false" rot="0">
              <a:off x="0" y="0"/>
              <a:ext cx="9248284" cy="3388236"/>
            </a:xfrm>
            <a:custGeom>
              <a:avLst/>
              <a:gdLst/>
              <a:ahLst/>
              <a:cxnLst/>
              <a:rect r="r" b="b" t="t" l="l"/>
              <a:pathLst>
                <a:path h="3388236" w="9248284">
                  <a:moveTo>
                    <a:pt x="6975" y="0"/>
                  </a:moveTo>
                  <a:lnTo>
                    <a:pt x="9241308" y="0"/>
                  </a:lnTo>
                  <a:cubicBezTo>
                    <a:pt x="9245160" y="0"/>
                    <a:pt x="9248284" y="3123"/>
                    <a:pt x="9248284" y="6975"/>
                  </a:cubicBezTo>
                  <a:lnTo>
                    <a:pt x="9248284" y="3381260"/>
                  </a:lnTo>
                  <a:cubicBezTo>
                    <a:pt x="9248284" y="3383111"/>
                    <a:pt x="9247549" y="3384884"/>
                    <a:pt x="9246240" y="3386193"/>
                  </a:cubicBezTo>
                  <a:cubicBezTo>
                    <a:pt x="9244933" y="3387501"/>
                    <a:pt x="9243158" y="3388236"/>
                    <a:pt x="9241308" y="3388236"/>
                  </a:cubicBezTo>
                  <a:lnTo>
                    <a:pt x="6975" y="3388236"/>
                  </a:lnTo>
                  <a:cubicBezTo>
                    <a:pt x="3123" y="3388236"/>
                    <a:pt x="0" y="3385113"/>
                    <a:pt x="0" y="3381260"/>
                  </a:cubicBezTo>
                  <a:lnTo>
                    <a:pt x="0" y="6975"/>
                  </a:lnTo>
                  <a:cubicBezTo>
                    <a:pt x="0" y="3123"/>
                    <a:pt x="3123" y="0"/>
                    <a:pt x="6975" y="0"/>
                  </a:cubicBezTo>
                  <a:close/>
                </a:path>
              </a:pathLst>
            </a:custGeom>
            <a:solidFill>
              <a:srgbClr val="DCEEE1"/>
            </a:solidFill>
          </p:spPr>
        </p:sp>
        <p:sp>
          <p:nvSpPr>
            <p:cNvPr name="TextBox 5" id="5"/>
            <p:cNvSpPr txBox="true"/>
            <p:nvPr/>
          </p:nvSpPr>
          <p:spPr>
            <a:xfrm>
              <a:off x="0" y="-28575"/>
              <a:ext cx="9248283" cy="3416811"/>
            </a:xfrm>
            <a:prstGeom prst="rect">
              <a:avLst/>
            </a:prstGeom>
          </p:spPr>
          <p:txBody>
            <a:bodyPr anchor="ctr" rtlCol="false" tIns="24085" lIns="24085" bIns="24085" rIns="24085"/>
            <a:lstStyle/>
            <a:p>
              <a:pPr algn="ctr">
                <a:lnSpc>
                  <a:spcPts val="2070"/>
                </a:lnSpc>
              </a:pPr>
            </a:p>
          </p:txBody>
        </p:sp>
      </p:grpSp>
      <p:sp>
        <p:nvSpPr>
          <p:cNvPr name="TextBox 6" id="6"/>
          <p:cNvSpPr txBox="true"/>
          <p:nvPr/>
        </p:nvSpPr>
        <p:spPr>
          <a:xfrm rot="0">
            <a:off x="1076325" y="631190"/>
            <a:ext cx="16230600" cy="397510"/>
          </a:xfrm>
          <a:prstGeom prst="rect">
            <a:avLst/>
          </a:prstGeom>
        </p:spPr>
        <p:txBody>
          <a:bodyPr anchor="t" rtlCol="false" tIns="0" lIns="0" bIns="0" rIns="0">
            <a:spAutoFit/>
          </a:bodyPr>
          <a:lstStyle/>
          <a:p>
            <a:pPr algn="l">
              <a:lnSpc>
                <a:spcPts val="3079"/>
              </a:lnSpc>
              <a:spcBef>
                <a:spcPct val="0"/>
              </a:spcBef>
            </a:pPr>
            <a:r>
              <a:rPr lang="en-US" b="true" sz="2799" spc="111">
                <a:solidFill>
                  <a:srgbClr val="000000"/>
                </a:solidFill>
                <a:latin typeface="Catamaran Bold"/>
                <a:ea typeface="Catamaran Bold"/>
                <a:cs typeface="Catamaran Bold"/>
                <a:sym typeface="Catamaran Bold"/>
              </a:rPr>
              <a:t>CPU COMPUTATION</a:t>
            </a:r>
          </a:p>
        </p:txBody>
      </p:sp>
      <p:sp>
        <p:nvSpPr>
          <p:cNvPr name="TextBox 7" id="7"/>
          <p:cNvSpPr txBox="true"/>
          <p:nvPr/>
        </p:nvSpPr>
        <p:spPr>
          <a:xfrm rot="0">
            <a:off x="1028700" y="1327414"/>
            <a:ext cx="16230600" cy="788035"/>
          </a:xfrm>
          <a:prstGeom prst="rect">
            <a:avLst/>
          </a:prstGeom>
        </p:spPr>
        <p:txBody>
          <a:bodyPr anchor="t" rtlCol="false" tIns="0" lIns="0" bIns="0" rIns="0">
            <a:spAutoFit/>
          </a:bodyPr>
          <a:lstStyle/>
          <a:p>
            <a:pPr algn="l" marL="604518" indent="-302259" lvl="1">
              <a:lnSpc>
                <a:spcPts val="3079"/>
              </a:lnSpc>
              <a:buFont typeface="Arial"/>
              <a:buChar char="•"/>
            </a:pPr>
            <a:r>
              <a:rPr lang="en-US" sz="2799" spc="111">
                <a:solidFill>
                  <a:srgbClr val="000000"/>
                </a:solidFill>
                <a:latin typeface="Catamaran"/>
                <a:ea typeface="Catamaran"/>
                <a:cs typeface="Catamaran"/>
                <a:sym typeface="Catamaran"/>
              </a:rPr>
              <a:t>Standard Python with NumPy</a:t>
            </a:r>
          </a:p>
          <a:p>
            <a:pPr algn="l" marL="604518" indent="-302259" lvl="1">
              <a:lnSpc>
                <a:spcPts val="3079"/>
              </a:lnSpc>
              <a:buFont typeface="Arial"/>
              <a:buChar char="•"/>
            </a:pPr>
            <a:r>
              <a:rPr lang="en-US" sz="2799" spc="111">
                <a:solidFill>
                  <a:srgbClr val="000000"/>
                </a:solidFill>
                <a:latin typeface="Catamaran"/>
                <a:ea typeface="Catamaran"/>
                <a:cs typeface="Catamaran"/>
                <a:sym typeface="Catamaran"/>
              </a:rPr>
              <a:t>Sequential processing of simulations</a:t>
            </a:r>
          </a:p>
        </p:txBody>
      </p:sp>
      <p:sp>
        <p:nvSpPr>
          <p:cNvPr name="TextBox 8" id="8"/>
          <p:cNvSpPr txBox="true"/>
          <p:nvPr/>
        </p:nvSpPr>
        <p:spPr>
          <a:xfrm rot="0">
            <a:off x="-1422466" y="4669661"/>
            <a:ext cx="15568669" cy="1065328"/>
          </a:xfrm>
          <a:prstGeom prst="rect">
            <a:avLst/>
          </a:prstGeom>
        </p:spPr>
        <p:txBody>
          <a:bodyPr anchor="t" rtlCol="false" tIns="0" lIns="0" bIns="0" rIns="0">
            <a:spAutoFit/>
          </a:bodyPr>
          <a:lstStyle/>
          <a:p>
            <a:pPr algn="ctr">
              <a:lnSpc>
                <a:spcPts val="4281"/>
              </a:lnSpc>
            </a:pPr>
            <a:r>
              <a:rPr lang="en-US" sz="3057">
                <a:solidFill>
                  <a:srgbClr val="000000"/>
                </a:solidFill>
                <a:latin typeface="Open Sans"/>
                <a:ea typeface="Open Sans"/>
                <a:cs typeface="Open Sans"/>
                <a:sym typeface="Open Sans"/>
              </a:rPr>
              <a:t>The simulation was conducted using the following parameters</a:t>
            </a:r>
          </a:p>
          <a:p>
            <a:pPr algn="ctr">
              <a:lnSpc>
                <a:spcPts val="4281"/>
              </a:lnSpc>
            </a:pPr>
          </a:p>
        </p:txBody>
      </p:sp>
      <p:sp>
        <p:nvSpPr>
          <p:cNvPr name="TextBox 9" id="9"/>
          <p:cNvSpPr txBox="true"/>
          <p:nvPr/>
        </p:nvSpPr>
        <p:spPr>
          <a:xfrm rot="0">
            <a:off x="1076325" y="2410724"/>
            <a:ext cx="16230600" cy="397510"/>
          </a:xfrm>
          <a:prstGeom prst="rect">
            <a:avLst/>
          </a:prstGeom>
        </p:spPr>
        <p:txBody>
          <a:bodyPr anchor="t" rtlCol="false" tIns="0" lIns="0" bIns="0" rIns="0">
            <a:spAutoFit/>
          </a:bodyPr>
          <a:lstStyle/>
          <a:p>
            <a:pPr algn="l">
              <a:lnSpc>
                <a:spcPts val="3079"/>
              </a:lnSpc>
              <a:spcBef>
                <a:spcPct val="0"/>
              </a:spcBef>
            </a:pPr>
            <a:r>
              <a:rPr lang="en-US" b="true" sz="2799" spc="111">
                <a:solidFill>
                  <a:srgbClr val="000000"/>
                </a:solidFill>
                <a:latin typeface="Catamaran Bold"/>
                <a:ea typeface="Catamaran Bold"/>
                <a:cs typeface="Catamaran Bold"/>
                <a:sym typeface="Catamaran Bold"/>
              </a:rPr>
              <a:t>GPU COMPUTATION</a:t>
            </a:r>
          </a:p>
        </p:txBody>
      </p:sp>
      <p:sp>
        <p:nvSpPr>
          <p:cNvPr name="TextBox 10" id="10"/>
          <p:cNvSpPr txBox="true"/>
          <p:nvPr/>
        </p:nvSpPr>
        <p:spPr>
          <a:xfrm rot="0">
            <a:off x="946791" y="2979291"/>
            <a:ext cx="16230600" cy="788035"/>
          </a:xfrm>
          <a:prstGeom prst="rect">
            <a:avLst/>
          </a:prstGeom>
        </p:spPr>
        <p:txBody>
          <a:bodyPr anchor="t" rtlCol="false" tIns="0" lIns="0" bIns="0" rIns="0">
            <a:spAutoFit/>
          </a:bodyPr>
          <a:lstStyle/>
          <a:p>
            <a:pPr algn="l" marL="604518" indent="-302259" lvl="1">
              <a:lnSpc>
                <a:spcPts val="3079"/>
              </a:lnSpc>
              <a:buFont typeface="Arial"/>
              <a:buChar char="•"/>
            </a:pPr>
            <a:r>
              <a:rPr lang="en-US" sz="2799" spc="111">
                <a:solidFill>
                  <a:srgbClr val="000000"/>
                </a:solidFill>
                <a:latin typeface="Catamaran"/>
                <a:ea typeface="Catamaran"/>
                <a:cs typeface="Catamaran"/>
                <a:sym typeface="Catamaran"/>
              </a:rPr>
              <a:t>Utilizes Numba's CUDA backend.</a:t>
            </a:r>
          </a:p>
          <a:p>
            <a:pPr algn="l" marL="604518" indent="-302259" lvl="1">
              <a:lnSpc>
                <a:spcPts val="3079"/>
              </a:lnSpc>
              <a:buFont typeface="Arial"/>
              <a:buChar char="•"/>
            </a:pPr>
            <a:r>
              <a:rPr lang="en-US" sz="2799" spc="111">
                <a:solidFill>
                  <a:srgbClr val="000000"/>
                </a:solidFill>
                <a:latin typeface="Catamaran"/>
                <a:ea typeface="Catamaran"/>
                <a:cs typeface="Catamaran"/>
                <a:sym typeface="Catamaran"/>
              </a:rPr>
              <a:t>Parall</a:t>
            </a:r>
            <a:r>
              <a:rPr lang="en-US" sz="2799" spc="111">
                <a:solidFill>
                  <a:srgbClr val="000000"/>
                </a:solidFill>
                <a:latin typeface="Catamaran"/>
                <a:ea typeface="Catamaran"/>
                <a:cs typeface="Catamaran"/>
                <a:sym typeface="Catamaran"/>
              </a:rPr>
              <a:t>el processing </a:t>
            </a:r>
            <a:r>
              <a:rPr lang="en-US" sz="2799" spc="111">
                <a:solidFill>
                  <a:srgbClr val="000000"/>
                </a:solidFill>
                <a:latin typeface="Catamaran"/>
                <a:ea typeface="Catamaran"/>
                <a:cs typeface="Catamaran"/>
                <a:sym typeface="Catamaran"/>
              </a:rPr>
              <a:t>with each GPU thread handling an independent</a:t>
            </a:r>
            <a:r>
              <a:rPr lang="en-US" sz="2799" spc="111">
                <a:solidFill>
                  <a:srgbClr val="000000"/>
                </a:solidFill>
                <a:latin typeface="Catamaran"/>
                <a:ea typeface="Catamaran"/>
                <a:cs typeface="Catamaran"/>
                <a:sym typeface="Catamaran"/>
              </a:rPr>
              <a:t> simulation</a:t>
            </a:r>
            <a:r>
              <a:rPr lang="en-US" sz="2799" spc="111">
                <a:solidFill>
                  <a:srgbClr val="000000"/>
                </a:solidFill>
                <a:latin typeface="Catamaran"/>
                <a:ea typeface="Catamaran"/>
                <a:cs typeface="Catamaran"/>
                <a:sym typeface="Catamaran"/>
              </a:rPr>
              <a:t> path</a:t>
            </a:r>
          </a:p>
        </p:txBody>
      </p:sp>
      <p:sp>
        <p:nvSpPr>
          <p:cNvPr name="TextBox 11" id="11"/>
          <p:cNvSpPr txBox="true"/>
          <p:nvPr/>
        </p:nvSpPr>
        <p:spPr>
          <a:xfrm rot="0">
            <a:off x="1076325" y="4062601"/>
            <a:ext cx="16230600" cy="397510"/>
          </a:xfrm>
          <a:prstGeom prst="rect">
            <a:avLst/>
          </a:prstGeom>
        </p:spPr>
        <p:txBody>
          <a:bodyPr anchor="t" rtlCol="false" tIns="0" lIns="0" bIns="0" rIns="0">
            <a:spAutoFit/>
          </a:bodyPr>
          <a:lstStyle/>
          <a:p>
            <a:pPr algn="l">
              <a:lnSpc>
                <a:spcPts val="3079"/>
              </a:lnSpc>
              <a:spcBef>
                <a:spcPct val="0"/>
              </a:spcBef>
            </a:pPr>
            <a:r>
              <a:rPr lang="en-US" b="true" sz="2799" spc="111">
                <a:solidFill>
                  <a:srgbClr val="000000"/>
                </a:solidFill>
                <a:latin typeface="Catamaran Bold"/>
                <a:ea typeface="Catamaran Bold"/>
                <a:cs typeface="Catamaran Bold"/>
                <a:sym typeface="Catamaran Bold"/>
              </a:rPr>
              <a:t>PARAMETERS:</a:t>
            </a:r>
          </a:p>
        </p:txBody>
      </p:sp>
      <p:sp>
        <p:nvSpPr>
          <p:cNvPr name="TextBox 12" id="12"/>
          <p:cNvSpPr txBox="true"/>
          <p:nvPr/>
        </p:nvSpPr>
        <p:spPr>
          <a:xfrm rot="0">
            <a:off x="528992" y="5355258"/>
            <a:ext cx="16230600" cy="2740660"/>
          </a:xfrm>
          <a:prstGeom prst="rect">
            <a:avLst/>
          </a:prstGeom>
        </p:spPr>
        <p:txBody>
          <a:bodyPr anchor="t" rtlCol="false" tIns="0" lIns="0" bIns="0" rIns="0">
            <a:spAutoFit/>
          </a:bodyPr>
          <a:lstStyle/>
          <a:p>
            <a:pPr algn="l" marL="604518" indent="-302259" lvl="1">
              <a:lnSpc>
                <a:spcPts val="3079"/>
              </a:lnSpc>
              <a:buFont typeface="Arial"/>
              <a:buChar char="•"/>
            </a:pPr>
            <a:r>
              <a:rPr lang="en-US" sz="2799" spc="111">
                <a:solidFill>
                  <a:srgbClr val="000000"/>
                </a:solidFill>
                <a:latin typeface="Catamaran"/>
                <a:ea typeface="Catamaran"/>
                <a:cs typeface="Catamaran"/>
                <a:sym typeface="Catamaran"/>
              </a:rPr>
              <a:t>Start Price (S0): 100.0</a:t>
            </a:r>
          </a:p>
          <a:p>
            <a:pPr algn="l" marL="604518" indent="-302259" lvl="1">
              <a:lnSpc>
                <a:spcPts val="3079"/>
              </a:lnSpc>
              <a:buFont typeface="Arial"/>
              <a:buChar char="•"/>
            </a:pPr>
            <a:r>
              <a:rPr lang="en-US" sz="2799" spc="111">
                <a:solidFill>
                  <a:srgbClr val="000000"/>
                </a:solidFill>
                <a:latin typeface="Catamaran"/>
                <a:ea typeface="Catamaran"/>
                <a:cs typeface="Catamaran"/>
                <a:sym typeface="Catamaran"/>
              </a:rPr>
              <a:t>.Strike Price (K): 100.0</a:t>
            </a:r>
          </a:p>
          <a:p>
            <a:pPr algn="l" marL="604518" indent="-302259" lvl="1">
              <a:lnSpc>
                <a:spcPts val="3079"/>
              </a:lnSpc>
              <a:buFont typeface="Arial"/>
              <a:buChar char="•"/>
            </a:pPr>
            <a:r>
              <a:rPr lang="en-US" sz="2799" spc="111">
                <a:solidFill>
                  <a:srgbClr val="000000"/>
                </a:solidFill>
                <a:latin typeface="Catamaran"/>
                <a:ea typeface="Catamaran"/>
                <a:cs typeface="Catamaran"/>
                <a:sym typeface="Catamaran"/>
              </a:rPr>
              <a:t>Risk-free Interest Rate (r): 0.02</a:t>
            </a:r>
          </a:p>
          <a:p>
            <a:pPr algn="l" marL="604518" indent="-302259" lvl="1">
              <a:lnSpc>
                <a:spcPts val="3079"/>
              </a:lnSpc>
              <a:buFont typeface="Arial"/>
              <a:buChar char="•"/>
            </a:pPr>
            <a:r>
              <a:rPr lang="en-US" sz="2799" spc="111">
                <a:solidFill>
                  <a:srgbClr val="000000"/>
                </a:solidFill>
                <a:latin typeface="Catamaran"/>
                <a:ea typeface="Catamaran"/>
                <a:cs typeface="Catamaran"/>
                <a:sym typeface="Catamaran"/>
              </a:rPr>
              <a:t>Volatility (σ): 0.20</a:t>
            </a:r>
          </a:p>
          <a:p>
            <a:pPr algn="l" marL="604518" indent="-302259" lvl="1">
              <a:lnSpc>
                <a:spcPts val="3079"/>
              </a:lnSpc>
              <a:buFont typeface="Arial"/>
              <a:buChar char="•"/>
            </a:pPr>
            <a:r>
              <a:rPr lang="en-US" sz="2799" spc="111">
                <a:solidFill>
                  <a:srgbClr val="000000"/>
                </a:solidFill>
                <a:latin typeface="Catamaran"/>
                <a:ea typeface="Catamaran"/>
                <a:cs typeface="Catamaran"/>
                <a:sym typeface="Catamaran"/>
              </a:rPr>
              <a:t>Time to Maturity (T): 1.0 years</a:t>
            </a:r>
          </a:p>
          <a:p>
            <a:pPr algn="l" marL="604518" indent="-302259" lvl="1">
              <a:lnSpc>
                <a:spcPts val="3079"/>
              </a:lnSpc>
              <a:buFont typeface="Arial"/>
              <a:buChar char="•"/>
            </a:pPr>
            <a:r>
              <a:rPr lang="en-US" sz="2799" spc="111">
                <a:solidFill>
                  <a:srgbClr val="000000"/>
                </a:solidFill>
                <a:latin typeface="Catamaran"/>
                <a:ea typeface="Catamaran"/>
                <a:cs typeface="Catamaran"/>
                <a:sym typeface="Catamaran"/>
              </a:rPr>
              <a:t>Number of Time Steps (N_STEPS): 100</a:t>
            </a:r>
          </a:p>
          <a:p>
            <a:pPr algn="l" marL="604518" indent="-302259" lvl="1">
              <a:lnSpc>
                <a:spcPts val="3079"/>
              </a:lnSpc>
              <a:buFont typeface="Arial"/>
              <a:buChar char="•"/>
            </a:pPr>
            <a:r>
              <a:rPr lang="en-US" sz="2799" spc="111">
                <a:solidFill>
                  <a:srgbClr val="000000"/>
                </a:solidFill>
                <a:latin typeface="Catamaran"/>
                <a:ea typeface="Catamaran"/>
                <a:cs typeface="Catamaran"/>
                <a:sym typeface="Catamaran"/>
              </a:rPr>
              <a:t>Number of Simulations (N_SIMULATIONS): 1,000,000</a:t>
            </a:r>
          </a:p>
        </p:txBody>
      </p:sp>
      <p:sp>
        <p:nvSpPr>
          <p:cNvPr name="TextBox 13" id="13"/>
          <p:cNvSpPr txBox="true"/>
          <p:nvPr/>
        </p:nvSpPr>
        <p:spPr>
          <a:xfrm rot="0">
            <a:off x="528992" y="8470265"/>
            <a:ext cx="16230600" cy="1178560"/>
          </a:xfrm>
          <a:prstGeom prst="rect">
            <a:avLst/>
          </a:prstGeom>
        </p:spPr>
        <p:txBody>
          <a:bodyPr anchor="t" rtlCol="false" tIns="0" lIns="0" bIns="0" rIns="0">
            <a:spAutoFit/>
          </a:bodyPr>
          <a:lstStyle/>
          <a:p>
            <a:pPr algn="l">
              <a:lnSpc>
                <a:spcPts val="3079"/>
              </a:lnSpc>
            </a:pPr>
            <a:r>
              <a:rPr lang="en-US" sz="2799" spc="111">
                <a:solidFill>
                  <a:srgbClr val="000000"/>
                </a:solidFill>
                <a:latin typeface="Catamaran"/>
                <a:ea typeface="Catamaran"/>
                <a:cs typeface="Catamaran"/>
                <a:sym typeface="Catamaran"/>
              </a:rPr>
              <a:t>The large number of simulations (1,000,000) was chosen to ensur</a:t>
            </a:r>
            <a:r>
              <a:rPr lang="en-US" sz="2799" spc="111">
                <a:solidFill>
                  <a:srgbClr val="000000"/>
                </a:solidFill>
                <a:latin typeface="Catamaran"/>
                <a:ea typeface="Catamaran"/>
                <a:cs typeface="Catamaran"/>
                <a:sym typeface="Catamaran"/>
              </a:rPr>
              <a:t>e convergence of </a:t>
            </a:r>
            <a:r>
              <a:rPr lang="en-US" sz="2799" spc="111">
                <a:solidFill>
                  <a:srgbClr val="000000"/>
                </a:solidFill>
                <a:latin typeface="Catamaran"/>
                <a:ea typeface="Catamaran"/>
                <a:cs typeface="Catamaran"/>
                <a:sym typeface="Catamaran"/>
              </a:rPr>
              <a:t>the Monte Carlo estimate and, critically, to provide a sufficient workload to utilize the</a:t>
            </a:r>
            <a:r>
              <a:rPr lang="en-US" sz="2799" spc="111">
                <a:solidFill>
                  <a:srgbClr val="000000"/>
                </a:solidFill>
                <a:latin typeface="Catamaran"/>
                <a:ea typeface="Catamaran"/>
                <a:cs typeface="Catamaran"/>
                <a:sym typeface="Catamaran"/>
              </a:rPr>
              <a:t> GPU's parallel capabilities</a:t>
            </a:r>
            <a:r>
              <a:rPr lang="en-US" sz="2799" spc="111">
                <a:solidFill>
                  <a:srgbClr val="000000"/>
                </a:solidFill>
                <a:latin typeface="Catamaran"/>
                <a:ea typeface="Catamaran"/>
                <a:cs typeface="Catamaran"/>
                <a:sym typeface="Catamaran"/>
              </a:rPr>
              <a:t> effectively.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DAGn59o-1R8</dc:identifier>
  <dcterms:modified xsi:type="dcterms:W3CDTF">2011-08-01T06:04:30Z</dcterms:modified>
  <cp:revision>1</cp:revision>
  <dc:title>Project_AbhishekL_AnviGupta</dc:title>
</cp:coreProperties>
</file>