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3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8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7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12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7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53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2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6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1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8CEB47-F416-486C-8D68-82D0FF8D4D5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89E6E3-BC5E-4B7A-8A7C-8C044839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4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4497-DC96-3DC0-35DD-8397897B9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Finance and Risk Analytics –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2AD69-643A-6473-7036-BA0AE9E49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941" y="6172201"/>
            <a:ext cx="5737411" cy="638267"/>
          </a:xfrm>
        </p:spPr>
        <p:txBody>
          <a:bodyPr/>
          <a:lstStyle/>
          <a:p>
            <a:r>
              <a:rPr lang="en-US" dirty="0"/>
              <a:t>By – Anvi Radhakrishna Naik</a:t>
            </a:r>
          </a:p>
        </p:txBody>
      </p:sp>
    </p:spTree>
    <p:extLst>
      <p:ext uri="{BB962C8B-B14F-4D97-AF65-F5344CB8AC3E}">
        <p14:creationId xmlns:p14="http://schemas.microsoft.com/office/powerpoint/2010/main" val="396776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7EBAD-C6FD-4BA6-FD9F-B9CC1C1A7779}"/>
              </a:ext>
            </a:extLst>
          </p:cNvPr>
          <p:cNvSpPr txBox="1"/>
          <p:nvPr/>
        </p:nvSpPr>
        <p:spPr>
          <a:xfrm>
            <a:off x="578223" y="1251153"/>
            <a:ext cx="1103555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For the last year , if we check the volumes and stock price of each company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For most of Technology sector except IBM, the volumes have gone up and few other companies from other sector as well </a:t>
            </a:r>
          </a:p>
          <a:p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Trading volumes have gone down in ALK, BCS, DB, BHC, JNJ and PFE.</a:t>
            </a:r>
          </a:p>
          <a:p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We should consider stocks that have a positive movement suggesting that the price has increased during the given period</a:t>
            </a:r>
          </a:p>
          <a:p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Also, it suggests that the prices are expected to show an uptrend in the future.</a:t>
            </a:r>
          </a:p>
          <a:p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The price of aviation and banking stocks has gone down. The highest drop in the prices can be observed in DB and BHC.</a:t>
            </a:r>
          </a:p>
          <a:p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Like mentioned The volume and stock price movement in most technology stocks is observed in sync with S&amp;P 500.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7CCDB0-D3D6-30C4-A1C1-3B3F1C1D3795}"/>
              </a:ext>
            </a:extLst>
          </p:cNvPr>
          <p:cNvSpPr txBox="1">
            <a:spLocks/>
          </p:cNvSpPr>
          <p:nvPr/>
        </p:nvSpPr>
        <p:spPr>
          <a:xfrm>
            <a:off x="578223" y="184273"/>
            <a:ext cx="11443448" cy="8018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/>
              <a:t>Sub-plots to visualize the Close stock and volume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35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F728-095C-B545-9554-DFD0821C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of stock price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E28E6-191F-EB43-31FD-B07B3A8F4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227" y="147918"/>
            <a:ext cx="5349035" cy="433941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Tech sector wise; MSFT, GOOG, FB, AAPL, AMZN are showing an uptrend, whereas IBM is showing a downtrend.</a:t>
            </a:r>
          </a:p>
          <a:p>
            <a:pPr algn="just"/>
            <a:r>
              <a:rPr lang="en-US" dirty="0"/>
              <a:t>In healthcare sector wise,  BHC and PFE are showing a downtrend</a:t>
            </a:r>
          </a:p>
          <a:p>
            <a:pPr algn="just"/>
            <a:r>
              <a:rPr lang="en-US" dirty="0"/>
              <a:t>In Finance sector wise ;  DB, BCS, CS and WFC are showing a downtrend</a:t>
            </a:r>
          </a:p>
          <a:p>
            <a:pPr algn="just"/>
            <a:r>
              <a:rPr lang="en-US" dirty="0"/>
              <a:t>In aviation sector wise; HA, DAL, AAL are showing a downtrend.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960A2B-CF87-8F89-BBEB-F6D2E33857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47918"/>
            <a:ext cx="5349035" cy="4339414"/>
          </a:xfrm>
        </p:spPr>
      </p:pic>
    </p:spTree>
    <p:extLst>
      <p:ext uri="{BB962C8B-B14F-4D97-AF65-F5344CB8AC3E}">
        <p14:creationId xmlns:p14="http://schemas.microsoft.com/office/powerpoint/2010/main" val="65686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BE5C-A001-2854-3AC5-927CFCE6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Financial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08B9-2F02-F3F9-3FCC-B80D65A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294"/>
            <a:ext cx="10718894" cy="44106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Relative Strength Analysis - Amazon , shows the highest return of all time compared to other various industry followed by Google , Apple, MSFT, fb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Daily Returns - Google has a very high daily return and based on the all company wise , as well MSFT seems quite hand in hand and a major times we have seen a good and low daily returns.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403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2B7-133D-05D3-BC29-E893E9FC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6078550"/>
            <a:ext cx="10685930" cy="779450"/>
          </a:xfrm>
        </p:spPr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60E94-B93B-51C9-E49B-3E0DF0996C98}"/>
              </a:ext>
            </a:extLst>
          </p:cNvPr>
          <p:cNvSpPr txBox="1"/>
          <p:nvPr/>
        </p:nvSpPr>
        <p:spPr>
          <a:xfrm>
            <a:off x="206188" y="134950"/>
            <a:ext cx="6705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Doing a Descriptive Analysis to understand, the overall situation of data and the relationship between data.</a:t>
            </a:r>
          </a:p>
          <a:p>
            <a:pPr algn="just"/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Average Daily Returns (Mean), Risk (std), Annualized Returns  , Annualized Risk , min , max , Cumulative returns and sharp Ratio – are been analyzed thoroughly.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We should consider risk factor while making a portfolio, since though there could be an uptrend, there could be higher risk involved too.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To be in sync with the investment goals of the investors, we will not include any stocks giving negative returns in the portfolio.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Stocks with negative Sharpe Ratio should not be included in the portfolio. Ideal Sharp Ratio is 1</a:t>
            </a:r>
          </a:p>
          <a:p>
            <a:pPr algn="just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310F-49F6-74B4-AF1B-B7B7E1B1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012" y="242047"/>
            <a:ext cx="4938188" cy="53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81F9-B0A4-2F7F-1628-D2894C77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4908674"/>
            <a:ext cx="10711831" cy="1507067"/>
          </a:xfrm>
        </p:spPr>
        <p:txBody>
          <a:bodyPr/>
          <a:lstStyle/>
          <a:p>
            <a:r>
              <a:rPr lang="en-US" dirty="0"/>
              <a:t>Investment 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DC09-0071-8B3B-802F-DE50BB30E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89647"/>
            <a:ext cx="4937655" cy="467957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1" dirty="0"/>
              <a:t>Portfolio for Mr. Patrick </a:t>
            </a:r>
            <a:r>
              <a:rPr lang="en-US" sz="1400" dirty="0"/>
              <a:t>, I would provide a Conservative portfolio with lower risk and good returns</a:t>
            </a:r>
          </a:p>
          <a:p>
            <a:pPr marL="0" indent="0" algn="l">
              <a:buNone/>
            </a:pPr>
            <a:r>
              <a:rPr lang="en-US" sz="1400" dirty="0"/>
              <a:t>AMZN- 15%</a:t>
            </a:r>
          </a:p>
          <a:p>
            <a:pPr marL="0" indent="0" algn="l">
              <a:buNone/>
            </a:pPr>
            <a:r>
              <a:rPr lang="en-US" sz="1400" dirty="0"/>
              <a:t>MSFT - 17%</a:t>
            </a:r>
          </a:p>
          <a:p>
            <a:pPr marL="0" indent="0" algn="l">
              <a:buNone/>
            </a:pPr>
            <a:r>
              <a:rPr lang="en-US" sz="1400" dirty="0"/>
              <a:t>Apple - 13%</a:t>
            </a:r>
          </a:p>
          <a:p>
            <a:pPr marL="0" indent="0" algn="l">
              <a:buNone/>
            </a:pPr>
            <a:r>
              <a:rPr lang="en-US" sz="1400" dirty="0"/>
              <a:t>Google - 12%</a:t>
            </a:r>
          </a:p>
          <a:p>
            <a:pPr marL="0" indent="0" algn="l">
              <a:buNone/>
            </a:pPr>
            <a:r>
              <a:rPr lang="en-US" sz="1400" dirty="0"/>
              <a:t>Also in case , he can invest on other sector has below , risk is low and quite high returns , excluding Technology sector</a:t>
            </a:r>
          </a:p>
          <a:p>
            <a:pPr marL="0" indent="0" algn="l">
              <a:buNone/>
            </a:pPr>
            <a:r>
              <a:rPr lang="en-US" sz="1400" dirty="0"/>
              <a:t>MRK - 10%</a:t>
            </a:r>
          </a:p>
          <a:p>
            <a:pPr marL="0" indent="0" algn="l">
              <a:buNone/>
            </a:pPr>
            <a:r>
              <a:rPr lang="en-US" sz="1400" dirty="0"/>
              <a:t>JNJ - 10%</a:t>
            </a:r>
          </a:p>
          <a:p>
            <a:pPr marL="0" indent="0" algn="l">
              <a:buNone/>
            </a:pPr>
            <a:r>
              <a:rPr lang="en-US" sz="1400" dirty="0"/>
              <a:t>RHHBY - 12%</a:t>
            </a:r>
          </a:p>
          <a:p>
            <a:pPr marL="0" indent="0" algn="l">
              <a:buNone/>
            </a:pPr>
            <a:r>
              <a:rPr lang="en-US" sz="1400" dirty="0"/>
              <a:t>GS - 4%</a:t>
            </a:r>
          </a:p>
          <a:p>
            <a:pPr marL="0" indent="0" algn="l">
              <a:buNone/>
            </a:pPr>
            <a:r>
              <a:rPr lang="en-US" sz="1400" dirty="0"/>
              <a:t>PFE - 8%</a:t>
            </a:r>
          </a:p>
          <a:p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5CB3B-58A5-3383-E866-650E044E1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136" y="89647"/>
            <a:ext cx="4825906" cy="467957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1" dirty="0"/>
              <a:t>Peter's portfolio</a:t>
            </a:r>
            <a:r>
              <a:rPr lang="en-US" sz="1400" dirty="0"/>
              <a:t>, I have made it a point that he gets an exposure to all industries. Since he is young and willing to take risks, we have given him a well diversified portfolio.</a:t>
            </a:r>
          </a:p>
          <a:p>
            <a:pPr marL="0" indent="0" algn="l">
              <a:buNone/>
            </a:pPr>
            <a:r>
              <a:rPr lang="en-US" sz="1400" dirty="0"/>
              <a:t>AMZN- 15%</a:t>
            </a:r>
          </a:p>
          <a:p>
            <a:pPr marL="0" indent="0" algn="l">
              <a:buNone/>
            </a:pPr>
            <a:r>
              <a:rPr lang="en-US" sz="1400" dirty="0"/>
              <a:t>MSFT - 15%</a:t>
            </a:r>
          </a:p>
          <a:p>
            <a:pPr marL="0" indent="0" algn="l">
              <a:buNone/>
            </a:pPr>
            <a:r>
              <a:rPr lang="en-US" sz="1400" dirty="0"/>
              <a:t>Apple - 12%</a:t>
            </a:r>
          </a:p>
          <a:p>
            <a:pPr marL="0" indent="0" algn="l">
              <a:buNone/>
            </a:pPr>
            <a:r>
              <a:rPr lang="en-US" sz="1400" dirty="0"/>
              <a:t>FB - 10%</a:t>
            </a:r>
          </a:p>
          <a:p>
            <a:pPr marL="0" indent="0" algn="l">
              <a:buNone/>
            </a:pPr>
            <a:r>
              <a:rPr lang="en-US" sz="1400" dirty="0"/>
              <a:t>Google - 8%</a:t>
            </a:r>
          </a:p>
          <a:p>
            <a:pPr marL="0" indent="0" algn="l">
              <a:buNone/>
            </a:pPr>
            <a:r>
              <a:rPr lang="en-US" sz="1400" dirty="0"/>
              <a:t>MRK - 12%</a:t>
            </a:r>
          </a:p>
          <a:p>
            <a:pPr marL="0" indent="0" algn="l">
              <a:buNone/>
            </a:pPr>
            <a:r>
              <a:rPr lang="en-US" sz="1400" dirty="0"/>
              <a:t>JNJ - 10%</a:t>
            </a:r>
          </a:p>
          <a:p>
            <a:pPr marL="0" indent="0" algn="l">
              <a:buNone/>
            </a:pPr>
            <a:r>
              <a:rPr lang="en-US" sz="1400" dirty="0"/>
              <a:t>RHHBY - 10%</a:t>
            </a:r>
          </a:p>
          <a:p>
            <a:pPr marL="0" indent="0" algn="l">
              <a:buNone/>
            </a:pPr>
            <a:r>
              <a:rPr lang="en-US" sz="1400" dirty="0"/>
              <a:t>GS - 5%</a:t>
            </a:r>
          </a:p>
          <a:p>
            <a:pPr marL="0" indent="0" algn="l">
              <a:buNone/>
            </a:pPr>
            <a:r>
              <a:rPr lang="en-US" sz="1400" dirty="0"/>
              <a:t>PFE - 5%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22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322C-B228-5084-D087-8FF52814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81B0-D851-1CBC-8230-A1151372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11229882" cy="2514600"/>
          </a:xfrm>
        </p:spPr>
        <p:txBody>
          <a:bodyPr/>
          <a:lstStyle/>
          <a:p>
            <a:pPr algn="just"/>
            <a:r>
              <a:rPr lang="en-US" dirty="0"/>
              <a:t>To identify the right investment opportunity from different sector and recommend a portfolio as per the invertors need.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9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351A-8946-F803-09E0-9733415C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24" y="312270"/>
            <a:ext cx="8146024" cy="889001"/>
          </a:xfrm>
        </p:spPr>
        <p:txBody>
          <a:bodyPr/>
          <a:lstStyle/>
          <a:p>
            <a:r>
              <a:rPr lang="en-US" dirty="0"/>
              <a:t>Investor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76687-268E-0505-F138-6A5F2824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741" y="1456764"/>
            <a:ext cx="11095411" cy="4271683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/>
              <a:t>It’s a Father and Son duo , approached for the investments.</a:t>
            </a:r>
          </a:p>
          <a:p>
            <a:pPr marL="285750" indent="-28575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/>
              <a:t>Patrick </a:t>
            </a:r>
            <a:r>
              <a:rPr lang="en-US" sz="2400" dirty="0" err="1"/>
              <a:t>Jyengar</a:t>
            </a:r>
            <a:r>
              <a:rPr lang="en-US" sz="2400" dirty="0"/>
              <a:t> - He is a conservative investor and he wants to invest 1 million dollars and expects double of his capital with less risk in the coming 5 years. He also wants to invest 500K dollars in a magazine(</a:t>
            </a:r>
            <a:r>
              <a:rPr lang="en-US" sz="2400" dirty="0" err="1"/>
              <a:t>Naturo</a:t>
            </a:r>
            <a:r>
              <a:rPr lang="en-US" sz="2400" dirty="0"/>
              <a:t>) and later wants to buy a minority portion of the same.</a:t>
            </a:r>
          </a:p>
          <a:p>
            <a:pPr marL="285750" indent="-28575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/>
              <a:t>Peter </a:t>
            </a:r>
            <a:r>
              <a:rPr lang="en-US" sz="2400" dirty="0" err="1"/>
              <a:t>Jyengar</a:t>
            </a:r>
            <a:r>
              <a:rPr lang="en-US" sz="2400" dirty="0"/>
              <a:t> - He is an aggressive investor and he wants to invest 1 million dollars into most high margin stocks &amp; expects retunes within 5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7D99-C73E-E8DC-D982-D2575BCA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58" y="222623"/>
            <a:ext cx="10297554" cy="853142"/>
          </a:xfrm>
        </p:spPr>
        <p:txBody>
          <a:bodyPr/>
          <a:lstStyle/>
          <a:p>
            <a:r>
              <a:rPr lang="en-US" dirty="0"/>
              <a:t>Business Task and Objectives: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6FD531-11DC-E2E7-4095-F71748730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59" y="1608327"/>
            <a:ext cx="10925082" cy="287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Analyzing the portfolio of stocks to provide consultation on investment management based on the client’s requirements.</a:t>
            </a:r>
          </a:p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/>
          </a:p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Identify the stock trends among different sectors.</a:t>
            </a:r>
          </a:p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/>
          </a:p>
          <a:p>
            <a:pPr marL="285750" marR="0" lvl="0" indent="-28575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Come up with a investment strategy , according to the investors requirements.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097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DB7F-5E71-81C2-D23F-9EDA922C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1" y="247026"/>
            <a:ext cx="10862329" cy="1507067"/>
          </a:xfrm>
        </p:spPr>
        <p:txBody>
          <a:bodyPr/>
          <a:lstStyle/>
          <a:p>
            <a:r>
              <a:rPr lang="en-US" dirty="0"/>
              <a:t>Data Preparation and Understanding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DA99A-9800-3572-40F6-112312573DAE}"/>
              </a:ext>
            </a:extLst>
          </p:cNvPr>
          <p:cNvSpPr txBox="1"/>
          <p:nvPr/>
        </p:nvSpPr>
        <p:spPr>
          <a:xfrm>
            <a:off x="717176" y="1577788"/>
            <a:ext cx="108623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We have 24 leading companies data from October 2010 to September 2020.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And all these companies are listed in NYSE, and have been provided with a benchmark file for the same period. i.e. S&amp;P500.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Stocks belong to different domains: Technology , Aviation , Pharmacy , Finance  and Heath Care.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Data do have the below values for the date range: Date, Open -  Price of stock at the start of day , Close – Price pf stock at the end of day, High Price - Highest price reached by the stock on that day , Low price -  Lowest price reached by the stock on that day , Adjusted close price -  Stock price adjusted to include the annual returns (dividends) that the company offers   to the shareholders  , Volume - Number of stocks traded on the day</a:t>
            </a:r>
          </a:p>
        </p:txBody>
      </p:sp>
    </p:spTree>
    <p:extLst>
      <p:ext uri="{BB962C8B-B14F-4D97-AF65-F5344CB8AC3E}">
        <p14:creationId xmlns:p14="http://schemas.microsoft.com/office/powerpoint/2010/main" val="11513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DB7F-5E71-81C2-D23F-9EDA922C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1" y="247026"/>
            <a:ext cx="10862329" cy="1507067"/>
          </a:xfrm>
        </p:spPr>
        <p:txBody>
          <a:bodyPr/>
          <a:lstStyle/>
          <a:p>
            <a:r>
              <a:rPr lang="en-US" dirty="0"/>
              <a:t>Data Preparation and Understanding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DA99A-9800-3572-40F6-112312573DAE}"/>
              </a:ext>
            </a:extLst>
          </p:cNvPr>
          <p:cNvSpPr txBox="1"/>
          <p:nvPr/>
        </p:nvSpPr>
        <p:spPr>
          <a:xfrm>
            <a:off x="717176" y="1577788"/>
            <a:ext cx="108623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Investors are looking for 5 years of investment, so we trim the data accordingly to the need and analyze.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Merge all the 25 data set in to a single data set , before analysis.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Data preprocessing steps needs to be done for the data , before that do the below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Identify the company and the industry from the collated data for company-specific and industry analysis.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For the daily price / stock analysis , Will be using Close, Volume,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Get rid of other redundant data present in the data set.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Use required Charts for analysis and also preform calculation required for analysis w/ and w/o Normalization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117088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DB7F-5E71-81C2-D23F-9EDA922C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1" y="247026"/>
            <a:ext cx="10862329" cy="1507067"/>
          </a:xfrm>
        </p:spPr>
        <p:txBody>
          <a:bodyPr/>
          <a:lstStyle/>
          <a:p>
            <a:r>
              <a:rPr lang="en-US" dirty="0"/>
              <a:t>Data Preparation and Understanding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DA99A-9800-3572-40F6-112312573DAE}"/>
              </a:ext>
            </a:extLst>
          </p:cNvPr>
          <p:cNvSpPr txBox="1"/>
          <p:nvPr/>
        </p:nvSpPr>
        <p:spPr>
          <a:xfrm>
            <a:off x="717176" y="1577788"/>
            <a:ext cx="10862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Here for analysis and visualization , Python and its libraries are considered.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Build the data frame like below for closing prices and volume of each company you have in the data set against the date field</a:t>
            </a:r>
          </a:p>
          <a:p>
            <a:pPr algn="just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	i.e. Date has the index column and closing price of all the available company has 	stock data available for that particular day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        |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Goog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	|IBM	| Appl 	|AMNZ 	|.....</a:t>
            </a:r>
          </a:p>
          <a:p>
            <a:pPr algn="just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  <a:p>
            <a:pPr algn="just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Date |		 	|		|		|			|…..</a:t>
            </a:r>
          </a:p>
          <a:p>
            <a:pPr algn="just"/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Analyze both the data frame , for better understanding. </a:t>
            </a:r>
          </a:p>
        </p:txBody>
      </p:sp>
    </p:spTree>
    <p:extLst>
      <p:ext uri="{BB962C8B-B14F-4D97-AF65-F5344CB8AC3E}">
        <p14:creationId xmlns:p14="http://schemas.microsoft.com/office/powerpoint/2010/main" val="393438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F7D0-CD6E-F276-ECD0-7E3140C5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1" y="240553"/>
            <a:ext cx="9768636" cy="62304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2400-F6EF-F4FA-21FB-B0BF80DC2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810" y="1098176"/>
            <a:ext cx="11462965" cy="1797423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the data with missing values and treat the same.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correlation matrix for Stock Price and Volume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Ideally, the stocks that have negative correlation with the Index (S&amp;P 500) should be avoided in the portfolio since they may prove to be very risky.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Stock : We observe a strong correlation among most of the Technology Sector compared with others.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Volume : S&amp;P500 has a positive correlation with all the stock except with BHC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261BF-0E39-DBB6-3AFA-DA1DFD93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68" y="3503162"/>
            <a:ext cx="5486179" cy="2914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E1170-8988-D78D-4815-BA8EFFD1F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" y="3503162"/>
            <a:ext cx="6269152" cy="2914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16D02-AA70-E29B-2235-A017FDFD6EBD}"/>
              </a:ext>
            </a:extLst>
          </p:cNvPr>
          <p:cNvSpPr txBox="1"/>
          <p:nvPr/>
        </p:nvSpPr>
        <p:spPr>
          <a:xfrm>
            <a:off x="262869" y="2895599"/>
            <a:ext cx="47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of Close Price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C3DA8-E620-6B79-0C55-F0E28A073945}"/>
              </a:ext>
            </a:extLst>
          </p:cNvPr>
          <p:cNvSpPr txBox="1"/>
          <p:nvPr/>
        </p:nvSpPr>
        <p:spPr>
          <a:xfrm>
            <a:off x="6643068" y="2895599"/>
            <a:ext cx="47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of Volume Price</a:t>
            </a:r>
          </a:p>
        </p:txBody>
      </p:sp>
    </p:spTree>
    <p:extLst>
      <p:ext uri="{BB962C8B-B14F-4D97-AF65-F5344CB8AC3E}">
        <p14:creationId xmlns:p14="http://schemas.microsoft.com/office/powerpoint/2010/main" val="266024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F728-095C-B545-9554-DFD0821C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Sub-plots to visualize the Close stock and volume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FFB01-A105-82F1-ADE7-E74DF4D74C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62541"/>
            <a:ext cx="5286283" cy="393799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80159C-6AAC-F9E5-C1A3-10747DE5F6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01" y="362541"/>
            <a:ext cx="4802898" cy="3937997"/>
          </a:xfrm>
        </p:spPr>
      </p:pic>
    </p:spTree>
    <p:extLst>
      <p:ext uri="{BB962C8B-B14F-4D97-AF65-F5344CB8AC3E}">
        <p14:creationId xmlns:p14="http://schemas.microsoft.com/office/powerpoint/2010/main" val="14146081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1218</TotalTime>
  <Words>1231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Slice</vt:lpstr>
      <vt:lpstr>Finance and Risk Analytics – Capstone Project</vt:lpstr>
      <vt:lpstr>Problem statement</vt:lpstr>
      <vt:lpstr>Investor Background</vt:lpstr>
      <vt:lpstr>Business Task and Objectives:</vt:lpstr>
      <vt:lpstr>Data Preparation and Understanding </vt:lpstr>
      <vt:lpstr>Data Preparation and Understanding </vt:lpstr>
      <vt:lpstr>Data Preparation and Understanding </vt:lpstr>
      <vt:lpstr>Data Exploration</vt:lpstr>
      <vt:lpstr>Sub-plots to visualize the Close stock and volume </vt:lpstr>
      <vt:lpstr>PowerPoint Presentation</vt:lpstr>
      <vt:lpstr>Normalization of stock price</vt:lpstr>
      <vt:lpstr>Basic Financial Analysis </vt:lpstr>
      <vt:lpstr>Descriptive analysis</vt:lpstr>
      <vt:lpstr>Investment 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An29shri Kishore</dc:creator>
  <cp:lastModifiedBy>An29shri Kishore</cp:lastModifiedBy>
  <cp:revision>2</cp:revision>
  <dcterms:created xsi:type="dcterms:W3CDTF">2022-05-17T16:21:27Z</dcterms:created>
  <dcterms:modified xsi:type="dcterms:W3CDTF">2022-05-18T14:00:37Z</dcterms:modified>
</cp:coreProperties>
</file>