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76165" autoAdjust="0"/>
  </p:normalViewPr>
  <p:slideViewPr>
    <p:cSldViewPr snapToGrid="0" snapToObjects="1">
      <p:cViewPr varScale="1">
        <p:scale>
          <a:sx n="98" d="100"/>
          <a:sy n="98" d="100"/>
        </p:scale>
        <p:origin x="21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B706E-59D9-9244-960B-8F4DBDC3AB6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0A3CA-2B4F-F845-A5B2-0F00C418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5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7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8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A3CA-2B4F-F845-A5B2-0F00C41889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23DB-B855-5E46-8A1E-3E798CCC927D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3BC-57A4-BA4E-8724-A19C6AAFEC16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9A4-1D18-E94E-9F6A-1C229874E53C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B3A-A0D5-DB4B-A7F5-FFF24504DFC9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952D-B83D-7142-A35C-200A461B7240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078-A1B8-BE43-B54D-5BDC02222ED1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F4E-2613-294F-82C1-B21B8BB2E98A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3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36C8-BFAC-2542-BD73-37805AEDEFA9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D434-7689-BA41-8F4A-C81EA2D6AE6B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823050-E995-364D-A7E5-0026E71541BC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9BB7-E0BD-794B-A6DB-7EDB6AB30766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92CF57-FA8B-C148-B8B6-898293CE9C4E}" type="datetime1">
              <a:rPr lang="en-IN" smtClean="0"/>
              <a:t>26-01-2016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7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71450"/>
            <a:ext cx="7543800" cy="24002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PAIR-WISE COMPONENT COMPATIBILTY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KCSE 2016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943475"/>
            <a:ext cx="7543800" cy="8715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Anvika and Ilchul Yoon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Dated: 28.01.2016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8" y="2767424"/>
            <a:ext cx="3504075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9" y="3118426"/>
            <a:ext cx="3198813" cy="9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71500"/>
            <a:ext cx="7543800" cy="928688"/>
          </a:xfrm>
        </p:spPr>
        <p:txBody>
          <a:bodyPr/>
          <a:lstStyle/>
          <a:p>
            <a:r>
              <a:rPr lang="en-US" dirty="0" smtClean="0"/>
              <a:t>Horizontal </a:t>
            </a:r>
            <a:r>
              <a:rPr lang="en-US" dirty="0" smtClean="0"/>
              <a:t>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59" y="1871406"/>
            <a:ext cx="3628073" cy="3357819"/>
          </a:xfrm>
        </p:spPr>
      </p:pic>
      <p:sp>
        <p:nvSpPr>
          <p:cNvPr id="5" name="TextBox 4"/>
          <p:cNvSpPr txBox="1"/>
          <p:nvPr/>
        </p:nvSpPr>
        <p:spPr>
          <a:xfrm>
            <a:off x="1779588" y="2300288"/>
            <a:ext cx="3271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Pair-wise test set between parameters A and B :</a:t>
            </a:r>
          </a:p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and 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63711" y="3532094"/>
            <a:ext cx="1501627" cy="639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Horizontal Growth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 flipV="1">
            <a:off x="2079623" y="3729318"/>
            <a:ext cx="407193" cy="19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4745" y="3641231"/>
            <a:ext cx="87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C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>
          <a:xfrm flipH="1">
            <a:off x="2770636" y="4070075"/>
            <a:ext cx="265410" cy="75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05294" y="4877036"/>
            <a:ext cx="2746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set after adding component C:</a:t>
            </a:r>
          </a:p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and </a:t>
            </a:r>
            <a:r>
              <a:rPr lang="en-US" sz="2000" dirty="0"/>
              <a:t>(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,C</a:t>
            </a:r>
            <a:r>
              <a:rPr lang="en-US" sz="2000" baseline="-25000" dirty="0"/>
              <a:t>2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flipV="1">
            <a:off x="4331163" y="5582087"/>
            <a:ext cx="587468" cy="25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47126" y="5384867"/>
            <a:ext cx="3614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Uncovered pairs </a:t>
            </a:r>
            <a:r>
              <a:rPr lang="en-US" sz="2000" dirty="0" smtClean="0">
                <a:sym typeface="Wingdings"/>
              </a:rPr>
              <a:t>:</a:t>
            </a:r>
          </a:p>
          <a:p>
            <a:r>
              <a:rPr lang="en-US" sz="2000" dirty="0" smtClean="0">
                <a:sym typeface="Wingdings"/>
              </a:rPr>
              <a:t>(B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), (B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 (B</a:t>
            </a:r>
            <a:r>
              <a:rPr lang="en-US" sz="2000" baseline="-25000" dirty="0">
                <a:sym typeface="Wingdings"/>
              </a:rPr>
              <a:t>3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 and (B</a:t>
            </a:r>
            <a:r>
              <a:rPr lang="en-US" sz="2000" baseline="-25000" dirty="0" smtClean="0">
                <a:sym typeface="Wingdings"/>
              </a:rPr>
              <a:t>3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)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89140"/>
            <a:ext cx="7543800" cy="948221"/>
          </a:xfrm>
        </p:spPr>
        <p:txBody>
          <a:bodyPr/>
          <a:lstStyle/>
          <a:p>
            <a:r>
              <a:rPr lang="en-US" dirty="0" smtClean="0"/>
              <a:t>Vertical </a:t>
            </a:r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59" y="1845734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5530" y="1968519"/>
            <a:ext cx="2205876" cy="802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Vertical Growth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300" y="2229032"/>
            <a:ext cx="1174703" cy="281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0303" y="1862138"/>
            <a:ext cx="293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Cover test cases that are not covered by horizontal growth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6565375" y="2900641"/>
            <a:ext cx="295327" cy="55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40303" y="3489031"/>
            <a:ext cx="3253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/>
              </a:rPr>
              <a:t>Cover </a:t>
            </a:r>
            <a:r>
              <a:rPr lang="en-US" sz="2000" dirty="0" smtClean="0">
                <a:sym typeface="Wingdings"/>
              </a:rPr>
              <a:t>(B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 by adding the configuration (_,B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 and then setting a version for A, to give (A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,</a:t>
            </a:r>
            <a:r>
              <a:rPr lang="en-US" sz="2000" dirty="0">
                <a:sym typeface="Wingdings"/>
              </a:rPr>
              <a:t> B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0303" y="5336802"/>
            <a:ext cx="2467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the pairs</a:t>
            </a:r>
            <a:r>
              <a:rPr lang="en-US" sz="2000" dirty="0">
                <a:sym typeface="Wingdings"/>
              </a:rPr>
              <a:t>(B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) (B</a:t>
            </a:r>
            <a:r>
              <a:rPr lang="en-US" sz="2000" baseline="-25000" dirty="0">
                <a:sym typeface="Wingdings"/>
              </a:rPr>
              <a:t>3</a:t>
            </a:r>
            <a:r>
              <a:rPr lang="en-US" sz="2000" dirty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) and (B</a:t>
            </a:r>
            <a:r>
              <a:rPr lang="en-US" sz="2000" baseline="-25000" dirty="0">
                <a:sym typeface="Wingdings"/>
              </a:rPr>
              <a:t>3</a:t>
            </a:r>
            <a:r>
              <a:rPr lang="en-US" sz="2000" dirty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)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5530" y="5082802"/>
            <a:ext cx="351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Generated configurations are:</a:t>
            </a:r>
          </a:p>
          <a:p>
            <a:r>
              <a:rPr lang="en-US" sz="2000" dirty="0" smtClean="0">
                <a:sym typeface="Wingdings"/>
              </a:rPr>
              <a:t>(</a:t>
            </a:r>
            <a:r>
              <a:rPr lang="en-US" sz="2000" dirty="0">
                <a:sym typeface="Wingdings"/>
              </a:rPr>
              <a:t>A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smtClean="0">
                <a:sym typeface="Wingdings"/>
              </a:rPr>
              <a:t>B</a:t>
            </a:r>
            <a:r>
              <a:rPr lang="en-US" sz="2000" baseline="-25000" dirty="0" smtClean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), </a:t>
            </a:r>
            <a:r>
              <a:rPr lang="en-US" sz="2000" dirty="0">
                <a:sym typeface="Wingdings"/>
              </a:rPr>
              <a:t>(A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smtClean="0">
                <a:sym typeface="Wingdings"/>
              </a:rPr>
              <a:t>B</a:t>
            </a:r>
            <a:r>
              <a:rPr lang="en-US" sz="2000" baseline="-25000" dirty="0" smtClean="0">
                <a:sym typeface="Wingdings"/>
              </a:rPr>
              <a:t>3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),</a:t>
            </a:r>
          </a:p>
          <a:p>
            <a:r>
              <a:rPr lang="en-US" sz="2000" dirty="0">
                <a:sym typeface="Wingdings"/>
              </a:rPr>
              <a:t>(A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smtClean="0">
                <a:sym typeface="Wingdings"/>
              </a:rPr>
              <a:t>B</a:t>
            </a:r>
            <a:r>
              <a:rPr lang="en-US" sz="2000" baseline="-25000" dirty="0" smtClean="0">
                <a:sym typeface="Wingdings"/>
              </a:rPr>
              <a:t>3</a:t>
            </a:r>
            <a:r>
              <a:rPr lang="en-US" sz="2000" dirty="0" smtClean="0">
                <a:sym typeface="Wingdings"/>
              </a:rPr>
              <a:t>,C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)</a:t>
            </a:r>
            <a:endParaRPr lang="en-US" sz="2000" dirty="0"/>
          </a:p>
        </p:txBody>
      </p:sp>
      <p:sp>
        <p:nvSpPr>
          <p:cNvPr id="14" name="Down Arrow 13"/>
          <p:cNvSpPr/>
          <p:nvPr/>
        </p:nvSpPr>
        <p:spPr>
          <a:xfrm>
            <a:off x="6565375" y="4831041"/>
            <a:ext cx="295327" cy="55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051300" y="5556432"/>
            <a:ext cx="1174703" cy="281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8100"/>
            <a:ext cx="7543800" cy="8517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Configuration sampling </a:t>
            </a:r>
            <a:r>
              <a:rPr lang="en-US" sz="4400" dirty="0" smtClean="0"/>
              <a:t>Method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2225" r="2663"/>
          <a:stretch/>
        </p:blipFill>
        <p:spPr>
          <a:xfrm>
            <a:off x="822959" y="1236597"/>
            <a:ext cx="7543801" cy="47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95" y="601249"/>
            <a:ext cx="7743370" cy="713986"/>
          </a:xfrm>
        </p:spPr>
        <p:txBody>
          <a:bodyPr>
            <a:noAutofit/>
          </a:bodyPr>
          <a:lstStyle/>
          <a:p>
            <a:r>
              <a:rPr lang="en-US" dirty="0" smtClean="0"/>
              <a:t>Horizontal and Vertical </a:t>
            </a:r>
            <a:r>
              <a:rPr lang="en-US" dirty="0" smtClean="0"/>
              <a:t>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89" y="1876474"/>
            <a:ext cx="6347012" cy="4398821"/>
          </a:xfrm>
        </p:spPr>
      </p:pic>
    </p:spTree>
    <p:extLst>
      <p:ext uri="{BB962C8B-B14F-4D97-AF65-F5344CB8AC3E}">
        <p14:creationId xmlns:p14="http://schemas.microsoft.com/office/powerpoint/2010/main" val="17147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5388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1631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Ø"/>
            </a:pPr>
            <a:r>
              <a:rPr lang="en-US" sz="2200" dirty="0"/>
              <a:t>Initial approach to systematically generate configurations between components</a:t>
            </a:r>
          </a:p>
          <a:p>
            <a:pPr lvl="1">
              <a:buFont typeface="Wingdings" charset="2"/>
              <a:buChar char="Ø"/>
            </a:pPr>
            <a:endParaRPr lang="en-US" sz="2200" dirty="0" smtClean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Find a configuration that covers the maximum number of uncovered version pairs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Ensure build and functionality of components</a:t>
            </a:r>
          </a:p>
          <a:p>
            <a:pPr lvl="1">
              <a:buFont typeface="Wingdings" charset="2"/>
              <a:buChar char="Ø"/>
            </a:pPr>
            <a:endParaRPr lang="en-US" sz="2200" dirty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Reduced number of generated test cases</a:t>
            </a:r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93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4087"/>
            <a:ext cx="7543800" cy="973273"/>
          </a:xfrm>
        </p:spPr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04164"/>
            <a:ext cx="7543801" cy="386493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sz="2200" dirty="0" smtClean="0"/>
              <a:t>Further revision of the algorithm for it to scale real world   environment</a:t>
            </a:r>
          </a:p>
          <a:p>
            <a:pPr marL="201168" lvl="1" indent="0">
              <a:buNone/>
            </a:pPr>
            <a:endParaRPr lang="en-US" sz="2200" dirty="0" smtClean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 Evaluate its benefits with real-world software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71450"/>
            <a:ext cx="7543800" cy="24002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PAIR-WISE COMPONENT COMPATIBILTY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KCSE 2016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943475"/>
            <a:ext cx="7543800" cy="8715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Anvika and Ilchul Yoon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Dated: 28.01.2016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8" y="2767424"/>
            <a:ext cx="3504075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9" y="3118426"/>
            <a:ext cx="3198813" cy="9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6604"/>
            <a:ext cx="7680959" cy="670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Modern Software Systems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14425"/>
            <a:ext cx="7858124" cy="5143500"/>
          </a:xfrm>
        </p:spPr>
      </p:pic>
    </p:spTree>
    <p:extLst>
      <p:ext uri="{BB962C8B-B14F-4D97-AF65-F5344CB8AC3E}">
        <p14:creationId xmlns:p14="http://schemas.microsoft.com/office/powerpoint/2010/main" val="14356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57250"/>
            <a:ext cx="7543800" cy="700087"/>
          </a:xfrm>
        </p:spPr>
        <p:txBody>
          <a:bodyPr>
            <a:noAutofit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743075"/>
            <a:ext cx="7880985" cy="4414838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   Complex interdependencies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   Varying temporal changes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Huge combination space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   Heterogeneous build and execution environment</a:t>
            </a:r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1488" y="4286250"/>
            <a:ext cx="7895272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4100504" y="4314825"/>
            <a:ext cx="328061" cy="997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0824" y="5312807"/>
            <a:ext cx="4249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Infeasible to test all possible </a:t>
            </a:r>
            <a:r>
              <a:rPr lang="en-US" sz="2800" dirty="0" smtClean="0"/>
              <a:t>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9246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428750"/>
            <a:ext cx="8211671" cy="4667250"/>
          </a:xfrm>
        </p:spPr>
      </p:pic>
    </p:spTree>
    <p:extLst>
      <p:ext uri="{BB962C8B-B14F-4D97-AF65-F5344CB8AC3E}">
        <p14:creationId xmlns:p14="http://schemas.microsoft.com/office/powerpoint/2010/main" val="15844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14350"/>
            <a:ext cx="7543800" cy="9572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3"/>
            <a:ext cx="7543800" cy="44264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  Previous </a:t>
            </a:r>
            <a:r>
              <a:rPr lang="en-US" sz="2800" dirty="0" smtClean="0"/>
              <a:t>Work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sz="2200" dirty="0" smtClean="0"/>
              <a:t>Modelling the entire configuration space of a multi-component software system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Testing direct inter-component dependencies</a:t>
            </a:r>
          </a:p>
          <a:p>
            <a:pPr lvl="1">
              <a:buFont typeface="Wingdings" charset="2"/>
              <a:buChar char="Ø"/>
            </a:pPr>
            <a:endParaRPr lang="en-US" sz="2000" dirty="0"/>
          </a:p>
          <a:p>
            <a:pPr marL="201168" lvl="1" indent="0">
              <a:buNone/>
            </a:pPr>
            <a:r>
              <a:rPr lang="en-US" sz="2800" dirty="0" smtClean="0"/>
              <a:t>Issues </a:t>
            </a:r>
            <a:endParaRPr lang="en-US" sz="2800" dirty="0" smtClean="0"/>
          </a:p>
          <a:p>
            <a:pPr lvl="1">
              <a:buFont typeface="Wingdings" charset="2"/>
              <a:buChar char="Ø"/>
            </a:pPr>
            <a:endParaRPr lang="en-US" sz="2000" dirty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Compatibility bug between indirectly dependent components cannot be detected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Not enough to test the correct behavior of components at runtime</a:t>
            </a:r>
          </a:p>
          <a:p>
            <a:pPr lvl="1">
              <a:buFont typeface="Wingdings" charset="2"/>
              <a:buChar char="Ø"/>
            </a:pPr>
            <a:endParaRPr lang="en-US" sz="2200" dirty="0" smtClean="0"/>
          </a:p>
          <a:p>
            <a:pPr lvl="1">
              <a:buFont typeface="Wingdings" charset="2"/>
              <a:buChar char="Ø"/>
            </a:pPr>
            <a:endParaRPr lang="en-US" sz="2000" dirty="0" smtClean="0"/>
          </a:p>
          <a:p>
            <a:pPr lvl="1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0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92123"/>
            <a:ext cx="7543800" cy="893789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2959" y="4701196"/>
            <a:ext cx="7543800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Extend configuration sampling strategy to include indirect dependencies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Indirect dependencies affect the functionality of the system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Small number of sampled configurations</a:t>
            </a:r>
          </a:p>
          <a:p>
            <a:pPr marL="201168" lvl="1" indent="0">
              <a:buNone/>
            </a:pPr>
            <a:endParaRPr lang="en-US" sz="2200" dirty="0" smtClean="0"/>
          </a:p>
          <a:p>
            <a:pPr marL="201168" lvl="1" indent="0">
              <a:buNone/>
            </a:pPr>
            <a:r>
              <a:rPr lang="en-US" sz="2200" dirty="0" smtClean="0"/>
              <a:t>Assumption: Majority of compatibility bugs arise from a mismatch between two components.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1" y="5107623"/>
            <a:ext cx="527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Pair-wise test case generation </a:t>
            </a:r>
            <a:r>
              <a:rPr lang="en-US" sz="2400" b="1" dirty="0" smtClean="0"/>
              <a:t>strategy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70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57199"/>
            <a:ext cx="7543800" cy="1028701"/>
          </a:xfrm>
        </p:spPr>
        <p:txBody>
          <a:bodyPr/>
          <a:lstStyle/>
          <a:p>
            <a:r>
              <a:rPr lang="en-US" dirty="0" smtClean="0"/>
              <a:t>Pair-wise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772824"/>
            <a:ext cx="4643718" cy="1938564"/>
          </a:xfrm>
        </p:spPr>
      </p:pic>
      <p:sp>
        <p:nvSpPr>
          <p:cNvPr id="5" name="TextBox 4"/>
          <p:cNvSpPr txBox="1"/>
          <p:nvPr/>
        </p:nvSpPr>
        <p:spPr>
          <a:xfrm>
            <a:off x="542925" y="6100764"/>
            <a:ext cx="8601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http://4.bp.blogspot.com/_EKQsh4p7Qpo/TTmoq05c85I/</a:t>
            </a:r>
            <a:r>
              <a:rPr lang="en-US" sz="1000" dirty="0" err="1"/>
              <a:t>AAAAAAAAACk</a:t>
            </a:r>
            <a:r>
              <a:rPr lang="en-US" sz="1000" dirty="0"/>
              <a:t>/</a:t>
            </a:r>
            <a:r>
              <a:rPr lang="en-US" sz="1000" dirty="0" err="1"/>
              <a:t>GrPzbvGMYOQ</a:t>
            </a:r>
            <a:r>
              <a:rPr lang="en-US" sz="1000" dirty="0"/>
              <a:t>/s1600/</a:t>
            </a:r>
            <a:r>
              <a:rPr lang="en-US" sz="1000" dirty="0" err="1"/>
              <a:t>input-output+diagram.png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822960" y="3998312"/>
            <a:ext cx="7778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charset="2"/>
              <a:buChar char="Ø"/>
            </a:pPr>
            <a:r>
              <a:rPr lang="en-US" sz="2200" dirty="0" smtClean="0"/>
              <a:t>Pairwise bugs represent the majority of combinatorial bugs</a:t>
            </a:r>
          </a:p>
          <a:p>
            <a:pPr marL="342900" indent="-342900">
              <a:buClr>
                <a:schemeClr val="accent1"/>
              </a:buClr>
              <a:buFont typeface="Wingdings" charset="2"/>
              <a:buChar char="Ø"/>
            </a:pPr>
            <a:endParaRPr lang="en-US" sz="2200" dirty="0"/>
          </a:p>
          <a:p>
            <a:pPr marL="342900" indent="-342900">
              <a:buClr>
                <a:schemeClr val="accent1"/>
              </a:buClr>
              <a:buFont typeface="Wingdings" charset="2"/>
              <a:buChar char="Ø"/>
            </a:pPr>
            <a:r>
              <a:rPr lang="en-US" sz="2200" dirty="0" smtClean="0"/>
              <a:t>Selects a subset of test cases that covers all the possible combinations</a:t>
            </a:r>
          </a:p>
          <a:p>
            <a:pPr marL="342900" indent="-342900">
              <a:buClr>
                <a:schemeClr val="accent1"/>
              </a:buClr>
              <a:buFont typeface="Wingdings" charset="2"/>
              <a:buChar char="Ø"/>
            </a:pPr>
            <a:endParaRPr lang="en-US" sz="2200" dirty="0"/>
          </a:p>
          <a:p>
            <a:pPr marL="342900" indent="-342900">
              <a:buClr>
                <a:schemeClr val="accent1"/>
              </a:buClr>
              <a:buFont typeface="Wingdings" charset="2"/>
              <a:buChar char="Ø"/>
            </a:pPr>
            <a:r>
              <a:rPr lang="en-US" sz="2200" dirty="0" smtClean="0"/>
              <a:t>Reduced number of test cases with improved coverage</a:t>
            </a:r>
          </a:p>
          <a:p>
            <a:pPr marL="285750" indent="-285750">
              <a:buClr>
                <a:schemeClr val="accent1"/>
              </a:buCl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85800"/>
            <a:ext cx="7543800" cy="785813"/>
          </a:xfrm>
        </p:spPr>
        <p:txBody>
          <a:bodyPr/>
          <a:lstStyle/>
          <a:p>
            <a:r>
              <a:rPr lang="en-US" dirty="0" smtClean="0"/>
              <a:t>Pair-wise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5962"/>
            <a:ext cx="7543801" cy="3883131"/>
          </a:xfrm>
        </p:spPr>
        <p:txBody>
          <a:bodyPr/>
          <a:lstStyle/>
          <a:p>
            <a:r>
              <a:rPr lang="en-US" sz="2800" dirty="0" smtClean="0"/>
              <a:t>IPO  (In-Parameter-Order)</a:t>
            </a:r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 Lesser space and time complexity.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 Deterministic in nature.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 Comparable results to other methods.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  Free to use.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3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71525"/>
            <a:ext cx="7543800" cy="771525"/>
          </a:xfrm>
        </p:spPr>
        <p:txBody>
          <a:bodyPr/>
          <a:lstStyle/>
          <a:p>
            <a:r>
              <a:rPr lang="en-US" dirty="0" smtClean="0"/>
              <a:t>In-Parameter-Order: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956637" y="2335179"/>
            <a:ext cx="3230727" cy="2878637"/>
            <a:chOff x="3429000" y="2672693"/>
            <a:chExt cx="2272553" cy="2299631"/>
          </a:xfrm>
        </p:grpSpPr>
        <p:sp>
          <p:nvSpPr>
            <p:cNvPr id="4" name="Rounded Rectangle 3"/>
            <p:cNvSpPr/>
            <p:nvPr/>
          </p:nvSpPr>
          <p:spPr>
            <a:xfrm>
              <a:off x="3429000" y="2672693"/>
              <a:ext cx="2272553" cy="700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Horizontal Growth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4254916" y="3570948"/>
              <a:ext cx="634168" cy="5432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29000" y="4314888"/>
              <a:ext cx="2272553" cy="657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Vertical Growth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2937</TotalTime>
  <Words>409</Words>
  <Application>Microsoft Office PowerPoint</Application>
  <PresentationFormat>On-screen Show (4:3)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Calibri</vt:lpstr>
      <vt:lpstr>Calibri Light</vt:lpstr>
      <vt:lpstr>Wingdings</vt:lpstr>
      <vt:lpstr>Retrospect</vt:lpstr>
      <vt:lpstr>PAIR-WISE COMPONENT COMPATIBILTY TESTING  KCSE 2016 </vt:lpstr>
      <vt:lpstr>Modern Software Systems</vt:lpstr>
      <vt:lpstr>Problems</vt:lpstr>
      <vt:lpstr>Scenario</vt:lpstr>
      <vt:lpstr>Background</vt:lpstr>
      <vt:lpstr>Objectives</vt:lpstr>
      <vt:lpstr>Pair-wise testing</vt:lpstr>
      <vt:lpstr>Pair-wise Testing Strategies</vt:lpstr>
      <vt:lpstr>In-Parameter-Order: Steps</vt:lpstr>
      <vt:lpstr>Horizontal Growth</vt:lpstr>
      <vt:lpstr>Vertical Growth</vt:lpstr>
      <vt:lpstr>Configuration sampling Method</vt:lpstr>
      <vt:lpstr>Horizontal and Vertical Growth</vt:lpstr>
      <vt:lpstr>Conclusion</vt:lpstr>
      <vt:lpstr>Future Work</vt:lpstr>
      <vt:lpstr>PAIR-WISE COMPONENT COMPATIBILTY TESTING  KCSE 2016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PAIR-WISE COMPONENT COMPATIBILTY TESTING </dc:title>
  <dc:creator>Anvika Anvika</dc:creator>
  <cp:lastModifiedBy>Ilchul Yoon</cp:lastModifiedBy>
  <cp:revision>52</cp:revision>
  <dcterms:created xsi:type="dcterms:W3CDTF">2016-01-21T02:56:12Z</dcterms:created>
  <dcterms:modified xsi:type="dcterms:W3CDTF">2016-01-26T13:16:34Z</dcterms:modified>
</cp:coreProperties>
</file>