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74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C98A5C0-B923-4937-945E-AFF473F68D07}">
          <p14:sldIdLst>
            <p14:sldId id="256"/>
            <p14:sldId id="258"/>
            <p14:sldId id="257"/>
            <p14:sldId id="259"/>
            <p14:sldId id="260"/>
            <p14:sldId id="261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tonio" initials="A" lastIdx="1" clrIdx="0">
    <p:extLst>
      <p:ext uri="{19B8F6BF-5375-455C-9EA6-DF929625EA0E}">
        <p15:presenceInfo xmlns:p15="http://schemas.microsoft.com/office/powerpoint/2012/main" userId="Anton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92" autoAdjust="0"/>
    <p:restoredTop sz="58407" autoAdjust="0"/>
  </p:normalViewPr>
  <p:slideViewPr>
    <p:cSldViewPr snapToGrid="0">
      <p:cViewPr varScale="1">
        <p:scale>
          <a:sx n="50" d="100"/>
          <a:sy n="50" d="100"/>
        </p:scale>
        <p:origin x="1032" y="2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B43C7-A618-4656-9342-53F28018ADE9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5BE1-76CA-43A9-B5C7-AD9CE54988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5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HOLA ME LLAMO ANTONIO VILLAJOS BRUNNER Y ESTO ES UNA PRESENTACION DEL PROYECTO QUE HE PREPARADO PARA EL TFG DE DAW EN LA MODALIDAD DE ELEARNING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974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27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VISUAL STUDIO COMO ENTORNO DE DESARROLLO</a:t>
            </a:r>
          </a:p>
          <a:p>
            <a:r>
              <a:rPr lang="es-ES" dirty="0"/>
              <a:t>XAMPP PARA DESPLEGAR LA APLICACIÓN</a:t>
            </a:r>
          </a:p>
          <a:p>
            <a:r>
              <a:rPr lang="es-ES" dirty="0"/>
              <a:t>POSTMAN PARA PRUEBAS DE ACCESO A DATOS AL SERVIDOR</a:t>
            </a:r>
          </a:p>
          <a:p>
            <a:r>
              <a:rPr lang="es-ES" dirty="0"/>
              <a:t>CHARTJS QUE ES UNA LIBRERÍA DE JS QUE PERMITE CREAR ESTADISTICAS DINAMICAS</a:t>
            </a:r>
          </a:p>
          <a:p>
            <a:r>
              <a:rPr lang="es-ES" dirty="0"/>
              <a:t>EDUCAMOS CLM QUE ES EN LO QUE ME HE BASADO PARA DISEÑAR ESTA APLICACIÓN.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70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HE UTILIZADO 5 TABLAS USUARIOS, CLIENTES, MAQUINAS, AVISOS, PRODUCTORES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259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APLICACIÓN ESTA ESTRUCTURADA EN UN PATRON MVC</a:t>
            </a:r>
          </a:p>
          <a:p>
            <a:r>
              <a:rPr lang="es-ES" dirty="0"/>
              <a:t>MODELO ES LA CAPA DE DATOS, LA BASE DATOS</a:t>
            </a:r>
          </a:p>
          <a:p>
            <a:r>
              <a:rPr lang="es-ES" dirty="0"/>
              <a:t>VISTA ES DONDE SE MUESTRAN LOS DATOS Y EL USUARIO INTERACTUA CON LA APP</a:t>
            </a:r>
          </a:p>
          <a:p>
            <a:r>
              <a:rPr lang="es-ES" dirty="0"/>
              <a:t>CONTROLADOR QUE SOLICITA LOS DATOS AL MODELO, LOS MUESTRA EN LA VISTA Y RECIBE LAS INTERACCIONES DEL USUARIO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929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AJAX: </a:t>
            </a:r>
            <a:r>
              <a:rPr lang="es-ES" sz="1200" dirty="0"/>
              <a:t>Mediante el método </a:t>
            </a:r>
            <a:r>
              <a:rPr lang="es-ES" sz="1200" dirty="0" err="1"/>
              <a:t>fetch</a:t>
            </a:r>
            <a:r>
              <a:rPr lang="es-ES" sz="1200" dirty="0"/>
              <a:t>() facilita realizar solicitudes HTTP asíncronas es decir, ejecuta tareas de manera independiente del flujo principal permitiendo que otras operaciones continúen como en este caso solicitudes de red o accesos a bases de datos.</a:t>
            </a:r>
          </a:p>
          <a:p>
            <a:r>
              <a:rPr lang="es-ES" sz="1200" dirty="0"/>
              <a:t>DAO: En este caso creamos una clase DB con la conexión a la BBDD y unas clases DAO que heredan de ella conteniendo las operaciones CRUD de los distintos objetos.</a:t>
            </a:r>
          </a:p>
          <a:p>
            <a:r>
              <a:rPr lang="es-ES" sz="1200" dirty="0" err="1"/>
              <a:t>SINGLETON:</a:t>
            </a:r>
            <a:r>
              <a:rPr lang="es-ES" sz="1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Garantiza</a:t>
            </a:r>
            <a:r>
              <a:rPr lang="es-E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 todos los componentes de la aplicación utilizan la misma instancia facilitando la consistencia, ahorro de recursos como conexiones a BBDD, etc</a:t>
            </a:r>
            <a:r>
              <a:rPr lang="es-ES" sz="1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874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ha logrado: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LA APLICACIÓN Y LOS DATOS ESTÉN PROTEGIDOS CON UN REGISTRO DE USUARIOS Y UN LOGIN SEGURO CON VALIDACION Y AUTENTIFICACION DE CREDENCIALES.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 UN SISTEMA FUNCIONAL QUE AGREGUE, MODIFIQUE Y ELIMINE INFORMACION DE CLIENTES, MAQUINAS, AVISOS Y USUARIOS.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 UN REGISTRO Y SEGUIMIENTO DE INCIDENCIAS ASIGNANDO TECNICOS PARA SU RESOLUCION DE MANERA EFICAZ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TODO ELLO MEDIANTE UNA INTERFAZ INTUITIVA, EFICIENTE Y AMIGABLE</a:t>
            </a: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esto se puede afirmar que el proyecto ha cumplido con los objetivos y requisitos planteados inicialmente en su totalidad.</a:t>
            </a:r>
          </a:p>
          <a:p>
            <a:pPr marL="0" marR="0" lvl="0" indent="0" algn="just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s-ES" sz="1800"/>
              <a:t>Pasamos a ver un video con la aplicación en ejecución.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s-E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5BE1-76CA-43A9-B5C7-AD9CE54988A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59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7C64-368E-D7C3-B317-63D32155C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B8E19B-035E-6877-249F-A23A401F2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D8FCC-3B9F-9FCC-B0F4-8322E6CC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F4DA7D-1925-F513-24DB-F72E1944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0F358-631F-CB34-9AC1-C43E6974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68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FA1C7F-CC80-AC00-6CE0-D951ECEB6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734ED3-D615-59C5-3566-FECD909C4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87F64-6DCC-2F2F-DA6D-2E25ADC6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04D2B-0020-A7E2-ABB0-BF3BF1C59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7A47EB-FD50-30DD-E23C-32DDA2342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1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687EA4-91FE-079B-4EC4-EFA20AA51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39F7887-EBBC-EF18-4492-590F2E563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68A650-65C5-2F66-5BFE-6D78296C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8B4953-3FAE-D8C5-FDF4-0D1B0A4D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08CC9-4CDF-0532-E7ED-337C8C2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77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4F3EB-C716-1AE8-80DC-1C9DC77B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D6876E-6055-409D-80CD-40DA4FC43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C4C563-37FC-B55B-B58B-A02836DE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76EEF-CCA5-7CFA-8A36-921D76B6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38C1F-7D95-944E-B40B-CDF22ECB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46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F0582-964F-85FE-B1D2-732A17D8E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D63111-ACD1-A649-EF14-68633EF1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B85B2-C6BF-7652-5554-06BBCF4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B63DF-2791-2E0D-8FA2-DFC26C2A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D09F93-1C82-5837-40B0-611E31D2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1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220DD-989C-1C8F-28B5-88E1CAEA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99A5DA-3C19-9441-D318-259A8B3440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A322B3-DE38-5E9D-2498-19371B64A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B3FBB4-B279-455E-0087-0EDCBC1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1BFB51-4556-2BE8-E004-47471632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967FEF-7622-228E-16F4-C4167CDB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25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E9EA-9C2D-1374-B3CF-5F515AB7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373BB9-B0D6-3D9A-FAE6-16C35F475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8B03A5-9EE0-DE8C-4012-1F3AF28E6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DCF691-4AF6-391B-B1A8-9D880E133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94C267-E927-23CF-F052-A7BF6E00D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CFBBB6D-7B2E-977F-435C-C6AD8761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A8C3E80-DC79-BE5F-9569-0E893099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EBEDE6-FBC8-79F1-E456-B589BEF3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4440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C726-AEE9-17E4-8819-868637B8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6BBCC-1ED8-FCE0-FE12-842A8787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349D83-28CC-EB13-B5DF-46A06327E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D7E87D-C2C2-346E-6146-F817FC48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502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815A9C-2D15-5BEB-D42C-4AC4458B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3DBEB6-2639-3A60-129E-65C60DB5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52E16C-DB30-88EE-100F-40CF45DC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58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AEC0E-1CA0-A90A-24BA-C462B3C4A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A816B6-AB26-8136-B6D0-0DB158F9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F78530-4D26-CF5E-5A3A-C0F3EAB6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495E21-C4FB-6AF8-FB2D-9B4FC3EC4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2666B-4A50-80D2-8E19-4D8579C1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F2E90B-B2A5-89BE-37B2-308FA027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87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4EF62-07EF-81B8-1369-68B9A18C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04D56C-2DF9-289F-259B-20053F09F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5A4B77-754A-11D1-3F69-2B23F0A1A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B9F594-686B-7491-077E-83371B03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BB54AD-1782-ACF0-8BC9-6ABA8295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5009A8-45C8-2850-8F64-59B9A9B4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35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4F32E6-4678-7E12-0E78-138C42E5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08BDE4-73B9-D6EF-4485-4C74B8422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39D10-F4F0-D8F0-33D7-0A151F97DD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5DFC0-94FD-46FF-8FA6-EF06AAA51842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0BE40A-2D12-76DE-336D-471EF44AE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28CF1D-0499-2E9E-6558-344313B72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DFE6F-608D-4511-AEF9-08572B069F7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8409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0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E1EE1AA-5038-EC68-35E0-4BE47D65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82" y="440165"/>
            <a:ext cx="10887636" cy="2858847"/>
          </a:xfrm>
          <a:solidFill>
            <a:srgbClr val="A00020"/>
          </a:solidFill>
        </p:spPr>
        <p:txBody>
          <a:bodyPr>
            <a:norm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</a:rPr>
              <a:t>Antonio Villajos Brunner</a:t>
            </a:r>
            <a:br>
              <a:rPr lang="es-ES" sz="6000" b="1" dirty="0">
                <a:solidFill>
                  <a:schemeClr val="bg1"/>
                </a:solidFill>
              </a:rPr>
            </a:br>
            <a:r>
              <a:rPr lang="es-ES" sz="5400" b="1" dirty="0">
                <a:solidFill>
                  <a:schemeClr val="bg1"/>
                </a:solidFill>
              </a:rPr>
              <a:t>Trabajo</a:t>
            </a:r>
            <a:r>
              <a:rPr lang="es-ES" sz="6000" b="1" dirty="0">
                <a:solidFill>
                  <a:schemeClr val="bg1"/>
                </a:solidFill>
              </a:rPr>
              <a:t> Final de Grado</a:t>
            </a:r>
            <a:br>
              <a:rPr lang="es-ES" sz="6000" b="1" dirty="0">
                <a:solidFill>
                  <a:schemeClr val="bg1"/>
                </a:solidFill>
              </a:rPr>
            </a:br>
            <a:r>
              <a:rPr lang="es-ES" sz="6000" b="1" dirty="0">
                <a:solidFill>
                  <a:schemeClr val="bg1"/>
                </a:solidFill>
              </a:rPr>
              <a:t>2º DAW e-learning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A971FF7-86DE-003F-E8C5-A150C883E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869" y="4414109"/>
            <a:ext cx="3603812" cy="2162289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22D77C6-CE5F-71D2-E65F-58AF720C5809}"/>
              </a:ext>
            </a:extLst>
          </p:cNvPr>
          <p:cNvSpPr txBox="1"/>
          <p:nvPr/>
        </p:nvSpPr>
        <p:spPr>
          <a:xfrm>
            <a:off x="4313704" y="3299012"/>
            <a:ext cx="3774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6600" dirty="0">
                <a:solidFill>
                  <a:schemeClr val="bg1"/>
                </a:solidFill>
              </a:rPr>
              <a:t>LA 2025</a:t>
            </a:r>
          </a:p>
        </p:txBody>
      </p:sp>
    </p:spTree>
    <p:extLst>
      <p:ext uri="{BB962C8B-B14F-4D97-AF65-F5344CB8AC3E}">
        <p14:creationId xmlns:p14="http://schemas.microsoft.com/office/powerpoint/2010/main" val="423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C7F7A738-1C07-7837-97BB-27FA700BD4A4}"/>
              </a:ext>
            </a:extLst>
          </p:cNvPr>
          <p:cNvSpPr txBox="1"/>
          <p:nvPr/>
        </p:nvSpPr>
        <p:spPr>
          <a:xfrm>
            <a:off x="2123235" y="2609116"/>
            <a:ext cx="80503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 de mi trabajo diario me lleva a manejar información sobre clientes, máquinas y las incidencias que </a:t>
            </a:r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éstas tienen gestionando su reparación. De todo esto surge la idea y/o la necesidad de generar una herramienta que facilite dicha gestión para ganar efectividad y rapidez en las decisiones mostrando recordatorios, carga de trabajo de los distintos técnicos, historiales, información útil.</a:t>
            </a:r>
          </a:p>
          <a:p>
            <a:endParaRPr lang="es-E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E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pretende ganar en productividad, obtener una trazabilidad de los servicios solicitados por los clientes y una protección de los datos.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306174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    Sobre el proyecto…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2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306174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       HERRAMIENTAS UTILIZADAS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2711E16-6538-BB99-B401-DE41449217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988" r="8119" b="-1661"/>
          <a:stretch/>
        </p:blipFill>
        <p:spPr>
          <a:xfrm>
            <a:off x="913282" y="1884212"/>
            <a:ext cx="1005536" cy="9666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6601981-D3CA-C300-A275-21BD22EE67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854" y="1927459"/>
            <a:ext cx="828268" cy="8256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E3B73A3-07DA-4802-798B-041A09C36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3675" y="1884213"/>
            <a:ext cx="1072554" cy="96662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213A6EA-3B8E-1DF5-AC3D-4EED70B9AE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524" b="20348"/>
          <a:stretch/>
        </p:blipFill>
        <p:spPr bwMode="auto">
          <a:xfrm>
            <a:off x="974015" y="3653487"/>
            <a:ext cx="3145107" cy="6269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92E6C15-8286-F94E-CFFE-30E7FDF943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241" r="-1" b="2043"/>
          <a:stretch/>
        </p:blipFill>
        <p:spPr bwMode="auto">
          <a:xfrm>
            <a:off x="5409441" y="3483795"/>
            <a:ext cx="1278246" cy="91158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DEACA5D8-AE4D-6D0D-FA02-BB0AFD7D9B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32319" y="3619254"/>
            <a:ext cx="2645960" cy="5217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75E0031-CF60-4D55-5E79-89B5F1ACEB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1786" y="1840078"/>
            <a:ext cx="797502" cy="914133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DDF9047-FDD9-F462-466B-009E4F3D2B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6512" y="1928347"/>
            <a:ext cx="936905" cy="82586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3531077-F6B7-878F-C3AF-2B490D29EA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7047" y="4639150"/>
            <a:ext cx="1005537" cy="110259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709F206-0EDA-95FA-0409-36041744E3C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06562" y="4731588"/>
            <a:ext cx="1039592" cy="110259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B02DEF2-D185-6B48-D686-7EA5BEABB2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90086" y="4826142"/>
            <a:ext cx="896615" cy="9134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4A8B51C-586B-97F2-603A-79EAFFA2B3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30634" y="4925958"/>
            <a:ext cx="1373515" cy="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7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306174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 LOS DATOS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D0019C6-B101-53CB-1ACA-F43A7BCA1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584" y="2745865"/>
            <a:ext cx="3996965" cy="32867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78895E6-DBEE-AC20-A145-6D22FD019371}"/>
              </a:ext>
            </a:extLst>
          </p:cNvPr>
          <p:cNvSpPr txBox="1"/>
          <p:nvPr/>
        </p:nvSpPr>
        <p:spPr>
          <a:xfrm>
            <a:off x="1111497" y="2266364"/>
            <a:ext cx="3169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DIAGRAMA ENTIDAD-RELACION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362E46-3BD6-CCD6-CC51-0195A3AEA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1742" y="3429000"/>
            <a:ext cx="3073400" cy="20307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E4B8B8D7-7916-BDD6-FD8F-33368478BA6B}"/>
              </a:ext>
            </a:extLst>
          </p:cNvPr>
          <p:cNvSpPr txBox="1"/>
          <p:nvPr/>
        </p:nvSpPr>
        <p:spPr>
          <a:xfrm>
            <a:off x="9524894" y="2906167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UML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9AFBBB5F-940A-3C73-8878-374C9AAD82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2005" y="2213194"/>
            <a:ext cx="2601797" cy="17491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F74FFEAF-EA16-C580-FB68-5F373702D063}"/>
              </a:ext>
            </a:extLst>
          </p:cNvPr>
          <p:cNvSpPr txBox="1"/>
          <p:nvPr/>
        </p:nvSpPr>
        <p:spPr>
          <a:xfrm>
            <a:off x="5765015" y="1779953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RELACIONES</a:t>
            </a:r>
          </a:p>
        </p:txBody>
      </p:sp>
    </p:spTree>
    <p:extLst>
      <p:ext uri="{BB962C8B-B14F-4D97-AF65-F5344CB8AC3E}">
        <p14:creationId xmlns:p14="http://schemas.microsoft.com/office/powerpoint/2010/main" val="427309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306174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ESTRUCTURA DE LA APLICACIÓN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DAF24BD-B820-1C64-7445-A048A877FD66}"/>
              </a:ext>
            </a:extLst>
          </p:cNvPr>
          <p:cNvSpPr/>
          <p:nvPr/>
        </p:nvSpPr>
        <p:spPr>
          <a:xfrm>
            <a:off x="1866507" y="5222498"/>
            <a:ext cx="1736562" cy="6704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0132A25-C539-E7FF-92F3-AAA0F55B6CF9}"/>
              </a:ext>
            </a:extLst>
          </p:cNvPr>
          <p:cNvSpPr/>
          <p:nvPr/>
        </p:nvSpPr>
        <p:spPr>
          <a:xfrm>
            <a:off x="4122867" y="3529287"/>
            <a:ext cx="1736562" cy="670482"/>
          </a:xfrm>
          <a:prstGeom prst="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CONTROLADOR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4154DE2-92D5-3B52-6CE9-F78423CD4EF5}"/>
              </a:ext>
            </a:extLst>
          </p:cNvPr>
          <p:cNvSpPr/>
          <p:nvPr/>
        </p:nvSpPr>
        <p:spPr>
          <a:xfrm>
            <a:off x="6306072" y="5083895"/>
            <a:ext cx="1736562" cy="670482"/>
          </a:xfrm>
          <a:prstGeom prst="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VISTA</a:t>
            </a:r>
          </a:p>
        </p:txBody>
      </p:sp>
      <p:sp>
        <p:nvSpPr>
          <p:cNvPr id="13" name="Flecha: a la izquierda y derecha 12">
            <a:extLst>
              <a:ext uri="{FF2B5EF4-FFF2-40B4-BE49-F238E27FC236}">
                <a16:creationId xmlns:a16="http://schemas.microsoft.com/office/drawing/2014/main" id="{6578D02C-4DCA-3793-B857-9AD81D4DA822}"/>
              </a:ext>
            </a:extLst>
          </p:cNvPr>
          <p:cNvSpPr/>
          <p:nvPr/>
        </p:nvSpPr>
        <p:spPr>
          <a:xfrm rot="18710876">
            <a:off x="2895191" y="4541803"/>
            <a:ext cx="1341113" cy="15643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B7E98490-E3E1-7280-5ADF-2027D6ED68E4}"/>
              </a:ext>
            </a:extLst>
          </p:cNvPr>
          <p:cNvSpPr/>
          <p:nvPr/>
        </p:nvSpPr>
        <p:spPr>
          <a:xfrm rot="3776214">
            <a:off x="5804354" y="4469303"/>
            <a:ext cx="1003436" cy="1680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4F46F27-15E2-CE2C-4F52-51D4EAE707E6}"/>
              </a:ext>
            </a:extLst>
          </p:cNvPr>
          <p:cNvSpPr txBox="1"/>
          <p:nvPr/>
        </p:nvSpPr>
        <p:spPr>
          <a:xfrm>
            <a:off x="1779704" y="4114370"/>
            <a:ext cx="1536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INTERCAMBIO</a:t>
            </a:r>
          </a:p>
          <a:p>
            <a:r>
              <a:rPr lang="es-ES" dirty="0"/>
              <a:t>DE DATOS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8AFAF2C-E4E8-D009-A219-CA8DDF092AA8}"/>
              </a:ext>
            </a:extLst>
          </p:cNvPr>
          <p:cNvSpPr txBox="1"/>
          <p:nvPr/>
        </p:nvSpPr>
        <p:spPr>
          <a:xfrm>
            <a:off x="6609182" y="4176280"/>
            <a:ext cx="1389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ENVIO </a:t>
            </a:r>
          </a:p>
          <a:p>
            <a:r>
              <a:rPr lang="es-ES" dirty="0"/>
              <a:t>DE DATOS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20526CFD-86E9-2F19-7A14-4778256CBDB4}"/>
              </a:ext>
            </a:extLst>
          </p:cNvPr>
          <p:cNvSpPr/>
          <p:nvPr/>
        </p:nvSpPr>
        <p:spPr>
          <a:xfrm>
            <a:off x="8042634" y="5348988"/>
            <a:ext cx="1323557" cy="140296"/>
          </a:xfrm>
          <a:prstGeom prst="rightArrow">
            <a:avLst/>
          </a:prstGeom>
          <a:solidFill>
            <a:srgbClr val="A00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54A32F16-E855-ECDA-3DD0-F18C3189EE94}"/>
              </a:ext>
            </a:extLst>
          </p:cNvPr>
          <p:cNvSpPr/>
          <p:nvPr/>
        </p:nvSpPr>
        <p:spPr>
          <a:xfrm rot="10800000">
            <a:off x="6022248" y="3586968"/>
            <a:ext cx="3234873" cy="14029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E9C8076-684F-9D9F-A3AE-103203E269CF}"/>
              </a:ext>
            </a:extLst>
          </p:cNvPr>
          <p:cNvSpPr txBox="1"/>
          <p:nvPr/>
        </p:nvSpPr>
        <p:spPr>
          <a:xfrm>
            <a:off x="8467690" y="5569814"/>
            <a:ext cx="26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VISTA PARA EL USUARIO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19CF9EB-D79D-40E6-5FB8-4CAA58AF70C8}"/>
              </a:ext>
            </a:extLst>
          </p:cNvPr>
          <p:cNvSpPr txBox="1"/>
          <p:nvPr/>
        </p:nvSpPr>
        <p:spPr>
          <a:xfrm>
            <a:off x="7535237" y="3194875"/>
            <a:ext cx="26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PETICIÓN DEL USUARIO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ECF2000-D414-BB07-6B8E-CEF81A3B5193}"/>
              </a:ext>
            </a:extLst>
          </p:cNvPr>
          <p:cNvSpPr txBox="1"/>
          <p:nvPr/>
        </p:nvSpPr>
        <p:spPr>
          <a:xfrm>
            <a:off x="367267" y="1679313"/>
            <a:ext cx="6618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ORGANIZADO EN UN PATRÓN MODELO-VISTA-CONTROLADOR (MVC)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MODELO: CAPA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VISTA: CAPA DE PRESENTACIÓN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CONTROLADOR: CAPA DE LÓGICA DE NEGOCIO</a:t>
            </a: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9142FC68-7F4F-AAA0-8C94-4A7D79052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573" y="3667053"/>
            <a:ext cx="1555445" cy="15554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537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306174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AJAX – DAO - SINGLETON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BA6E242-C912-35EB-615C-A2473AB20269}"/>
              </a:ext>
            </a:extLst>
          </p:cNvPr>
          <p:cNvSpPr txBox="1"/>
          <p:nvPr/>
        </p:nvSpPr>
        <p:spPr>
          <a:xfrm>
            <a:off x="410459" y="2025140"/>
            <a:ext cx="11391015" cy="8309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AJAX:</a:t>
            </a:r>
          </a:p>
          <a:p>
            <a:r>
              <a:rPr lang="es-ES" sz="1600" dirty="0"/>
              <a:t>(</a:t>
            </a:r>
            <a:r>
              <a:rPr lang="es-ES" sz="1600" dirty="0" err="1"/>
              <a:t>Asynchronous</a:t>
            </a:r>
            <a:r>
              <a:rPr lang="es-ES" sz="1600" dirty="0"/>
              <a:t> JavaScript and XML) es una técnica utilizada para crear aplicaciones web más rápidas y dinámicas. Permite actualizar partes de una página web sin tener que recargar toda la página.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430FE01-16A9-6717-CEE9-44375AD369EF}"/>
              </a:ext>
            </a:extLst>
          </p:cNvPr>
          <p:cNvSpPr txBox="1"/>
          <p:nvPr/>
        </p:nvSpPr>
        <p:spPr>
          <a:xfrm>
            <a:off x="400493" y="3509422"/>
            <a:ext cx="113910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DAO:</a:t>
            </a:r>
          </a:p>
          <a:p>
            <a:r>
              <a:rPr lang="es-ES" sz="1600" dirty="0"/>
              <a:t>El patrón DAO se utiliza para abstraer y encapsular todas las operaciones de acceso a la base de datos. El propósito principal es separar la lógica de acceso a datos de la lógica de negocio, lo que facilita el mantenimiento y la evolución de la aplicación.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6E71DE3-B7DB-C11D-B4EE-20F2FABB983C}"/>
              </a:ext>
            </a:extLst>
          </p:cNvPr>
          <p:cNvSpPr txBox="1"/>
          <p:nvPr/>
        </p:nvSpPr>
        <p:spPr>
          <a:xfrm>
            <a:off x="400493" y="4993704"/>
            <a:ext cx="113910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sz="1600" dirty="0"/>
              <a:t>SINGLETON:</a:t>
            </a:r>
          </a:p>
          <a:p>
            <a:r>
              <a:rPr lang="es-E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implementa para asegurar que solo haya una instancia de la aplicación. Esto se logra mediante una función autoejecutable que contiene una variable privada para almacenar la instancia única y un método estático para acceder a ella. </a:t>
            </a:r>
            <a:endParaRPr lang="es-ES" sz="16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5854A50-C093-86F3-11E9-7A1CDA4DF409}"/>
              </a:ext>
            </a:extLst>
          </p:cNvPr>
          <p:cNvSpPr txBox="1"/>
          <p:nvPr/>
        </p:nvSpPr>
        <p:spPr>
          <a:xfrm>
            <a:off x="5049561" y="1655808"/>
            <a:ext cx="219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3 CONCEPTOS CLAVE:</a:t>
            </a:r>
          </a:p>
        </p:txBody>
      </p:sp>
    </p:spTree>
    <p:extLst>
      <p:ext uri="{BB962C8B-B14F-4D97-AF65-F5344CB8AC3E}">
        <p14:creationId xmlns:p14="http://schemas.microsoft.com/office/powerpoint/2010/main" val="148989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36254079-AEFD-A030-CEEE-07E77C72B6A2}"/>
              </a:ext>
            </a:extLst>
          </p:cNvPr>
          <p:cNvSpPr/>
          <p:nvPr/>
        </p:nvSpPr>
        <p:spPr>
          <a:xfrm>
            <a:off x="495301" y="371475"/>
            <a:ext cx="11268466" cy="1104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3200" dirty="0"/>
              <a:t>LA 2025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39BD026-A3DD-B125-D8FD-0CA88A36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371475"/>
            <a:ext cx="1841498" cy="110490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28F8312-66B5-7C64-A8AB-3EDE6926D6A5}"/>
              </a:ext>
            </a:extLst>
          </p:cNvPr>
          <p:cNvSpPr txBox="1"/>
          <p:nvPr/>
        </p:nvSpPr>
        <p:spPr>
          <a:xfrm>
            <a:off x="442913" y="3548175"/>
            <a:ext cx="1130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/>
              <a:t>MUCHAS GRACIAS POR LA ATENCIÓN.</a:t>
            </a:r>
          </a:p>
        </p:txBody>
      </p:sp>
    </p:spTree>
    <p:extLst>
      <p:ext uri="{BB962C8B-B14F-4D97-AF65-F5344CB8AC3E}">
        <p14:creationId xmlns:p14="http://schemas.microsoft.com/office/powerpoint/2010/main" val="3630354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2855</TotalTime>
  <Words>662</Words>
  <Application>Microsoft Office PowerPoint</Application>
  <PresentationFormat>Panorámica</PresentationFormat>
  <Paragraphs>64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Antonio Villajos Brunner Trabajo Final de Grado 2º DAW e-learning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Antonio Villajos Brunner Presentación Trabajo Final de Grado 2º DAW e-learning</dc:title>
  <dc:creator>Antonio</dc:creator>
  <cp:lastModifiedBy>Antonio</cp:lastModifiedBy>
  <cp:revision>32</cp:revision>
  <dcterms:created xsi:type="dcterms:W3CDTF">2025-02-24T21:24:43Z</dcterms:created>
  <dcterms:modified xsi:type="dcterms:W3CDTF">2025-03-04T22:46:45Z</dcterms:modified>
</cp:coreProperties>
</file>