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1" r:id="rId6"/>
    <p:sldId id="260" r:id="rId7"/>
    <p:sldId id="262" r:id="rId8"/>
    <p:sldId id="269" r:id="rId9"/>
    <p:sldId id="263" r:id="rId10"/>
    <p:sldId id="264" r:id="rId11"/>
    <p:sldId id="270" r:id="rId12"/>
    <p:sldId id="271" r:id="rId13"/>
    <p:sldId id="272" r:id="rId14"/>
    <p:sldId id="265" r:id="rId15"/>
    <p:sldId id="267" r:id="rId16"/>
    <p:sldId id="266" r:id="rId17"/>
    <p:sldId id="275" r:id="rId18"/>
    <p:sldId id="268" r:id="rId19"/>
    <p:sldId id="273"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C98A5C0-B923-4937-945E-AFF473F68D07}">
          <p14:sldIdLst>
            <p14:sldId id="256"/>
            <p14:sldId id="258"/>
            <p14:sldId id="257"/>
            <p14:sldId id="259"/>
            <p14:sldId id="261"/>
            <p14:sldId id="260"/>
            <p14:sldId id="262"/>
            <p14:sldId id="269"/>
            <p14:sldId id="263"/>
            <p14:sldId id="264"/>
            <p14:sldId id="270"/>
            <p14:sldId id="271"/>
            <p14:sldId id="272"/>
            <p14:sldId id="265"/>
            <p14:sldId id="267"/>
            <p14:sldId id="266"/>
            <p14:sldId id="275"/>
            <p14:sldId id="268"/>
            <p14:sldId id="273"/>
            <p14:sldId id="27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initials="A" lastIdx="1" clrIdx="0">
    <p:extLst>
      <p:ext uri="{19B8F6BF-5375-455C-9EA6-DF929625EA0E}">
        <p15:presenceInfo xmlns:p15="http://schemas.microsoft.com/office/powerpoint/2012/main" userId="Anton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0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B43C7-A618-4656-9342-53F28018ADE9}" type="datetimeFigureOut">
              <a:rPr lang="es-ES" smtClean="0"/>
              <a:t>26/02/2025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75BE1-76CA-43A9-B5C7-AD9CE54988A9}" type="slidenum">
              <a:rPr lang="es-ES" smtClean="0"/>
              <a:t>‹Nº›</a:t>
            </a:fld>
            <a:endParaRPr lang="es-ES"/>
          </a:p>
        </p:txBody>
      </p:sp>
    </p:spTree>
    <p:extLst>
      <p:ext uri="{BB962C8B-B14F-4D97-AF65-F5344CB8AC3E}">
        <p14:creationId xmlns:p14="http://schemas.microsoft.com/office/powerpoint/2010/main" val="127995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HOLA ME LLAMO ANTONIO VILLAJOS BRUNNER Y ESTO ES UNA PRESENTACION DEL PROYECTO QUE HE PREPARADO PARA EL TFG DE DAW EN LA MODALIDAD DE ELEARNING</a:t>
            </a:r>
          </a:p>
        </p:txBody>
      </p:sp>
      <p:sp>
        <p:nvSpPr>
          <p:cNvPr id="4" name="Marcador de número de diapositiva 3"/>
          <p:cNvSpPr>
            <a:spLocks noGrp="1"/>
          </p:cNvSpPr>
          <p:nvPr>
            <p:ph type="sldNum" sz="quarter" idx="5"/>
          </p:nvPr>
        </p:nvSpPr>
        <p:spPr/>
        <p:txBody>
          <a:bodyPr/>
          <a:lstStyle/>
          <a:p>
            <a:fld id="{93975BE1-76CA-43A9-B5C7-AD9CE54988A9}" type="slidenum">
              <a:rPr lang="es-ES" smtClean="0"/>
              <a:t>1</a:t>
            </a:fld>
            <a:endParaRPr lang="es-ES"/>
          </a:p>
        </p:txBody>
      </p:sp>
    </p:spTree>
    <p:extLst>
      <p:ext uri="{BB962C8B-B14F-4D97-AF65-F5344CB8AC3E}">
        <p14:creationId xmlns:p14="http://schemas.microsoft.com/office/powerpoint/2010/main" val="380697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17C64-368E-D7C3-B317-63D32155C4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4B8E19B-035E-6877-249F-A23A401F2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F2D8FCC-3B9F-9FCC-B0F4-8322E6CC96A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8FF4DA7D-1925-F513-24DB-F72E1944E5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180F358-631F-CB34-9AC1-C43E6974D9FC}"/>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01268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A1C7F-CC80-AC00-6CE0-D951ECEB653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E734ED3-D615-59C5-3566-FECD909C49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887F64-6DCC-2F2F-DA6D-2E25ADC6F57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2A004D2B-0020-A7E2-ABB0-BF3BF1C598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B7A47EB-FD50-30DD-E23C-32DDA234253A}"/>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7761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687EA4-91FE-079B-4EC4-EFA20AA51E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9F7887-EBBC-EF18-4492-590F2E563C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A68A650-65C5-2F66-5BFE-6D78296C5974}"/>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AB8B4953-3FAE-D8C5-FDF4-0D1B0A4D6E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608CC9-4CDF-0532-E7ED-337C8C247DCC}"/>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12577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4F3EB-C716-1AE8-80DC-1C9DC77BE71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D6876E-6055-409D-80CD-40DA4FC43B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CC4C563-37FC-B55B-B58B-A02836DEE62E}"/>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21076EEF-CCA5-7CFA-8A36-921D76B649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038C1F-7D95-944E-B40B-CDF22ECB4D1E}"/>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5554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F0582-964F-85FE-B1D2-732A17D8EB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D63111-ACD1-A649-EF14-68633EF14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73B85B2-C6BF-7652-5554-06BBCF477C7D}"/>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567B63DF-2791-2E0D-8FA2-DFC26C2A4B6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D09F93-1C82-5837-40B0-611E31D22485}"/>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170641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220DD-989C-1C8F-28B5-88E1CAEA05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99A5DA-3C19-9441-D318-259A8B3440F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EA322B3-DE38-5E9D-2498-19371B64A4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4B3FBB4-B279-455E-0087-0EDCBC1A6FA3}"/>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5B1BFB51-4556-2BE8-E004-47471632B9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967FEF-7622-228E-16F4-C4167CDB7F49}"/>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10125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EE9EA-9C2D-1374-B3CF-5F515AB71A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373BB9-B0D6-3D9A-FAE6-16C35F475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F8B03A5-9EE0-DE8C-4012-1F3AF28E657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2DCF691-4AF6-391B-B1A8-9D880E13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94C267-E927-23CF-F052-A7BF6E00DAC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CFBBB6D-7B2E-977F-435C-C6AD8761598F}"/>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8" name="Marcador de pie de página 7">
            <a:extLst>
              <a:ext uri="{FF2B5EF4-FFF2-40B4-BE49-F238E27FC236}">
                <a16:creationId xmlns:a16="http://schemas.microsoft.com/office/drawing/2014/main" id="{4A8C3E80-DC79-BE5F-9569-0E89309990C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6EBEDE6-FBC8-79F1-E456-B589BEF36396}"/>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38444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C726-AEE9-17E4-8819-868637B870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086BBCC-1ED8-FCE0-FE12-842A87871B2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4" name="Marcador de pie de página 3">
            <a:extLst>
              <a:ext uri="{FF2B5EF4-FFF2-40B4-BE49-F238E27FC236}">
                <a16:creationId xmlns:a16="http://schemas.microsoft.com/office/drawing/2014/main" id="{B3349D83-28CC-EB13-B5DF-46A06327E5A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3D7E87D-C2C2-346E-6146-F817FC4854E4}"/>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26502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815A9C-2D15-5BEB-D42C-4AC4458B4858}"/>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3" name="Marcador de pie de página 2">
            <a:extLst>
              <a:ext uri="{FF2B5EF4-FFF2-40B4-BE49-F238E27FC236}">
                <a16:creationId xmlns:a16="http://schemas.microsoft.com/office/drawing/2014/main" id="{FB3DBEB6-2639-3A60-129E-65C60DB56A9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952E16C-DB30-88EE-100F-40CF45DC75CE}"/>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7658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AEC0E-1CA0-A90A-24BA-C462B3C4A5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9A816B6-AB26-8136-B6D0-0DB158F9E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1F78530-4D26-CF5E-5A3A-C0F3EAB69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495E21-C4FB-6AF8-FB2D-9B4FC3EC4918}"/>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6D12666B-4A50-80D2-8E19-4D8579C1019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F2E90B-B2A5-89BE-37B2-308FA027EB91}"/>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748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4EF62-07EF-81B8-1369-68B9A18C87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204D56C-2DF9-289F-259B-20053F09F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65A4B77-754A-11D1-3F69-2B23F0A1A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B9F594-686B-7491-077E-83371B033DE6}"/>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F8BB54AD-1782-ACF0-8BC9-6ABA8295EE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5009A8-45C8-2850-8F64-59B9A9B48559}"/>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49235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C4F32E6-4678-7E12-0E78-138C42E5E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08BDE4-73B9-D6EF-4485-4C74B8422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2B39D10-F4F0-D8F0-33D7-0A151F97D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E80BE40A-2D12-76DE-336D-471EF44AE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828CF1D-0499-2E9E-6558-344313B72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DFE6F-608D-4511-AEF9-08572B069F7B}" type="slidenum">
              <a:rPr lang="es-ES" smtClean="0"/>
              <a:t>‹Nº›</a:t>
            </a:fld>
            <a:endParaRPr lang="es-ES"/>
          </a:p>
        </p:txBody>
      </p:sp>
    </p:spTree>
    <p:extLst>
      <p:ext uri="{BB962C8B-B14F-4D97-AF65-F5344CB8AC3E}">
        <p14:creationId xmlns:p14="http://schemas.microsoft.com/office/powerpoint/2010/main" val="155840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00020"/>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E1EE1AA-5038-EC68-35E0-4BE47D6572C4}"/>
              </a:ext>
            </a:extLst>
          </p:cNvPr>
          <p:cNvSpPr>
            <a:spLocks noGrp="1"/>
          </p:cNvSpPr>
          <p:nvPr>
            <p:ph type="title"/>
          </p:nvPr>
        </p:nvSpPr>
        <p:spPr>
          <a:xfrm>
            <a:off x="652182" y="440165"/>
            <a:ext cx="10887636" cy="2858847"/>
          </a:xfrm>
          <a:solidFill>
            <a:srgbClr val="A00020"/>
          </a:solidFill>
        </p:spPr>
        <p:txBody>
          <a:bodyPr>
            <a:normAutofit/>
          </a:bodyPr>
          <a:lstStyle/>
          <a:p>
            <a:pPr algn="ctr"/>
            <a:r>
              <a:rPr lang="es-ES" sz="6000" b="1" dirty="0">
                <a:solidFill>
                  <a:schemeClr val="bg1"/>
                </a:solidFill>
              </a:rPr>
              <a:t>Antonio Villajos Brunner</a:t>
            </a:r>
            <a:br>
              <a:rPr lang="es-ES" sz="6000" b="1" dirty="0">
                <a:solidFill>
                  <a:schemeClr val="bg1"/>
                </a:solidFill>
              </a:rPr>
            </a:br>
            <a:r>
              <a:rPr lang="es-ES" sz="5400" b="1" dirty="0">
                <a:solidFill>
                  <a:schemeClr val="bg1"/>
                </a:solidFill>
              </a:rPr>
              <a:t>Trabajo</a:t>
            </a:r>
            <a:r>
              <a:rPr lang="es-ES" sz="6000" b="1" dirty="0">
                <a:solidFill>
                  <a:schemeClr val="bg1"/>
                </a:solidFill>
              </a:rPr>
              <a:t> Final de Grado</a:t>
            </a:r>
            <a:br>
              <a:rPr lang="es-ES" sz="6000" b="1" dirty="0">
                <a:solidFill>
                  <a:schemeClr val="bg1"/>
                </a:solidFill>
              </a:rPr>
            </a:br>
            <a:r>
              <a:rPr lang="es-ES" sz="6000" b="1" dirty="0">
                <a:solidFill>
                  <a:schemeClr val="bg1"/>
                </a:solidFill>
              </a:rPr>
              <a:t>2º DAW e-learning</a:t>
            </a:r>
          </a:p>
        </p:txBody>
      </p:sp>
      <p:pic>
        <p:nvPicPr>
          <p:cNvPr id="7" name="Marcador de contenido 6">
            <a:extLst>
              <a:ext uri="{FF2B5EF4-FFF2-40B4-BE49-F238E27FC236}">
                <a16:creationId xmlns:a16="http://schemas.microsoft.com/office/drawing/2014/main" id="{8A971FF7-86DE-003F-E8C5-A150C883E3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8869" y="4414109"/>
            <a:ext cx="3603812" cy="2162289"/>
          </a:xfrm>
        </p:spPr>
      </p:pic>
      <p:sp>
        <p:nvSpPr>
          <p:cNvPr id="10" name="CuadroTexto 9">
            <a:extLst>
              <a:ext uri="{FF2B5EF4-FFF2-40B4-BE49-F238E27FC236}">
                <a16:creationId xmlns:a16="http://schemas.microsoft.com/office/drawing/2014/main" id="{022D77C6-CE5F-71D2-E65F-58AF720C5809}"/>
              </a:ext>
            </a:extLst>
          </p:cNvPr>
          <p:cNvSpPr txBox="1"/>
          <p:nvPr/>
        </p:nvSpPr>
        <p:spPr>
          <a:xfrm>
            <a:off x="4313704" y="3299012"/>
            <a:ext cx="3774141" cy="1107996"/>
          </a:xfrm>
          <a:prstGeom prst="rect">
            <a:avLst/>
          </a:prstGeom>
          <a:noFill/>
        </p:spPr>
        <p:txBody>
          <a:bodyPr wrap="square" rtlCol="0">
            <a:spAutoFit/>
          </a:bodyPr>
          <a:lstStyle/>
          <a:p>
            <a:pPr algn="ctr"/>
            <a:r>
              <a:rPr lang="es-ES" sz="6600" dirty="0">
                <a:solidFill>
                  <a:schemeClr val="bg1"/>
                </a:solidFill>
              </a:rPr>
              <a:t>LA 2025</a:t>
            </a:r>
          </a:p>
        </p:txBody>
      </p:sp>
    </p:spTree>
    <p:extLst>
      <p:ext uri="{BB962C8B-B14F-4D97-AF65-F5344CB8AC3E}">
        <p14:creationId xmlns:p14="http://schemas.microsoft.com/office/powerpoint/2010/main" val="423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CLIENTES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C9EC45AD-CDA7-1945-DC58-4599C6CC26E6}"/>
              </a:ext>
            </a:extLst>
          </p:cNvPr>
          <p:cNvPicPr>
            <a:picLocks noChangeAspect="1"/>
          </p:cNvPicPr>
          <p:nvPr/>
        </p:nvPicPr>
        <p:blipFill rotWithShape="1">
          <a:blip r:embed="rId3"/>
          <a:srcRect r="1328" b="1881"/>
          <a:stretch/>
        </p:blipFill>
        <p:spPr>
          <a:xfrm>
            <a:off x="495301" y="2964296"/>
            <a:ext cx="7664823" cy="3536238"/>
          </a:xfrm>
          <a:prstGeom prst="rect">
            <a:avLst/>
          </a:prstGeom>
          <a:effectLst>
            <a:outerShdw blurRad="50800" dist="38100" dir="2700000" algn="tl" rotWithShape="0">
              <a:prstClr val="black">
                <a:alpha val="40000"/>
              </a:prstClr>
            </a:outerShdw>
          </a:effectLst>
        </p:spPr>
      </p:pic>
      <p:sp>
        <p:nvSpPr>
          <p:cNvPr id="5" name="Flecha: a la derecha 4">
            <a:extLst>
              <a:ext uri="{FF2B5EF4-FFF2-40B4-BE49-F238E27FC236}">
                <a16:creationId xmlns:a16="http://schemas.microsoft.com/office/drawing/2014/main" id="{F0A85A56-066E-0244-A2B3-4F43AF75DF60}"/>
              </a:ext>
            </a:extLst>
          </p:cNvPr>
          <p:cNvSpPr/>
          <p:nvPr/>
        </p:nvSpPr>
        <p:spPr>
          <a:xfrm rot="10381477">
            <a:off x="4321303" y="2650187"/>
            <a:ext cx="4091791" cy="270758"/>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33A410E9-58B8-8DDA-27E2-846B1D8357D5}"/>
              </a:ext>
            </a:extLst>
          </p:cNvPr>
          <p:cNvSpPr txBox="1"/>
          <p:nvPr/>
        </p:nvSpPr>
        <p:spPr>
          <a:xfrm>
            <a:off x="8414393" y="2108183"/>
            <a:ext cx="2458302" cy="646331"/>
          </a:xfrm>
          <a:prstGeom prst="rect">
            <a:avLst/>
          </a:prstGeom>
          <a:noFill/>
        </p:spPr>
        <p:txBody>
          <a:bodyPr wrap="none" rtlCol="0">
            <a:spAutoFit/>
          </a:bodyPr>
          <a:lstStyle/>
          <a:p>
            <a:pPr algn="ctr"/>
            <a:r>
              <a:rPr lang="es-ES" dirty="0"/>
              <a:t>N.º DE RESULTADOS </a:t>
            </a:r>
          </a:p>
          <a:p>
            <a:pPr algn="ctr"/>
            <a:r>
              <a:rPr lang="es-ES" dirty="0"/>
              <a:t>DINÁMICOS OBTENIDOS</a:t>
            </a:r>
          </a:p>
        </p:txBody>
      </p:sp>
      <p:sp>
        <p:nvSpPr>
          <p:cNvPr id="9" name="Flecha: a la derecha 8">
            <a:extLst>
              <a:ext uri="{FF2B5EF4-FFF2-40B4-BE49-F238E27FC236}">
                <a16:creationId xmlns:a16="http://schemas.microsoft.com/office/drawing/2014/main" id="{03374863-F6CB-39AC-89DD-215E226CA441}"/>
              </a:ext>
            </a:extLst>
          </p:cNvPr>
          <p:cNvSpPr/>
          <p:nvPr/>
        </p:nvSpPr>
        <p:spPr>
          <a:xfrm rot="4031302">
            <a:off x="862508" y="2440983"/>
            <a:ext cx="743362" cy="296428"/>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EE0A684-ABAE-0CF8-26E4-3F2094E5F865}"/>
              </a:ext>
            </a:extLst>
          </p:cNvPr>
          <p:cNvSpPr txBox="1"/>
          <p:nvPr/>
        </p:nvSpPr>
        <p:spPr>
          <a:xfrm>
            <a:off x="340659" y="1571121"/>
            <a:ext cx="7010400" cy="923330"/>
          </a:xfrm>
          <a:prstGeom prst="rect">
            <a:avLst/>
          </a:prstGeom>
          <a:noFill/>
        </p:spPr>
        <p:txBody>
          <a:bodyPr wrap="square" rtlCol="0">
            <a:spAutoFit/>
          </a:bodyPr>
          <a:lstStyle/>
          <a:p>
            <a:pPr algn="ctr"/>
            <a:r>
              <a:rPr lang="es-ES" dirty="0"/>
              <a:t>CUADRO DE BUSQUEDA MOSTRANDO RESULTADOS DINAMICAMENTE MEDIANTE AJAX. LOS RESULTADOS LOS OBTIENE BUSCANDO EN TODAS LAS PROPIEDADES DEL OBJETO EN EL SERVIDOR</a:t>
            </a:r>
          </a:p>
        </p:txBody>
      </p:sp>
      <p:sp>
        <p:nvSpPr>
          <p:cNvPr id="11" name="Flecha: a la derecha 10">
            <a:extLst>
              <a:ext uri="{FF2B5EF4-FFF2-40B4-BE49-F238E27FC236}">
                <a16:creationId xmlns:a16="http://schemas.microsoft.com/office/drawing/2014/main" id="{213C348F-F8E7-6619-4898-D4B6E4CE8F03}"/>
              </a:ext>
            </a:extLst>
          </p:cNvPr>
          <p:cNvSpPr/>
          <p:nvPr/>
        </p:nvSpPr>
        <p:spPr>
          <a:xfrm rot="12986752">
            <a:off x="8268922" y="3972845"/>
            <a:ext cx="528451" cy="27784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AE375B14-8221-285A-7CF2-7F4C0A4AE5D4}"/>
              </a:ext>
            </a:extLst>
          </p:cNvPr>
          <p:cNvSpPr txBox="1"/>
          <p:nvPr/>
        </p:nvSpPr>
        <p:spPr>
          <a:xfrm>
            <a:off x="8421766" y="4028107"/>
            <a:ext cx="3623961" cy="1200329"/>
          </a:xfrm>
          <a:prstGeom prst="rect">
            <a:avLst/>
          </a:prstGeom>
          <a:noFill/>
        </p:spPr>
        <p:txBody>
          <a:bodyPr wrap="square" rtlCol="0">
            <a:spAutoFit/>
          </a:bodyPr>
          <a:lstStyle/>
          <a:p>
            <a:pPr algn="ctr"/>
            <a:r>
              <a:rPr lang="es-ES" dirty="0"/>
              <a:t>BOTÓN QUE DESPLIEGA EL FORMULARIO DE MODIFICACION DEL CLIENTE OBTENIENDO LOS DATOS DINAMICAMENTE</a:t>
            </a:r>
          </a:p>
        </p:txBody>
      </p:sp>
    </p:spTree>
    <p:extLst>
      <p:ext uri="{BB962C8B-B14F-4D97-AF65-F5344CB8AC3E}">
        <p14:creationId xmlns:p14="http://schemas.microsoft.com/office/powerpoint/2010/main" val="182741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MÁQUINAS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10" name="CuadroTexto 9">
            <a:extLst>
              <a:ext uri="{FF2B5EF4-FFF2-40B4-BE49-F238E27FC236}">
                <a16:creationId xmlns:a16="http://schemas.microsoft.com/office/drawing/2014/main" id="{347FE549-97CF-C0B5-BA7D-C5B668516340}"/>
              </a:ext>
            </a:extLst>
          </p:cNvPr>
          <p:cNvSpPr txBox="1"/>
          <p:nvPr/>
        </p:nvSpPr>
        <p:spPr>
          <a:xfrm>
            <a:off x="332385" y="1576047"/>
            <a:ext cx="4554196" cy="646331"/>
          </a:xfrm>
          <a:prstGeom prst="rect">
            <a:avLst/>
          </a:prstGeom>
          <a:noFill/>
        </p:spPr>
        <p:txBody>
          <a:bodyPr wrap="none" rtlCol="0">
            <a:spAutoFit/>
          </a:bodyPr>
          <a:lstStyle/>
          <a:p>
            <a:pPr algn="ctr"/>
            <a:r>
              <a:rPr lang="es-ES" dirty="0"/>
              <a:t>Página principal de la sección con información </a:t>
            </a:r>
          </a:p>
          <a:p>
            <a:pPr algn="ctr"/>
            <a:r>
              <a:rPr lang="es-ES" dirty="0"/>
              <a:t>relevante para el usuario.</a:t>
            </a:r>
          </a:p>
        </p:txBody>
      </p:sp>
      <p:sp>
        <p:nvSpPr>
          <p:cNvPr id="11" name="CuadroTexto 10">
            <a:extLst>
              <a:ext uri="{FF2B5EF4-FFF2-40B4-BE49-F238E27FC236}">
                <a16:creationId xmlns:a16="http://schemas.microsoft.com/office/drawing/2014/main" id="{6A632FCE-8363-813F-5A20-6099CC57F2D2}"/>
              </a:ext>
            </a:extLst>
          </p:cNvPr>
          <p:cNvSpPr txBox="1"/>
          <p:nvPr/>
        </p:nvSpPr>
        <p:spPr>
          <a:xfrm>
            <a:off x="6148388" y="1769646"/>
            <a:ext cx="5435783" cy="923330"/>
          </a:xfrm>
          <a:prstGeom prst="rect">
            <a:avLst/>
          </a:prstGeom>
          <a:noFill/>
        </p:spPr>
        <p:txBody>
          <a:bodyPr wrap="none" rtlCol="0">
            <a:spAutoFit/>
          </a:bodyPr>
          <a:lstStyle/>
          <a:p>
            <a:pPr algn="ctr"/>
            <a:r>
              <a:rPr lang="es-ES" dirty="0"/>
              <a:t>Formulario para nuevos registros de máquina </a:t>
            </a:r>
          </a:p>
          <a:p>
            <a:pPr algn="ctr"/>
            <a:r>
              <a:rPr lang="es-ES" dirty="0"/>
              <a:t>validando si ya existe en la BBDD y asignando el registro</a:t>
            </a:r>
          </a:p>
          <a:p>
            <a:pPr algn="ctr"/>
            <a:r>
              <a:rPr lang="es-ES" dirty="0"/>
              <a:t>a un cliente previamente registrado.</a:t>
            </a:r>
          </a:p>
        </p:txBody>
      </p:sp>
      <p:sp>
        <p:nvSpPr>
          <p:cNvPr id="12" name="CuadroTexto 11">
            <a:extLst>
              <a:ext uri="{FF2B5EF4-FFF2-40B4-BE49-F238E27FC236}">
                <a16:creationId xmlns:a16="http://schemas.microsoft.com/office/drawing/2014/main" id="{66A6D821-FB09-BB1A-6197-C59705C0EDB8}"/>
              </a:ext>
            </a:extLst>
          </p:cNvPr>
          <p:cNvSpPr txBox="1"/>
          <p:nvPr/>
        </p:nvSpPr>
        <p:spPr>
          <a:xfrm>
            <a:off x="7167257" y="5157982"/>
            <a:ext cx="3774559" cy="646331"/>
          </a:xfrm>
          <a:prstGeom prst="rect">
            <a:avLst/>
          </a:prstGeom>
          <a:noFill/>
        </p:spPr>
        <p:txBody>
          <a:bodyPr wrap="none" rtlCol="0">
            <a:spAutoFit/>
          </a:bodyPr>
          <a:lstStyle/>
          <a:p>
            <a:r>
              <a:rPr lang="es-ES" dirty="0"/>
              <a:t>Vista para la búsqueda y modificación </a:t>
            </a:r>
          </a:p>
          <a:p>
            <a:pPr algn="ctr"/>
            <a:r>
              <a:rPr lang="es-ES" dirty="0"/>
              <a:t>de máquinas.</a:t>
            </a:r>
          </a:p>
        </p:txBody>
      </p:sp>
      <p:pic>
        <p:nvPicPr>
          <p:cNvPr id="4" name="Imagen 3">
            <a:extLst>
              <a:ext uri="{FF2B5EF4-FFF2-40B4-BE49-F238E27FC236}">
                <a16:creationId xmlns:a16="http://schemas.microsoft.com/office/drawing/2014/main" id="{5B4F023E-C5AC-7839-680F-D00FEF6999D0}"/>
              </a:ext>
            </a:extLst>
          </p:cNvPr>
          <p:cNvPicPr>
            <a:picLocks noChangeAspect="1"/>
          </p:cNvPicPr>
          <p:nvPr/>
        </p:nvPicPr>
        <p:blipFill>
          <a:blip r:embed="rId3"/>
          <a:stretch>
            <a:fillRect/>
          </a:stretch>
        </p:blipFill>
        <p:spPr>
          <a:xfrm>
            <a:off x="495301" y="2222378"/>
            <a:ext cx="4472054" cy="2256447"/>
          </a:xfrm>
          <a:prstGeom prst="rect">
            <a:avLst/>
          </a:prstGeom>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71E97E9B-71C8-D280-CAE5-AA7F93F09FD9}"/>
              </a:ext>
            </a:extLst>
          </p:cNvPr>
          <p:cNvPicPr>
            <a:picLocks noChangeAspect="1"/>
          </p:cNvPicPr>
          <p:nvPr/>
        </p:nvPicPr>
        <p:blipFill>
          <a:blip r:embed="rId4"/>
          <a:stretch>
            <a:fillRect/>
          </a:stretch>
        </p:blipFill>
        <p:spPr>
          <a:xfrm>
            <a:off x="5864111" y="2902141"/>
            <a:ext cx="5341186" cy="1366856"/>
          </a:xfrm>
          <a:prstGeom prst="rect">
            <a:avLst/>
          </a:prstGeom>
          <a:effectLst>
            <a:outerShdw blurRad="50800" dist="38100" dir="2700000" algn="tl" rotWithShape="0">
              <a:prstClr val="black">
                <a:alpha val="40000"/>
              </a:prstClr>
            </a:outerShdw>
          </a:effectLst>
        </p:spPr>
      </p:pic>
      <p:pic>
        <p:nvPicPr>
          <p:cNvPr id="15" name="Imagen 14">
            <a:extLst>
              <a:ext uri="{FF2B5EF4-FFF2-40B4-BE49-F238E27FC236}">
                <a16:creationId xmlns:a16="http://schemas.microsoft.com/office/drawing/2014/main" id="{AD5A415E-89B8-8596-D988-BA3D7B71FFB8}"/>
              </a:ext>
            </a:extLst>
          </p:cNvPr>
          <p:cNvPicPr>
            <a:picLocks noChangeAspect="1"/>
          </p:cNvPicPr>
          <p:nvPr/>
        </p:nvPicPr>
        <p:blipFill>
          <a:blip r:embed="rId5"/>
          <a:stretch>
            <a:fillRect/>
          </a:stretch>
        </p:blipFill>
        <p:spPr>
          <a:xfrm>
            <a:off x="584948" y="4823042"/>
            <a:ext cx="6327889" cy="1663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2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9699019-9571-12EC-940A-967C0E1ADEA0}"/>
              </a:ext>
            </a:extLst>
          </p:cNvPr>
          <p:cNvPicPr>
            <a:picLocks noChangeAspect="1"/>
          </p:cNvPicPr>
          <p:nvPr/>
        </p:nvPicPr>
        <p:blipFill>
          <a:blip r:embed="rId2"/>
          <a:stretch>
            <a:fillRect/>
          </a:stretch>
        </p:blipFill>
        <p:spPr>
          <a:xfrm>
            <a:off x="495300" y="3476743"/>
            <a:ext cx="7650604" cy="2664667"/>
          </a:xfrm>
          <a:prstGeom prst="rect">
            <a:avLst/>
          </a:prstGeom>
          <a:effectLst>
            <a:outerShdw blurRad="50800" dist="38100" dir="2700000" algn="tl" rotWithShape="0">
              <a:prstClr val="black">
                <a:alpha val="40000"/>
              </a:prstClr>
            </a:outerShdw>
          </a:effectLst>
        </p:spPr>
      </p:pic>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MÁQUINAS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5" name="Flecha: a la derecha 4">
            <a:extLst>
              <a:ext uri="{FF2B5EF4-FFF2-40B4-BE49-F238E27FC236}">
                <a16:creationId xmlns:a16="http://schemas.microsoft.com/office/drawing/2014/main" id="{F0A85A56-066E-0244-A2B3-4F43AF75DF60}"/>
              </a:ext>
            </a:extLst>
          </p:cNvPr>
          <p:cNvSpPr/>
          <p:nvPr/>
        </p:nvSpPr>
        <p:spPr>
          <a:xfrm rot="10381477">
            <a:off x="2723027" y="3091978"/>
            <a:ext cx="5935374" cy="20403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33A410E9-58B8-8DDA-27E2-846B1D8357D5}"/>
              </a:ext>
            </a:extLst>
          </p:cNvPr>
          <p:cNvSpPr txBox="1"/>
          <p:nvPr/>
        </p:nvSpPr>
        <p:spPr>
          <a:xfrm>
            <a:off x="8414393" y="2108183"/>
            <a:ext cx="2458302" cy="646331"/>
          </a:xfrm>
          <a:prstGeom prst="rect">
            <a:avLst/>
          </a:prstGeom>
          <a:noFill/>
        </p:spPr>
        <p:txBody>
          <a:bodyPr wrap="none" rtlCol="0">
            <a:spAutoFit/>
          </a:bodyPr>
          <a:lstStyle/>
          <a:p>
            <a:pPr algn="ctr"/>
            <a:r>
              <a:rPr lang="es-ES" dirty="0"/>
              <a:t>N.º DE RESULTADOS </a:t>
            </a:r>
          </a:p>
          <a:p>
            <a:pPr algn="ctr"/>
            <a:r>
              <a:rPr lang="es-ES" dirty="0"/>
              <a:t>DINÁMICOS OBTENIDOS</a:t>
            </a:r>
          </a:p>
        </p:txBody>
      </p:sp>
      <p:sp>
        <p:nvSpPr>
          <p:cNvPr id="9" name="Flecha: a la derecha 8">
            <a:extLst>
              <a:ext uri="{FF2B5EF4-FFF2-40B4-BE49-F238E27FC236}">
                <a16:creationId xmlns:a16="http://schemas.microsoft.com/office/drawing/2014/main" id="{03374863-F6CB-39AC-89DD-215E226CA441}"/>
              </a:ext>
            </a:extLst>
          </p:cNvPr>
          <p:cNvSpPr/>
          <p:nvPr/>
        </p:nvSpPr>
        <p:spPr>
          <a:xfrm rot="6983460">
            <a:off x="578661" y="2865339"/>
            <a:ext cx="1030868" cy="24924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EE0A684-ABAE-0CF8-26E4-3F2094E5F865}"/>
              </a:ext>
            </a:extLst>
          </p:cNvPr>
          <p:cNvSpPr txBox="1"/>
          <p:nvPr/>
        </p:nvSpPr>
        <p:spPr>
          <a:xfrm>
            <a:off x="340659" y="1571121"/>
            <a:ext cx="7010400" cy="1200329"/>
          </a:xfrm>
          <a:prstGeom prst="rect">
            <a:avLst/>
          </a:prstGeom>
          <a:noFill/>
        </p:spPr>
        <p:txBody>
          <a:bodyPr wrap="square" rtlCol="0">
            <a:spAutoFit/>
          </a:bodyPr>
          <a:lstStyle/>
          <a:p>
            <a:pPr algn="ctr"/>
            <a:r>
              <a:rPr lang="es-ES" dirty="0"/>
              <a:t>AL IGUAL QUE CON EL APARTADO DE CLIENTES, EL CUADRO DE BUSQUEDA MUESTRA LOS RESULTADOS DINAMICAMENTE MEDIANTE AJAX. LOS RESULTADOS LOS OBTIENE BUSCANDO EN TODAS LAS PROPIEDADES DEL OBJETO EN EL SERVIDOR</a:t>
            </a:r>
          </a:p>
        </p:txBody>
      </p:sp>
      <p:sp>
        <p:nvSpPr>
          <p:cNvPr id="11" name="Flecha: a la derecha 10">
            <a:extLst>
              <a:ext uri="{FF2B5EF4-FFF2-40B4-BE49-F238E27FC236}">
                <a16:creationId xmlns:a16="http://schemas.microsoft.com/office/drawing/2014/main" id="{213C348F-F8E7-6619-4898-D4B6E4CE8F03}"/>
              </a:ext>
            </a:extLst>
          </p:cNvPr>
          <p:cNvSpPr/>
          <p:nvPr/>
        </p:nvSpPr>
        <p:spPr>
          <a:xfrm rot="12986752">
            <a:off x="8114890" y="4217809"/>
            <a:ext cx="744348" cy="14064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AE375B14-8221-285A-7CF2-7F4C0A4AE5D4}"/>
              </a:ext>
            </a:extLst>
          </p:cNvPr>
          <p:cNvSpPr txBox="1"/>
          <p:nvPr/>
        </p:nvSpPr>
        <p:spPr>
          <a:xfrm>
            <a:off x="8487064" y="4476342"/>
            <a:ext cx="3623961" cy="1200329"/>
          </a:xfrm>
          <a:prstGeom prst="rect">
            <a:avLst/>
          </a:prstGeom>
          <a:noFill/>
        </p:spPr>
        <p:txBody>
          <a:bodyPr wrap="square" rtlCol="0">
            <a:spAutoFit/>
          </a:bodyPr>
          <a:lstStyle/>
          <a:p>
            <a:pPr algn="ctr"/>
            <a:r>
              <a:rPr lang="es-ES" dirty="0"/>
              <a:t>BOTÓN QUE DESPLIEGA EL FORMULARIO DE MODIFICACION DEL CLIENTE OBTENIENDO LOS DATOS DINAMICAMENTE</a:t>
            </a:r>
          </a:p>
        </p:txBody>
      </p:sp>
      <p:sp>
        <p:nvSpPr>
          <p:cNvPr id="13" name="Flecha: a la derecha 12">
            <a:extLst>
              <a:ext uri="{FF2B5EF4-FFF2-40B4-BE49-F238E27FC236}">
                <a16:creationId xmlns:a16="http://schemas.microsoft.com/office/drawing/2014/main" id="{DC7C3C4A-D479-F33B-72EE-DB65F89C286E}"/>
              </a:ext>
            </a:extLst>
          </p:cNvPr>
          <p:cNvSpPr/>
          <p:nvPr/>
        </p:nvSpPr>
        <p:spPr>
          <a:xfrm rot="16200000">
            <a:off x="289334" y="5596439"/>
            <a:ext cx="1468477" cy="140243"/>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DB80A824-B9EF-99DB-3770-DD83DE19DCA0}"/>
              </a:ext>
            </a:extLst>
          </p:cNvPr>
          <p:cNvSpPr txBox="1"/>
          <p:nvPr/>
        </p:nvSpPr>
        <p:spPr>
          <a:xfrm>
            <a:off x="1231319" y="6216133"/>
            <a:ext cx="5529655" cy="369332"/>
          </a:xfrm>
          <a:prstGeom prst="rect">
            <a:avLst/>
          </a:prstGeom>
          <a:noFill/>
        </p:spPr>
        <p:txBody>
          <a:bodyPr wrap="none" rtlCol="0">
            <a:spAutoFit/>
          </a:bodyPr>
          <a:lstStyle/>
          <a:p>
            <a:r>
              <a:rPr lang="es-ES" dirty="0"/>
              <a:t>CUADRO CON LA IMAGEN DEL MODELO DE LA MAQUINA</a:t>
            </a:r>
          </a:p>
        </p:txBody>
      </p:sp>
    </p:spTree>
    <p:extLst>
      <p:ext uri="{BB962C8B-B14F-4D97-AF65-F5344CB8AC3E}">
        <p14:creationId xmlns:p14="http://schemas.microsoft.com/office/powerpoint/2010/main" val="34578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10" name="CuadroTexto 9">
            <a:extLst>
              <a:ext uri="{FF2B5EF4-FFF2-40B4-BE49-F238E27FC236}">
                <a16:creationId xmlns:a16="http://schemas.microsoft.com/office/drawing/2014/main" id="{347FE549-97CF-C0B5-BA7D-C5B668516340}"/>
              </a:ext>
            </a:extLst>
          </p:cNvPr>
          <p:cNvSpPr txBox="1"/>
          <p:nvPr/>
        </p:nvSpPr>
        <p:spPr>
          <a:xfrm>
            <a:off x="1549946" y="1810804"/>
            <a:ext cx="8768429" cy="369332"/>
          </a:xfrm>
          <a:prstGeom prst="rect">
            <a:avLst/>
          </a:prstGeom>
          <a:noFill/>
        </p:spPr>
        <p:txBody>
          <a:bodyPr wrap="square" rtlCol="0">
            <a:spAutoFit/>
          </a:bodyPr>
          <a:lstStyle/>
          <a:p>
            <a:pPr algn="ctr"/>
            <a:r>
              <a:rPr lang="es-ES" dirty="0"/>
              <a:t>Página principal de la sección con información relevante para el usuario.</a:t>
            </a:r>
          </a:p>
        </p:txBody>
      </p:sp>
      <p:pic>
        <p:nvPicPr>
          <p:cNvPr id="4" name="Imagen 3">
            <a:extLst>
              <a:ext uri="{FF2B5EF4-FFF2-40B4-BE49-F238E27FC236}">
                <a16:creationId xmlns:a16="http://schemas.microsoft.com/office/drawing/2014/main" id="{0887BC8B-4368-52F8-D737-4D4CACDFC861}"/>
              </a:ext>
            </a:extLst>
          </p:cNvPr>
          <p:cNvPicPr>
            <a:picLocks noChangeAspect="1"/>
          </p:cNvPicPr>
          <p:nvPr/>
        </p:nvPicPr>
        <p:blipFill>
          <a:blip r:embed="rId3"/>
          <a:stretch>
            <a:fillRect/>
          </a:stretch>
        </p:blipFill>
        <p:spPr>
          <a:xfrm>
            <a:off x="1305765" y="2514565"/>
            <a:ext cx="9256793" cy="33049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61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584FA02-2528-322E-7036-5C2BECCD7941}"/>
              </a:ext>
            </a:extLst>
          </p:cNvPr>
          <p:cNvSpPr/>
          <p:nvPr/>
        </p:nvSpPr>
        <p:spPr>
          <a:xfrm>
            <a:off x="4231341" y="1624465"/>
            <a:ext cx="3505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6254079-AEFD-A030-CEEE-07E77C72B6A2}"/>
              </a:ext>
            </a:extLst>
          </p:cNvPr>
          <p:cNvSpPr/>
          <p:nvPr/>
        </p:nvSpPr>
        <p:spPr>
          <a:xfrm>
            <a:off x="495301" y="364954"/>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05B328F2-A4E5-15A2-4C60-AE247EF7B631}"/>
              </a:ext>
            </a:extLst>
          </p:cNvPr>
          <p:cNvSpPr txBox="1"/>
          <p:nvPr/>
        </p:nvSpPr>
        <p:spPr>
          <a:xfrm>
            <a:off x="4746777" y="1642896"/>
            <a:ext cx="2662588" cy="369332"/>
          </a:xfrm>
          <a:prstGeom prst="rect">
            <a:avLst/>
          </a:prstGeom>
          <a:noFill/>
        </p:spPr>
        <p:txBody>
          <a:bodyPr wrap="none" rtlCol="0">
            <a:spAutoFit/>
          </a:bodyPr>
          <a:lstStyle/>
          <a:p>
            <a:pPr algn="ctr"/>
            <a:r>
              <a:rPr lang="es-ES" b="1" dirty="0">
                <a:solidFill>
                  <a:schemeClr val="bg1"/>
                </a:solidFill>
              </a:rPr>
              <a:t>OPCIÓN DE NUEVO AVISO</a:t>
            </a:r>
          </a:p>
        </p:txBody>
      </p:sp>
      <p:pic>
        <p:nvPicPr>
          <p:cNvPr id="8" name="Imagen 7">
            <a:extLst>
              <a:ext uri="{FF2B5EF4-FFF2-40B4-BE49-F238E27FC236}">
                <a16:creationId xmlns:a16="http://schemas.microsoft.com/office/drawing/2014/main" id="{3A44AFB1-DA24-1526-62E3-F0D9E8995CB9}"/>
              </a:ext>
            </a:extLst>
          </p:cNvPr>
          <p:cNvPicPr>
            <a:picLocks noChangeAspect="1"/>
          </p:cNvPicPr>
          <p:nvPr/>
        </p:nvPicPr>
        <p:blipFill rotWithShape="1">
          <a:blip r:embed="rId3"/>
          <a:srcRect l="2902" t="3276" r="3283" b="16172"/>
          <a:stretch/>
        </p:blipFill>
        <p:spPr>
          <a:xfrm>
            <a:off x="1658471" y="3734317"/>
            <a:ext cx="8839200" cy="1837765"/>
          </a:xfrm>
          <a:prstGeom prst="rect">
            <a:avLst/>
          </a:prstGeom>
          <a:effectLst>
            <a:outerShdw blurRad="50800" dist="38100" dir="2700000" algn="tl" rotWithShape="0">
              <a:prstClr val="black">
                <a:alpha val="40000"/>
              </a:prstClr>
            </a:outerShdw>
          </a:effectLst>
        </p:spPr>
      </p:pic>
      <p:sp>
        <p:nvSpPr>
          <p:cNvPr id="9" name="Flecha: a la derecha 8">
            <a:extLst>
              <a:ext uri="{FF2B5EF4-FFF2-40B4-BE49-F238E27FC236}">
                <a16:creationId xmlns:a16="http://schemas.microsoft.com/office/drawing/2014/main" id="{E69AF9CA-9716-3C20-D0CF-BC86450D2A46}"/>
              </a:ext>
            </a:extLst>
          </p:cNvPr>
          <p:cNvSpPr/>
          <p:nvPr/>
        </p:nvSpPr>
        <p:spPr>
          <a:xfrm rot="3975539" flipV="1">
            <a:off x="1934721" y="3604049"/>
            <a:ext cx="1060627" cy="14014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338A2C9-22F4-4BEA-4AE4-01A78140ED64}"/>
              </a:ext>
            </a:extLst>
          </p:cNvPr>
          <p:cNvSpPr txBox="1"/>
          <p:nvPr/>
        </p:nvSpPr>
        <p:spPr>
          <a:xfrm>
            <a:off x="316207" y="2419744"/>
            <a:ext cx="2258375" cy="646331"/>
          </a:xfrm>
          <a:prstGeom prst="rect">
            <a:avLst/>
          </a:prstGeom>
          <a:noFill/>
        </p:spPr>
        <p:txBody>
          <a:bodyPr wrap="none" rtlCol="0">
            <a:spAutoFit/>
          </a:bodyPr>
          <a:lstStyle/>
          <a:p>
            <a:pPr algn="ctr"/>
            <a:r>
              <a:rPr lang="es-ES" dirty="0"/>
              <a:t>DESPLEGABLE CON </a:t>
            </a:r>
          </a:p>
          <a:p>
            <a:pPr algn="ctr"/>
            <a:r>
              <a:rPr lang="es-ES" dirty="0"/>
              <a:t>LOS CLIENTES DE ALTA</a:t>
            </a:r>
          </a:p>
        </p:txBody>
      </p:sp>
      <p:sp>
        <p:nvSpPr>
          <p:cNvPr id="12" name="Flecha: a la derecha 11">
            <a:extLst>
              <a:ext uri="{FF2B5EF4-FFF2-40B4-BE49-F238E27FC236}">
                <a16:creationId xmlns:a16="http://schemas.microsoft.com/office/drawing/2014/main" id="{AB18B1DF-FFEC-73AB-D134-0D831AEAF924}"/>
              </a:ext>
            </a:extLst>
          </p:cNvPr>
          <p:cNvSpPr/>
          <p:nvPr/>
        </p:nvSpPr>
        <p:spPr>
          <a:xfrm rot="7913992">
            <a:off x="4459198" y="3584848"/>
            <a:ext cx="1763364" cy="14576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a:extLst>
              <a:ext uri="{FF2B5EF4-FFF2-40B4-BE49-F238E27FC236}">
                <a16:creationId xmlns:a16="http://schemas.microsoft.com/office/drawing/2014/main" id="{840B79E9-C508-7069-7B8B-37289C962A74}"/>
              </a:ext>
            </a:extLst>
          </p:cNvPr>
          <p:cNvSpPr txBox="1"/>
          <p:nvPr/>
        </p:nvSpPr>
        <p:spPr>
          <a:xfrm>
            <a:off x="3325906" y="2172976"/>
            <a:ext cx="5504329" cy="923330"/>
          </a:xfrm>
          <a:prstGeom prst="rect">
            <a:avLst/>
          </a:prstGeom>
          <a:noFill/>
        </p:spPr>
        <p:txBody>
          <a:bodyPr wrap="square" rtlCol="0">
            <a:spAutoFit/>
          </a:bodyPr>
          <a:lstStyle/>
          <a:p>
            <a:r>
              <a:rPr lang="es-ES" dirty="0"/>
              <a:t>DESPLEGABLE CON LAS MAQUINAS DE ALTA DEL CLIENTE SELECCIONADO SE ACTUALIZA DINAMICAMENTE AL CAMBIAR EL CLIENTE</a:t>
            </a:r>
          </a:p>
        </p:txBody>
      </p:sp>
      <p:sp>
        <p:nvSpPr>
          <p:cNvPr id="15" name="Flecha: a la derecha 14">
            <a:extLst>
              <a:ext uri="{FF2B5EF4-FFF2-40B4-BE49-F238E27FC236}">
                <a16:creationId xmlns:a16="http://schemas.microsoft.com/office/drawing/2014/main" id="{B60C4B3B-E51C-EB89-DCEE-FD2C9D56FA26}"/>
              </a:ext>
            </a:extLst>
          </p:cNvPr>
          <p:cNvSpPr/>
          <p:nvPr/>
        </p:nvSpPr>
        <p:spPr>
          <a:xfrm rot="18850656">
            <a:off x="1201068" y="5512683"/>
            <a:ext cx="1763364" cy="14576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15">
            <a:extLst>
              <a:ext uri="{FF2B5EF4-FFF2-40B4-BE49-F238E27FC236}">
                <a16:creationId xmlns:a16="http://schemas.microsoft.com/office/drawing/2014/main" id="{06D37FCE-02CD-8B36-7619-6B4E428A8FF2}"/>
              </a:ext>
            </a:extLst>
          </p:cNvPr>
          <p:cNvSpPr txBox="1"/>
          <p:nvPr/>
        </p:nvSpPr>
        <p:spPr>
          <a:xfrm>
            <a:off x="396981" y="6216047"/>
            <a:ext cx="3034100" cy="369332"/>
          </a:xfrm>
          <a:prstGeom prst="rect">
            <a:avLst/>
          </a:prstGeom>
          <a:noFill/>
        </p:spPr>
        <p:txBody>
          <a:bodyPr wrap="none" rtlCol="0">
            <a:spAutoFit/>
          </a:bodyPr>
          <a:lstStyle/>
          <a:p>
            <a:r>
              <a:rPr lang="es-ES" dirty="0"/>
              <a:t>SELECTOR CON LOS TÉCNICOS </a:t>
            </a:r>
          </a:p>
        </p:txBody>
      </p:sp>
      <p:sp>
        <p:nvSpPr>
          <p:cNvPr id="17" name="Flecha: a la derecha 16">
            <a:extLst>
              <a:ext uri="{FF2B5EF4-FFF2-40B4-BE49-F238E27FC236}">
                <a16:creationId xmlns:a16="http://schemas.microsoft.com/office/drawing/2014/main" id="{9A8EA499-F555-8C91-D276-134017C75B03}"/>
              </a:ext>
            </a:extLst>
          </p:cNvPr>
          <p:cNvSpPr/>
          <p:nvPr/>
        </p:nvSpPr>
        <p:spPr>
          <a:xfrm rot="14601178">
            <a:off x="8143897" y="5263168"/>
            <a:ext cx="1198975" cy="13433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CuadroTexto 18">
            <a:extLst>
              <a:ext uri="{FF2B5EF4-FFF2-40B4-BE49-F238E27FC236}">
                <a16:creationId xmlns:a16="http://schemas.microsoft.com/office/drawing/2014/main" id="{A732DD21-FFC7-E086-CB58-167C8C64770C}"/>
              </a:ext>
            </a:extLst>
          </p:cNvPr>
          <p:cNvSpPr txBox="1"/>
          <p:nvPr/>
        </p:nvSpPr>
        <p:spPr>
          <a:xfrm>
            <a:off x="7409365" y="5846715"/>
            <a:ext cx="3944471" cy="646331"/>
          </a:xfrm>
          <a:prstGeom prst="rect">
            <a:avLst/>
          </a:prstGeom>
          <a:noFill/>
        </p:spPr>
        <p:txBody>
          <a:bodyPr wrap="square" rtlCol="0">
            <a:spAutoFit/>
          </a:bodyPr>
          <a:lstStyle/>
          <a:p>
            <a:pPr algn="ctr"/>
            <a:r>
              <a:rPr lang="es-ES" dirty="0"/>
              <a:t>SOLO SE PUEDE CERRAR LA INCIDENCIA SI HAY UN TÉCNICO SELECCIONADO</a:t>
            </a:r>
          </a:p>
        </p:txBody>
      </p:sp>
      <p:sp>
        <p:nvSpPr>
          <p:cNvPr id="20" name="CuadroTexto 19">
            <a:extLst>
              <a:ext uri="{FF2B5EF4-FFF2-40B4-BE49-F238E27FC236}">
                <a16:creationId xmlns:a16="http://schemas.microsoft.com/office/drawing/2014/main" id="{91D4FA5A-913E-049C-5178-4A830741ED00}"/>
              </a:ext>
            </a:extLst>
          </p:cNvPr>
          <p:cNvSpPr txBox="1"/>
          <p:nvPr/>
        </p:nvSpPr>
        <p:spPr>
          <a:xfrm>
            <a:off x="8476633" y="2813353"/>
            <a:ext cx="3553498" cy="646331"/>
          </a:xfrm>
          <a:prstGeom prst="rect">
            <a:avLst/>
          </a:prstGeom>
          <a:noFill/>
        </p:spPr>
        <p:txBody>
          <a:bodyPr wrap="square" rtlCol="0">
            <a:spAutoFit/>
          </a:bodyPr>
          <a:lstStyle/>
          <a:p>
            <a:pPr algn="ctr"/>
            <a:r>
              <a:rPr lang="es-ES" dirty="0"/>
              <a:t>CUADRO CON LA IMAGEN DEL MODELO DE LA MAQUINA</a:t>
            </a:r>
          </a:p>
        </p:txBody>
      </p:sp>
      <p:sp>
        <p:nvSpPr>
          <p:cNvPr id="21" name="Flecha: a la derecha 20">
            <a:extLst>
              <a:ext uri="{FF2B5EF4-FFF2-40B4-BE49-F238E27FC236}">
                <a16:creationId xmlns:a16="http://schemas.microsoft.com/office/drawing/2014/main" id="{2C5C0C66-5328-5F9E-0E7F-11B915D6F6D7}"/>
              </a:ext>
            </a:extLst>
          </p:cNvPr>
          <p:cNvSpPr/>
          <p:nvPr/>
        </p:nvSpPr>
        <p:spPr>
          <a:xfrm rot="7506610">
            <a:off x="9988134" y="3609690"/>
            <a:ext cx="728800" cy="15796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Flecha: a la derecha 21">
            <a:extLst>
              <a:ext uri="{FF2B5EF4-FFF2-40B4-BE49-F238E27FC236}">
                <a16:creationId xmlns:a16="http://schemas.microsoft.com/office/drawing/2014/main" id="{E23AB174-A9AB-3FCF-6076-09AA959FD2E8}"/>
              </a:ext>
            </a:extLst>
          </p:cNvPr>
          <p:cNvSpPr/>
          <p:nvPr/>
        </p:nvSpPr>
        <p:spPr>
          <a:xfrm rot="16926513">
            <a:off x="5634770" y="5639589"/>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a:extLst>
              <a:ext uri="{FF2B5EF4-FFF2-40B4-BE49-F238E27FC236}">
                <a16:creationId xmlns:a16="http://schemas.microsoft.com/office/drawing/2014/main" id="{EFF983FE-D89B-E100-2506-7A14020458C8}"/>
              </a:ext>
            </a:extLst>
          </p:cNvPr>
          <p:cNvSpPr txBox="1"/>
          <p:nvPr/>
        </p:nvSpPr>
        <p:spPr>
          <a:xfrm>
            <a:off x="4547498" y="5973550"/>
            <a:ext cx="2433423" cy="369332"/>
          </a:xfrm>
          <a:prstGeom prst="rect">
            <a:avLst/>
          </a:prstGeom>
          <a:noFill/>
        </p:spPr>
        <p:txBody>
          <a:bodyPr wrap="none" rtlCol="0">
            <a:spAutoFit/>
          </a:bodyPr>
          <a:lstStyle/>
          <a:p>
            <a:r>
              <a:rPr lang="es-ES" dirty="0"/>
              <a:t>NAVEGADOR DE AVISOS</a:t>
            </a:r>
          </a:p>
        </p:txBody>
      </p:sp>
    </p:spTree>
    <p:extLst>
      <p:ext uri="{BB962C8B-B14F-4D97-AF65-F5344CB8AC3E}">
        <p14:creationId xmlns:p14="http://schemas.microsoft.com/office/powerpoint/2010/main" val="4000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76EDDBB8-C493-6749-0897-13FC16475C6A}"/>
              </a:ext>
            </a:extLst>
          </p:cNvPr>
          <p:cNvPicPr>
            <a:picLocks noChangeAspect="1"/>
          </p:cNvPicPr>
          <p:nvPr/>
        </p:nvPicPr>
        <p:blipFill rotWithShape="1">
          <a:blip r:embed="rId3"/>
          <a:srcRect l="2011" t="1883" r="4272" b="2286"/>
          <a:stretch/>
        </p:blipFill>
        <p:spPr>
          <a:xfrm>
            <a:off x="2336798" y="1837765"/>
            <a:ext cx="7443695" cy="3594847"/>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556E355-1C50-8286-F8C8-91122DD375B0}"/>
              </a:ext>
            </a:extLst>
          </p:cNvPr>
          <p:cNvSpPr txBox="1"/>
          <p:nvPr/>
        </p:nvSpPr>
        <p:spPr>
          <a:xfrm>
            <a:off x="591671" y="5809129"/>
            <a:ext cx="10900420" cy="923330"/>
          </a:xfrm>
          <a:prstGeom prst="rect">
            <a:avLst/>
          </a:prstGeom>
          <a:noFill/>
        </p:spPr>
        <p:txBody>
          <a:bodyPr wrap="none" rtlCol="0">
            <a:spAutoFit/>
          </a:bodyPr>
          <a:lstStyle/>
          <a:p>
            <a:pPr algn="ctr"/>
            <a:r>
              <a:rPr lang="es-ES" dirty="0"/>
              <a:t>AL GENERAR UN NUEVO AVISO DINAMICAMENTE SE GENERAN LAS TABLAS DE INFORMACION CON LAS ÚLTIMAS</a:t>
            </a:r>
          </a:p>
          <a:p>
            <a:pPr algn="ctr"/>
            <a:r>
              <a:rPr lang="es-ES" dirty="0"/>
              <a:t>INCIDENCIAS DE ESE CLIENTE Y DE ESA MÁQUINA EN CONCRETO. SI PULSAMOS SOBRE UNA FILA DE LAS TABLAS SE</a:t>
            </a:r>
          </a:p>
          <a:p>
            <a:pPr algn="ctr"/>
            <a:r>
              <a:rPr lang="es-ES" dirty="0"/>
              <a:t>ABRE UN MODAL CON INFORMACIÓN MÁS DETALLADA DE LA MISMA.</a:t>
            </a:r>
          </a:p>
        </p:txBody>
      </p:sp>
    </p:spTree>
    <p:extLst>
      <p:ext uri="{BB962C8B-B14F-4D97-AF65-F5344CB8AC3E}">
        <p14:creationId xmlns:p14="http://schemas.microsoft.com/office/powerpoint/2010/main" val="28347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Rectángulo 1">
            <a:extLst>
              <a:ext uri="{FF2B5EF4-FFF2-40B4-BE49-F238E27FC236}">
                <a16:creationId xmlns:a16="http://schemas.microsoft.com/office/drawing/2014/main" id="{C329B0D5-6195-CDEC-08F0-78347C129C9A}"/>
              </a:ext>
            </a:extLst>
          </p:cNvPr>
          <p:cNvSpPr/>
          <p:nvPr/>
        </p:nvSpPr>
        <p:spPr>
          <a:xfrm>
            <a:off x="4231341" y="1624465"/>
            <a:ext cx="3505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898DCA3C-B4BB-5ECA-FAEB-E00A5190C265}"/>
              </a:ext>
            </a:extLst>
          </p:cNvPr>
          <p:cNvSpPr txBox="1"/>
          <p:nvPr/>
        </p:nvSpPr>
        <p:spPr>
          <a:xfrm>
            <a:off x="4602991" y="1642896"/>
            <a:ext cx="2950168" cy="369332"/>
          </a:xfrm>
          <a:prstGeom prst="rect">
            <a:avLst/>
          </a:prstGeom>
          <a:noFill/>
        </p:spPr>
        <p:txBody>
          <a:bodyPr wrap="none" rtlCol="0">
            <a:spAutoFit/>
          </a:bodyPr>
          <a:lstStyle/>
          <a:p>
            <a:pPr algn="ctr"/>
            <a:r>
              <a:rPr lang="es-ES" b="1" dirty="0">
                <a:solidFill>
                  <a:schemeClr val="bg1"/>
                </a:solidFill>
              </a:rPr>
              <a:t>OPCIÓN AVISOS PENDIENTES</a:t>
            </a:r>
          </a:p>
        </p:txBody>
      </p:sp>
      <p:pic>
        <p:nvPicPr>
          <p:cNvPr id="5" name="Imagen 4">
            <a:extLst>
              <a:ext uri="{FF2B5EF4-FFF2-40B4-BE49-F238E27FC236}">
                <a16:creationId xmlns:a16="http://schemas.microsoft.com/office/drawing/2014/main" id="{46B4081D-498F-3B26-F780-6ECB76E54796}"/>
              </a:ext>
            </a:extLst>
          </p:cNvPr>
          <p:cNvPicPr>
            <a:picLocks noChangeAspect="1"/>
          </p:cNvPicPr>
          <p:nvPr/>
        </p:nvPicPr>
        <p:blipFill>
          <a:blip r:embed="rId3"/>
          <a:stretch>
            <a:fillRect/>
          </a:stretch>
        </p:blipFill>
        <p:spPr>
          <a:xfrm>
            <a:off x="1201275" y="2904022"/>
            <a:ext cx="9753600" cy="2858198"/>
          </a:xfrm>
          <a:prstGeom prst="rect">
            <a:avLst/>
          </a:prstGeom>
          <a:effectLst>
            <a:outerShdw blurRad="50800" dist="38100" dir="2700000" algn="tl" rotWithShape="0">
              <a:prstClr val="black">
                <a:alpha val="40000"/>
              </a:prstClr>
            </a:outerShdw>
          </a:effectLst>
        </p:spPr>
      </p:pic>
      <p:sp>
        <p:nvSpPr>
          <p:cNvPr id="8" name="CuadroTexto 7">
            <a:extLst>
              <a:ext uri="{FF2B5EF4-FFF2-40B4-BE49-F238E27FC236}">
                <a16:creationId xmlns:a16="http://schemas.microsoft.com/office/drawing/2014/main" id="{950AE56D-C716-CDAB-5065-ACCACAC91F51}"/>
              </a:ext>
            </a:extLst>
          </p:cNvPr>
          <p:cNvSpPr txBox="1"/>
          <p:nvPr/>
        </p:nvSpPr>
        <p:spPr>
          <a:xfrm>
            <a:off x="237376" y="1687759"/>
            <a:ext cx="2137958" cy="369332"/>
          </a:xfrm>
          <a:prstGeom prst="rect">
            <a:avLst/>
          </a:prstGeom>
          <a:noFill/>
        </p:spPr>
        <p:txBody>
          <a:bodyPr wrap="none" rtlCol="0">
            <a:spAutoFit/>
          </a:bodyPr>
          <a:lstStyle/>
          <a:p>
            <a:r>
              <a:rPr lang="es-ES" dirty="0"/>
              <a:t>BOTÓN ACTUALIZAR.</a:t>
            </a:r>
          </a:p>
        </p:txBody>
      </p:sp>
      <p:sp>
        <p:nvSpPr>
          <p:cNvPr id="9" name="CuadroTexto 8">
            <a:extLst>
              <a:ext uri="{FF2B5EF4-FFF2-40B4-BE49-F238E27FC236}">
                <a16:creationId xmlns:a16="http://schemas.microsoft.com/office/drawing/2014/main" id="{08E4A3A0-F815-D7B6-8447-8F157811D2F3}"/>
              </a:ext>
            </a:extLst>
          </p:cNvPr>
          <p:cNvSpPr txBox="1"/>
          <p:nvPr/>
        </p:nvSpPr>
        <p:spPr>
          <a:xfrm>
            <a:off x="6078075" y="2121116"/>
            <a:ext cx="2173415" cy="369332"/>
          </a:xfrm>
          <a:prstGeom prst="rect">
            <a:avLst/>
          </a:prstGeom>
          <a:noFill/>
        </p:spPr>
        <p:txBody>
          <a:bodyPr wrap="none" rtlCol="0">
            <a:spAutoFit/>
          </a:bodyPr>
          <a:lstStyle/>
          <a:p>
            <a:r>
              <a:rPr lang="es-ES" dirty="0"/>
              <a:t>BARRA DE TÉCNICOS.</a:t>
            </a:r>
          </a:p>
        </p:txBody>
      </p:sp>
      <p:sp>
        <p:nvSpPr>
          <p:cNvPr id="10" name="CuadroTexto 9">
            <a:extLst>
              <a:ext uri="{FF2B5EF4-FFF2-40B4-BE49-F238E27FC236}">
                <a16:creationId xmlns:a16="http://schemas.microsoft.com/office/drawing/2014/main" id="{21DD6BE4-FD67-E75A-DD91-7600F7E1517F}"/>
              </a:ext>
            </a:extLst>
          </p:cNvPr>
          <p:cNvSpPr txBox="1"/>
          <p:nvPr/>
        </p:nvSpPr>
        <p:spPr>
          <a:xfrm>
            <a:off x="9303804" y="1809131"/>
            <a:ext cx="2555380" cy="369332"/>
          </a:xfrm>
          <a:prstGeom prst="rect">
            <a:avLst/>
          </a:prstGeom>
          <a:noFill/>
        </p:spPr>
        <p:txBody>
          <a:bodyPr wrap="none" rtlCol="0">
            <a:spAutoFit/>
          </a:bodyPr>
          <a:lstStyle/>
          <a:p>
            <a:r>
              <a:rPr lang="es-ES" dirty="0"/>
              <a:t>REGISTROS MOSTRADOS.</a:t>
            </a:r>
          </a:p>
        </p:txBody>
      </p:sp>
      <p:sp>
        <p:nvSpPr>
          <p:cNvPr id="11" name="CuadroTexto 10">
            <a:extLst>
              <a:ext uri="{FF2B5EF4-FFF2-40B4-BE49-F238E27FC236}">
                <a16:creationId xmlns:a16="http://schemas.microsoft.com/office/drawing/2014/main" id="{0431E7D5-D1B6-1458-F905-F9D6F0579663}"/>
              </a:ext>
            </a:extLst>
          </p:cNvPr>
          <p:cNvSpPr txBox="1"/>
          <p:nvPr/>
        </p:nvSpPr>
        <p:spPr>
          <a:xfrm>
            <a:off x="2615784" y="2141887"/>
            <a:ext cx="2103974" cy="369332"/>
          </a:xfrm>
          <a:prstGeom prst="rect">
            <a:avLst/>
          </a:prstGeom>
          <a:noFill/>
        </p:spPr>
        <p:txBody>
          <a:bodyPr wrap="none" rtlCol="0">
            <a:spAutoFit/>
          </a:bodyPr>
          <a:lstStyle/>
          <a:p>
            <a:r>
              <a:rPr lang="es-ES" dirty="0"/>
              <a:t>FLECHAS DE ORDEN.</a:t>
            </a:r>
          </a:p>
        </p:txBody>
      </p:sp>
      <p:sp>
        <p:nvSpPr>
          <p:cNvPr id="12" name="CuadroTexto 11">
            <a:extLst>
              <a:ext uri="{FF2B5EF4-FFF2-40B4-BE49-F238E27FC236}">
                <a16:creationId xmlns:a16="http://schemas.microsoft.com/office/drawing/2014/main" id="{D43C68CC-8288-01AB-C10E-4EA8C535F4B8}"/>
              </a:ext>
            </a:extLst>
          </p:cNvPr>
          <p:cNvSpPr txBox="1"/>
          <p:nvPr/>
        </p:nvSpPr>
        <p:spPr>
          <a:xfrm>
            <a:off x="3489775" y="6342711"/>
            <a:ext cx="7000121" cy="369332"/>
          </a:xfrm>
          <a:prstGeom prst="rect">
            <a:avLst/>
          </a:prstGeom>
          <a:noFill/>
        </p:spPr>
        <p:txBody>
          <a:bodyPr wrap="square" rtlCol="0">
            <a:spAutoFit/>
          </a:bodyPr>
          <a:lstStyle/>
          <a:p>
            <a:pPr algn="ctr"/>
            <a:r>
              <a:rPr lang="es-ES" dirty="0"/>
              <a:t>DESPLEGABLES DE MAQUINAS DE CLIENTE, PRIORIDAD Y TÉCNICO.</a:t>
            </a:r>
          </a:p>
        </p:txBody>
      </p:sp>
      <p:sp>
        <p:nvSpPr>
          <p:cNvPr id="13" name="CuadroTexto 12">
            <a:extLst>
              <a:ext uri="{FF2B5EF4-FFF2-40B4-BE49-F238E27FC236}">
                <a16:creationId xmlns:a16="http://schemas.microsoft.com/office/drawing/2014/main" id="{DA77529C-EA5D-CC33-E076-94F231A92AF8}"/>
              </a:ext>
            </a:extLst>
          </p:cNvPr>
          <p:cNvSpPr txBox="1"/>
          <p:nvPr/>
        </p:nvSpPr>
        <p:spPr>
          <a:xfrm>
            <a:off x="193648" y="6065712"/>
            <a:ext cx="2179636" cy="646331"/>
          </a:xfrm>
          <a:prstGeom prst="rect">
            <a:avLst/>
          </a:prstGeom>
          <a:noFill/>
        </p:spPr>
        <p:txBody>
          <a:bodyPr wrap="none" rtlCol="0">
            <a:spAutoFit/>
          </a:bodyPr>
          <a:lstStyle/>
          <a:p>
            <a:r>
              <a:rPr lang="es-ES" dirty="0"/>
              <a:t>CHECK FINALIZACIÓN</a:t>
            </a:r>
          </a:p>
          <a:p>
            <a:r>
              <a:rPr lang="es-ES" dirty="0"/>
              <a:t>MULTIPLES AVISOS.</a:t>
            </a:r>
          </a:p>
        </p:txBody>
      </p:sp>
      <p:sp>
        <p:nvSpPr>
          <p:cNvPr id="14" name="Flecha: a la derecha 13">
            <a:extLst>
              <a:ext uri="{FF2B5EF4-FFF2-40B4-BE49-F238E27FC236}">
                <a16:creationId xmlns:a16="http://schemas.microsoft.com/office/drawing/2014/main" id="{753D8747-AED7-3380-B644-8D366B9AB064}"/>
              </a:ext>
            </a:extLst>
          </p:cNvPr>
          <p:cNvSpPr/>
          <p:nvPr/>
        </p:nvSpPr>
        <p:spPr>
          <a:xfrm rot="3975539" flipV="1">
            <a:off x="901047" y="2410487"/>
            <a:ext cx="1060627" cy="14014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Flecha: a la derecha 14">
            <a:extLst>
              <a:ext uri="{FF2B5EF4-FFF2-40B4-BE49-F238E27FC236}">
                <a16:creationId xmlns:a16="http://schemas.microsoft.com/office/drawing/2014/main" id="{8D099A2C-457A-D0B0-C876-FFF3E501CC55}"/>
              </a:ext>
            </a:extLst>
          </p:cNvPr>
          <p:cNvSpPr/>
          <p:nvPr/>
        </p:nvSpPr>
        <p:spPr>
          <a:xfrm rot="7506610">
            <a:off x="3709966" y="2572052"/>
            <a:ext cx="485722" cy="13894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Flecha: a la derecha 15">
            <a:extLst>
              <a:ext uri="{FF2B5EF4-FFF2-40B4-BE49-F238E27FC236}">
                <a16:creationId xmlns:a16="http://schemas.microsoft.com/office/drawing/2014/main" id="{E4D2A2B4-3B2F-21A5-DF1D-40487DAA8466}"/>
              </a:ext>
            </a:extLst>
          </p:cNvPr>
          <p:cNvSpPr/>
          <p:nvPr/>
        </p:nvSpPr>
        <p:spPr>
          <a:xfrm rot="7506610">
            <a:off x="6990753" y="2572531"/>
            <a:ext cx="487495" cy="13201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lecha: a la derecha 16">
            <a:extLst>
              <a:ext uri="{FF2B5EF4-FFF2-40B4-BE49-F238E27FC236}">
                <a16:creationId xmlns:a16="http://schemas.microsoft.com/office/drawing/2014/main" id="{4A6BE8BF-CD1C-3CAD-C206-81F31E5142DF}"/>
              </a:ext>
            </a:extLst>
          </p:cNvPr>
          <p:cNvSpPr/>
          <p:nvPr/>
        </p:nvSpPr>
        <p:spPr>
          <a:xfrm rot="7506610">
            <a:off x="10399691" y="2436339"/>
            <a:ext cx="728800" cy="15796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Flecha: a la derecha 17">
            <a:extLst>
              <a:ext uri="{FF2B5EF4-FFF2-40B4-BE49-F238E27FC236}">
                <a16:creationId xmlns:a16="http://schemas.microsoft.com/office/drawing/2014/main" id="{6052C79C-EC81-FDD9-BF22-516ABBDADB78}"/>
              </a:ext>
            </a:extLst>
          </p:cNvPr>
          <p:cNvSpPr/>
          <p:nvPr/>
        </p:nvSpPr>
        <p:spPr>
          <a:xfrm rot="16926513">
            <a:off x="4101900" y="5955092"/>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Flecha: a la derecha 18">
            <a:extLst>
              <a:ext uri="{FF2B5EF4-FFF2-40B4-BE49-F238E27FC236}">
                <a16:creationId xmlns:a16="http://schemas.microsoft.com/office/drawing/2014/main" id="{33BED1B5-5E96-0E02-0535-57A2063A668C}"/>
              </a:ext>
            </a:extLst>
          </p:cNvPr>
          <p:cNvSpPr/>
          <p:nvPr/>
        </p:nvSpPr>
        <p:spPr>
          <a:xfrm rot="16926513">
            <a:off x="9327737" y="6000271"/>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Flecha: a la derecha 19">
            <a:extLst>
              <a:ext uri="{FF2B5EF4-FFF2-40B4-BE49-F238E27FC236}">
                <a16:creationId xmlns:a16="http://schemas.microsoft.com/office/drawing/2014/main" id="{0BC03D11-D846-DC8F-2A67-0DE20B6FC5A6}"/>
              </a:ext>
            </a:extLst>
          </p:cNvPr>
          <p:cNvSpPr/>
          <p:nvPr/>
        </p:nvSpPr>
        <p:spPr>
          <a:xfrm rot="16926513">
            <a:off x="4903243" y="6000272"/>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a la derecha 20">
            <a:extLst>
              <a:ext uri="{FF2B5EF4-FFF2-40B4-BE49-F238E27FC236}">
                <a16:creationId xmlns:a16="http://schemas.microsoft.com/office/drawing/2014/main" id="{F9AF7853-7B39-ED4E-C214-ADA6D7DCF2CE}"/>
              </a:ext>
            </a:extLst>
          </p:cNvPr>
          <p:cNvSpPr/>
          <p:nvPr/>
        </p:nvSpPr>
        <p:spPr>
          <a:xfrm rot="13555446">
            <a:off x="6994674" y="5490254"/>
            <a:ext cx="882394" cy="121947"/>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F9473DD7-3BA6-4182-71AA-0F5EF53A1610}"/>
              </a:ext>
            </a:extLst>
          </p:cNvPr>
          <p:cNvSpPr txBox="1"/>
          <p:nvPr/>
        </p:nvSpPr>
        <p:spPr>
          <a:xfrm>
            <a:off x="6078075" y="5910606"/>
            <a:ext cx="3247620" cy="369332"/>
          </a:xfrm>
          <a:prstGeom prst="rect">
            <a:avLst/>
          </a:prstGeom>
          <a:noFill/>
        </p:spPr>
        <p:txBody>
          <a:bodyPr wrap="none" rtlCol="0">
            <a:spAutoFit/>
          </a:bodyPr>
          <a:lstStyle/>
          <a:p>
            <a:r>
              <a:rPr lang="es-ES" dirty="0"/>
              <a:t>ACTUALIZADO DINAMICAMENTE</a:t>
            </a:r>
          </a:p>
        </p:txBody>
      </p:sp>
    </p:spTree>
    <p:extLst>
      <p:ext uri="{BB962C8B-B14F-4D97-AF65-F5344CB8AC3E}">
        <p14:creationId xmlns:p14="http://schemas.microsoft.com/office/powerpoint/2010/main" val="154155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3" name="CuadroTexto 2">
            <a:extLst>
              <a:ext uri="{FF2B5EF4-FFF2-40B4-BE49-F238E27FC236}">
                <a16:creationId xmlns:a16="http://schemas.microsoft.com/office/drawing/2014/main" id="{898DCA3C-B4BB-5ECA-FAEB-E00A5190C265}"/>
              </a:ext>
            </a:extLst>
          </p:cNvPr>
          <p:cNvSpPr txBox="1"/>
          <p:nvPr/>
        </p:nvSpPr>
        <p:spPr>
          <a:xfrm>
            <a:off x="4652003" y="1642354"/>
            <a:ext cx="2684068" cy="369332"/>
          </a:xfrm>
          <a:prstGeom prst="rect">
            <a:avLst/>
          </a:prstGeom>
          <a:noFill/>
        </p:spPr>
        <p:txBody>
          <a:bodyPr wrap="none" rtlCol="0">
            <a:spAutoFit/>
          </a:bodyPr>
          <a:lstStyle/>
          <a:p>
            <a:pPr algn="ctr"/>
            <a:r>
              <a:rPr lang="es-ES" b="1" dirty="0">
                <a:solidFill>
                  <a:schemeClr val="bg1"/>
                </a:solidFill>
              </a:rPr>
              <a:t>OPCIÓN AVISOS PENDIEES</a:t>
            </a:r>
          </a:p>
        </p:txBody>
      </p:sp>
      <p:sp>
        <p:nvSpPr>
          <p:cNvPr id="13" name="CuadroTexto 12">
            <a:extLst>
              <a:ext uri="{FF2B5EF4-FFF2-40B4-BE49-F238E27FC236}">
                <a16:creationId xmlns:a16="http://schemas.microsoft.com/office/drawing/2014/main" id="{DA77529C-EA5D-CC33-E076-94F231A92AF8}"/>
              </a:ext>
            </a:extLst>
          </p:cNvPr>
          <p:cNvSpPr txBox="1"/>
          <p:nvPr/>
        </p:nvSpPr>
        <p:spPr>
          <a:xfrm>
            <a:off x="9325202" y="3366822"/>
            <a:ext cx="1407758" cy="430887"/>
          </a:xfrm>
          <a:prstGeom prst="rect">
            <a:avLst/>
          </a:prstGeom>
          <a:noFill/>
        </p:spPr>
        <p:txBody>
          <a:bodyPr wrap="none" rtlCol="0">
            <a:spAutoFit/>
          </a:bodyPr>
          <a:lstStyle/>
          <a:p>
            <a:pPr algn="ctr"/>
            <a:r>
              <a:rPr lang="es-ES" sz="1100" dirty="0"/>
              <a:t>CHECK FINALIZACIÓN</a:t>
            </a:r>
          </a:p>
          <a:p>
            <a:pPr algn="ctr"/>
            <a:r>
              <a:rPr lang="es-ES" sz="1100" dirty="0"/>
              <a:t>MULTIPLES AVISOS.</a:t>
            </a:r>
          </a:p>
        </p:txBody>
      </p:sp>
      <p:pic>
        <p:nvPicPr>
          <p:cNvPr id="23" name="Imagen 22">
            <a:extLst>
              <a:ext uri="{FF2B5EF4-FFF2-40B4-BE49-F238E27FC236}">
                <a16:creationId xmlns:a16="http://schemas.microsoft.com/office/drawing/2014/main" id="{A4BD3B44-EE7B-9518-375F-6605E51F544F}"/>
              </a:ext>
            </a:extLst>
          </p:cNvPr>
          <p:cNvPicPr>
            <a:picLocks noChangeAspect="1"/>
          </p:cNvPicPr>
          <p:nvPr/>
        </p:nvPicPr>
        <p:blipFill>
          <a:blip r:embed="rId3"/>
          <a:stretch>
            <a:fillRect/>
          </a:stretch>
        </p:blipFill>
        <p:spPr>
          <a:xfrm>
            <a:off x="365325" y="1898284"/>
            <a:ext cx="3247620" cy="1377451"/>
          </a:xfrm>
          <a:prstGeom prst="rect">
            <a:avLst/>
          </a:prstGeom>
          <a:effectLst>
            <a:outerShdw blurRad="50800" dist="38100" dir="2700000" algn="tl" rotWithShape="0">
              <a:prstClr val="black">
                <a:alpha val="40000"/>
              </a:prstClr>
            </a:outerShdw>
          </a:effectLst>
        </p:spPr>
      </p:pic>
      <p:pic>
        <p:nvPicPr>
          <p:cNvPr id="25" name="Imagen 24">
            <a:extLst>
              <a:ext uri="{FF2B5EF4-FFF2-40B4-BE49-F238E27FC236}">
                <a16:creationId xmlns:a16="http://schemas.microsoft.com/office/drawing/2014/main" id="{504C3965-FF6A-B3D7-0870-8EF092BAEA1C}"/>
              </a:ext>
            </a:extLst>
          </p:cNvPr>
          <p:cNvPicPr>
            <a:picLocks noChangeAspect="1"/>
          </p:cNvPicPr>
          <p:nvPr/>
        </p:nvPicPr>
        <p:blipFill>
          <a:blip r:embed="rId4"/>
          <a:stretch>
            <a:fillRect/>
          </a:stretch>
        </p:blipFill>
        <p:spPr>
          <a:xfrm>
            <a:off x="4281050" y="1900643"/>
            <a:ext cx="3247620" cy="1250636"/>
          </a:xfrm>
          <a:prstGeom prst="rect">
            <a:avLst/>
          </a:prstGeom>
          <a:effectLst>
            <a:outerShdw blurRad="50800" dist="38100" dir="2700000" algn="tl" rotWithShape="0">
              <a:prstClr val="black">
                <a:alpha val="40000"/>
              </a:prstClr>
            </a:outerShdw>
          </a:effectLst>
        </p:spPr>
      </p:pic>
      <p:pic>
        <p:nvPicPr>
          <p:cNvPr id="27" name="Imagen 26">
            <a:extLst>
              <a:ext uri="{FF2B5EF4-FFF2-40B4-BE49-F238E27FC236}">
                <a16:creationId xmlns:a16="http://schemas.microsoft.com/office/drawing/2014/main" id="{63238671-89D9-1AAE-9969-88F07265A170}"/>
              </a:ext>
            </a:extLst>
          </p:cNvPr>
          <p:cNvPicPr>
            <a:picLocks noChangeAspect="1"/>
          </p:cNvPicPr>
          <p:nvPr/>
        </p:nvPicPr>
        <p:blipFill>
          <a:blip r:embed="rId5"/>
          <a:stretch>
            <a:fillRect/>
          </a:stretch>
        </p:blipFill>
        <p:spPr>
          <a:xfrm>
            <a:off x="1185207" y="3981715"/>
            <a:ext cx="2303183" cy="1718736"/>
          </a:xfrm>
          <a:prstGeom prst="rect">
            <a:avLst/>
          </a:prstGeom>
          <a:effectLst>
            <a:outerShdw blurRad="50800" dist="38100" dir="2700000" algn="tl" rotWithShape="0">
              <a:prstClr val="black">
                <a:alpha val="40000"/>
              </a:prstClr>
            </a:outerShdw>
          </a:effectLst>
        </p:spPr>
      </p:pic>
      <p:pic>
        <p:nvPicPr>
          <p:cNvPr id="29" name="Imagen 28">
            <a:extLst>
              <a:ext uri="{FF2B5EF4-FFF2-40B4-BE49-F238E27FC236}">
                <a16:creationId xmlns:a16="http://schemas.microsoft.com/office/drawing/2014/main" id="{E4892196-CD11-DE6F-63F5-A022C5F884B0}"/>
              </a:ext>
            </a:extLst>
          </p:cNvPr>
          <p:cNvPicPr>
            <a:picLocks noChangeAspect="1"/>
          </p:cNvPicPr>
          <p:nvPr/>
        </p:nvPicPr>
        <p:blipFill>
          <a:blip r:embed="rId6"/>
          <a:stretch>
            <a:fillRect/>
          </a:stretch>
        </p:blipFill>
        <p:spPr>
          <a:xfrm>
            <a:off x="4586582" y="4026489"/>
            <a:ext cx="3149959" cy="1505290"/>
          </a:xfrm>
          <a:prstGeom prst="rect">
            <a:avLst/>
          </a:prstGeom>
          <a:effectLst>
            <a:outerShdw blurRad="50800" dist="38100" dir="2700000" algn="tl" rotWithShape="0">
              <a:prstClr val="black">
                <a:alpha val="40000"/>
              </a:prstClr>
            </a:outerShdw>
          </a:effectLst>
        </p:spPr>
      </p:pic>
      <p:pic>
        <p:nvPicPr>
          <p:cNvPr id="31" name="Imagen 30">
            <a:extLst>
              <a:ext uri="{FF2B5EF4-FFF2-40B4-BE49-F238E27FC236}">
                <a16:creationId xmlns:a16="http://schemas.microsoft.com/office/drawing/2014/main" id="{1384CF52-FEB6-EBC6-C160-1BC4C96A0859}"/>
              </a:ext>
            </a:extLst>
          </p:cNvPr>
          <p:cNvPicPr>
            <a:picLocks noChangeAspect="1"/>
          </p:cNvPicPr>
          <p:nvPr/>
        </p:nvPicPr>
        <p:blipFill>
          <a:blip r:embed="rId7"/>
          <a:stretch>
            <a:fillRect/>
          </a:stretch>
        </p:blipFill>
        <p:spPr>
          <a:xfrm>
            <a:off x="8196775" y="1901633"/>
            <a:ext cx="3344053" cy="1374102"/>
          </a:xfrm>
          <a:prstGeom prst="rect">
            <a:avLst/>
          </a:prstGeom>
          <a:effectLst>
            <a:outerShdw blurRad="50800" dist="38100" dir="2700000" algn="tl" rotWithShape="0">
              <a:prstClr val="black">
                <a:alpha val="40000"/>
              </a:prstClr>
            </a:outerShdw>
          </a:effectLst>
        </p:spPr>
      </p:pic>
      <p:sp>
        <p:nvSpPr>
          <p:cNvPr id="34" name="CuadroTexto 33">
            <a:extLst>
              <a:ext uri="{FF2B5EF4-FFF2-40B4-BE49-F238E27FC236}">
                <a16:creationId xmlns:a16="http://schemas.microsoft.com/office/drawing/2014/main" id="{9A3D7579-5683-5587-6237-AB98C04A18C1}"/>
              </a:ext>
            </a:extLst>
          </p:cNvPr>
          <p:cNvSpPr txBox="1"/>
          <p:nvPr/>
        </p:nvSpPr>
        <p:spPr>
          <a:xfrm>
            <a:off x="929041" y="3275735"/>
            <a:ext cx="2565126" cy="430887"/>
          </a:xfrm>
          <a:prstGeom prst="rect">
            <a:avLst/>
          </a:prstGeom>
          <a:noFill/>
        </p:spPr>
        <p:txBody>
          <a:bodyPr wrap="none" rtlCol="0">
            <a:spAutoFit/>
          </a:bodyPr>
          <a:lstStyle/>
          <a:p>
            <a:r>
              <a:rPr lang="es-ES" sz="1100" dirty="0"/>
              <a:t>SELECTOR DINAMICO DE ACTUALIZACION</a:t>
            </a:r>
          </a:p>
          <a:p>
            <a:r>
              <a:rPr lang="es-ES" sz="1100" dirty="0"/>
              <a:t>DE LAS MAQUINAS DEL CLIENTE.</a:t>
            </a:r>
          </a:p>
        </p:txBody>
      </p:sp>
      <p:sp>
        <p:nvSpPr>
          <p:cNvPr id="35" name="CuadroTexto 34">
            <a:extLst>
              <a:ext uri="{FF2B5EF4-FFF2-40B4-BE49-F238E27FC236}">
                <a16:creationId xmlns:a16="http://schemas.microsoft.com/office/drawing/2014/main" id="{C9B2CD6D-5DDB-25CD-8296-A97DB49C16C4}"/>
              </a:ext>
            </a:extLst>
          </p:cNvPr>
          <p:cNvSpPr txBox="1"/>
          <p:nvPr/>
        </p:nvSpPr>
        <p:spPr>
          <a:xfrm>
            <a:off x="4231341" y="3350834"/>
            <a:ext cx="3505200" cy="430887"/>
          </a:xfrm>
          <a:prstGeom prst="rect">
            <a:avLst/>
          </a:prstGeom>
          <a:noFill/>
        </p:spPr>
        <p:txBody>
          <a:bodyPr wrap="square" rtlCol="0">
            <a:spAutoFit/>
          </a:bodyPr>
          <a:lstStyle/>
          <a:p>
            <a:pPr algn="ctr"/>
            <a:r>
              <a:rPr lang="es-ES" sz="1100" dirty="0"/>
              <a:t>SELECTOR DINAMICO DE ACTUALIZACION</a:t>
            </a:r>
          </a:p>
          <a:p>
            <a:pPr algn="ctr"/>
            <a:r>
              <a:rPr lang="es-ES" sz="1100" dirty="0"/>
              <a:t>DE LOS TÉCNICOS ASIGNADOS.</a:t>
            </a:r>
          </a:p>
        </p:txBody>
      </p:sp>
      <p:sp>
        <p:nvSpPr>
          <p:cNvPr id="36" name="CuadroTexto 35">
            <a:extLst>
              <a:ext uri="{FF2B5EF4-FFF2-40B4-BE49-F238E27FC236}">
                <a16:creationId xmlns:a16="http://schemas.microsoft.com/office/drawing/2014/main" id="{7A8EFEB0-4E15-5599-3EBD-938DEB200D16}"/>
              </a:ext>
            </a:extLst>
          </p:cNvPr>
          <p:cNvSpPr txBox="1"/>
          <p:nvPr/>
        </p:nvSpPr>
        <p:spPr>
          <a:xfrm>
            <a:off x="837906" y="5827320"/>
            <a:ext cx="3095719" cy="430887"/>
          </a:xfrm>
          <a:prstGeom prst="rect">
            <a:avLst/>
          </a:prstGeom>
          <a:noFill/>
        </p:spPr>
        <p:txBody>
          <a:bodyPr wrap="none" rtlCol="0">
            <a:spAutoFit/>
          </a:bodyPr>
          <a:lstStyle/>
          <a:p>
            <a:pPr algn="ctr"/>
            <a:r>
              <a:rPr lang="es-ES" sz="1100" dirty="0"/>
              <a:t>ACTUALIZACIÓN DINÁMICA DE LAS ADVERTENCIAS</a:t>
            </a:r>
          </a:p>
          <a:p>
            <a:pPr algn="ctr"/>
            <a:r>
              <a:rPr lang="es-ES" sz="1100" dirty="0"/>
              <a:t>EN EL CAMBIO DE PRIORIDAD.</a:t>
            </a:r>
          </a:p>
        </p:txBody>
      </p:sp>
      <p:sp>
        <p:nvSpPr>
          <p:cNvPr id="37" name="CuadroTexto 36">
            <a:extLst>
              <a:ext uri="{FF2B5EF4-FFF2-40B4-BE49-F238E27FC236}">
                <a16:creationId xmlns:a16="http://schemas.microsoft.com/office/drawing/2014/main" id="{60B1D79C-3F60-B513-B92F-13F10FE06567}"/>
              </a:ext>
            </a:extLst>
          </p:cNvPr>
          <p:cNvSpPr txBox="1"/>
          <p:nvPr/>
        </p:nvSpPr>
        <p:spPr>
          <a:xfrm>
            <a:off x="4378861" y="5569646"/>
            <a:ext cx="3565400" cy="261610"/>
          </a:xfrm>
          <a:prstGeom prst="rect">
            <a:avLst/>
          </a:prstGeom>
          <a:noFill/>
        </p:spPr>
        <p:txBody>
          <a:bodyPr wrap="none" rtlCol="0">
            <a:spAutoFit/>
          </a:bodyPr>
          <a:lstStyle/>
          <a:p>
            <a:r>
              <a:rPr lang="es-ES" sz="1100" dirty="0"/>
              <a:t>ADVERTENCIA AUTOMÁTICA SI EL AVISO ES MUY ANTIGUO</a:t>
            </a:r>
          </a:p>
        </p:txBody>
      </p:sp>
    </p:spTree>
    <p:extLst>
      <p:ext uri="{BB962C8B-B14F-4D97-AF65-F5344CB8AC3E}">
        <p14:creationId xmlns:p14="http://schemas.microsoft.com/office/powerpoint/2010/main" val="310401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ADMINISTRADOR</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654424" y="1757082"/>
            <a:ext cx="10895611" cy="646331"/>
          </a:xfrm>
          <a:prstGeom prst="rect">
            <a:avLst/>
          </a:prstGeom>
          <a:noFill/>
        </p:spPr>
        <p:txBody>
          <a:bodyPr wrap="none" rtlCol="0">
            <a:spAutoFit/>
          </a:bodyPr>
          <a:lstStyle/>
          <a:p>
            <a:pPr algn="ctr"/>
            <a:r>
              <a:rPr lang="es-ES" dirty="0"/>
              <a:t>PARA EL PERFIL DE ADMISTRADOR ESTA DISPONIBLE LA OPCIÓN DE DAR DE ALTA NUEVOS USUARIOS Y MODIFICAR</a:t>
            </a:r>
          </a:p>
          <a:p>
            <a:pPr algn="ctr"/>
            <a:r>
              <a:rPr lang="es-ES" dirty="0"/>
              <a:t>LOS DATOS DE LOS EXISTENTES, SU NIVEL DE ACCESO Y RESETEAR PASSWORD. </a:t>
            </a:r>
          </a:p>
        </p:txBody>
      </p:sp>
      <p:pic>
        <p:nvPicPr>
          <p:cNvPr id="4" name="Imagen 3">
            <a:extLst>
              <a:ext uri="{FF2B5EF4-FFF2-40B4-BE49-F238E27FC236}">
                <a16:creationId xmlns:a16="http://schemas.microsoft.com/office/drawing/2014/main" id="{0D548FAC-3C59-FCA3-7DF1-1D0ADFF10D61}"/>
              </a:ext>
            </a:extLst>
          </p:cNvPr>
          <p:cNvPicPr>
            <a:picLocks noChangeAspect="1"/>
          </p:cNvPicPr>
          <p:nvPr/>
        </p:nvPicPr>
        <p:blipFill rotWithShape="1">
          <a:blip r:embed="rId3"/>
          <a:srcRect l="6037"/>
          <a:stretch/>
        </p:blipFill>
        <p:spPr>
          <a:xfrm>
            <a:off x="932107" y="2796987"/>
            <a:ext cx="4601412" cy="2728991"/>
          </a:xfrm>
          <a:prstGeom prst="rect">
            <a:avLst/>
          </a:prstGeom>
          <a:effectLst>
            <a:outerShdw blurRad="50800" dist="38100" dir="2700000" algn="tl" rotWithShape="0">
              <a:prstClr val="black">
                <a:alpha val="40000"/>
              </a:prstClr>
            </a:outerShdw>
          </a:effectLst>
        </p:spPr>
      </p:pic>
      <p:pic>
        <p:nvPicPr>
          <p:cNvPr id="8" name="Imagen 7">
            <a:extLst>
              <a:ext uri="{FF2B5EF4-FFF2-40B4-BE49-F238E27FC236}">
                <a16:creationId xmlns:a16="http://schemas.microsoft.com/office/drawing/2014/main" id="{F80089AF-0430-0710-DD97-20331603CF8E}"/>
              </a:ext>
            </a:extLst>
          </p:cNvPr>
          <p:cNvPicPr>
            <a:picLocks noChangeAspect="1"/>
          </p:cNvPicPr>
          <p:nvPr/>
        </p:nvPicPr>
        <p:blipFill rotWithShape="1">
          <a:blip r:embed="rId4"/>
          <a:srcRect r="3444" b="6378"/>
          <a:stretch/>
        </p:blipFill>
        <p:spPr>
          <a:xfrm>
            <a:off x="5965019" y="2778132"/>
            <a:ext cx="5285447" cy="27289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69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514155" y="371475"/>
            <a:ext cx="11249612"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RESPONSIVE</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495301" y="1757082"/>
            <a:ext cx="11306174" cy="1200329"/>
          </a:xfrm>
          <a:prstGeom prst="rect">
            <a:avLst/>
          </a:prstGeom>
          <a:noFill/>
        </p:spPr>
        <p:txBody>
          <a:bodyPr wrap="square" rtlCol="0">
            <a:spAutoFit/>
          </a:bodyPr>
          <a:lstStyle/>
          <a:p>
            <a:pPr algn="ctr"/>
            <a:r>
              <a:rPr lang="es-ES" dirty="0"/>
              <a:t>LA PARTE RESPONSIVE ES PARA PANTALLAS CON UN MÁXIMO DE ANCHO DE 600 </a:t>
            </a:r>
            <a:r>
              <a:rPr lang="es-ES" dirty="0" err="1"/>
              <a:t>px</a:t>
            </a:r>
            <a:r>
              <a:rPr lang="es-ES" dirty="0"/>
              <a:t>.</a:t>
            </a:r>
          </a:p>
          <a:p>
            <a:pPr algn="ctr"/>
            <a:r>
              <a:rPr lang="es-ES" dirty="0"/>
              <a:t>Y TIENE UNA FUNCIONALIDAD MÁS REDUCIDA MOSTRANDO LA PANTALLA DE BIENVENIDA, NO MOSTRANDO ESTADÍSTICAS Y PERMITIENDO CREAR Y GESTIONAR AVISOS Y PARA NIVEL DE ADMINISTRADOR, GESTIONAR </a:t>
            </a:r>
          </a:p>
          <a:p>
            <a:pPr algn="ctr"/>
            <a:r>
              <a:rPr lang="es-ES" dirty="0"/>
              <a:t>DATOS Y ROLES DE USUARIOS ASÍ COMO RESETEAR PASSWORD</a:t>
            </a:r>
          </a:p>
        </p:txBody>
      </p:sp>
      <p:pic>
        <p:nvPicPr>
          <p:cNvPr id="5" name="Imagen 4">
            <a:extLst>
              <a:ext uri="{FF2B5EF4-FFF2-40B4-BE49-F238E27FC236}">
                <a16:creationId xmlns:a16="http://schemas.microsoft.com/office/drawing/2014/main" id="{1ABB60F6-F3CE-B72E-7519-DE44C6318C62}"/>
              </a:ext>
            </a:extLst>
          </p:cNvPr>
          <p:cNvPicPr>
            <a:picLocks noChangeAspect="1"/>
          </p:cNvPicPr>
          <p:nvPr/>
        </p:nvPicPr>
        <p:blipFill>
          <a:blip r:embed="rId3"/>
          <a:stretch>
            <a:fillRect/>
          </a:stretch>
        </p:blipFill>
        <p:spPr>
          <a:xfrm>
            <a:off x="746232" y="3180444"/>
            <a:ext cx="2117041" cy="3074237"/>
          </a:xfrm>
          <a:prstGeom prst="rect">
            <a:avLst/>
          </a:prstGeom>
          <a:effectLst>
            <a:outerShdw blurRad="50800" dist="38100" dir="2700000" algn="tl" rotWithShape="0">
              <a:prstClr val="black">
                <a:alpha val="40000"/>
              </a:prstClr>
            </a:outerShdw>
          </a:effectLst>
        </p:spPr>
      </p:pic>
      <p:pic>
        <p:nvPicPr>
          <p:cNvPr id="10" name="Imagen 9">
            <a:extLst>
              <a:ext uri="{FF2B5EF4-FFF2-40B4-BE49-F238E27FC236}">
                <a16:creationId xmlns:a16="http://schemas.microsoft.com/office/drawing/2014/main" id="{E9A56612-E692-E47F-D439-F265E3762452}"/>
              </a:ext>
            </a:extLst>
          </p:cNvPr>
          <p:cNvPicPr>
            <a:picLocks noChangeAspect="1"/>
          </p:cNvPicPr>
          <p:nvPr/>
        </p:nvPicPr>
        <p:blipFill>
          <a:blip r:embed="rId4"/>
          <a:stretch>
            <a:fillRect/>
          </a:stretch>
        </p:blipFill>
        <p:spPr>
          <a:xfrm>
            <a:off x="3602979" y="3170228"/>
            <a:ext cx="2117041" cy="3132356"/>
          </a:xfrm>
          <a:prstGeom prst="rect">
            <a:avLst/>
          </a:prstGeom>
          <a:effectLst>
            <a:outerShdw blurRad="50800" dist="38100" dir="2700000" algn="tl" rotWithShape="0">
              <a:prstClr val="black">
                <a:alpha val="40000"/>
              </a:prstClr>
            </a:outerShdw>
          </a:effectLst>
        </p:spPr>
      </p:pic>
      <p:pic>
        <p:nvPicPr>
          <p:cNvPr id="12" name="Imagen 11">
            <a:extLst>
              <a:ext uri="{FF2B5EF4-FFF2-40B4-BE49-F238E27FC236}">
                <a16:creationId xmlns:a16="http://schemas.microsoft.com/office/drawing/2014/main" id="{D4CEC8D5-E7AF-DB4E-A366-35E884C72922}"/>
              </a:ext>
            </a:extLst>
          </p:cNvPr>
          <p:cNvPicPr>
            <a:picLocks noChangeAspect="1"/>
          </p:cNvPicPr>
          <p:nvPr/>
        </p:nvPicPr>
        <p:blipFill>
          <a:blip r:embed="rId5"/>
          <a:stretch>
            <a:fillRect/>
          </a:stretch>
        </p:blipFill>
        <p:spPr>
          <a:xfrm>
            <a:off x="6459726" y="3170227"/>
            <a:ext cx="2105193" cy="3084453"/>
          </a:xfrm>
          <a:prstGeom prst="rect">
            <a:avLst/>
          </a:prstGeom>
          <a:effectLst>
            <a:outerShdw blurRad="50800" dist="38100" dir="2700000" algn="tl" rotWithShape="0">
              <a:prstClr val="black">
                <a:alpha val="40000"/>
              </a:prstClr>
            </a:outerShdw>
          </a:effectLst>
        </p:spPr>
      </p:pic>
      <p:pic>
        <p:nvPicPr>
          <p:cNvPr id="14" name="Imagen 13">
            <a:extLst>
              <a:ext uri="{FF2B5EF4-FFF2-40B4-BE49-F238E27FC236}">
                <a16:creationId xmlns:a16="http://schemas.microsoft.com/office/drawing/2014/main" id="{0AD088B7-B45D-0A79-F189-69F35CDED210}"/>
              </a:ext>
            </a:extLst>
          </p:cNvPr>
          <p:cNvPicPr>
            <a:picLocks noChangeAspect="1"/>
          </p:cNvPicPr>
          <p:nvPr/>
        </p:nvPicPr>
        <p:blipFill>
          <a:blip r:embed="rId6"/>
          <a:stretch>
            <a:fillRect/>
          </a:stretch>
        </p:blipFill>
        <p:spPr>
          <a:xfrm>
            <a:off x="9428431" y="3170226"/>
            <a:ext cx="2105195" cy="30844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35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7F7A738-1C07-7837-97BB-27FA700BD4A4}"/>
              </a:ext>
            </a:extLst>
          </p:cNvPr>
          <p:cNvSpPr txBox="1"/>
          <p:nvPr/>
        </p:nvSpPr>
        <p:spPr>
          <a:xfrm>
            <a:off x="2380129" y="2967335"/>
            <a:ext cx="8050306" cy="923330"/>
          </a:xfrm>
          <a:prstGeom prst="rect">
            <a:avLst/>
          </a:prstGeom>
          <a:noFill/>
        </p:spPr>
        <p:txBody>
          <a:bodyPr wrap="square">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El proyecto consiste en desarrollar una aplicación web para la gestión de averías de máquinas de clientes. Está orientada a la productividad de los equipos de trabajo y la trazabilidad de los servicios solicitados por los clientes.</a:t>
            </a:r>
          </a:p>
        </p:txBody>
      </p:sp>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Sobre el proyecto…</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Tree>
    <p:extLst>
      <p:ext uri="{BB962C8B-B14F-4D97-AF65-F5344CB8AC3E}">
        <p14:creationId xmlns:p14="http://schemas.microsoft.com/office/powerpoint/2010/main" val="62912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268466"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LA 2025</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442913" y="3548175"/>
            <a:ext cx="11306174" cy="707886"/>
          </a:xfrm>
          <a:prstGeom prst="rect">
            <a:avLst/>
          </a:prstGeom>
          <a:noFill/>
        </p:spPr>
        <p:txBody>
          <a:bodyPr wrap="square" rtlCol="0">
            <a:spAutoFit/>
          </a:bodyPr>
          <a:lstStyle/>
          <a:p>
            <a:pPr algn="ctr"/>
            <a:r>
              <a:rPr lang="es-ES" sz="4000" dirty="0"/>
              <a:t>MUCHAS GRACIAS POR LA ATENCIÓN.</a:t>
            </a:r>
          </a:p>
        </p:txBody>
      </p:sp>
    </p:spTree>
    <p:extLst>
      <p:ext uri="{BB962C8B-B14F-4D97-AF65-F5344CB8AC3E}">
        <p14:creationId xmlns:p14="http://schemas.microsoft.com/office/powerpoint/2010/main" val="363035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HERRAMIENTAS UTILIZADAS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9" name="Imagen 8">
            <a:extLst>
              <a:ext uri="{FF2B5EF4-FFF2-40B4-BE49-F238E27FC236}">
                <a16:creationId xmlns:a16="http://schemas.microsoft.com/office/drawing/2014/main" id="{92711E16-6538-BB99-B401-DE414492171A}"/>
              </a:ext>
            </a:extLst>
          </p:cNvPr>
          <p:cNvPicPr>
            <a:picLocks noChangeAspect="1"/>
          </p:cNvPicPr>
          <p:nvPr/>
        </p:nvPicPr>
        <p:blipFill rotWithShape="1">
          <a:blip r:embed="rId3"/>
          <a:srcRect l="8988" r="8119" b="-1661"/>
          <a:stretch/>
        </p:blipFill>
        <p:spPr>
          <a:xfrm>
            <a:off x="847781" y="2510886"/>
            <a:ext cx="1335458" cy="1283778"/>
          </a:xfrm>
          <a:prstGeom prst="rect">
            <a:avLst/>
          </a:prstGeom>
        </p:spPr>
      </p:pic>
      <p:pic>
        <p:nvPicPr>
          <p:cNvPr id="11" name="Imagen 10">
            <a:extLst>
              <a:ext uri="{FF2B5EF4-FFF2-40B4-BE49-F238E27FC236}">
                <a16:creationId xmlns:a16="http://schemas.microsoft.com/office/drawing/2014/main" id="{96601981-D3CA-C300-A275-21BD22EE67F9}"/>
              </a:ext>
            </a:extLst>
          </p:cNvPr>
          <p:cNvPicPr>
            <a:picLocks noChangeAspect="1"/>
          </p:cNvPicPr>
          <p:nvPr/>
        </p:nvPicPr>
        <p:blipFill>
          <a:blip r:embed="rId4"/>
          <a:stretch>
            <a:fillRect/>
          </a:stretch>
        </p:blipFill>
        <p:spPr>
          <a:xfrm>
            <a:off x="3195989" y="2534827"/>
            <a:ext cx="1207535" cy="1203677"/>
          </a:xfrm>
          <a:prstGeom prst="rect">
            <a:avLst/>
          </a:prstGeom>
        </p:spPr>
      </p:pic>
      <p:pic>
        <p:nvPicPr>
          <p:cNvPr id="13" name="Imagen 12">
            <a:extLst>
              <a:ext uri="{FF2B5EF4-FFF2-40B4-BE49-F238E27FC236}">
                <a16:creationId xmlns:a16="http://schemas.microsoft.com/office/drawing/2014/main" id="{9E3B73A3-07DA-4802-798B-041A09C36DEF}"/>
              </a:ext>
            </a:extLst>
          </p:cNvPr>
          <p:cNvPicPr>
            <a:picLocks noChangeAspect="1"/>
          </p:cNvPicPr>
          <p:nvPr/>
        </p:nvPicPr>
        <p:blipFill>
          <a:blip r:embed="rId5"/>
          <a:stretch>
            <a:fillRect/>
          </a:stretch>
        </p:blipFill>
        <p:spPr>
          <a:xfrm>
            <a:off x="5284134" y="2519613"/>
            <a:ext cx="1405099" cy="1266324"/>
          </a:xfrm>
          <a:prstGeom prst="rect">
            <a:avLst/>
          </a:prstGeom>
        </p:spPr>
      </p:pic>
      <p:pic>
        <p:nvPicPr>
          <p:cNvPr id="14" name="Imagen 13">
            <a:extLst>
              <a:ext uri="{FF2B5EF4-FFF2-40B4-BE49-F238E27FC236}">
                <a16:creationId xmlns:a16="http://schemas.microsoft.com/office/drawing/2014/main" id="{2213A6EA-3B8E-1DF5-AC3D-4EED70B9AE60}"/>
              </a:ext>
            </a:extLst>
          </p:cNvPr>
          <p:cNvPicPr>
            <a:picLocks noChangeAspect="1"/>
          </p:cNvPicPr>
          <p:nvPr/>
        </p:nvPicPr>
        <p:blipFill rotWithShape="1">
          <a:blip r:embed="rId6"/>
          <a:srcRect r="1524" b="20348"/>
          <a:stretch/>
        </p:blipFill>
        <p:spPr bwMode="auto">
          <a:xfrm>
            <a:off x="847781" y="4916587"/>
            <a:ext cx="2978036" cy="593661"/>
          </a:xfrm>
          <a:prstGeom prst="rect">
            <a:avLst/>
          </a:prstGeom>
          <a:ln>
            <a:noFill/>
          </a:ln>
          <a:extLst>
            <a:ext uri="{53640926-AAD7-44D8-BBD7-CCE9431645EC}">
              <a14:shadowObscured xmlns:a14="http://schemas.microsoft.com/office/drawing/2010/main"/>
            </a:ext>
          </a:extLst>
        </p:spPr>
      </p:pic>
      <p:pic>
        <p:nvPicPr>
          <p:cNvPr id="15" name="Imagen 14">
            <a:extLst>
              <a:ext uri="{FF2B5EF4-FFF2-40B4-BE49-F238E27FC236}">
                <a16:creationId xmlns:a16="http://schemas.microsoft.com/office/drawing/2014/main" id="{992E6C15-8286-F94E-CFFE-30E7FDF9437E}"/>
              </a:ext>
            </a:extLst>
          </p:cNvPr>
          <p:cNvPicPr>
            <a:picLocks noChangeAspect="1"/>
          </p:cNvPicPr>
          <p:nvPr/>
        </p:nvPicPr>
        <p:blipFill rotWithShape="1">
          <a:blip r:embed="rId7"/>
          <a:srcRect l="10241" r="-1" b="2043"/>
          <a:stretch/>
        </p:blipFill>
        <p:spPr bwMode="auto">
          <a:xfrm>
            <a:off x="4669288" y="4796956"/>
            <a:ext cx="1167942" cy="832922"/>
          </a:xfrm>
          <a:prstGeom prst="rect">
            <a:avLst/>
          </a:prstGeom>
          <a:ln>
            <a:noFill/>
          </a:ln>
          <a:extLst>
            <a:ext uri="{53640926-AAD7-44D8-BBD7-CCE9431645EC}">
              <a14:shadowObscured xmlns:a14="http://schemas.microsoft.com/office/drawing/2010/main"/>
            </a:ext>
          </a:extLst>
        </p:spPr>
      </p:pic>
      <p:pic>
        <p:nvPicPr>
          <p:cNvPr id="17" name="Imagen 16">
            <a:extLst>
              <a:ext uri="{FF2B5EF4-FFF2-40B4-BE49-F238E27FC236}">
                <a16:creationId xmlns:a16="http://schemas.microsoft.com/office/drawing/2014/main" id="{C0DD877F-4C27-CFF6-F87C-49D4C6AB137B}"/>
              </a:ext>
            </a:extLst>
          </p:cNvPr>
          <p:cNvPicPr>
            <a:picLocks noChangeAspect="1"/>
          </p:cNvPicPr>
          <p:nvPr/>
        </p:nvPicPr>
        <p:blipFill>
          <a:blip r:embed="rId8"/>
          <a:stretch>
            <a:fillRect/>
          </a:stretch>
        </p:blipFill>
        <p:spPr>
          <a:xfrm>
            <a:off x="6551739" y="4916587"/>
            <a:ext cx="1549315" cy="479902"/>
          </a:xfrm>
          <a:prstGeom prst="rect">
            <a:avLst/>
          </a:prstGeom>
        </p:spPr>
      </p:pic>
      <p:pic>
        <p:nvPicPr>
          <p:cNvPr id="19" name="Imagen 18">
            <a:extLst>
              <a:ext uri="{FF2B5EF4-FFF2-40B4-BE49-F238E27FC236}">
                <a16:creationId xmlns:a16="http://schemas.microsoft.com/office/drawing/2014/main" id="{DEACA5D8-AE4D-6D0D-FA02-BB0AFD7D9BF0}"/>
              </a:ext>
            </a:extLst>
          </p:cNvPr>
          <p:cNvPicPr>
            <a:picLocks noChangeAspect="1"/>
          </p:cNvPicPr>
          <p:nvPr/>
        </p:nvPicPr>
        <p:blipFill>
          <a:blip r:embed="rId9"/>
          <a:stretch>
            <a:fillRect/>
          </a:stretch>
        </p:blipFill>
        <p:spPr>
          <a:xfrm>
            <a:off x="8815563" y="4996383"/>
            <a:ext cx="2029108" cy="400106"/>
          </a:xfrm>
          <a:prstGeom prst="rect">
            <a:avLst/>
          </a:prstGeom>
        </p:spPr>
      </p:pic>
      <p:pic>
        <p:nvPicPr>
          <p:cNvPr id="23" name="Imagen 22">
            <a:extLst>
              <a:ext uri="{FF2B5EF4-FFF2-40B4-BE49-F238E27FC236}">
                <a16:creationId xmlns:a16="http://schemas.microsoft.com/office/drawing/2014/main" id="{E75E0031-CF60-4D55-5E79-89B5F1ACEB50}"/>
              </a:ext>
            </a:extLst>
          </p:cNvPr>
          <p:cNvPicPr>
            <a:picLocks noChangeAspect="1"/>
          </p:cNvPicPr>
          <p:nvPr/>
        </p:nvPicPr>
        <p:blipFill>
          <a:blip r:embed="rId10"/>
          <a:stretch>
            <a:fillRect/>
          </a:stretch>
        </p:blipFill>
        <p:spPr>
          <a:xfrm>
            <a:off x="9476777" y="2431510"/>
            <a:ext cx="1258578" cy="1442639"/>
          </a:xfrm>
          <a:prstGeom prst="rect">
            <a:avLst/>
          </a:prstGeom>
        </p:spPr>
      </p:pic>
      <p:pic>
        <p:nvPicPr>
          <p:cNvPr id="25" name="Imagen 24">
            <a:extLst>
              <a:ext uri="{FF2B5EF4-FFF2-40B4-BE49-F238E27FC236}">
                <a16:creationId xmlns:a16="http://schemas.microsoft.com/office/drawing/2014/main" id="{DDDF9047-FDD9-F462-466B-009E4F3D2B4C}"/>
              </a:ext>
            </a:extLst>
          </p:cNvPr>
          <p:cNvPicPr>
            <a:picLocks noChangeAspect="1"/>
          </p:cNvPicPr>
          <p:nvPr/>
        </p:nvPicPr>
        <p:blipFill>
          <a:blip r:embed="rId11"/>
          <a:stretch>
            <a:fillRect/>
          </a:stretch>
        </p:blipFill>
        <p:spPr>
          <a:xfrm>
            <a:off x="7427311" y="2386728"/>
            <a:ext cx="1549315" cy="1365692"/>
          </a:xfrm>
          <a:prstGeom prst="rect">
            <a:avLst/>
          </a:prstGeom>
        </p:spPr>
      </p:pic>
    </p:spTree>
    <p:extLst>
      <p:ext uri="{BB962C8B-B14F-4D97-AF65-F5344CB8AC3E}">
        <p14:creationId xmlns:p14="http://schemas.microsoft.com/office/powerpoint/2010/main" val="407087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LENGUAJES UTILIZADOS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4361D6FC-4DB6-56FB-6946-E0D7F72CE9A8}"/>
              </a:ext>
            </a:extLst>
          </p:cNvPr>
          <p:cNvPicPr>
            <a:picLocks noChangeAspect="1"/>
          </p:cNvPicPr>
          <p:nvPr/>
        </p:nvPicPr>
        <p:blipFill>
          <a:blip r:embed="rId3"/>
          <a:stretch>
            <a:fillRect/>
          </a:stretch>
        </p:blipFill>
        <p:spPr>
          <a:xfrm>
            <a:off x="495301" y="2595788"/>
            <a:ext cx="1782650" cy="1954721"/>
          </a:xfrm>
          <a:prstGeom prst="rect">
            <a:avLst/>
          </a:prstGeom>
        </p:spPr>
      </p:pic>
      <p:pic>
        <p:nvPicPr>
          <p:cNvPr id="8" name="Imagen 7">
            <a:extLst>
              <a:ext uri="{FF2B5EF4-FFF2-40B4-BE49-F238E27FC236}">
                <a16:creationId xmlns:a16="http://schemas.microsoft.com/office/drawing/2014/main" id="{66914222-6B13-E17C-E63D-97E1E832BA28}"/>
              </a:ext>
            </a:extLst>
          </p:cNvPr>
          <p:cNvPicPr>
            <a:picLocks noChangeAspect="1"/>
          </p:cNvPicPr>
          <p:nvPr/>
        </p:nvPicPr>
        <p:blipFill>
          <a:blip r:embed="rId4"/>
          <a:stretch>
            <a:fillRect/>
          </a:stretch>
        </p:blipFill>
        <p:spPr>
          <a:xfrm>
            <a:off x="3327612" y="2703412"/>
            <a:ext cx="1843023" cy="1954721"/>
          </a:xfrm>
          <a:prstGeom prst="rect">
            <a:avLst/>
          </a:prstGeom>
        </p:spPr>
      </p:pic>
      <p:pic>
        <p:nvPicPr>
          <p:cNvPr id="10" name="Imagen 9">
            <a:extLst>
              <a:ext uri="{FF2B5EF4-FFF2-40B4-BE49-F238E27FC236}">
                <a16:creationId xmlns:a16="http://schemas.microsoft.com/office/drawing/2014/main" id="{CA5F3F72-B196-C7E4-FD7B-4BD97A5E7FB8}"/>
              </a:ext>
            </a:extLst>
          </p:cNvPr>
          <p:cNvPicPr>
            <a:picLocks noChangeAspect="1"/>
          </p:cNvPicPr>
          <p:nvPr/>
        </p:nvPicPr>
        <p:blipFill>
          <a:blip r:embed="rId5"/>
          <a:stretch>
            <a:fillRect/>
          </a:stretch>
        </p:blipFill>
        <p:spPr>
          <a:xfrm>
            <a:off x="6360286" y="2763419"/>
            <a:ext cx="1589549" cy="1619460"/>
          </a:xfrm>
          <a:prstGeom prst="rect">
            <a:avLst/>
          </a:prstGeom>
        </p:spPr>
      </p:pic>
      <p:pic>
        <p:nvPicPr>
          <p:cNvPr id="13" name="Imagen 12">
            <a:extLst>
              <a:ext uri="{FF2B5EF4-FFF2-40B4-BE49-F238E27FC236}">
                <a16:creationId xmlns:a16="http://schemas.microsoft.com/office/drawing/2014/main" id="{86FFFF68-A565-2798-AAFD-FF223469D5CE}"/>
              </a:ext>
            </a:extLst>
          </p:cNvPr>
          <p:cNvPicPr>
            <a:picLocks noChangeAspect="1"/>
          </p:cNvPicPr>
          <p:nvPr/>
        </p:nvPicPr>
        <p:blipFill>
          <a:blip r:embed="rId6"/>
          <a:stretch>
            <a:fillRect/>
          </a:stretch>
        </p:blipFill>
        <p:spPr>
          <a:xfrm>
            <a:off x="9199954" y="3047999"/>
            <a:ext cx="2435013" cy="1265548"/>
          </a:xfrm>
          <a:prstGeom prst="rect">
            <a:avLst/>
          </a:prstGeom>
        </p:spPr>
      </p:pic>
      <p:pic>
        <p:nvPicPr>
          <p:cNvPr id="21" name="Imagen 20">
            <a:extLst>
              <a:ext uri="{FF2B5EF4-FFF2-40B4-BE49-F238E27FC236}">
                <a16:creationId xmlns:a16="http://schemas.microsoft.com/office/drawing/2014/main" id="{6B409960-1372-36A8-ED9D-14E31DBCFA9C}"/>
              </a:ext>
            </a:extLst>
          </p:cNvPr>
          <p:cNvPicPr>
            <a:picLocks noChangeAspect="1"/>
          </p:cNvPicPr>
          <p:nvPr/>
        </p:nvPicPr>
        <p:blipFill>
          <a:blip r:embed="rId7"/>
          <a:stretch>
            <a:fillRect/>
          </a:stretch>
        </p:blipFill>
        <p:spPr>
          <a:xfrm>
            <a:off x="3785346" y="5105207"/>
            <a:ext cx="4029637" cy="1381318"/>
          </a:xfrm>
          <a:prstGeom prst="rect">
            <a:avLst/>
          </a:prstGeom>
        </p:spPr>
      </p:pic>
    </p:spTree>
    <p:extLst>
      <p:ext uri="{BB962C8B-B14F-4D97-AF65-F5344CB8AC3E}">
        <p14:creationId xmlns:p14="http://schemas.microsoft.com/office/powerpoint/2010/main" val="427309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ACCESO A LA APLICACION</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51B75E54-D175-3C5E-63B0-050FD1D1741E}"/>
              </a:ext>
            </a:extLst>
          </p:cNvPr>
          <p:cNvPicPr>
            <a:picLocks noChangeAspect="1"/>
          </p:cNvPicPr>
          <p:nvPr/>
        </p:nvPicPr>
        <p:blipFill rotWithShape="1">
          <a:blip r:embed="rId3"/>
          <a:srcRect l="7194" t="4545" r="8764" b="7379"/>
          <a:stretch/>
        </p:blipFill>
        <p:spPr>
          <a:xfrm>
            <a:off x="1476375" y="2381250"/>
            <a:ext cx="3714750" cy="2505075"/>
          </a:xfrm>
          <a:prstGeom prst="rect">
            <a:avLst/>
          </a:prstGeom>
          <a:effectLst>
            <a:outerShdw blurRad="50800" dist="38100" dir="2700000" algn="tl" rotWithShape="0">
              <a:prstClr val="black">
                <a:alpha val="40000"/>
              </a:prstClr>
            </a:outerShdw>
          </a:effectLst>
        </p:spPr>
      </p:pic>
      <p:pic>
        <p:nvPicPr>
          <p:cNvPr id="5" name="Imagen 4">
            <a:extLst>
              <a:ext uri="{FF2B5EF4-FFF2-40B4-BE49-F238E27FC236}">
                <a16:creationId xmlns:a16="http://schemas.microsoft.com/office/drawing/2014/main" id="{F586B4AA-CE21-5674-D227-A263189FC741}"/>
              </a:ext>
            </a:extLst>
          </p:cNvPr>
          <p:cNvPicPr>
            <a:picLocks noChangeAspect="1"/>
          </p:cNvPicPr>
          <p:nvPr/>
        </p:nvPicPr>
        <p:blipFill>
          <a:blip r:embed="rId4"/>
          <a:stretch>
            <a:fillRect/>
          </a:stretch>
        </p:blipFill>
        <p:spPr>
          <a:xfrm>
            <a:off x="7241191" y="2381250"/>
            <a:ext cx="3396044" cy="2505075"/>
          </a:xfrm>
          <a:prstGeom prst="rect">
            <a:avLst/>
          </a:prstGeom>
          <a:effectLst>
            <a:outerShdw blurRad="50800" dist="38100" dir="2700000" algn="tl" rotWithShape="0">
              <a:prstClr val="black">
                <a:alpha val="40000"/>
              </a:prstClr>
            </a:outerShdw>
          </a:effectLst>
        </p:spPr>
      </p:pic>
      <p:sp>
        <p:nvSpPr>
          <p:cNvPr id="8" name="CuadroTexto 7">
            <a:extLst>
              <a:ext uri="{FF2B5EF4-FFF2-40B4-BE49-F238E27FC236}">
                <a16:creationId xmlns:a16="http://schemas.microsoft.com/office/drawing/2014/main" id="{63743862-F602-75B8-474E-DF50ADE9832A}"/>
              </a:ext>
            </a:extLst>
          </p:cNvPr>
          <p:cNvSpPr txBox="1"/>
          <p:nvPr/>
        </p:nvSpPr>
        <p:spPr>
          <a:xfrm>
            <a:off x="1304926" y="5372100"/>
            <a:ext cx="3971924" cy="646331"/>
          </a:xfrm>
          <a:prstGeom prst="rect">
            <a:avLst/>
          </a:prstGeom>
          <a:noFill/>
        </p:spPr>
        <p:txBody>
          <a:bodyPr wrap="square" rtlCol="0">
            <a:spAutoFit/>
          </a:bodyPr>
          <a:lstStyle/>
          <a:p>
            <a:pPr algn="ctr"/>
            <a:r>
              <a:rPr lang="es-ES" dirty="0"/>
              <a:t>Formulario de LOGIN para acceso de usuarios registrados</a:t>
            </a:r>
          </a:p>
        </p:txBody>
      </p:sp>
      <p:sp>
        <p:nvSpPr>
          <p:cNvPr id="9" name="CuadroTexto 8">
            <a:extLst>
              <a:ext uri="{FF2B5EF4-FFF2-40B4-BE49-F238E27FC236}">
                <a16:creationId xmlns:a16="http://schemas.microsoft.com/office/drawing/2014/main" id="{91B1E732-29B7-50B6-3776-A8732FCC771B}"/>
              </a:ext>
            </a:extLst>
          </p:cNvPr>
          <p:cNvSpPr txBox="1"/>
          <p:nvPr/>
        </p:nvSpPr>
        <p:spPr>
          <a:xfrm>
            <a:off x="6953251" y="5372100"/>
            <a:ext cx="3971924" cy="646331"/>
          </a:xfrm>
          <a:prstGeom prst="rect">
            <a:avLst/>
          </a:prstGeom>
          <a:noFill/>
        </p:spPr>
        <p:txBody>
          <a:bodyPr wrap="square" rtlCol="0">
            <a:spAutoFit/>
          </a:bodyPr>
          <a:lstStyle/>
          <a:p>
            <a:pPr algn="ctr"/>
            <a:r>
              <a:rPr lang="es-ES" dirty="0"/>
              <a:t>Formulario de REGISTRO para nuevos usuarios.</a:t>
            </a:r>
          </a:p>
        </p:txBody>
      </p:sp>
    </p:spTree>
    <p:extLst>
      <p:ext uri="{BB962C8B-B14F-4D97-AF65-F5344CB8AC3E}">
        <p14:creationId xmlns:p14="http://schemas.microsoft.com/office/powerpoint/2010/main" val="148989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INTERFAZ DE USUARIO</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C6B56246-29F2-1D19-E0B5-C7FB9325B57E}"/>
              </a:ext>
            </a:extLst>
          </p:cNvPr>
          <p:cNvSpPr txBox="1"/>
          <p:nvPr/>
        </p:nvSpPr>
        <p:spPr>
          <a:xfrm>
            <a:off x="1171576" y="2066925"/>
            <a:ext cx="4610100" cy="923330"/>
          </a:xfrm>
          <a:prstGeom prst="rect">
            <a:avLst/>
          </a:prstGeom>
          <a:noFill/>
        </p:spPr>
        <p:txBody>
          <a:bodyPr wrap="square" rtlCol="0">
            <a:spAutoFit/>
          </a:bodyPr>
          <a:lstStyle/>
          <a:p>
            <a:pPr algn="ctr"/>
            <a:r>
              <a:rPr lang="es-ES" dirty="0"/>
              <a:t>PRINCIPALMENTE DISEÑADA PARA USO EN LA VERSION DE ESCRITORIO CON TODA LA FUNCIONALIDAD</a:t>
            </a:r>
          </a:p>
        </p:txBody>
      </p:sp>
      <p:sp>
        <p:nvSpPr>
          <p:cNvPr id="12" name="CuadroTexto 11">
            <a:extLst>
              <a:ext uri="{FF2B5EF4-FFF2-40B4-BE49-F238E27FC236}">
                <a16:creationId xmlns:a16="http://schemas.microsoft.com/office/drawing/2014/main" id="{27967AC3-6C60-EB58-07B2-F81121A87DA2}"/>
              </a:ext>
            </a:extLst>
          </p:cNvPr>
          <p:cNvSpPr txBox="1"/>
          <p:nvPr/>
        </p:nvSpPr>
        <p:spPr>
          <a:xfrm>
            <a:off x="6715126" y="2066925"/>
            <a:ext cx="4610100" cy="646331"/>
          </a:xfrm>
          <a:prstGeom prst="rect">
            <a:avLst/>
          </a:prstGeom>
          <a:noFill/>
        </p:spPr>
        <p:txBody>
          <a:bodyPr wrap="square" rtlCol="0">
            <a:spAutoFit/>
          </a:bodyPr>
          <a:lstStyle/>
          <a:p>
            <a:pPr algn="ctr"/>
            <a:r>
              <a:rPr lang="es-ES" dirty="0"/>
              <a:t>VERSION PARA PANTALLAS MAS REDUCIDAS CON FUNCIONALIDAD BÁSICA</a:t>
            </a:r>
          </a:p>
        </p:txBody>
      </p:sp>
      <p:pic>
        <p:nvPicPr>
          <p:cNvPr id="15" name="Imagen 14">
            <a:extLst>
              <a:ext uri="{FF2B5EF4-FFF2-40B4-BE49-F238E27FC236}">
                <a16:creationId xmlns:a16="http://schemas.microsoft.com/office/drawing/2014/main" id="{E6AD08CE-21E8-A9E1-54AE-4EF5FF40004A}"/>
              </a:ext>
            </a:extLst>
          </p:cNvPr>
          <p:cNvPicPr>
            <a:picLocks noChangeAspect="1"/>
          </p:cNvPicPr>
          <p:nvPr/>
        </p:nvPicPr>
        <p:blipFill>
          <a:blip r:embed="rId3"/>
          <a:stretch>
            <a:fillRect/>
          </a:stretch>
        </p:blipFill>
        <p:spPr>
          <a:xfrm>
            <a:off x="7980636" y="3018831"/>
            <a:ext cx="2534964" cy="3381872"/>
          </a:xfrm>
          <a:prstGeom prst="rect">
            <a:avLst/>
          </a:prstGeom>
          <a:effectLst>
            <a:outerShdw blurRad="50800" dist="38100" dir="2700000" algn="tl" rotWithShape="0">
              <a:prstClr val="black">
                <a:alpha val="40000"/>
              </a:prstClr>
            </a:outerShdw>
          </a:effectLst>
        </p:spPr>
      </p:pic>
      <p:pic>
        <p:nvPicPr>
          <p:cNvPr id="17" name="Imagen 16">
            <a:extLst>
              <a:ext uri="{FF2B5EF4-FFF2-40B4-BE49-F238E27FC236}">
                <a16:creationId xmlns:a16="http://schemas.microsoft.com/office/drawing/2014/main" id="{3D259EE6-DC86-8F40-0C39-DC4ADCBE5ACA}"/>
              </a:ext>
            </a:extLst>
          </p:cNvPr>
          <p:cNvPicPr>
            <a:picLocks noChangeAspect="1"/>
          </p:cNvPicPr>
          <p:nvPr/>
        </p:nvPicPr>
        <p:blipFill>
          <a:blip r:embed="rId4"/>
          <a:stretch>
            <a:fillRect/>
          </a:stretch>
        </p:blipFill>
        <p:spPr>
          <a:xfrm>
            <a:off x="1087164" y="3057064"/>
            <a:ext cx="5256486" cy="33150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537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A352E3CD-37B4-0068-586D-E738B1D1E444}"/>
              </a:ext>
            </a:extLst>
          </p:cNvPr>
          <p:cNvPicPr>
            <a:picLocks noChangeAspect="1"/>
          </p:cNvPicPr>
          <p:nvPr/>
        </p:nvPicPr>
        <p:blipFill>
          <a:blip r:embed="rId2"/>
          <a:stretch>
            <a:fillRect/>
          </a:stretch>
        </p:blipFill>
        <p:spPr>
          <a:xfrm>
            <a:off x="771525" y="1729584"/>
            <a:ext cx="10534650" cy="1121045"/>
          </a:xfrm>
          <a:prstGeom prst="rect">
            <a:avLst/>
          </a:prstGeom>
        </p:spPr>
      </p:pic>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BARRA DE NAVEGACION</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8" name="Flecha: a la derecha 7">
            <a:extLst>
              <a:ext uri="{FF2B5EF4-FFF2-40B4-BE49-F238E27FC236}">
                <a16:creationId xmlns:a16="http://schemas.microsoft.com/office/drawing/2014/main" id="{C5BADF22-DCB1-A396-A673-7B3CB7E9D122}"/>
              </a:ext>
            </a:extLst>
          </p:cNvPr>
          <p:cNvSpPr/>
          <p:nvPr/>
        </p:nvSpPr>
        <p:spPr>
          <a:xfrm rot="13992477">
            <a:off x="1871374" y="3035098"/>
            <a:ext cx="700197" cy="328036"/>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Flecha: a la derecha 9">
            <a:extLst>
              <a:ext uri="{FF2B5EF4-FFF2-40B4-BE49-F238E27FC236}">
                <a16:creationId xmlns:a16="http://schemas.microsoft.com/office/drawing/2014/main" id="{044DDE04-2701-5F28-44F7-93FBB95075B7}"/>
              </a:ext>
            </a:extLst>
          </p:cNvPr>
          <p:cNvSpPr/>
          <p:nvPr/>
        </p:nvSpPr>
        <p:spPr>
          <a:xfrm rot="14664616">
            <a:off x="9408472" y="3129032"/>
            <a:ext cx="1859208" cy="29653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FE36C777-26BA-4939-3E8D-5B1EFA46149F}"/>
              </a:ext>
            </a:extLst>
          </p:cNvPr>
          <p:cNvSpPr/>
          <p:nvPr/>
        </p:nvSpPr>
        <p:spPr>
          <a:xfrm rot="12351602">
            <a:off x="4833051" y="3068839"/>
            <a:ext cx="1859208" cy="309187"/>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9076D800-02B3-5AAB-D1DE-798B29072D5B}"/>
              </a:ext>
            </a:extLst>
          </p:cNvPr>
          <p:cNvSpPr txBox="1"/>
          <p:nvPr/>
        </p:nvSpPr>
        <p:spPr>
          <a:xfrm>
            <a:off x="1677960" y="3557196"/>
            <a:ext cx="2516715" cy="369332"/>
          </a:xfrm>
          <a:prstGeom prst="rect">
            <a:avLst/>
          </a:prstGeom>
          <a:noFill/>
        </p:spPr>
        <p:txBody>
          <a:bodyPr wrap="none" rtlCol="0">
            <a:spAutoFit/>
          </a:bodyPr>
          <a:lstStyle/>
          <a:p>
            <a:r>
              <a:rPr lang="es-ES" dirty="0"/>
              <a:t>LOGO DE LA APLICACIÓN</a:t>
            </a:r>
          </a:p>
        </p:txBody>
      </p:sp>
      <p:sp>
        <p:nvSpPr>
          <p:cNvPr id="13" name="CuadroTexto 12">
            <a:extLst>
              <a:ext uri="{FF2B5EF4-FFF2-40B4-BE49-F238E27FC236}">
                <a16:creationId xmlns:a16="http://schemas.microsoft.com/office/drawing/2014/main" id="{C9DDED05-662F-0C1D-22BD-1E190263328B}"/>
              </a:ext>
            </a:extLst>
          </p:cNvPr>
          <p:cNvSpPr txBox="1"/>
          <p:nvPr/>
        </p:nvSpPr>
        <p:spPr>
          <a:xfrm>
            <a:off x="6148388" y="3697911"/>
            <a:ext cx="2457148" cy="369332"/>
          </a:xfrm>
          <a:prstGeom prst="rect">
            <a:avLst/>
          </a:prstGeom>
          <a:noFill/>
        </p:spPr>
        <p:txBody>
          <a:bodyPr wrap="none" rtlCol="0">
            <a:spAutoFit/>
          </a:bodyPr>
          <a:lstStyle/>
          <a:p>
            <a:r>
              <a:rPr lang="es-ES" dirty="0"/>
              <a:t>BARRA DE NAVEGACIÓN</a:t>
            </a:r>
          </a:p>
        </p:txBody>
      </p:sp>
      <p:sp>
        <p:nvSpPr>
          <p:cNvPr id="14" name="CuadroTexto 13">
            <a:extLst>
              <a:ext uri="{FF2B5EF4-FFF2-40B4-BE49-F238E27FC236}">
                <a16:creationId xmlns:a16="http://schemas.microsoft.com/office/drawing/2014/main" id="{EFC23E86-51B1-3475-9C57-14F3790B117F}"/>
              </a:ext>
            </a:extLst>
          </p:cNvPr>
          <p:cNvSpPr txBox="1"/>
          <p:nvPr/>
        </p:nvSpPr>
        <p:spPr>
          <a:xfrm>
            <a:off x="9697011" y="4226616"/>
            <a:ext cx="2015039" cy="369332"/>
          </a:xfrm>
          <a:prstGeom prst="rect">
            <a:avLst/>
          </a:prstGeom>
          <a:noFill/>
        </p:spPr>
        <p:txBody>
          <a:bodyPr wrap="none" rtlCol="0">
            <a:spAutoFit/>
          </a:bodyPr>
          <a:lstStyle/>
          <a:p>
            <a:r>
              <a:rPr lang="es-ES" dirty="0"/>
              <a:t>MENU DE USUARIO</a:t>
            </a:r>
          </a:p>
        </p:txBody>
      </p:sp>
      <p:sp>
        <p:nvSpPr>
          <p:cNvPr id="17" name="Flecha: a la derecha 16">
            <a:extLst>
              <a:ext uri="{FF2B5EF4-FFF2-40B4-BE49-F238E27FC236}">
                <a16:creationId xmlns:a16="http://schemas.microsoft.com/office/drawing/2014/main" id="{7C3BA53A-E27E-ACBC-995C-AC8ECF36139B}"/>
              </a:ext>
            </a:extLst>
          </p:cNvPr>
          <p:cNvSpPr/>
          <p:nvPr/>
        </p:nvSpPr>
        <p:spPr>
          <a:xfrm>
            <a:off x="5109246" y="5483907"/>
            <a:ext cx="1859208" cy="29653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9FF4C8D7-D00B-9296-5BE2-7932830BD149}"/>
              </a:ext>
            </a:extLst>
          </p:cNvPr>
          <p:cNvSpPr txBox="1"/>
          <p:nvPr/>
        </p:nvSpPr>
        <p:spPr>
          <a:xfrm>
            <a:off x="1460404" y="5544144"/>
            <a:ext cx="3442674" cy="369332"/>
          </a:xfrm>
          <a:prstGeom prst="rect">
            <a:avLst/>
          </a:prstGeom>
          <a:noFill/>
        </p:spPr>
        <p:txBody>
          <a:bodyPr wrap="none" rtlCol="0">
            <a:spAutoFit/>
          </a:bodyPr>
          <a:lstStyle/>
          <a:p>
            <a:r>
              <a:rPr lang="es-ES" dirty="0"/>
              <a:t>OPCIONES DEL MENU DE USUARIO</a:t>
            </a:r>
          </a:p>
        </p:txBody>
      </p:sp>
      <p:pic>
        <p:nvPicPr>
          <p:cNvPr id="24" name="Imagen 23">
            <a:extLst>
              <a:ext uri="{FF2B5EF4-FFF2-40B4-BE49-F238E27FC236}">
                <a16:creationId xmlns:a16="http://schemas.microsoft.com/office/drawing/2014/main" id="{8C1B24FD-E9F5-C51E-C78F-2695C0D8965E}"/>
              </a:ext>
            </a:extLst>
          </p:cNvPr>
          <p:cNvPicPr>
            <a:picLocks noChangeAspect="1"/>
          </p:cNvPicPr>
          <p:nvPr/>
        </p:nvPicPr>
        <p:blipFill rotWithShape="1">
          <a:blip r:embed="rId4"/>
          <a:srcRect l="14125" t="-3364" r="-17433" b="-20238"/>
          <a:stretch/>
        </p:blipFill>
        <p:spPr>
          <a:xfrm>
            <a:off x="7231995" y="4380835"/>
            <a:ext cx="2627559" cy="26959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007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PAGINA PRINCIPAL</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C6B56246-29F2-1D19-E0B5-C7FB9325B57E}"/>
              </a:ext>
            </a:extLst>
          </p:cNvPr>
          <p:cNvSpPr txBox="1"/>
          <p:nvPr/>
        </p:nvSpPr>
        <p:spPr>
          <a:xfrm>
            <a:off x="1416050" y="6117193"/>
            <a:ext cx="9020176" cy="369332"/>
          </a:xfrm>
          <a:prstGeom prst="rect">
            <a:avLst/>
          </a:prstGeom>
          <a:noFill/>
        </p:spPr>
        <p:txBody>
          <a:bodyPr wrap="square" rtlCol="0">
            <a:spAutoFit/>
          </a:bodyPr>
          <a:lstStyle/>
          <a:p>
            <a:pPr algn="ctr"/>
            <a:r>
              <a:rPr lang="es-ES" dirty="0"/>
              <a:t>INFORMACION RELEVANTE PARA EL USUARIO (POSIBLE MEJORA ELECCION DE ESTADISTICAS)</a:t>
            </a:r>
          </a:p>
        </p:txBody>
      </p:sp>
      <p:pic>
        <p:nvPicPr>
          <p:cNvPr id="3" name="Imagen 2">
            <a:extLst>
              <a:ext uri="{FF2B5EF4-FFF2-40B4-BE49-F238E27FC236}">
                <a16:creationId xmlns:a16="http://schemas.microsoft.com/office/drawing/2014/main" id="{A9416560-CCF3-A838-1218-F91EC72F6784}"/>
              </a:ext>
            </a:extLst>
          </p:cNvPr>
          <p:cNvPicPr>
            <a:picLocks noChangeAspect="1"/>
          </p:cNvPicPr>
          <p:nvPr/>
        </p:nvPicPr>
        <p:blipFill>
          <a:blip r:embed="rId3"/>
          <a:stretch>
            <a:fillRect/>
          </a:stretch>
        </p:blipFill>
        <p:spPr>
          <a:xfrm>
            <a:off x="2713508" y="1770702"/>
            <a:ext cx="6425260" cy="405216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357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CLIENTES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08F84911-85A1-9EE2-41E0-63AB1A7693AF}"/>
              </a:ext>
            </a:extLst>
          </p:cNvPr>
          <p:cNvPicPr>
            <a:picLocks noChangeAspect="1"/>
          </p:cNvPicPr>
          <p:nvPr/>
        </p:nvPicPr>
        <p:blipFill>
          <a:blip r:embed="rId3"/>
          <a:stretch>
            <a:fillRect/>
          </a:stretch>
        </p:blipFill>
        <p:spPr>
          <a:xfrm>
            <a:off x="495301" y="2322050"/>
            <a:ext cx="4228357" cy="1676400"/>
          </a:xfrm>
          <a:prstGeom prst="rect">
            <a:avLst/>
          </a:prstGeom>
          <a:effectLst>
            <a:outerShdw blurRad="50800" dist="38100" dir="2700000" algn="tl" rotWithShape="0">
              <a:prstClr val="black">
                <a:alpha val="40000"/>
              </a:prstClr>
            </a:outerShdw>
          </a:effectLst>
        </p:spPr>
      </p:pic>
      <p:pic>
        <p:nvPicPr>
          <p:cNvPr id="5" name="Imagen 4">
            <a:extLst>
              <a:ext uri="{FF2B5EF4-FFF2-40B4-BE49-F238E27FC236}">
                <a16:creationId xmlns:a16="http://schemas.microsoft.com/office/drawing/2014/main" id="{97DB8F97-C139-DCEC-4E43-CA5B0C52B1AB}"/>
              </a:ext>
            </a:extLst>
          </p:cNvPr>
          <p:cNvPicPr>
            <a:picLocks noChangeAspect="1"/>
          </p:cNvPicPr>
          <p:nvPr/>
        </p:nvPicPr>
        <p:blipFill>
          <a:blip r:embed="rId4"/>
          <a:stretch>
            <a:fillRect/>
          </a:stretch>
        </p:blipFill>
        <p:spPr>
          <a:xfrm>
            <a:off x="5850264" y="2627533"/>
            <a:ext cx="4591864" cy="1065433"/>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347FE549-97CF-C0B5-BA7D-C5B668516340}"/>
              </a:ext>
            </a:extLst>
          </p:cNvPr>
          <p:cNvSpPr txBox="1"/>
          <p:nvPr/>
        </p:nvSpPr>
        <p:spPr>
          <a:xfrm>
            <a:off x="734160" y="1576047"/>
            <a:ext cx="3750643" cy="646331"/>
          </a:xfrm>
          <a:prstGeom prst="rect">
            <a:avLst/>
          </a:prstGeom>
          <a:noFill/>
        </p:spPr>
        <p:txBody>
          <a:bodyPr wrap="none" rtlCol="0">
            <a:spAutoFit/>
          </a:bodyPr>
          <a:lstStyle/>
          <a:p>
            <a:pPr algn="ctr"/>
            <a:r>
              <a:rPr lang="es-ES" dirty="0"/>
              <a:t>Página principal de la sección con </a:t>
            </a:r>
          </a:p>
          <a:p>
            <a:pPr algn="ctr"/>
            <a:r>
              <a:rPr lang="es-ES" dirty="0"/>
              <a:t>información relevante para el usuario.</a:t>
            </a:r>
          </a:p>
        </p:txBody>
      </p:sp>
      <p:sp>
        <p:nvSpPr>
          <p:cNvPr id="11" name="CuadroTexto 10">
            <a:extLst>
              <a:ext uri="{FF2B5EF4-FFF2-40B4-BE49-F238E27FC236}">
                <a16:creationId xmlns:a16="http://schemas.microsoft.com/office/drawing/2014/main" id="{6A632FCE-8363-813F-5A20-6099CC57F2D2}"/>
              </a:ext>
            </a:extLst>
          </p:cNvPr>
          <p:cNvSpPr txBox="1"/>
          <p:nvPr/>
        </p:nvSpPr>
        <p:spPr>
          <a:xfrm>
            <a:off x="6148388" y="1769646"/>
            <a:ext cx="4293740" cy="646331"/>
          </a:xfrm>
          <a:prstGeom prst="rect">
            <a:avLst/>
          </a:prstGeom>
          <a:noFill/>
        </p:spPr>
        <p:txBody>
          <a:bodyPr wrap="none" rtlCol="0">
            <a:spAutoFit/>
          </a:bodyPr>
          <a:lstStyle/>
          <a:p>
            <a:r>
              <a:rPr lang="es-ES" dirty="0"/>
              <a:t>Formulario para nuevos registros de cliente </a:t>
            </a:r>
          </a:p>
          <a:p>
            <a:pPr algn="ctr"/>
            <a:r>
              <a:rPr lang="es-ES" dirty="0"/>
              <a:t>validando si ya existe  en la BBDD</a:t>
            </a:r>
          </a:p>
        </p:txBody>
      </p:sp>
      <p:sp>
        <p:nvSpPr>
          <p:cNvPr id="12" name="CuadroTexto 11">
            <a:extLst>
              <a:ext uri="{FF2B5EF4-FFF2-40B4-BE49-F238E27FC236}">
                <a16:creationId xmlns:a16="http://schemas.microsoft.com/office/drawing/2014/main" id="{66A6D821-FB09-BB1A-6197-C59705C0EDB8}"/>
              </a:ext>
            </a:extLst>
          </p:cNvPr>
          <p:cNvSpPr txBox="1"/>
          <p:nvPr/>
        </p:nvSpPr>
        <p:spPr>
          <a:xfrm>
            <a:off x="6774516" y="5024158"/>
            <a:ext cx="3774559" cy="646331"/>
          </a:xfrm>
          <a:prstGeom prst="rect">
            <a:avLst/>
          </a:prstGeom>
          <a:noFill/>
        </p:spPr>
        <p:txBody>
          <a:bodyPr wrap="none" rtlCol="0">
            <a:spAutoFit/>
          </a:bodyPr>
          <a:lstStyle/>
          <a:p>
            <a:r>
              <a:rPr lang="es-ES" dirty="0"/>
              <a:t>Vista para la búsqueda y modificación </a:t>
            </a:r>
          </a:p>
          <a:p>
            <a:pPr algn="ctr"/>
            <a:r>
              <a:rPr lang="es-ES" dirty="0"/>
              <a:t>de clientes</a:t>
            </a:r>
          </a:p>
        </p:txBody>
      </p:sp>
      <p:pic>
        <p:nvPicPr>
          <p:cNvPr id="14" name="Imagen 13">
            <a:extLst>
              <a:ext uri="{FF2B5EF4-FFF2-40B4-BE49-F238E27FC236}">
                <a16:creationId xmlns:a16="http://schemas.microsoft.com/office/drawing/2014/main" id="{762C8D4E-15D5-48EA-114A-B42C5DDF06B1}"/>
              </a:ext>
            </a:extLst>
          </p:cNvPr>
          <p:cNvPicPr>
            <a:picLocks noChangeAspect="1"/>
          </p:cNvPicPr>
          <p:nvPr/>
        </p:nvPicPr>
        <p:blipFill>
          <a:blip r:embed="rId5"/>
          <a:stretch>
            <a:fillRect/>
          </a:stretch>
        </p:blipFill>
        <p:spPr>
          <a:xfrm>
            <a:off x="615564" y="4755161"/>
            <a:ext cx="5804699" cy="13668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828907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671</Words>
  <Application>Microsoft Office PowerPoint</Application>
  <PresentationFormat>Panorámica</PresentationFormat>
  <Paragraphs>92</Paragraphs>
  <Slides>20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Antonio Villajos Brunner Trabajo Final de Grado 2º DAW e-learning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Antonio Villajos Brunner Presentación Trabajo Final de Grado 2º DAW e-learning</dc:title>
  <dc:creator>Antonio</dc:creator>
  <cp:lastModifiedBy>Antonio</cp:lastModifiedBy>
  <cp:revision>22</cp:revision>
  <dcterms:created xsi:type="dcterms:W3CDTF">2025-02-24T21:24:43Z</dcterms:created>
  <dcterms:modified xsi:type="dcterms:W3CDTF">2025-02-26T00:17:12Z</dcterms:modified>
</cp:coreProperties>
</file>