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2" r:id="rId3"/>
    <p:sldId id="257" r:id="rId4"/>
    <p:sldId id="283" r:id="rId5"/>
    <p:sldId id="284" r:id="rId6"/>
    <p:sldId id="285" r:id="rId7"/>
    <p:sldId id="286" r:id="rId8"/>
    <p:sldId id="258" r:id="rId9"/>
    <p:sldId id="288" r:id="rId10"/>
    <p:sldId id="287" r:id="rId11"/>
    <p:sldId id="289" r:id="rId12"/>
    <p:sldId id="290" r:id="rId13"/>
    <p:sldId id="291" r:id="rId14"/>
    <p:sldId id="292" r:id="rId15"/>
    <p:sldId id="293" r:id="rId16"/>
    <p:sldId id="294" r:id="rId17"/>
    <p:sldId id="295" r:id="rId18"/>
    <p:sldId id="296" r:id="rId19"/>
    <p:sldId id="297" r:id="rId20"/>
    <p:sldId id="259" r:id="rId21"/>
    <p:sldId id="298" r:id="rId22"/>
    <p:sldId id="299" r:id="rId23"/>
    <p:sldId id="300" r:id="rId24"/>
    <p:sldId id="301" r:id="rId25"/>
    <p:sldId id="302" r:id="rId26"/>
    <p:sldId id="303" r:id="rId27"/>
    <p:sldId id="304" r:id="rId28"/>
    <p:sldId id="305" r:id="rId29"/>
    <p:sldId id="260" r:id="rId30"/>
    <p:sldId id="306" r:id="rId31"/>
    <p:sldId id="307" r:id="rId32"/>
    <p:sldId id="308" r:id="rId33"/>
    <p:sldId id="309" r:id="rId34"/>
    <p:sldId id="310" r:id="rId35"/>
    <p:sldId id="311" r:id="rId36"/>
    <p:sldId id="312" r:id="rId37"/>
    <p:sldId id="313" r:id="rId38"/>
    <p:sldId id="314" r:id="rId39"/>
    <p:sldId id="315" r:id="rId40"/>
    <p:sldId id="263" r:id="rId41"/>
    <p:sldId id="264" r:id="rId42"/>
    <p:sldId id="265" r:id="rId43"/>
    <p:sldId id="266" r:id="rId44"/>
    <p:sldId id="316" r:id="rId45"/>
    <p:sldId id="317"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s-ES" smtClean="0"/>
              <a:t>Haga clic en el icono para agregar una imagen</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s-ES" smtClean="0"/>
              <a:t>Haga clic para modificar el estilo de título del patrón</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s-ES" smtClean="0"/>
              <a:t>Haga clic para modificar el estilo de título del patrón</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s-ES" smtClean="0"/>
              <a:t>Haga clic para modificar el estilo de título del patrón</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s-ES" smtClean="0"/>
              <a:t>Haga clic en el icono para agregar una imagen</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0" y="3073397"/>
            <a:ext cx="4878391"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2200" y="3073397"/>
            <a:ext cx="4875210" cy="2717801"/>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10/19/2025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s://es.wikipedia.org/wiki/Pruebas_de_regresi%C3%B3n" TargetMode="External"/><Relationship Id="rId3" Type="http://schemas.openxmlformats.org/officeDocument/2006/relationships/hyperlink" Target="https://es.wikipedia.org/wiki/Kent_Beck" TargetMode="External"/><Relationship Id="rId7" Type="http://schemas.openxmlformats.org/officeDocument/2006/relationships/hyperlink" Target="https://es.wikipedia.org/wiki/Framework" TargetMode="External"/><Relationship Id="rId2" Type="http://schemas.openxmlformats.org/officeDocument/2006/relationships/hyperlink" Target="https://es.wikipedia.org/wiki/Erich_Gamma" TargetMode="External"/><Relationship Id="rId1" Type="http://schemas.openxmlformats.org/officeDocument/2006/relationships/slideLayout" Target="../slideLayouts/slideLayout2.xml"/><Relationship Id="rId6" Type="http://schemas.openxmlformats.org/officeDocument/2006/relationships/hyperlink" Target="https://es.wikipedia.org/wiki/Lenguaje_de_programaci%C3%B3n_Java" TargetMode="External"/><Relationship Id="rId5" Type="http://schemas.openxmlformats.org/officeDocument/2006/relationships/hyperlink" Target="https://es.wikipedia.org/wiki/Prueba_unitaria" TargetMode="External"/><Relationship Id="rId4" Type="http://schemas.openxmlformats.org/officeDocument/2006/relationships/hyperlink" Target="https://es.wikipedia.org/wiki/Programaci%C3%B3n"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spa.myservername.com/download-install-configure-junit-eclipse"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oracle.com/es/java/technologies/javase/javase8-archive-downloads.html#license-lightbox" TargetMode="External"/><Relationship Id="rId2" Type="http://schemas.openxmlformats.org/officeDocument/2006/relationships/hyperlink" Target="https://spring.io/tools"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dirty="0">
                <a:effectLst/>
              </a:rPr>
              <a:t>Pruebas Unitarias en Java </a:t>
            </a:r>
            <a:endParaRPr lang="es-ES" dirty="0"/>
          </a:p>
        </p:txBody>
      </p:sp>
      <p:sp>
        <p:nvSpPr>
          <p:cNvPr id="3" name="Subtítulo 2"/>
          <p:cNvSpPr>
            <a:spLocks noGrp="1"/>
          </p:cNvSpPr>
          <p:nvPr>
            <p:ph type="subTitle" idx="1"/>
          </p:nvPr>
        </p:nvSpPr>
        <p:spPr/>
        <p:txBody>
          <a:bodyPr/>
          <a:lstStyle/>
          <a:p>
            <a:r>
              <a:rPr lang="es-ES" dirty="0" err="1">
                <a:effectLst/>
              </a:rPr>
              <a:t>JUnit</a:t>
            </a:r>
            <a:r>
              <a:rPr lang="es-ES" dirty="0">
                <a:effectLst/>
              </a:rPr>
              <a:t> y </a:t>
            </a:r>
            <a:r>
              <a:rPr lang="es-ES" dirty="0" err="1">
                <a:effectLst/>
              </a:rPr>
              <a:t>Mockito</a:t>
            </a:r>
            <a:endParaRPr lang="es-ES" dirty="0"/>
          </a:p>
        </p:txBody>
      </p:sp>
    </p:spTree>
    <p:extLst>
      <p:ext uri="{BB962C8B-B14F-4D97-AF65-F5344CB8AC3E}">
        <p14:creationId xmlns:p14="http://schemas.microsoft.com/office/powerpoint/2010/main" val="27932903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31986" y="2682988"/>
            <a:ext cx="9905998" cy="1478570"/>
          </a:xfrm>
        </p:spPr>
        <p:txBody>
          <a:bodyPr/>
          <a:lstStyle/>
          <a:p>
            <a:r>
              <a:rPr lang="es-ES" dirty="0">
                <a:effectLst/>
              </a:rPr>
              <a:t>¿Por qué son importantes las pruebas unitarias?</a:t>
            </a:r>
            <a:endParaRPr lang="es-ES" dirty="0"/>
          </a:p>
        </p:txBody>
      </p:sp>
    </p:spTree>
    <p:extLst>
      <p:ext uri="{BB962C8B-B14F-4D97-AF65-F5344CB8AC3E}">
        <p14:creationId xmlns:p14="http://schemas.microsoft.com/office/powerpoint/2010/main" val="2958040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effectLst/>
              </a:rPr>
              <a:t>Beneficios clave</a:t>
            </a:r>
            <a:endParaRPr lang="es-ES" dirty="0"/>
          </a:p>
        </p:txBody>
      </p:sp>
      <p:sp>
        <p:nvSpPr>
          <p:cNvPr id="3" name="Marcador de contenido 2"/>
          <p:cNvSpPr>
            <a:spLocks noGrp="1"/>
          </p:cNvSpPr>
          <p:nvPr>
            <p:ph idx="1"/>
          </p:nvPr>
        </p:nvSpPr>
        <p:spPr/>
        <p:txBody>
          <a:bodyPr>
            <a:normAutofit/>
          </a:bodyPr>
          <a:lstStyle/>
          <a:p>
            <a:r>
              <a:rPr lang="es-ES" dirty="0" smtClean="0">
                <a:effectLst/>
              </a:rPr>
              <a:t>Validan </a:t>
            </a:r>
            <a:r>
              <a:rPr lang="es-ES" dirty="0">
                <a:effectLst/>
              </a:rPr>
              <a:t>que el código hace lo que debe </a:t>
            </a:r>
            <a:r>
              <a:rPr lang="es-ES" dirty="0" smtClean="0">
                <a:effectLst/>
              </a:rPr>
              <a:t>hacer</a:t>
            </a:r>
          </a:p>
          <a:p>
            <a:r>
              <a:rPr lang="es-ES" dirty="0" smtClean="0">
                <a:effectLst/>
              </a:rPr>
              <a:t>Facilitan </a:t>
            </a:r>
            <a:r>
              <a:rPr lang="es-ES" dirty="0">
                <a:effectLst/>
              </a:rPr>
              <a:t>el mantenimiento y la </a:t>
            </a:r>
            <a:r>
              <a:rPr lang="es-ES" dirty="0" smtClean="0">
                <a:effectLst/>
              </a:rPr>
              <a:t>refactorización</a:t>
            </a:r>
          </a:p>
          <a:p>
            <a:r>
              <a:rPr lang="es-ES" dirty="0" smtClean="0">
                <a:effectLst/>
              </a:rPr>
              <a:t>Detectan </a:t>
            </a:r>
            <a:r>
              <a:rPr lang="es-ES" dirty="0">
                <a:effectLst/>
              </a:rPr>
              <a:t>errores de forma </a:t>
            </a:r>
            <a:r>
              <a:rPr lang="es-ES" dirty="0" smtClean="0">
                <a:effectLst/>
              </a:rPr>
              <a:t>temprana</a:t>
            </a:r>
          </a:p>
          <a:p>
            <a:r>
              <a:rPr lang="es-ES" dirty="0" smtClean="0">
                <a:effectLst/>
              </a:rPr>
              <a:t>Mejoran </a:t>
            </a:r>
            <a:r>
              <a:rPr lang="es-ES" dirty="0">
                <a:effectLst/>
              </a:rPr>
              <a:t>la calidad del </a:t>
            </a:r>
            <a:r>
              <a:rPr lang="es-ES" dirty="0" smtClean="0">
                <a:effectLst/>
              </a:rPr>
              <a:t>software</a:t>
            </a:r>
          </a:p>
          <a:p>
            <a:r>
              <a:rPr lang="es-ES" dirty="0" smtClean="0">
                <a:effectLst/>
              </a:rPr>
              <a:t>Permiten </a:t>
            </a:r>
            <a:r>
              <a:rPr lang="es-ES" dirty="0">
                <a:effectLst/>
              </a:rPr>
              <a:t>automatizar el proceso de verificación</a:t>
            </a:r>
          </a:p>
          <a:p>
            <a:endParaRPr lang="es-ES" dirty="0"/>
          </a:p>
        </p:txBody>
      </p:sp>
    </p:spTree>
    <p:extLst>
      <p:ext uri="{BB962C8B-B14F-4D97-AF65-F5344CB8AC3E}">
        <p14:creationId xmlns:p14="http://schemas.microsoft.com/office/powerpoint/2010/main" val="40940127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Desarrollo más seguro</a:t>
            </a:r>
          </a:p>
        </p:txBody>
      </p:sp>
      <p:sp>
        <p:nvSpPr>
          <p:cNvPr id="3" name="Marcador de contenido 2"/>
          <p:cNvSpPr>
            <a:spLocks noGrp="1"/>
          </p:cNvSpPr>
          <p:nvPr>
            <p:ph idx="1"/>
          </p:nvPr>
        </p:nvSpPr>
        <p:spPr>
          <a:xfrm>
            <a:off x="1141413" y="2805668"/>
            <a:ext cx="9905999" cy="3541714"/>
          </a:xfrm>
        </p:spPr>
        <p:txBody>
          <a:bodyPr>
            <a:normAutofit/>
          </a:bodyPr>
          <a:lstStyle/>
          <a:p>
            <a:r>
              <a:rPr lang="es-ES" dirty="0">
                <a:effectLst/>
              </a:rPr>
              <a:t>Las pruebas unitarias actúan como una red de </a:t>
            </a:r>
            <a:r>
              <a:rPr lang="es-ES" dirty="0" smtClean="0">
                <a:effectLst/>
              </a:rPr>
              <a:t>seguridad</a:t>
            </a:r>
          </a:p>
          <a:p>
            <a:r>
              <a:rPr lang="es-ES" dirty="0" smtClean="0">
                <a:effectLst/>
              </a:rPr>
              <a:t>Si </a:t>
            </a:r>
            <a:r>
              <a:rPr lang="es-ES" dirty="0">
                <a:effectLst/>
              </a:rPr>
              <a:t>modificas el código y las pruebas fallan, sabes que algo se ha </a:t>
            </a:r>
            <a:r>
              <a:rPr lang="es-ES" dirty="0" smtClean="0">
                <a:effectLst/>
              </a:rPr>
              <a:t>roto</a:t>
            </a:r>
          </a:p>
          <a:p>
            <a:r>
              <a:rPr lang="es-ES" dirty="0" smtClean="0">
                <a:effectLst/>
              </a:rPr>
              <a:t>Evitan </a:t>
            </a:r>
            <a:r>
              <a:rPr lang="es-ES" dirty="0">
                <a:effectLst/>
              </a:rPr>
              <a:t>regresiones (errores que reaparecen tras cambios)</a:t>
            </a:r>
          </a:p>
          <a:p>
            <a:endParaRPr lang="es-ES" dirty="0"/>
          </a:p>
        </p:txBody>
      </p:sp>
    </p:spTree>
    <p:extLst>
      <p:ext uri="{BB962C8B-B14F-4D97-AF65-F5344CB8AC3E}">
        <p14:creationId xmlns:p14="http://schemas.microsoft.com/office/powerpoint/2010/main" val="849867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Facilitan el diseño limpio</a:t>
            </a:r>
          </a:p>
        </p:txBody>
      </p:sp>
      <p:sp>
        <p:nvSpPr>
          <p:cNvPr id="3" name="Marcador de contenido 2"/>
          <p:cNvSpPr>
            <a:spLocks noGrp="1"/>
          </p:cNvSpPr>
          <p:nvPr>
            <p:ph idx="1"/>
          </p:nvPr>
        </p:nvSpPr>
        <p:spPr>
          <a:xfrm>
            <a:off x="1141412" y="2711400"/>
            <a:ext cx="9905999" cy="3541714"/>
          </a:xfrm>
        </p:spPr>
        <p:txBody>
          <a:bodyPr>
            <a:normAutofit/>
          </a:bodyPr>
          <a:lstStyle/>
          <a:p>
            <a:r>
              <a:rPr lang="es-ES" dirty="0"/>
              <a:t>Fomentan el uso de clases pequeñas y bien </a:t>
            </a:r>
            <a:r>
              <a:rPr lang="es-ES" dirty="0" smtClean="0"/>
              <a:t>definidas</a:t>
            </a:r>
          </a:p>
          <a:p>
            <a:r>
              <a:rPr lang="es-ES" dirty="0" smtClean="0"/>
              <a:t>Promueven </a:t>
            </a:r>
            <a:r>
              <a:rPr lang="es-ES" dirty="0"/>
              <a:t>el desacoplamiento entre </a:t>
            </a:r>
            <a:r>
              <a:rPr lang="es-ES" dirty="0" smtClean="0"/>
              <a:t>componentes</a:t>
            </a:r>
          </a:p>
          <a:p>
            <a:r>
              <a:rPr lang="es-ES" dirty="0" smtClean="0"/>
              <a:t>Ayudan </a:t>
            </a:r>
            <a:r>
              <a:rPr lang="es-ES" dirty="0"/>
              <a:t>a identificar responsabilidades mal distribuidas</a:t>
            </a:r>
          </a:p>
        </p:txBody>
      </p:sp>
    </p:spTree>
    <p:extLst>
      <p:ext uri="{BB962C8B-B14F-4D97-AF65-F5344CB8AC3E}">
        <p14:creationId xmlns:p14="http://schemas.microsoft.com/office/powerpoint/2010/main" val="36467262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Documentación viva</a:t>
            </a:r>
          </a:p>
        </p:txBody>
      </p:sp>
      <p:sp>
        <p:nvSpPr>
          <p:cNvPr id="3" name="Marcador de contenido 2"/>
          <p:cNvSpPr>
            <a:spLocks noGrp="1"/>
          </p:cNvSpPr>
          <p:nvPr>
            <p:ph idx="1"/>
          </p:nvPr>
        </p:nvSpPr>
        <p:spPr>
          <a:xfrm>
            <a:off x="1141412" y="2833949"/>
            <a:ext cx="9905999" cy="3541714"/>
          </a:xfrm>
        </p:spPr>
        <p:txBody>
          <a:bodyPr>
            <a:normAutofit/>
          </a:bodyPr>
          <a:lstStyle/>
          <a:p>
            <a:r>
              <a:rPr lang="es-ES" dirty="0">
                <a:effectLst/>
              </a:rPr>
              <a:t>Las pruebas muestran cómo se espera que funcione el </a:t>
            </a:r>
            <a:r>
              <a:rPr lang="es-ES" dirty="0" smtClean="0">
                <a:effectLst/>
              </a:rPr>
              <a:t>código</a:t>
            </a:r>
          </a:p>
          <a:p>
            <a:r>
              <a:rPr lang="es-ES" dirty="0" smtClean="0">
                <a:effectLst/>
              </a:rPr>
              <a:t>Sirven </a:t>
            </a:r>
            <a:r>
              <a:rPr lang="es-ES" dirty="0">
                <a:effectLst/>
              </a:rPr>
              <a:t>como ejemplos prácticos para otros </a:t>
            </a:r>
            <a:r>
              <a:rPr lang="es-ES" dirty="0" smtClean="0">
                <a:effectLst/>
              </a:rPr>
              <a:t>desarrolladores</a:t>
            </a:r>
          </a:p>
          <a:p>
            <a:r>
              <a:rPr lang="es-ES" dirty="0" smtClean="0">
                <a:effectLst/>
              </a:rPr>
              <a:t>Son </a:t>
            </a:r>
            <a:r>
              <a:rPr lang="es-ES" dirty="0">
                <a:effectLst/>
              </a:rPr>
              <a:t>más precisas que los comentarios o manuales</a:t>
            </a:r>
          </a:p>
          <a:p>
            <a:endParaRPr lang="es-ES" dirty="0"/>
          </a:p>
        </p:txBody>
      </p:sp>
    </p:spTree>
    <p:extLst>
      <p:ext uri="{BB962C8B-B14F-4D97-AF65-F5344CB8AC3E}">
        <p14:creationId xmlns:p14="http://schemas.microsoft.com/office/powerpoint/2010/main" val="37184827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Ahorro de tiempo y costes</a:t>
            </a:r>
          </a:p>
        </p:txBody>
      </p:sp>
      <p:sp>
        <p:nvSpPr>
          <p:cNvPr id="3" name="Marcador de contenido 2"/>
          <p:cNvSpPr>
            <a:spLocks noGrp="1"/>
          </p:cNvSpPr>
          <p:nvPr>
            <p:ph idx="1"/>
          </p:nvPr>
        </p:nvSpPr>
        <p:spPr>
          <a:xfrm>
            <a:off x="1141413" y="2664266"/>
            <a:ext cx="9905999" cy="3541714"/>
          </a:xfrm>
        </p:spPr>
        <p:txBody>
          <a:bodyPr>
            <a:normAutofit/>
          </a:bodyPr>
          <a:lstStyle/>
          <a:p>
            <a:r>
              <a:rPr lang="es-ES" dirty="0">
                <a:effectLst/>
              </a:rPr>
              <a:t>Detectar errores en etapas tempranas es más barato que en </a:t>
            </a:r>
            <a:r>
              <a:rPr lang="es-ES" dirty="0" smtClean="0">
                <a:effectLst/>
              </a:rPr>
              <a:t>producción</a:t>
            </a:r>
          </a:p>
          <a:p>
            <a:r>
              <a:rPr lang="es-ES" dirty="0" smtClean="0">
                <a:effectLst/>
              </a:rPr>
              <a:t>Reducen </a:t>
            </a:r>
            <a:r>
              <a:rPr lang="es-ES" dirty="0">
                <a:effectLst/>
              </a:rPr>
              <a:t>el tiempo de </a:t>
            </a:r>
            <a:r>
              <a:rPr lang="es-ES" dirty="0" smtClean="0">
                <a:effectLst/>
              </a:rPr>
              <a:t>depuración</a:t>
            </a:r>
          </a:p>
          <a:p>
            <a:r>
              <a:rPr lang="es-ES" dirty="0" smtClean="0">
                <a:effectLst/>
              </a:rPr>
              <a:t>Evitan </a:t>
            </a:r>
            <a:r>
              <a:rPr lang="es-ES" dirty="0">
                <a:effectLst/>
              </a:rPr>
              <a:t>errores que podrían afectar a clientes o usuarios finales</a:t>
            </a:r>
          </a:p>
          <a:p>
            <a:endParaRPr lang="es-ES" dirty="0"/>
          </a:p>
        </p:txBody>
      </p:sp>
    </p:spTree>
    <p:extLst>
      <p:ext uri="{BB962C8B-B14F-4D97-AF65-F5344CB8AC3E}">
        <p14:creationId xmlns:p14="http://schemas.microsoft.com/office/powerpoint/2010/main" val="287534869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Soporte para metodologías ágiles</a:t>
            </a:r>
          </a:p>
        </p:txBody>
      </p:sp>
      <p:sp>
        <p:nvSpPr>
          <p:cNvPr id="3" name="Marcador de contenido 2"/>
          <p:cNvSpPr>
            <a:spLocks noGrp="1"/>
          </p:cNvSpPr>
          <p:nvPr>
            <p:ph idx="1"/>
          </p:nvPr>
        </p:nvSpPr>
        <p:spPr/>
        <p:txBody>
          <a:bodyPr>
            <a:normAutofit/>
          </a:bodyPr>
          <a:lstStyle/>
          <a:p>
            <a:r>
              <a:rPr lang="es-ES" dirty="0"/>
              <a:t>Son fundamentales en enfoques como TDD y CI/CD</a:t>
            </a:r>
          </a:p>
          <a:p>
            <a:r>
              <a:rPr lang="es-ES" dirty="0"/>
              <a:t>Permiten realizar entregas frecuentes con confianza</a:t>
            </a:r>
          </a:p>
          <a:p>
            <a:r>
              <a:rPr lang="es-ES" dirty="0"/>
              <a:t>Facilitan la integración continua y el despliegue automatizado</a:t>
            </a:r>
          </a:p>
          <a:p>
            <a:endParaRPr lang="es-ES" dirty="0">
              <a:effectLst/>
            </a:endParaRPr>
          </a:p>
          <a:p>
            <a:endParaRPr lang="es-ES" dirty="0"/>
          </a:p>
        </p:txBody>
      </p:sp>
    </p:spTree>
    <p:extLst>
      <p:ext uri="{BB962C8B-B14F-4D97-AF65-F5344CB8AC3E}">
        <p14:creationId xmlns:p14="http://schemas.microsoft.com/office/powerpoint/2010/main" val="2655677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effectLst/>
              </a:rPr>
              <a:t>¿Por qué son importantes las pruebas unitarias?</a:t>
            </a:r>
            <a:endParaRPr lang="es-ES" dirty="0"/>
          </a:p>
        </p:txBody>
      </p:sp>
      <p:sp>
        <p:nvSpPr>
          <p:cNvPr id="3" name="Marcador de contenido 2"/>
          <p:cNvSpPr>
            <a:spLocks noGrp="1"/>
          </p:cNvSpPr>
          <p:nvPr>
            <p:ph idx="1"/>
          </p:nvPr>
        </p:nvSpPr>
        <p:spPr/>
        <p:txBody>
          <a:bodyPr>
            <a:normAutofit fontScale="92500" lnSpcReduction="20000"/>
          </a:bodyPr>
          <a:lstStyle/>
          <a:p>
            <a:r>
              <a:rPr lang="es-ES" dirty="0">
                <a:effectLst/>
              </a:rPr>
              <a:t>Con ellas se </a:t>
            </a:r>
            <a:r>
              <a:rPr lang="es-ES" b="1" dirty="0">
                <a:effectLst/>
              </a:rPr>
              <a:t>detectan antes errores </a:t>
            </a:r>
            <a:r>
              <a:rPr lang="es-ES" dirty="0">
                <a:effectLst/>
              </a:rPr>
              <a:t>que, sin las pruebas unitarias, no se podrían detectar hasta fases más avanzadas como las pruebas de sistema, de integración e incluso en la </a:t>
            </a:r>
            <a:r>
              <a:rPr lang="es-ES" dirty="0" smtClean="0">
                <a:effectLst/>
              </a:rPr>
              <a:t>beta.</a:t>
            </a:r>
          </a:p>
          <a:p>
            <a:r>
              <a:rPr lang="es-ES" dirty="0" smtClean="0">
                <a:effectLst/>
              </a:rPr>
              <a:t>Realizar </a:t>
            </a:r>
            <a:r>
              <a:rPr lang="es-ES" dirty="0">
                <a:effectLst/>
              </a:rPr>
              <a:t>pruebas unitarias con regularidad supone, al final, un ahorro de tiempo y dinero</a:t>
            </a:r>
            <a:r>
              <a:rPr lang="es-ES" dirty="0" smtClean="0">
                <a:effectLst/>
              </a:rPr>
              <a:t>.</a:t>
            </a:r>
          </a:p>
          <a:p>
            <a:r>
              <a:rPr lang="es-ES" dirty="0">
                <a:effectLst/>
              </a:rPr>
              <a:t>Las pruebas unitarias demuestran que la </a:t>
            </a:r>
            <a:r>
              <a:rPr lang="es-ES" b="1" dirty="0">
                <a:effectLst/>
              </a:rPr>
              <a:t>lógica del código</a:t>
            </a:r>
            <a:r>
              <a:rPr lang="es-ES" dirty="0">
                <a:effectLst/>
              </a:rPr>
              <a:t> está en buen estado y que funcionará en todos los casos</a:t>
            </a:r>
            <a:r>
              <a:rPr lang="es-ES" dirty="0" smtClean="0">
                <a:effectLst/>
              </a:rPr>
              <a:t>.</a:t>
            </a:r>
          </a:p>
          <a:p>
            <a:r>
              <a:rPr lang="es-ES" dirty="0" smtClean="0">
                <a:effectLst/>
              </a:rPr>
              <a:t>Es </a:t>
            </a:r>
            <a:r>
              <a:rPr lang="es-ES" dirty="0">
                <a:effectLst/>
              </a:rPr>
              <a:t>posible </a:t>
            </a:r>
            <a:r>
              <a:rPr lang="es-ES" b="1" dirty="0">
                <a:effectLst/>
              </a:rPr>
              <a:t>probar distintas partes del proyecto</a:t>
            </a:r>
            <a:r>
              <a:rPr lang="es-ES" dirty="0">
                <a:effectLst/>
              </a:rPr>
              <a:t> sin tener que esperar a que otras estén completadas.</a:t>
            </a:r>
          </a:p>
          <a:p>
            <a:endParaRPr lang="es-ES" dirty="0"/>
          </a:p>
        </p:txBody>
      </p:sp>
    </p:spTree>
    <p:extLst>
      <p:ext uri="{BB962C8B-B14F-4D97-AF65-F5344CB8AC3E}">
        <p14:creationId xmlns:p14="http://schemas.microsoft.com/office/powerpoint/2010/main" val="365786873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práctico</a:t>
            </a:r>
          </a:p>
        </p:txBody>
      </p:sp>
      <p:pic>
        <p:nvPicPr>
          <p:cNvPr id="5" name="Imagen 4"/>
          <p:cNvPicPr>
            <a:picLocks noChangeAspect="1"/>
          </p:cNvPicPr>
          <p:nvPr/>
        </p:nvPicPr>
        <p:blipFill>
          <a:blip r:embed="rId2"/>
          <a:stretch>
            <a:fillRect/>
          </a:stretch>
        </p:blipFill>
        <p:spPr>
          <a:xfrm>
            <a:off x="1141413" y="2749360"/>
            <a:ext cx="9667100" cy="1709518"/>
          </a:xfrm>
          <a:prstGeom prst="rect">
            <a:avLst/>
          </a:prstGeom>
        </p:spPr>
      </p:pic>
    </p:spTree>
    <p:extLst>
      <p:ext uri="{BB962C8B-B14F-4D97-AF65-F5344CB8AC3E}">
        <p14:creationId xmlns:p14="http://schemas.microsoft.com/office/powerpoint/2010/main" val="31188383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effectLst/>
              </a:rPr>
              <a:t>Conclusiones del apartado</a:t>
            </a:r>
            <a:endParaRPr lang="es-ES" dirty="0"/>
          </a:p>
        </p:txBody>
      </p:sp>
      <p:sp>
        <p:nvSpPr>
          <p:cNvPr id="3" name="Marcador de contenido 2"/>
          <p:cNvSpPr>
            <a:spLocks noGrp="1"/>
          </p:cNvSpPr>
          <p:nvPr>
            <p:ph idx="1"/>
          </p:nvPr>
        </p:nvSpPr>
        <p:spPr/>
        <p:txBody>
          <a:bodyPr>
            <a:normAutofit fontScale="92500" lnSpcReduction="20000"/>
          </a:bodyPr>
          <a:lstStyle/>
          <a:p>
            <a:r>
              <a:rPr lang="es-ES" dirty="0">
                <a:effectLst/>
              </a:rPr>
              <a:t>Con ellas se </a:t>
            </a:r>
            <a:r>
              <a:rPr lang="es-ES" b="1" dirty="0">
                <a:effectLst/>
              </a:rPr>
              <a:t>detectan antes errores </a:t>
            </a:r>
            <a:r>
              <a:rPr lang="es-ES" dirty="0">
                <a:effectLst/>
              </a:rPr>
              <a:t>que, sin las pruebas unitarias, no se podrían detectar hasta fases más avanzadas como las pruebas de sistema, de integración e incluso en la </a:t>
            </a:r>
            <a:r>
              <a:rPr lang="es-ES" dirty="0" smtClean="0">
                <a:effectLst/>
              </a:rPr>
              <a:t>beta.</a:t>
            </a:r>
          </a:p>
          <a:p>
            <a:r>
              <a:rPr lang="es-ES" dirty="0" smtClean="0">
                <a:effectLst/>
              </a:rPr>
              <a:t>Realizar </a:t>
            </a:r>
            <a:r>
              <a:rPr lang="es-ES" dirty="0">
                <a:effectLst/>
              </a:rPr>
              <a:t>pruebas unitarias con regularidad supone, al final, un ahorro de tiempo y dinero</a:t>
            </a:r>
            <a:r>
              <a:rPr lang="es-ES" dirty="0" smtClean="0">
                <a:effectLst/>
              </a:rPr>
              <a:t>.</a:t>
            </a:r>
          </a:p>
          <a:p>
            <a:r>
              <a:rPr lang="es-ES" dirty="0">
                <a:effectLst/>
              </a:rPr>
              <a:t>Las pruebas unitarias demuestran que la </a:t>
            </a:r>
            <a:r>
              <a:rPr lang="es-ES" b="1" dirty="0">
                <a:effectLst/>
              </a:rPr>
              <a:t>lógica del código</a:t>
            </a:r>
            <a:r>
              <a:rPr lang="es-ES" dirty="0">
                <a:effectLst/>
              </a:rPr>
              <a:t> está en buen estado y que funcionará en todos los casos</a:t>
            </a:r>
            <a:r>
              <a:rPr lang="es-ES" dirty="0" smtClean="0">
                <a:effectLst/>
              </a:rPr>
              <a:t>.</a:t>
            </a:r>
          </a:p>
          <a:p>
            <a:r>
              <a:rPr lang="es-ES" dirty="0" smtClean="0">
                <a:effectLst/>
              </a:rPr>
              <a:t>Es </a:t>
            </a:r>
            <a:r>
              <a:rPr lang="es-ES" dirty="0">
                <a:effectLst/>
              </a:rPr>
              <a:t>posible </a:t>
            </a:r>
            <a:r>
              <a:rPr lang="es-ES" b="1" dirty="0">
                <a:effectLst/>
              </a:rPr>
              <a:t>probar distintas partes del proyecto</a:t>
            </a:r>
            <a:r>
              <a:rPr lang="es-ES" dirty="0">
                <a:effectLst/>
              </a:rPr>
              <a:t> sin tener que esperar a que otras estén completadas.</a:t>
            </a:r>
          </a:p>
          <a:p>
            <a:endParaRPr lang="es-ES" dirty="0"/>
          </a:p>
        </p:txBody>
      </p:sp>
    </p:spTree>
    <p:extLst>
      <p:ext uri="{BB962C8B-B14F-4D97-AF65-F5344CB8AC3E}">
        <p14:creationId xmlns:p14="http://schemas.microsoft.com/office/powerpoint/2010/main" val="22477959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03706" y="2824390"/>
            <a:ext cx="9905998" cy="1478570"/>
          </a:xfrm>
        </p:spPr>
        <p:txBody>
          <a:bodyPr/>
          <a:lstStyle/>
          <a:p>
            <a:pPr algn="ctr"/>
            <a:r>
              <a:rPr lang="es-ES" dirty="0" smtClean="0"/>
              <a:t>¿Qué son las pruebas unitarias?</a:t>
            </a:r>
            <a:endParaRPr lang="es-ES" dirty="0"/>
          </a:p>
        </p:txBody>
      </p:sp>
    </p:spTree>
    <p:extLst>
      <p:ext uri="{BB962C8B-B14F-4D97-AF65-F5344CB8AC3E}">
        <p14:creationId xmlns:p14="http://schemas.microsoft.com/office/powerpoint/2010/main" val="35269079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28432" y="2767829"/>
            <a:ext cx="9905998" cy="1478570"/>
          </a:xfrm>
        </p:spPr>
        <p:txBody>
          <a:bodyPr/>
          <a:lstStyle/>
          <a:p>
            <a:r>
              <a:rPr lang="es-ES" dirty="0">
                <a:effectLst/>
              </a:rPr>
              <a:t>Fundamentos de </a:t>
            </a:r>
            <a:r>
              <a:rPr lang="es-ES" dirty="0" err="1" smtClean="0">
                <a:effectLst/>
              </a:rPr>
              <a:t>Junit</a:t>
            </a:r>
            <a:endParaRPr lang="es-ES" dirty="0"/>
          </a:p>
        </p:txBody>
      </p:sp>
    </p:spTree>
    <p:extLst>
      <p:ext uri="{BB962C8B-B14F-4D97-AF65-F5344CB8AC3E}">
        <p14:creationId xmlns:p14="http://schemas.microsoft.com/office/powerpoint/2010/main" val="180738718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a:t>
            </a:r>
            <a:r>
              <a:rPr lang="es-ES" dirty="0" err="1"/>
              <a:t>JUnit</a:t>
            </a:r>
            <a:r>
              <a:rPr lang="es-ES" dirty="0"/>
              <a:t>?</a:t>
            </a:r>
          </a:p>
        </p:txBody>
      </p:sp>
      <p:sp>
        <p:nvSpPr>
          <p:cNvPr id="3" name="Marcador de contenido 2"/>
          <p:cNvSpPr>
            <a:spLocks noGrp="1"/>
          </p:cNvSpPr>
          <p:nvPr>
            <p:ph idx="1"/>
          </p:nvPr>
        </p:nvSpPr>
        <p:spPr/>
        <p:txBody>
          <a:bodyPr>
            <a:normAutofit fontScale="70000" lnSpcReduction="20000"/>
          </a:bodyPr>
          <a:lstStyle/>
          <a:p>
            <a:r>
              <a:rPr lang="es-ES" b="1" dirty="0" err="1">
                <a:effectLst/>
              </a:rPr>
              <a:t>JUnit</a:t>
            </a:r>
            <a:r>
              <a:rPr lang="es-ES" dirty="0">
                <a:effectLst/>
              </a:rPr>
              <a:t> es un conjunto de bibliotecas creadas por </a:t>
            </a:r>
            <a:r>
              <a:rPr lang="es-ES" dirty="0">
                <a:effectLst/>
                <a:hlinkClick r:id="rId2" tooltip="Erich Gamma"/>
              </a:rPr>
              <a:t>Erich Gamma</a:t>
            </a:r>
            <a:r>
              <a:rPr lang="es-ES" dirty="0">
                <a:effectLst/>
              </a:rPr>
              <a:t> y </a:t>
            </a:r>
            <a:r>
              <a:rPr lang="es-ES" dirty="0">
                <a:effectLst/>
                <a:hlinkClick r:id="rId3" tooltip="Kent Beck"/>
              </a:rPr>
              <a:t>Kent Beck</a:t>
            </a:r>
            <a:r>
              <a:rPr lang="es-ES" dirty="0">
                <a:effectLst/>
              </a:rPr>
              <a:t> que son utilizadas en </a:t>
            </a:r>
            <a:r>
              <a:rPr lang="es-ES" dirty="0">
                <a:effectLst/>
                <a:hlinkClick r:id="rId4" tooltip="Programación"/>
              </a:rPr>
              <a:t>programación</a:t>
            </a:r>
            <a:r>
              <a:rPr lang="es-ES" dirty="0">
                <a:effectLst/>
              </a:rPr>
              <a:t> para hacer </a:t>
            </a:r>
            <a:r>
              <a:rPr lang="es-ES" dirty="0">
                <a:effectLst/>
                <a:hlinkClick r:id="rId5" tooltip="Prueba unitaria"/>
              </a:rPr>
              <a:t>pruebas unitarias</a:t>
            </a:r>
            <a:r>
              <a:rPr lang="es-ES" dirty="0">
                <a:effectLst/>
              </a:rPr>
              <a:t> de aplicaciones </a:t>
            </a:r>
            <a:r>
              <a:rPr lang="es-ES" dirty="0">
                <a:effectLst/>
                <a:hlinkClick r:id="rId6" tooltip="Lenguaje de programación Java"/>
              </a:rPr>
              <a:t>Java</a:t>
            </a:r>
            <a:r>
              <a:rPr lang="es-ES" dirty="0">
                <a:effectLst/>
              </a:rPr>
              <a:t>.</a:t>
            </a:r>
          </a:p>
          <a:p>
            <a:r>
              <a:rPr lang="es-ES" dirty="0" err="1">
                <a:effectLst/>
              </a:rPr>
              <a:t>JUnit</a:t>
            </a:r>
            <a:r>
              <a:rPr lang="es-ES" dirty="0">
                <a:effectLst/>
              </a:rPr>
              <a:t> es un conjunto de clases (</a:t>
            </a:r>
            <a:r>
              <a:rPr lang="es-ES" i="1" dirty="0" err="1">
                <a:effectLst/>
                <a:hlinkClick r:id="rId7" tooltip="Framework"/>
              </a:rPr>
              <a:t>framework</a:t>
            </a:r>
            <a:r>
              <a:rPr lang="es-ES" dirty="0">
                <a:effectLst/>
              </a:rPr>
              <a:t>) que permite realizar la ejecución de clases Java de manera controlada, para poder evaluar si el funcionamiento de cada uno de los métodos de la clase se comporta como se espera. Es decir, en función de algún valor de entrada se evalúa el valor de retorno esperado; si la clase cumple con la especificación, entonces </a:t>
            </a:r>
            <a:r>
              <a:rPr lang="es-ES" dirty="0" err="1">
                <a:effectLst/>
              </a:rPr>
              <a:t>JUnit</a:t>
            </a:r>
            <a:r>
              <a:rPr lang="es-ES" dirty="0">
                <a:effectLst/>
              </a:rPr>
              <a:t> devolverá que el método de la clase pasó exitosamente la prueba; en caso de que el valor esperado sea diferente al que regresó el método durante la ejecución, </a:t>
            </a:r>
            <a:r>
              <a:rPr lang="es-ES" dirty="0" err="1">
                <a:effectLst/>
              </a:rPr>
              <a:t>JUnit</a:t>
            </a:r>
            <a:r>
              <a:rPr lang="es-ES" dirty="0">
                <a:effectLst/>
              </a:rPr>
              <a:t> devolverá un fallo en el método correspondiente.</a:t>
            </a:r>
          </a:p>
          <a:p>
            <a:r>
              <a:rPr lang="es-ES" dirty="0" err="1">
                <a:effectLst/>
              </a:rPr>
              <a:t>JUnit</a:t>
            </a:r>
            <a:r>
              <a:rPr lang="es-ES" dirty="0">
                <a:effectLst/>
              </a:rPr>
              <a:t> es también un medio de controlar las </a:t>
            </a:r>
            <a:r>
              <a:rPr lang="es-ES" dirty="0">
                <a:effectLst/>
                <a:hlinkClick r:id="rId8" tooltip="Pruebas de regresión"/>
              </a:rPr>
              <a:t>pruebas de regresión</a:t>
            </a:r>
            <a:r>
              <a:rPr lang="es-ES" dirty="0">
                <a:effectLst/>
              </a:rPr>
              <a:t>, necesarias cuando una parte del código ha sido modificado y se desea ver que el nuevo código cumple con los requerimientos anteriores y que no se ha alterado su funcionalidad después de la nueva modificación.</a:t>
            </a:r>
          </a:p>
          <a:p>
            <a:endParaRPr lang="es-ES" dirty="0"/>
          </a:p>
        </p:txBody>
      </p:sp>
    </p:spTree>
    <p:extLst>
      <p:ext uri="{BB962C8B-B14F-4D97-AF65-F5344CB8AC3E}">
        <p14:creationId xmlns:p14="http://schemas.microsoft.com/office/powerpoint/2010/main" val="2106912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Estructura básica de una prueba</a:t>
            </a:r>
          </a:p>
        </p:txBody>
      </p:sp>
      <p:sp>
        <p:nvSpPr>
          <p:cNvPr id="3" name="Marcador de contenido 2"/>
          <p:cNvSpPr>
            <a:spLocks noGrp="1"/>
          </p:cNvSpPr>
          <p:nvPr>
            <p:ph idx="1"/>
          </p:nvPr>
        </p:nvSpPr>
        <p:spPr>
          <a:xfrm>
            <a:off x="6334812" y="2249487"/>
            <a:ext cx="4712599" cy="3541714"/>
          </a:xfrm>
        </p:spPr>
        <p:txBody>
          <a:bodyPr>
            <a:normAutofit/>
          </a:bodyPr>
          <a:lstStyle/>
          <a:p>
            <a:r>
              <a:rPr lang="es-ES" dirty="0"/>
              <a:t>Cada prueba es un método anotado con @Test </a:t>
            </a:r>
            <a:endParaRPr lang="es-ES" dirty="0" smtClean="0"/>
          </a:p>
          <a:p>
            <a:r>
              <a:rPr lang="es-ES" dirty="0" smtClean="0"/>
              <a:t>Se </a:t>
            </a:r>
            <a:r>
              <a:rPr lang="es-ES" dirty="0"/>
              <a:t>usa </a:t>
            </a:r>
            <a:r>
              <a:rPr lang="es-ES" dirty="0" err="1"/>
              <a:t>assertEquals</a:t>
            </a:r>
            <a:r>
              <a:rPr lang="es-ES" dirty="0"/>
              <a:t> para verificar el resultado esperado</a:t>
            </a:r>
          </a:p>
        </p:txBody>
      </p:sp>
      <p:pic>
        <p:nvPicPr>
          <p:cNvPr id="4" name="Imagen 3"/>
          <p:cNvPicPr>
            <a:picLocks noChangeAspect="1"/>
          </p:cNvPicPr>
          <p:nvPr/>
        </p:nvPicPr>
        <p:blipFill>
          <a:blip r:embed="rId2"/>
          <a:stretch>
            <a:fillRect/>
          </a:stretch>
        </p:blipFill>
        <p:spPr>
          <a:xfrm>
            <a:off x="675232" y="2249487"/>
            <a:ext cx="5290498" cy="1822892"/>
          </a:xfrm>
          <a:prstGeom prst="rect">
            <a:avLst/>
          </a:prstGeom>
        </p:spPr>
      </p:pic>
    </p:spTree>
    <p:extLst>
      <p:ext uri="{BB962C8B-B14F-4D97-AF65-F5344CB8AC3E}">
        <p14:creationId xmlns:p14="http://schemas.microsoft.com/office/powerpoint/2010/main" val="34294020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Ciclo de vida de una prueba</a:t>
            </a:r>
          </a:p>
        </p:txBody>
      </p:sp>
      <p:sp>
        <p:nvSpPr>
          <p:cNvPr id="3" name="Marcador de contenido 2"/>
          <p:cNvSpPr>
            <a:spLocks noGrp="1"/>
          </p:cNvSpPr>
          <p:nvPr>
            <p:ph idx="1"/>
          </p:nvPr>
        </p:nvSpPr>
        <p:spPr/>
        <p:txBody>
          <a:bodyPr>
            <a:normAutofit/>
          </a:bodyPr>
          <a:lstStyle/>
          <a:p>
            <a:r>
              <a:rPr lang="es-ES" dirty="0">
                <a:effectLst/>
              </a:rPr>
              <a:t>@</a:t>
            </a:r>
            <a:r>
              <a:rPr lang="es-ES" dirty="0" err="1">
                <a:effectLst/>
              </a:rPr>
              <a:t>BeforeEach</a:t>
            </a:r>
            <a:r>
              <a:rPr lang="es-ES" dirty="0">
                <a:effectLst/>
              </a:rPr>
              <a:t>: se ejecuta antes de cada </a:t>
            </a:r>
            <a:r>
              <a:rPr lang="es-ES" dirty="0" smtClean="0">
                <a:effectLst/>
              </a:rPr>
              <a:t>prueba</a:t>
            </a:r>
          </a:p>
          <a:p>
            <a:r>
              <a:rPr lang="es-ES" dirty="0" smtClean="0">
                <a:effectLst/>
              </a:rPr>
              <a:t>@</a:t>
            </a:r>
            <a:r>
              <a:rPr lang="es-ES" dirty="0" err="1">
                <a:effectLst/>
              </a:rPr>
              <a:t>AfterEach</a:t>
            </a:r>
            <a:r>
              <a:rPr lang="es-ES" dirty="0">
                <a:effectLst/>
              </a:rPr>
              <a:t>: se ejecuta después de cada </a:t>
            </a:r>
            <a:r>
              <a:rPr lang="es-ES" dirty="0" smtClean="0">
                <a:effectLst/>
              </a:rPr>
              <a:t>prueba</a:t>
            </a:r>
          </a:p>
          <a:p>
            <a:r>
              <a:rPr lang="es-ES" dirty="0" smtClean="0">
                <a:effectLst/>
              </a:rPr>
              <a:t>@</a:t>
            </a:r>
            <a:r>
              <a:rPr lang="es-ES" dirty="0" err="1">
                <a:effectLst/>
              </a:rPr>
              <a:t>BeforeAll</a:t>
            </a:r>
            <a:r>
              <a:rPr lang="es-ES" dirty="0">
                <a:effectLst/>
              </a:rPr>
              <a:t>: se ejecuta una vez antes de todas las </a:t>
            </a:r>
            <a:r>
              <a:rPr lang="es-ES" dirty="0" smtClean="0">
                <a:effectLst/>
              </a:rPr>
              <a:t>pruebas</a:t>
            </a:r>
          </a:p>
          <a:p>
            <a:r>
              <a:rPr lang="es-ES" dirty="0" smtClean="0">
                <a:effectLst/>
              </a:rPr>
              <a:t>@</a:t>
            </a:r>
            <a:r>
              <a:rPr lang="es-ES" dirty="0" err="1">
                <a:effectLst/>
              </a:rPr>
              <a:t>AfterAll</a:t>
            </a:r>
            <a:r>
              <a:rPr lang="es-ES" dirty="0">
                <a:effectLst/>
              </a:rPr>
              <a:t>: se ejecuta una vez después de todas las pruebas</a:t>
            </a:r>
          </a:p>
          <a:p>
            <a:endParaRPr lang="es-ES" dirty="0"/>
          </a:p>
        </p:txBody>
      </p:sp>
      <p:pic>
        <p:nvPicPr>
          <p:cNvPr id="4" name="Imagen 3"/>
          <p:cNvPicPr>
            <a:picLocks noChangeAspect="1"/>
          </p:cNvPicPr>
          <p:nvPr/>
        </p:nvPicPr>
        <p:blipFill>
          <a:blip r:embed="rId2"/>
          <a:stretch>
            <a:fillRect/>
          </a:stretch>
        </p:blipFill>
        <p:spPr>
          <a:xfrm>
            <a:off x="6790369" y="4928345"/>
            <a:ext cx="4005667" cy="1340479"/>
          </a:xfrm>
          <a:prstGeom prst="rect">
            <a:avLst/>
          </a:prstGeom>
        </p:spPr>
      </p:pic>
    </p:spTree>
    <p:extLst>
      <p:ext uri="{BB962C8B-B14F-4D97-AF65-F5344CB8AC3E}">
        <p14:creationId xmlns:p14="http://schemas.microsoft.com/office/powerpoint/2010/main" val="1269479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Principales anotaciones</a:t>
            </a:r>
          </a:p>
        </p:txBody>
      </p:sp>
      <p:graphicFrame>
        <p:nvGraphicFramePr>
          <p:cNvPr id="4" name="Marcador de contenido 3"/>
          <p:cNvGraphicFramePr>
            <a:graphicFrameLocks noGrp="1"/>
          </p:cNvGraphicFramePr>
          <p:nvPr>
            <p:ph idx="1"/>
          </p:nvPr>
        </p:nvGraphicFramePr>
        <p:xfrm>
          <a:off x="1141413" y="2923064"/>
          <a:ext cx="9906000" cy="2194560"/>
        </p:xfrm>
        <a:graphic>
          <a:graphicData uri="http://schemas.openxmlformats.org/drawingml/2006/table">
            <a:tbl>
              <a:tblPr/>
              <a:tblGrid>
                <a:gridCol w="4953000">
                  <a:extLst>
                    <a:ext uri="{9D8B030D-6E8A-4147-A177-3AD203B41FA5}">
                      <a16:colId xmlns:a16="http://schemas.microsoft.com/office/drawing/2014/main" val="2925273433"/>
                    </a:ext>
                  </a:extLst>
                </a:gridCol>
                <a:gridCol w="4953000">
                  <a:extLst>
                    <a:ext uri="{9D8B030D-6E8A-4147-A177-3AD203B41FA5}">
                      <a16:colId xmlns:a16="http://schemas.microsoft.com/office/drawing/2014/main" val="2221822364"/>
                    </a:ext>
                  </a:extLst>
                </a:gridCol>
              </a:tblGrid>
              <a:tr h="0">
                <a:tc>
                  <a:txBody>
                    <a:bodyPr/>
                    <a:lstStyle/>
                    <a:p>
                      <a:r>
                        <a:rPr lang="es-ES" dirty="0"/>
                        <a:t>Anotación</a:t>
                      </a:r>
                    </a:p>
                  </a:txBody>
                  <a:tcPr anchor="ctr">
                    <a:lnL>
                      <a:noFill/>
                    </a:lnL>
                    <a:lnR>
                      <a:noFill/>
                    </a:lnR>
                    <a:lnT>
                      <a:noFill/>
                    </a:lnT>
                    <a:lnB>
                      <a:noFill/>
                    </a:lnB>
                  </a:tcPr>
                </a:tc>
                <a:tc>
                  <a:txBody>
                    <a:bodyPr/>
                    <a:lstStyle/>
                    <a:p>
                      <a:r>
                        <a:rPr lang="es-ES"/>
                        <a:t>Descripción</a:t>
                      </a:r>
                    </a:p>
                  </a:txBody>
                  <a:tcPr anchor="ctr">
                    <a:lnL>
                      <a:noFill/>
                    </a:lnL>
                    <a:lnR>
                      <a:noFill/>
                    </a:lnR>
                    <a:lnT>
                      <a:noFill/>
                    </a:lnT>
                    <a:lnB>
                      <a:noFill/>
                    </a:lnB>
                  </a:tcPr>
                </a:tc>
                <a:extLst>
                  <a:ext uri="{0D108BD9-81ED-4DB2-BD59-A6C34878D82A}">
                    <a16:rowId xmlns:a16="http://schemas.microsoft.com/office/drawing/2014/main" val="4079274810"/>
                  </a:ext>
                </a:extLst>
              </a:tr>
              <a:tr h="0">
                <a:tc>
                  <a:txBody>
                    <a:bodyPr/>
                    <a:lstStyle/>
                    <a:p>
                      <a:r>
                        <a:rPr lang="es-ES" dirty="0"/>
                        <a:t>@Test</a:t>
                      </a:r>
                    </a:p>
                  </a:txBody>
                  <a:tcPr anchor="ctr">
                    <a:lnL>
                      <a:noFill/>
                    </a:lnL>
                    <a:lnR>
                      <a:noFill/>
                    </a:lnR>
                    <a:lnT>
                      <a:noFill/>
                    </a:lnT>
                    <a:lnB>
                      <a:noFill/>
                    </a:lnB>
                  </a:tcPr>
                </a:tc>
                <a:tc>
                  <a:txBody>
                    <a:bodyPr/>
                    <a:lstStyle/>
                    <a:p>
                      <a:r>
                        <a:rPr lang="es-ES"/>
                        <a:t>Marca un método como prueba</a:t>
                      </a:r>
                    </a:p>
                  </a:txBody>
                  <a:tcPr anchor="ctr">
                    <a:lnL>
                      <a:noFill/>
                    </a:lnL>
                    <a:lnR>
                      <a:noFill/>
                    </a:lnR>
                    <a:lnT>
                      <a:noFill/>
                    </a:lnT>
                    <a:lnB>
                      <a:noFill/>
                    </a:lnB>
                  </a:tcPr>
                </a:tc>
                <a:extLst>
                  <a:ext uri="{0D108BD9-81ED-4DB2-BD59-A6C34878D82A}">
                    <a16:rowId xmlns:a16="http://schemas.microsoft.com/office/drawing/2014/main" val="2300080520"/>
                  </a:ext>
                </a:extLst>
              </a:tr>
              <a:tr h="0">
                <a:tc>
                  <a:txBody>
                    <a:bodyPr/>
                    <a:lstStyle/>
                    <a:p>
                      <a:r>
                        <a:rPr lang="es-ES" dirty="0"/>
                        <a:t>@</a:t>
                      </a:r>
                      <a:r>
                        <a:rPr lang="es-ES" dirty="0" err="1"/>
                        <a:t>BeforeEach</a:t>
                      </a:r>
                      <a:endParaRPr lang="es-ES" dirty="0"/>
                    </a:p>
                  </a:txBody>
                  <a:tcPr anchor="ctr">
                    <a:lnL>
                      <a:noFill/>
                    </a:lnL>
                    <a:lnR>
                      <a:noFill/>
                    </a:lnR>
                    <a:lnT>
                      <a:noFill/>
                    </a:lnT>
                    <a:lnB>
                      <a:noFill/>
                    </a:lnB>
                  </a:tcPr>
                </a:tc>
                <a:tc>
                  <a:txBody>
                    <a:bodyPr/>
                    <a:lstStyle/>
                    <a:p>
                      <a:r>
                        <a:rPr lang="es-ES"/>
                        <a:t>Código que se ejecuta antes de cada prueba</a:t>
                      </a:r>
                    </a:p>
                  </a:txBody>
                  <a:tcPr anchor="ctr">
                    <a:lnL>
                      <a:noFill/>
                    </a:lnL>
                    <a:lnR>
                      <a:noFill/>
                    </a:lnR>
                    <a:lnT>
                      <a:noFill/>
                    </a:lnT>
                    <a:lnB>
                      <a:noFill/>
                    </a:lnB>
                  </a:tcPr>
                </a:tc>
                <a:extLst>
                  <a:ext uri="{0D108BD9-81ED-4DB2-BD59-A6C34878D82A}">
                    <a16:rowId xmlns:a16="http://schemas.microsoft.com/office/drawing/2014/main" val="1990789830"/>
                  </a:ext>
                </a:extLst>
              </a:tr>
              <a:tr h="0">
                <a:tc>
                  <a:txBody>
                    <a:bodyPr/>
                    <a:lstStyle/>
                    <a:p>
                      <a:r>
                        <a:rPr lang="es-ES" dirty="0"/>
                        <a:t>@</a:t>
                      </a:r>
                      <a:r>
                        <a:rPr lang="es-ES" dirty="0" err="1"/>
                        <a:t>AfterEach</a:t>
                      </a:r>
                      <a:endParaRPr lang="es-ES" dirty="0"/>
                    </a:p>
                  </a:txBody>
                  <a:tcPr anchor="ctr">
                    <a:lnL>
                      <a:noFill/>
                    </a:lnL>
                    <a:lnR>
                      <a:noFill/>
                    </a:lnR>
                    <a:lnT>
                      <a:noFill/>
                    </a:lnT>
                    <a:lnB>
                      <a:noFill/>
                    </a:lnB>
                  </a:tcPr>
                </a:tc>
                <a:tc>
                  <a:txBody>
                    <a:bodyPr/>
                    <a:lstStyle/>
                    <a:p>
                      <a:r>
                        <a:rPr lang="es-ES" dirty="0"/>
                        <a:t>Código que se ejecuta después de cada prueba</a:t>
                      </a:r>
                    </a:p>
                  </a:txBody>
                  <a:tcPr anchor="ctr">
                    <a:lnL>
                      <a:noFill/>
                    </a:lnL>
                    <a:lnR>
                      <a:noFill/>
                    </a:lnR>
                    <a:lnT>
                      <a:noFill/>
                    </a:lnT>
                    <a:lnB>
                      <a:noFill/>
                    </a:lnB>
                  </a:tcPr>
                </a:tc>
                <a:extLst>
                  <a:ext uri="{0D108BD9-81ED-4DB2-BD59-A6C34878D82A}">
                    <a16:rowId xmlns:a16="http://schemas.microsoft.com/office/drawing/2014/main" val="3665946667"/>
                  </a:ext>
                </a:extLst>
              </a:tr>
              <a:tr h="0">
                <a:tc>
                  <a:txBody>
                    <a:bodyPr/>
                    <a:lstStyle/>
                    <a:p>
                      <a:r>
                        <a:rPr lang="es-ES"/>
                        <a:t>@DisplayName</a:t>
                      </a:r>
                    </a:p>
                  </a:txBody>
                  <a:tcPr anchor="ctr">
                    <a:lnL>
                      <a:noFill/>
                    </a:lnL>
                    <a:lnR>
                      <a:noFill/>
                    </a:lnR>
                    <a:lnT>
                      <a:noFill/>
                    </a:lnT>
                    <a:lnB>
                      <a:noFill/>
                    </a:lnB>
                  </a:tcPr>
                </a:tc>
                <a:tc>
                  <a:txBody>
                    <a:bodyPr/>
                    <a:lstStyle/>
                    <a:p>
                      <a:r>
                        <a:rPr lang="es-ES" dirty="0"/>
                        <a:t>Nombre legible para la prueba</a:t>
                      </a:r>
                    </a:p>
                  </a:txBody>
                  <a:tcPr anchor="ctr">
                    <a:lnL>
                      <a:noFill/>
                    </a:lnL>
                    <a:lnR>
                      <a:noFill/>
                    </a:lnR>
                    <a:lnT>
                      <a:noFill/>
                    </a:lnT>
                    <a:lnB>
                      <a:noFill/>
                    </a:lnB>
                  </a:tcPr>
                </a:tc>
                <a:extLst>
                  <a:ext uri="{0D108BD9-81ED-4DB2-BD59-A6C34878D82A}">
                    <a16:rowId xmlns:a16="http://schemas.microsoft.com/office/drawing/2014/main" val="2613226679"/>
                  </a:ext>
                </a:extLst>
              </a:tr>
              <a:tr h="0">
                <a:tc>
                  <a:txBody>
                    <a:bodyPr/>
                    <a:lstStyle/>
                    <a:p>
                      <a:r>
                        <a:rPr lang="es-ES"/>
                        <a:t>@Disabled</a:t>
                      </a:r>
                    </a:p>
                  </a:txBody>
                  <a:tcPr anchor="ctr">
                    <a:lnL>
                      <a:noFill/>
                    </a:lnL>
                    <a:lnR>
                      <a:noFill/>
                    </a:lnR>
                    <a:lnT>
                      <a:noFill/>
                    </a:lnT>
                    <a:lnB>
                      <a:noFill/>
                    </a:lnB>
                  </a:tcPr>
                </a:tc>
                <a:tc>
                  <a:txBody>
                    <a:bodyPr/>
                    <a:lstStyle/>
                    <a:p>
                      <a:r>
                        <a:rPr lang="es-ES" dirty="0"/>
                        <a:t>Desactiva temporalmente una prueba</a:t>
                      </a:r>
                    </a:p>
                  </a:txBody>
                  <a:tcPr anchor="ctr">
                    <a:lnL>
                      <a:noFill/>
                    </a:lnL>
                    <a:lnR>
                      <a:noFill/>
                    </a:lnR>
                    <a:lnT>
                      <a:noFill/>
                    </a:lnT>
                    <a:lnB>
                      <a:noFill/>
                    </a:lnB>
                  </a:tcPr>
                </a:tc>
                <a:extLst>
                  <a:ext uri="{0D108BD9-81ED-4DB2-BD59-A6C34878D82A}">
                    <a16:rowId xmlns:a16="http://schemas.microsoft.com/office/drawing/2014/main" val="2286198116"/>
                  </a:ext>
                </a:extLst>
              </a:tr>
            </a:tbl>
          </a:graphicData>
        </a:graphic>
      </p:graphicFrame>
    </p:spTree>
    <p:extLst>
      <p:ext uri="{BB962C8B-B14F-4D97-AF65-F5344CB8AC3E}">
        <p14:creationId xmlns:p14="http://schemas.microsoft.com/office/powerpoint/2010/main" val="9187421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Assertions</a:t>
            </a:r>
            <a:r>
              <a:rPr lang="es-ES" dirty="0"/>
              <a:t> comunes</a:t>
            </a:r>
          </a:p>
        </p:txBody>
      </p:sp>
      <p:sp>
        <p:nvSpPr>
          <p:cNvPr id="3" name="Marcador de contenido 2"/>
          <p:cNvSpPr>
            <a:spLocks noGrp="1"/>
          </p:cNvSpPr>
          <p:nvPr>
            <p:ph idx="1"/>
          </p:nvPr>
        </p:nvSpPr>
        <p:spPr/>
        <p:txBody>
          <a:bodyPr>
            <a:normAutofit/>
          </a:bodyPr>
          <a:lstStyle/>
          <a:p>
            <a:r>
              <a:rPr lang="es-ES" dirty="0" err="1">
                <a:effectLst/>
              </a:rPr>
              <a:t>assertEquals</a:t>
            </a:r>
            <a:r>
              <a:rPr lang="es-ES" dirty="0">
                <a:effectLst/>
              </a:rPr>
              <a:t>(</a:t>
            </a:r>
            <a:r>
              <a:rPr lang="es-ES" dirty="0" err="1">
                <a:effectLst/>
              </a:rPr>
              <a:t>expected</a:t>
            </a:r>
            <a:r>
              <a:rPr lang="es-ES" dirty="0">
                <a:effectLst/>
              </a:rPr>
              <a:t>, actual</a:t>
            </a:r>
            <a:r>
              <a:rPr lang="es-ES" dirty="0" smtClean="0">
                <a:effectLst/>
              </a:rPr>
              <a:t>)</a:t>
            </a:r>
          </a:p>
          <a:p>
            <a:r>
              <a:rPr lang="es-ES" dirty="0" err="1" smtClean="0">
                <a:effectLst/>
              </a:rPr>
              <a:t>assertTrue</a:t>
            </a:r>
            <a:r>
              <a:rPr lang="es-ES" dirty="0" smtClean="0">
                <a:effectLst/>
              </a:rPr>
              <a:t>(</a:t>
            </a:r>
            <a:r>
              <a:rPr lang="es-ES" dirty="0" err="1" smtClean="0">
                <a:effectLst/>
              </a:rPr>
              <a:t>condition</a:t>
            </a:r>
            <a:r>
              <a:rPr lang="es-ES" dirty="0" smtClean="0">
                <a:effectLst/>
              </a:rPr>
              <a:t>)</a:t>
            </a:r>
          </a:p>
          <a:p>
            <a:r>
              <a:rPr lang="es-ES" dirty="0" err="1" smtClean="0">
                <a:effectLst/>
              </a:rPr>
              <a:t>assertFalse</a:t>
            </a:r>
            <a:r>
              <a:rPr lang="es-ES" dirty="0" smtClean="0">
                <a:effectLst/>
              </a:rPr>
              <a:t>(</a:t>
            </a:r>
            <a:r>
              <a:rPr lang="es-ES" dirty="0" err="1" smtClean="0">
                <a:effectLst/>
              </a:rPr>
              <a:t>condition</a:t>
            </a:r>
            <a:r>
              <a:rPr lang="es-ES" dirty="0" smtClean="0">
                <a:effectLst/>
              </a:rPr>
              <a:t>)</a:t>
            </a:r>
          </a:p>
          <a:p>
            <a:r>
              <a:rPr lang="es-ES" dirty="0" err="1" smtClean="0">
                <a:effectLst/>
              </a:rPr>
              <a:t>assertThrows</a:t>
            </a:r>
            <a:r>
              <a:rPr lang="es-ES" dirty="0" smtClean="0">
                <a:effectLst/>
              </a:rPr>
              <a:t>(</a:t>
            </a:r>
            <a:r>
              <a:rPr lang="es-ES" dirty="0" err="1" smtClean="0">
                <a:effectLst/>
              </a:rPr>
              <a:t>Exception.class</a:t>
            </a:r>
            <a:r>
              <a:rPr lang="es-ES" dirty="0">
                <a:effectLst/>
              </a:rPr>
              <a:t>, () -&gt; </a:t>
            </a:r>
            <a:r>
              <a:rPr lang="es-ES" dirty="0" smtClean="0">
                <a:effectLst/>
              </a:rPr>
              <a:t>{...})</a:t>
            </a:r>
          </a:p>
          <a:p>
            <a:r>
              <a:rPr lang="es-ES" dirty="0" err="1" smtClean="0">
                <a:effectLst/>
              </a:rPr>
              <a:t>assertAll</a:t>
            </a:r>
            <a:r>
              <a:rPr lang="es-ES" dirty="0">
                <a:effectLst/>
              </a:rPr>
              <a:t>(...) para agrupar múltiples verificaciones</a:t>
            </a:r>
          </a:p>
          <a:p>
            <a:endParaRPr lang="es-ES" dirty="0"/>
          </a:p>
        </p:txBody>
      </p:sp>
    </p:spTree>
    <p:extLst>
      <p:ext uri="{BB962C8B-B14F-4D97-AF65-F5344CB8AC3E}">
        <p14:creationId xmlns:p14="http://schemas.microsoft.com/office/powerpoint/2010/main" val="38695196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Organización de pruebas</a:t>
            </a:r>
          </a:p>
        </p:txBody>
      </p:sp>
      <p:sp>
        <p:nvSpPr>
          <p:cNvPr id="3" name="Marcador de contenido 2"/>
          <p:cNvSpPr>
            <a:spLocks noGrp="1"/>
          </p:cNvSpPr>
          <p:nvPr>
            <p:ph idx="1"/>
          </p:nvPr>
        </p:nvSpPr>
        <p:spPr>
          <a:xfrm>
            <a:off x="2470591" y="2419170"/>
            <a:ext cx="9905999" cy="3541714"/>
          </a:xfrm>
        </p:spPr>
        <p:txBody>
          <a:bodyPr>
            <a:normAutofit/>
          </a:bodyPr>
          <a:lstStyle/>
          <a:p>
            <a:r>
              <a:rPr lang="es-ES" dirty="0">
                <a:effectLst/>
              </a:rPr>
              <a:t>Las clases de prueba suelen tener el </a:t>
            </a:r>
            <a:r>
              <a:rPr lang="es-ES" dirty="0" smtClean="0">
                <a:effectLst/>
              </a:rPr>
              <a:t>sufijo Test</a:t>
            </a:r>
          </a:p>
          <a:p>
            <a:r>
              <a:rPr lang="es-ES" dirty="0" smtClean="0">
                <a:effectLst/>
              </a:rPr>
              <a:t>Se </a:t>
            </a:r>
            <a:r>
              <a:rPr lang="es-ES" dirty="0">
                <a:effectLst/>
              </a:rPr>
              <a:t>colocan en el directorio </a:t>
            </a:r>
            <a:r>
              <a:rPr lang="es-ES" dirty="0" err="1" smtClean="0">
                <a:effectLst/>
              </a:rPr>
              <a:t>src</a:t>
            </a:r>
            <a:r>
              <a:rPr lang="es-ES" dirty="0" smtClean="0">
                <a:effectLst/>
              </a:rPr>
              <a:t>/test/java</a:t>
            </a:r>
          </a:p>
          <a:p>
            <a:r>
              <a:rPr lang="es-ES" dirty="0" smtClean="0">
                <a:effectLst/>
              </a:rPr>
              <a:t>Se </a:t>
            </a:r>
            <a:r>
              <a:rPr lang="es-ES" dirty="0">
                <a:effectLst/>
              </a:rPr>
              <a:t>recomienda una prueba por método </a:t>
            </a:r>
            <a:r>
              <a:rPr lang="es-ES" dirty="0" smtClean="0">
                <a:effectLst/>
              </a:rPr>
              <a:t>público</a:t>
            </a:r>
          </a:p>
          <a:p>
            <a:r>
              <a:rPr lang="es-ES" dirty="0" smtClean="0">
                <a:effectLst/>
              </a:rPr>
              <a:t>Las </a:t>
            </a:r>
            <a:r>
              <a:rPr lang="es-ES" dirty="0">
                <a:effectLst/>
              </a:rPr>
              <a:t>pruebas deben ser independientes entre sí</a:t>
            </a:r>
          </a:p>
          <a:p>
            <a:endParaRPr lang="es-ES" dirty="0"/>
          </a:p>
        </p:txBody>
      </p:sp>
    </p:spTree>
    <p:extLst>
      <p:ext uri="{BB962C8B-B14F-4D97-AF65-F5344CB8AC3E}">
        <p14:creationId xmlns:p14="http://schemas.microsoft.com/office/powerpoint/2010/main" val="31673100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Buenas prácticas</a:t>
            </a:r>
          </a:p>
        </p:txBody>
      </p:sp>
      <p:sp>
        <p:nvSpPr>
          <p:cNvPr id="3" name="Marcador de contenido 2"/>
          <p:cNvSpPr>
            <a:spLocks noGrp="1"/>
          </p:cNvSpPr>
          <p:nvPr>
            <p:ph idx="1"/>
          </p:nvPr>
        </p:nvSpPr>
        <p:spPr/>
        <p:txBody>
          <a:bodyPr>
            <a:normAutofit/>
          </a:bodyPr>
          <a:lstStyle/>
          <a:p>
            <a:r>
              <a:rPr lang="es-ES" dirty="0">
                <a:effectLst/>
              </a:rPr>
              <a:t>Nombrar las pruebas de forma </a:t>
            </a:r>
            <a:r>
              <a:rPr lang="es-ES" dirty="0" smtClean="0">
                <a:effectLst/>
              </a:rPr>
              <a:t>descriptiva</a:t>
            </a:r>
          </a:p>
          <a:p>
            <a:r>
              <a:rPr lang="es-ES" dirty="0" smtClean="0">
                <a:effectLst/>
              </a:rPr>
              <a:t>Probar </a:t>
            </a:r>
            <a:r>
              <a:rPr lang="es-ES" dirty="0">
                <a:effectLst/>
              </a:rPr>
              <a:t>casos positivos y </a:t>
            </a:r>
            <a:r>
              <a:rPr lang="es-ES" dirty="0" smtClean="0">
                <a:effectLst/>
              </a:rPr>
              <a:t>negativos</a:t>
            </a:r>
          </a:p>
          <a:p>
            <a:r>
              <a:rPr lang="es-ES" dirty="0" smtClean="0">
                <a:effectLst/>
              </a:rPr>
              <a:t>Evitar </a:t>
            </a:r>
            <a:r>
              <a:rPr lang="es-ES" dirty="0">
                <a:effectLst/>
              </a:rPr>
              <a:t>dependencias externas (bases de datos, red</a:t>
            </a:r>
            <a:r>
              <a:rPr lang="es-ES" dirty="0" smtClean="0">
                <a:effectLst/>
              </a:rPr>
              <a:t>)</a:t>
            </a:r>
          </a:p>
          <a:p>
            <a:r>
              <a:rPr lang="es-ES" dirty="0" smtClean="0">
                <a:effectLst/>
              </a:rPr>
              <a:t>Mantener </a:t>
            </a:r>
            <a:r>
              <a:rPr lang="es-ES" dirty="0">
                <a:effectLst/>
              </a:rPr>
              <a:t>las pruebas rápidas y </a:t>
            </a:r>
            <a:r>
              <a:rPr lang="es-ES" dirty="0" smtClean="0">
                <a:effectLst/>
              </a:rPr>
              <a:t>deterministas</a:t>
            </a:r>
          </a:p>
          <a:p>
            <a:r>
              <a:rPr lang="es-ES" dirty="0" smtClean="0">
                <a:effectLst/>
              </a:rPr>
              <a:t>Usar </a:t>
            </a:r>
            <a:r>
              <a:rPr lang="es-ES" dirty="0" err="1">
                <a:effectLst/>
              </a:rPr>
              <a:t>mocks</a:t>
            </a:r>
            <a:r>
              <a:rPr lang="es-ES" dirty="0">
                <a:effectLst/>
              </a:rPr>
              <a:t> para aislar dependencias (veremos más adelante)</a:t>
            </a:r>
          </a:p>
          <a:p>
            <a:endParaRPr lang="es-ES" dirty="0"/>
          </a:p>
        </p:txBody>
      </p:sp>
    </p:spTree>
    <p:extLst>
      <p:ext uri="{BB962C8B-B14F-4D97-AF65-F5344CB8AC3E}">
        <p14:creationId xmlns:p14="http://schemas.microsoft.com/office/powerpoint/2010/main" val="1406523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 del apartado</a:t>
            </a:r>
          </a:p>
        </p:txBody>
      </p:sp>
      <p:sp>
        <p:nvSpPr>
          <p:cNvPr id="3" name="Marcador de contenido 2"/>
          <p:cNvSpPr>
            <a:spLocks noGrp="1"/>
          </p:cNvSpPr>
          <p:nvPr>
            <p:ph idx="1"/>
          </p:nvPr>
        </p:nvSpPr>
        <p:spPr>
          <a:xfrm>
            <a:off x="1141412" y="3007151"/>
            <a:ext cx="9905999" cy="2784050"/>
          </a:xfrm>
        </p:spPr>
        <p:txBody>
          <a:bodyPr>
            <a:normAutofit/>
          </a:bodyPr>
          <a:lstStyle/>
          <a:p>
            <a:r>
              <a:rPr lang="es-ES" dirty="0" err="1">
                <a:effectLst/>
              </a:rPr>
              <a:t>JUnit</a:t>
            </a:r>
            <a:r>
              <a:rPr lang="es-ES" dirty="0">
                <a:effectLst/>
              </a:rPr>
              <a:t> es la base del </a:t>
            </a:r>
            <a:r>
              <a:rPr lang="es-ES" dirty="0" err="1">
                <a:effectLst/>
              </a:rPr>
              <a:t>testing</a:t>
            </a:r>
            <a:r>
              <a:rPr lang="es-ES" dirty="0">
                <a:effectLst/>
              </a:rPr>
              <a:t> en </a:t>
            </a:r>
            <a:r>
              <a:rPr lang="es-ES" dirty="0" smtClean="0">
                <a:effectLst/>
              </a:rPr>
              <a:t>Java</a:t>
            </a:r>
          </a:p>
          <a:p>
            <a:r>
              <a:rPr lang="es-ES" dirty="0" smtClean="0">
                <a:effectLst/>
              </a:rPr>
              <a:t>Su </a:t>
            </a:r>
            <a:r>
              <a:rPr lang="es-ES" dirty="0">
                <a:effectLst/>
              </a:rPr>
              <a:t>sintaxis es simple, clara y </a:t>
            </a:r>
            <a:r>
              <a:rPr lang="es-ES" dirty="0" smtClean="0">
                <a:effectLst/>
              </a:rPr>
              <a:t>poderosa</a:t>
            </a:r>
          </a:p>
          <a:p>
            <a:r>
              <a:rPr lang="es-ES" dirty="0" smtClean="0">
                <a:effectLst/>
              </a:rPr>
              <a:t>Dominar </a:t>
            </a:r>
            <a:r>
              <a:rPr lang="es-ES" dirty="0" err="1">
                <a:effectLst/>
              </a:rPr>
              <a:t>JUnit</a:t>
            </a:r>
            <a:r>
              <a:rPr lang="es-ES" dirty="0">
                <a:effectLst/>
              </a:rPr>
              <a:t> es esencial para escribir código confiable y </a:t>
            </a:r>
            <a:r>
              <a:rPr lang="es-ES" dirty="0" err="1">
                <a:effectLst/>
              </a:rPr>
              <a:t>mantenible</a:t>
            </a:r>
            <a:endParaRPr lang="es-ES" dirty="0">
              <a:effectLst/>
            </a:endParaRPr>
          </a:p>
          <a:p>
            <a:endParaRPr lang="es-ES" dirty="0"/>
          </a:p>
        </p:txBody>
      </p:sp>
    </p:spTree>
    <p:extLst>
      <p:ext uri="{BB962C8B-B14F-4D97-AF65-F5344CB8AC3E}">
        <p14:creationId xmlns:p14="http://schemas.microsoft.com/office/powerpoint/2010/main" val="40594738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979640" y="2720695"/>
            <a:ext cx="9905998" cy="1478570"/>
          </a:xfrm>
        </p:spPr>
        <p:txBody>
          <a:bodyPr/>
          <a:lstStyle/>
          <a:p>
            <a:r>
              <a:rPr lang="es-ES" dirty="0" smtClean="0"/>
              <a:t>Fundamentos de </a:t>
            </a:r>
            <a:r>
              <a:rPr lang="es-ES" dirty="0" err="1" smtClean="0"/>
              <a:t>mockito</a:t>
            </a:r>
            <a:endParaRPr lang="es-ES" dirty="0"/>
          </a:p>
        </p:txBody>
      </p:sp>
    </p:spTree>
    <p:extLst>
      <p:ext uri="{BB962C8B-B14F-4D97-AF65-F5344CB8AC3E}">
        <p14:creationId xmlns:p14="http://schemas.microsoft.com/office/powerpoint/2010/main" val="20171113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2" y="2441541"/>
            <a:ext cx="9905999" cy="3638747"/>
          </a:xfrm>
        </p:spPr>
        <p:txBody>
          <a:bodyPr>
            <a:normAutofit/>
          </a:bodyPr>
          <a:lstStyle/>
          <a:p>
            <a:r>
              <a:rPr lang="es-ES" dirty="0">
                <a:effectLst/>
              </a:rPr>
              <a:t>Las pruebas unitarias consisten en </a:t>
            </a:r>
            <a:r>
              <a:rPr lang="es-ES" b="1" dirty="0">
                <a:effectLst/>
              </a:rPr>
              <a:t>aislar una parte del código y comprobar que funciona a la perfección</a:t>
            </a:r>
            <a:r>
              <a:rPr lang="es-ES" dirty="0">
                <a:effectLst/>
              </a:rPr>
              <a:t>. </a:t>
            </a:r>
            <a:endParaRPr lang="es-ES" dirty="0" smtClean="0">
              <a:effectLst/>
            </a:endParaRPr>
          </a:p>
          <a:p>
            <a:r>
              <a:rPr lang="es-ES" dirty="0"/>
              <a:t>Se ejecutan de forma rápida y aislada</a:t>
            </a:r>
            <a:r>
              <a:rPr lang="es-ES" dirty="0" smtClean="0"/>
              <a:t>.</a:t>
            </a:r>
          </a:p>
          <a:p>
            <a:r>
              <a:rPr lang="es-ES" dirty="0"/>
              <a:t>No dependen de bases de datos, redes, ni interfaces gráficas.</a:t>
            </a:r>
            <a:endParaRPr lang="es-ES" dirty="0" smtClean="0">
              <a:effectLst/>
            </a:endParaRPr>
          </a:p>
        </p:txBody>
      </p:sp>
      <p:sp>
        <p:nvSpPr>
          <p:cNvPr id="5" name="Título 1"/>
          <p:cNvSpPr>
            <a:spLocks noGrp="1"/>
          </p:cNvSpPr>
          <p:nvPr>
            <p:ph type="title"/>
          </p:nvPr>
        </p:nvSpPr>
        <p:spPr>
          <a:xfrm>
            <a:off x="1141413" y="618518"/>
            <a:ext cx="9905998" cy="1478570"/>
          </a:xfrm>
        </p:spPr>
        <p:txBody>
          <a:bodyPr/>
          <a:lstStyle/>
          <a:p>
            <a:r>
              <a:rPr lang="es-ES" dirty="0"/>
              <a:t>Definición básica</a:t>
            </a:r>
          </a:p>
        </p:txBody>
      </p:sp>
    </p:spTree>
    <p:extLst>
      <p:ext uri="{BB962C8B-B14F-4D97-AF65-F5344CB8AC3E}">
        <p14:creationId xmlns:p14="http://schemas.microsoft.com/office/powerpoint/2010/main" val="379248536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es </a:t>
            </a:r>
            <a:r>
              <a:rPr lang="es-ES" dirty="0" err="1"/>
              <a:t>Mockito</a:t>
            </a:r>
            <a:r>
              <a:rPr lang="es-ES" dirty="0"/>
              <a:t>?</a:t>
            </a:r>
          </a:p>
        </p:txBody>
      </p:sp>
      <p:sp>
        <p:nvSpPr>
          <p:cNvPr id="3" name="Marcador de contenido 2"/>
          <p:cNvSpPr>
            <a:spLocks noGrp="1"/>
          </p:cNvSpPr>
          <p:nvPr>
            <p:ph idx="1"/>
          </p:nvPr>
        </p:nvSpPr>
        <p:spPr/>
        <p:txBody>
          <a:bodyPr/>
          <a:lstStyle/>
          <a:p>
            <a:r>
              <a:rPr lang="es-ES" dirty="0"/>
              <a:t>Es un </a:t>
            </a:r>
            <a:r>
              <a:rPr lang="es-ES" dirty="0" err="1"/>
              <a:t>framework</a:t>
            </a:r>
            <a:r>
              <a:rPr lang="es-ES" dirty="0"/>
              <a:t> de simulación para pruebas en Java</a:t>
            </a:r>
            <a:r>
              <a:rPr lang="es-ES" dirty="0" smtClean="0"/>
              <a:t>.</a:t>
            </a:r>
          </a:p>
          <a:p>
            <a:r>
              <a:rPr lang="es-ES" dirty="0" smtClean="0"/>
              <a:t>Permite </a:t>
            </a:r>
            <a:r>
              <a:rPr lang="es-ES" dirty="0"/>
              <a:t>crear objetos falsos (</a:t>
            </a:r>
            <a:r>
              <a:rPr lang="es-ES" dirty="0" err="1"/>
              <a:t>mocks</a:t>
            </a:r>
            <a:r>
              <a:rPr lang="es-ES" dirty="0"/>
              <a:t>) para simular dependencias</a:t>
            </a:r>
            <a:r>
              <a:rPr lang="es-ES" dirty="0" smtClean="0"/>
              <a:t>.</a:t>
            </a:r>
          </a:p>
          <a:p>
            <a:r>
              <a:rPr lang="es-ES" dirty="0" smtClean="0"/>
              <a:t>Facilita </a:t>
            </a:r>
            <a:r>
              <a:rPr lang="es-ES" dirty="0"/>
              <a:t>pruebas unitarias aisladas sin necesidad de implementar toda la lógica real</a:t>
            </a:r>
            <a:r>
              <a:rPr lang="es-ES" dirty="0" smtClean="0"/>
              <a:t>.</a:t>
            </a:r>
          </a:p>
          <a:p>
            <a:r>
              <a:rPr lang="es-ES" dirty="0" smtClean="0"/>
              <a:t>Muy </a:t>
            </a:r>
            <a:r>
              <a:rPr lang="es-ES" dirty="0"/>
              <a:t>útil para probar clases que dependen de servicios externos, bases de datos, </a:t>
            </a:r>
            <a:r>
              <a:rPr lang="es-ES" dirty="0" err="1"/>
              <a:t>APIs</a:t>
            </a:r>
            <a:r>
              <a:rPr lang="es-ES" dirty="0"/>
              <a:t>, etc.</a:t>
            </a:r>
          </a:p>
        </p:txBody>
      </p:sp>
    </p:spTree>
    <p:extLst>
      <p:ext uri="{BB962C8B-B14F-4D97-AF65-F5344CB8AC3E}">
        <p14:creationId xmlns:p14="http://schemas.microsoft.com/office/powerpoint/2010/main" val="333503440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¿Qué permite?</a:t>
            </a:r>
            <a:endParaRPr lang="es-ES" dirty="0"/>
          </a:p>
        </p:txBody>
      </p:sp>
      <p:sp>
        <p:nvSpPr>
          <p:cNvPr id="3" name="Marcador de contenido 2"/>
          <p:cNvSpPr>
            <a:spLocks noGrp="1"/>
          </p:cNvSpPr>
          <p:nvPr>
            <p:ph idx="1"/>
          </p:nvPr>
        </p:nvSpPr>
        <p:spPr/>
        <p:txBody>
          <a:bodyPr/>
          <a:lstStyle/>
          <a:p>
            <a:r>
              <a:rPr lang="es-ES" dirty="0" err="1">
                <a:effectLst/>
              </a:rPr>
              <a:t>Mockito</a:t>
            </a:r>
            <a:r>
              <a:rPr lang="es-ES" dirty="0">
                <a:effectLst/>
              </a:rPr>
              <a:t> permite a los desarrolladores verificar el comportamiento del sistema bajo prueba (SUT) sin establecer expectativas de antemano. </a:t>
            </a:r>
            <a:r>
              <a:rPr lang="es-ES" dirty="0" smtClean="0">
                <a:effectLst/>
              </a:rPr>
              <a:t> </a:t>
            </a:r>
            <a:endParaRPr lang="es-ES" dirty="0">
              <a:effectLst/>
            </a:endParaRPr>
          </a:p>
          <a:p>
            <a:r>
              <a:rPr lang="es-ES" dirty="0" err="1" smtClean="0">
                <a:effectLst/>
              </a:rPr>
              <a:t>Mockito</a:t>
            </a:r>
            <a:r>
              <a:rPr lang="es-ES" dirty="0" smtClean="0">
                <a:effectLst/>
              </a:rPr>
              <a:t> </a:t>
            </a:r>
            <a:r>
              <a:rPr lang="es-ES" dirty="0">
                <a:effectLst/>
              </a:rPr>
              <a:t>intenta eliminar el patrón esperar-ejecutar-verificar eliminando la especificación de expectativas</a:t>
            </a:r>
            <a:r>
              <a:rPr lang="es-ES" dirty="0" smtClean="0">
                <a:effectLst/>
              </a:rPr>
              <a:t>.</a:t>
            </a:r>
          </a:p>
          <a:p>
            <a:r>
              <a:rPr lang="es-ES" baseline="30000" dirty="0" smtClean="0">
                <a:effectLst/>
              </a:rPr>
              <a:t> </a:t>
            </a:r>
            <a:r>
              <a:rPr lang="es-ES" dirty="0" err="1" smtClean="0">
                <a:effectLst/>
              </a:rPr>
              <a:t>Mockito</a:t>
            </a:r>
            <a:r>
              <a:rPr lang="es-ES" dirty="0" smtClean="0">
                <a:effectLst/>
              </a:rPr>
              <a:t> </a:t>
            </a:r>
            <a:r>
              <a:rPr lang="es-ES" dirty="0">
                <a:effectLst/>
              </a:rPr>
              <a:t>también proporciona algunas anotaciones para reducir el código repetitivo</a:t>
            </a:r>
            <a:endParaRPr lang="es-ES" dirty="0"/>
          </a:p>
        </p:txBody>
      </p:sp>
    </p:spTree>
    <p:extLst>
      <p:ext uri="{BB962C8B-B14F-4D97-AF65-F5344CB8AC3E}">
        <p14:creationId xmlns:p14="http://schemas.microsoft.com/office/powerpoint/2010/main" val="9055979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¿Por qué usar </a:t>
            </a:r>
            <a:r>
              <a:rPr lang="es-ES" dirty="0" err="1"/>
              <a:t>mocks</a:t>
            </a:r>
            <a:r>
              <a:rPr lang="es-ES" dirty="0"/>
              <a:t>?</a:t>
            </a:r>
          </a:p>
        </p:txBody>
      </p:sp>
      <p:sp>
        <p:nvSpPr>
          <p:cNvPr id="3" name="Marcador de contenido 2"/>
          <p:cNvSpPr>
            <a:spLocks noGrp="1"/>
          </p:cNvSpPr>
          <p:nvPr>
            <p:ph idx="1"/>
          </p:nvPr>
        </p:nvSpPr>
        <p:spPr/>
        <p:txBody>
          <a:bodyPr/>
          <a:lstStyle/>
          <a:p>
            <a:r>
              <a:rPr lang="es-ES" dirty="0"/>
              <a:t>Aíslan la unidad bajo prueba</a:t>
            </a:r>
            <a:r>
              <a:rPr lang="es-ES" dirty="0" smtClean="0"/>
              <a:t>.</a:t>
            </a:r>
          </a:p>
          <a:p>
            <a:r>
              <a:rPr lang="es-ES" dirty="0" smtClean="0"/>
              <a:t>Evitan </a:t>
            </a:r>
            <a:r>
              <a:rPr lang="es-ES" dirty="0"/>
              <a:t>efectos secundarios (como enviar correos o escribir en disco</a:t>
            </a:r>
            <a:r>
              <a:rPr lang="es-ES" dirty="0" smtClean="0"/>
              <a:t>).</a:t>
            </a:r>
          </a:p>
          <a:p>
            <a:r>
              <a:rPr lang="es-ES" dirty="0" smtClean="0"/>
              <a:t>Permiten </a:t>
            </a:r>
            <a:r>
              <a:rPr lang="es-ES" dirty="0"/>
              <a:t>simular comportamientos específicos</a:t>
            </a:r>
            <a:r>
              <a:rPr lang="es-ES" dirty="0" smtClean="0"/>
              <a:t>.</a:t>
            </a:r>
          </a:p>
          <a:p>
            <a:r>
              <a:rPr lang="es-ES" dirty="0" smtClean="0"/>
              <a:t>Facilitan </a:t>
            </a:r>
            <a:r>
              <a:rPr lang="es-ES" dirty="0"/>
              <a:t>la verificación de interacciones entre objetos.</a:t>
            </a:r>
          </a:p>
        </p:txBody>
      </p:sp>
    </p:spTree>
    <p:extLst>
      <p:ext uri="{BB962C8B-B14F-4D97-AF65-F5344CB8AC3E}">
        <p14:creationId xmlns:p14="http://schemas.microsoft.com/office/powerpoint/2010/main" val="1322062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Cómo crear un </a:t>
            </a:r>
            <a:r>
              <a:rPr lang="es-ES" dirty="0" err="1"/>
              <a:t>mock</a:t>
            </a:r>
            <a:endParaRPr lang="es-ES" dirty="0"/>
          </a:p>
        </p:txBody>
      </p:sp>
      <p:sp>
        <p:nvSpPr>
          <p:cNvPr id="3" name="Marcador de contenido 2"/>
          <p:cNvSpPr>
            <a:spLocks noGrp="1"/>
          </p:cNvSpPr>
          <p:nvPr>
            <p:ph idx="1"/>
          </p:nvPr>
        </p:nvSpPr>
        <p:spPr>
          <a:xfrm>
            <a:off x="1480008" y="3316286"/>
            <a:ext cx="9879291" cy="3541714"/>
          </a:xfrm>
        </p:spPr>
        <p:txBody>
          <a:bodyPr>
            <a:normAutofit/>
          </a:bodyPr>
          <a:lstStyle/>
          <a:p>
            <a:r>
              <a:rPr lang="es-ES" dirty="0" err="1"/>
              <a:t>mock</a:t>
            </a:r>
            <a:r>
              <a:rPr lang="es-ES" dirty="0"/>
              <a:t>() crea una instancia simulada de la clase. </a:t>
            </a:r>
            <a:endParaRPr lang="es-ES" dirty="0" smtClean="0"/>
          </a:p>
          <a:p>
            <a:r>
              <a:rPr lang="es-ES" dirty="0" smtClean="0"/>
              <a:t>No </a:t>
            </a:r>
            <a:r>
              <a:rPr lang="es-ES" dirty="0"/>
              <a:t>ejecuta la lógica real, solo responde lo que tú configures.</a:t>
            </a:r>
          </a:p>
        </p:txBody>
      </p:sp>
      <p:pic>
        <p:nvPicPr>
          <p:cNvPr id="4" name="Imagen 3"/>
          <p:cNvPicPr>
            <a:picLocks noChangeAspect="1"/>
          </p:cNvPicPr>
          <p:nvPr/>
        </p:nvPicPr>
        <p:blipFill>
          <a:blip r:embed="rId2"/>
          <a:stretch>
            <a:fillRect/>
          </a:stretch>
        </p:blipFill>
        <p:spPr>
          <a:xfrm>
            <a:off x="1635060" y="2404748"/>
            <a:ext cx="8019301" cy="451573"/>
          </a:xfrm>
          <a:prstGeom prst="rect">
            <a:avLst/>
          </a:prstGeom>
        </p:spPr>
      </p:pic>
    </p:spTree>
    <p:extLst>
      <p:ext uri="{BB962C8B-B14F-4D97-AF65-F5344CB8AC3E}">
        <p14:creationId xmlns:p14="http://schemas.microsoft.com/office/powerpoint/2010/main" val="42869593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Configurar comportamiento simulado</a:t>
            </a:r>
          </a:p>
        </p:txBody>
      </p:sp>
      <p:sp>
        <p:nvSpPr>
          <p:cNvPr id="3" name="Marcador de contenido 2"/>
          <p:cNvSpPr>
            <a:spLocks noGrp="1"/>
          </p:cNvSpPr>
          <p:nvPr>
            <p:ph idx="1"/>
          </p:nvPr>
        </p:nvSpPr>
        <p:spPr>
          <a:xfrm>
            <a:off x="1141412" y="4110087"/>
            <a:ext cx="9905999" cy="1681114"/>
          </a:xfrm>
        </p:spPr>
        <p:txBody>
          <a:bodyPr/>
          <a:lstStyle/>
          <a:p>
            <a:r>
              <a:rPr lang="es-ES" dirty="0" err="1"/>
              <a:t>when</a:t>
            </a:r>
            <a:r>
              <a:rPr lang="es-ES" dirty="0"/>
              <a:t>(...).</a:t>
            </a:r>
            <a:r>
              <a:rPr lang="es-ES" dirty="0" err="1"/>
              <a:t>thenReturn</a:t>
            </a:r>
            <a:r>
              <a:rPr lang="es-ES" dirty="0"/>
              <a:t>(...): define qué debe devolver el </a:t>
            </a:r>
            <a:r>
              <a:rPr lang="es-ES" dirty="0" err="1"/>
              <a:t>mock</a:t>
            </a:r>
            <a:r>
              <a:rPr lang="es-ES" dirty="0" smtClean="0"/>
              <a:t>.</a:t>
            </a:r>
          </a:p>
          <a:p>
            <a:r>
              <a:rPr lang="es-ES" dirty="0" smtClean="0"/>
              <a:t>También </a:t>
            </a:r>
            <a:r>
              <a:rPr lang="es-ES" dirty="0"/>
              <a:t>puedes usar </a:t>
            </a:r>
            <a:r>
              <a:rPr lang="es-ES" dirty="0" err="1"/>
              <a:t>thenThrow</a:t>
            </a:r>
            <a:r>
              <a:rPr lang="es-ES" dirty="0"/>
              <a:t>(...) para simular excepciones.</a:t>
            </a:r>
          </a:p>
        </p:txBody>
      </p:sp>
      <p:pic>
        <p:nvPicPr>
          <p:cNvPr id="4" name="Imagen 3"/>
          <p:cNvPicPr>
            <a:picLocks noChangeAspect="1"/>
          </p:cNvPicPr>
          <p:nvPr/>
        </p:nvPicPr>
        <p:blipFill>
          <a:blip r:embed="rId2"/>
          <a:stretch>
            <a:fillRect/>
          </a:stretch>
        </p:blipFill>
        <p:spPr>
          <a:xfrm>
            <a:off x="1141412" y="2460397"/>
            <a:ext cx="9513344" cy="665760"/>
          </a:xfrm>
          <a:prstGeom prst="rect">
            <a:avLst/>
          </a:prstGeom>
        </p:spPr>
      </p:pic>
    </p:spTree>
    <p:extLst>
      <p:ext uri="{BB962C8B-B14F-4D97-AF65-F5344CB8AC3E}">
        <p14:creationId xmlns:p14="http://schemas.microsoft.com/office/powerpoint/2010/main" val="319209446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Verificar interacciones</a:t>
            </a:r>
          </a:p>
        </p:txBody>
      </p:sp>
      <p:sp>
        <p:nvSpPr>
          <p:cNvPr id="3" name="Marcador de contenido 2"/>
          <p:cNvSpPr>
            <a:spLocks noGrp="1"/>
          </p:cNvSpPr>
          <p:nvPr>
            <p:ph idx="1"/>
          </p:nvPr>
        </p:nvSpPr>
        <p:spPr>
          <a:xfrm>
            <a:off x="1141412" y="4298623"/>
            <a:ext cx="9905999" cy="1492578"/>
          </a:xfrm>
        </p:spPr>
        <p:txBody>
          <a:bodyPr/>
          <a:lstStyle/>
          <a:p>
            <a:r>
              <a:rPr lang="es-ES" dirty="0" err="1"/>
              <a:t>verify</a:t>
            </a:r>
            <a:r>
              <a:rPr lang="es-ES" dirty="0"/>
              <a:t>(...): comprueba que se llamó a un método</a:t>
            </a:r>
            <a:r>
              <a:rPr lang="es-ES" dirty="0" smtClean="0"/>
              <a:t>.</a:t>
            </a:r>
          </a:p>
          <a:p>
            <a:r>
              <a:rPr lang="es-ES" dirty="0" smtClean="0"/>
              <a:t>Puedes </a:t>
            </a:r>
            <a:r>
              <a:rPr lang="es-ES" dirty="0"/>
              <a:t>verificar número de llamadas, argumentos, orden, etc.</a:t>
            </a:r>
          </a:p>
        </p:txBody>
      </p:sp>
      <p:pic>
        <p:nvPicPr>
          <p:cNvPr id="5" name="Imagen 4"/>
          <p:cNvPicPr>
            <a:picLocks noChangeAspect="1"/>
          </p:cNvPicPr>
          <p:nvPr/>
        </p:nvPicPr>
        <p:blipFill>
          <a:blip r:embed="rId2"/>
          <a:stretch>
            <a:fillRect/>
          </a:stretch>
        </p:blipFill>
        <p:spPr>
          <a:xfrm>
            <a:off x="2295938" y="2771482"/>
            <a:ext cx="6643543" cy="541326"/>
          </a:xfrm>
          <a:prstGeom prst="rect">
            <a:avLst/>
          </a:prstGeom>
        </p:spPr>
      </p:pic>
    </p:spTree>
    <p:extLst>
      <p:ext uri="{BB962C8B-B14F-4D97-AF65-F5344CB8AC3E}">
        <p14:creationId xmlns:p14="http://schemas.microsoft.com/office/powerpoint/2010/main" val="27713292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err="1"/>
              <a:t>Stubs</a:t>
            </a:r>
            <a:r>
              <a:rPr lang="es-ES" dirty="0"/>
              <a:t> vs </a:t>
            </a:r>
            <a:r>
              <a:rPr lang="es-ES" dirty="0" err="1"/>
              <a:t>Mocks</a:t>
            </a:r>
            <a:endParaRPr lang="es-ES" dirty="0"/>
          </a:p>
        </p:txBody>
      </p:sp>
      <p:graphicFrame>
        <p:nvGraphicFramePr>
          <p:cNvPr id="4" name="Marcador de contenido 3"/>
          <p:cNvGraphicFramePr>
            <a:graphicFrameLocks noGrp="1"/>
          </p:cNvGraphicFramePr>
          <p:nvPr>
            <p:ph idx="1"/>
          </p:nvPr>
        </p:nvGraphicFramePr>
        <p:xfrm>
          <a:off x="1141413" y="3288824"/>
          <a:ext cx="9906000" cy="1463040"/>
        </p:xfrm>
        <a:graphic>
          <a:graphicData uri="http://schemas.openxmlformats.org/drawingml/2006/table">
            <a:tbl>
              <a:tblPr/>
              <a:tblGrid>
                <a:gridCol w="3302000">
                  <a:extLst>
                    <a:ext uri="{9D8B030D-6E8A-4147-A177-3AD203B41FA5}">
                      <a16:colId xmlns:a16="http://schemas.microsoft.com/office/drawing/2014/main" val="3705975185"/>
                    </a:ext>
                  </a:extLst>
                </a:gridCol>
                <a:gridCol w="3302000">
                  <a:extLst>
                    <a:ext uri="{9D8B030D-6E8A-4147-A177-3AD203B41FA5}">
                      <a16:colId xmlns:a16="http://schemas.microsoft.com/office/drawing/2014/main" val="1570727820"/>
                    </a:ext>
                  </a:extLst>
                </a:gridCol>
                <a:gridCol w="3302000">
                  <a:extLst>
                    <a:ext uri="{9D8B030D-6E8A-4147-A177-3AD203B41FA5}">
                      <a16:colId xmlns:a16="http://schemas.microsoft.com/office/drawing/2014/main" val="3193760717"/>
                    </a:ext>
                  </a:extLst>
                </a:gridCol>
              </a:tblGrid>
              <a:tr h="0">
                <a:tc>
                  <a:txBody>
                    <a:bodyPr/>
                    <a:lstStyle/>
                    <a:p>
                      <a:r>
                        <a:rPr lang="es-ES"/>
                        <a:t>Concepto</a:t>
                      </a:r>
                    </a:p>
                  </a:txBody>
                  <a:tcPr anchor="ctr">
                    <a:lnL>
                      <a:noFill/>
                    </a:lnL>
                    <a:lnR>
                      <a:noFill/>
                    </a:lnR>
                    <a:lnT>
                      <a:noFill/>
                    </a:lnT>
                    <a:lnB>
                      <a:noFill/>
                    </a:lnB>
                  </a:tcPr>
                </a:tc>
                <a:tc>
                  <a:txBody>
                    <a:bodyPr/>
                    <a:lstStyle/>
                    <a:p>
                      <a:r>
                        <a:rPr lang="es-ES"/>
                        <a:t>Stub</a:t>
                      </a:r>
                    </a:p>
                  </a:txBody>
                  <a:tcPr anchor="ctr">
                    <a:lnL>
                      <a:noFill/>
                    </a:lnL>
                    <a:lnR>
                      <a:noFill/>
                    </a:lnR>
                    <a:lnT>
                      <a:noFill/>
                    </a:lnT>
                    <a:lnB>
                      <a:noFill/>
                    </a:lnB>
                  </a:tcPr>
                </a:tc>
                <a:tc>
                  <a:txBody>
                    <a:bodyPr/>
                    <a:lstStyle/>
                    <a:p>
                      <a:r>
                        <a:rPr lang="es-ES"/>
                        <a:t>Mock</a:t>
                      </a:r>
                    </a:p>
                  </a:txBody>
                  <a:tcPr anchor="ctr">
                    <a:lnL>
                      <a:noFill/>
                    </a:lnL>
                    <a:lnR>
                      <a:noFill/>
                    </a:lnR>
                    <a:lnT>
                      <a:noFill/>
                    </a:lnT>
                    <a:lnB>
                      <a:noFill/>
                    </a:lnB>
                  </a:tcPr>
                </a:tc>
                <a:extLst>
                  <a:ext uri="{0D108BD9-81ED-4DB2-BD59-A6C34878D82A}">
                    <a16:rowId xmlns:a16="http://schemas.microsoft.com/office/drawing/2014/main" val="1531226244"/>
                  </a:ext>
                </a:extLst>
              </a:tr>
              <a:tr h="0">
                <a:tc>
                  <a:txBody>
                    <a:bodyPr/>
                    <a:lstStyle/>
                    <a:p>
                      <a:r>
                        <a:rPr lang="es-ES"/>
                        <a:t>Propósito</a:t>
                      </a:r>
                    </a:p>
                  </a:txBody>
                  <a:tcPr anchor="ctr">
                    <a:lnL>
                      <a:noFill/>
                    </a:lnL>
                    <a:lnR>
                      <a:noFill/>
                    </a:lnR>
                    <a:lnT>
                      <a:noFill/>
                    </a:lnT>
                    <a:lnB>
                      <a:noFill/>
                    </a:lnB>
                  </a:tcPr>
                </a:tc>
                <a:tc>
                  <a:txBody>
                    <a:bodyPr/>
                    <a:lstStyle/>
                    <a:p>
                      <a:r>
                        <a:rPr lang="es-ES"/>
                        <a:t>Simular respuestas</a:t>
                      </a:r>
                    </a:p>
                  </a:txBody>
                  <a:tcPr anchor="ctr">
                    <a:lnL>
                      <a:noFill/>
                    </a:lnL>
                    <a:lnR>
                      <a:noFill/>
                    </a:lnR>
                    <a:lnT>
                      <a:noFill/>
                    </a:lnT>
                    <a:lnB>
                      <a:noFill/>
                    </a:lnB>
                  </a:tcPr>
                </a:tc>
                <a:tc>
                  <a:txBody>
                    <a:bodyPr/>
                    <a:lstStyle/>
                    <a:p>
                      <a:r>
                        <a:rPr lang="es-ES"/>
                        <a:t>Verificar interacciones</a:t>
                      </a:r>
                    </a:p>
                  </a:txBody>
                  <a:tcPr anchor="ctr">
                    <a:lnL>
                      <a:noFill/>
                    </a:lnL>
                    <a:lnR>
                      <a:noFill/>
                    </a:lnR>
                    <a:lnT>
                      <a:noFill/>
                    </a:lnT>
                    <a:lnB>
                      <a:noFill/>
                    </a:lnB>
                  </a:tcPr>
                </a:tc>
                <a:extLst>
                  <a:ext uri="{0D108BD9-81ED-4DB2-BD59-A6C34878D82A}">
                    <a16:rowId xmlns:a16="http://schemas.microsoft.com/office/drawing/2014/main" val="2844088144"/>
                  </a:ext>
                </a:extLst>
              </a:tr>
              <a:tr h="0">
                <a:tc>
                  <a:txBody>
                    <a:bodyPr/>
                    <a:lstStyle/>
                    <a:p>
                      <a:r>
                        <a:rPr lang="es-ES"/>
                        <a:t>Uso común</a:t>
                      </a:r>
                    </a:p>
                  </a:txBody>
                  <a:tcPr anchor="ctr">
                    <a:lnL>
                      <a:noFill/>
                    </a:lnL>
                    <a:lnR>
                      <a:noFill/>
                    </a:lnR>
                    <a:lnT>
                      <a:noFill/>
                    </a:lnT>
                    <a:lnB>
                      <a:noFill/>
                    </a:lnB>
                  </a:tcPr>
                </a:tc>
                <a:tc>
                  <a:txBody>
                    <a:bodyPr/>
                    <a:lstStyle/>
                    <a:p>
                      <a:r>
                        <a:rPr lang="es-ES"/>
                        <a:t>when(...).thenReturn(...)</a:t>
                      </a:r>
                    </a:p>
                  </a:txBody>
                  <a:tcPr anchor="ctr">
                    <a:lnL>
                      <a:noFill/>
                    </a:lnL>
                    <a:lnR>
                      <a:noFill/>
                    </a:lnR>
                    <a:lnT>
                      <a:noFill/>
                    </a:lnT>
                    <a:lnB>
                      <a:noFill/>
                    </a:lnB>
                  </a:tcPr>
                </a:tc>
                <a:tc>
                  <a:txBody>
                    <a:bodyPr/>
                    <a:lstStyle/>
                    <a:p>
                      <a:r>
                        <a:rPr lang="es-ES"/>
                        <a:t>verify(...)</a:t>
                      </a:r>
                    </a:p>
                  </a:txBody>
                  <a:tcPr anchor="ctr">
                    <a:lnL>
                      <a:noFill/>
                    </a:lnL>
                    <a:lnR>
                      <a:noFill/>
                    </a:lnR>
                    <a:lnT>
                      <a:noFill/>
                    </a:lnT>
                    <a:lnB>
                      <a:noFill/>
                    </a:lnB>
                  </a:tcPr>
                </a:tc>
                <a:extLst>
                  <a:ext uri="{0D108BD9-81ED-4DB2-BD59-A6C34878D82A}">
                    <a16:rowId xmlns:a16="http://schemas.microsoft.com/office/drawing/2014/main" val="773216642"/>
                  </a:ext>
                </a:extLst>
              </a:tr>
              <a:tr h="0">
                <a:tc>
                  <a:txBody>
                    <a:bodyPr/>
                    <a:lstStyle/>
                    <a:p>
                      <a:r>
                        <a:rPr lang="es-ES"/>
                        <a:t>Control</a:t>
                      </a:r>
                    </a:p>
                  </a:txBody>
                  <a:tcPr anchor="ctr">
                    <a:lnL>
                      <a:noFill/>
                    </a:lnL>
                    <a:lnR>
                      <a:noFill/>
                    </a:lnR>
                    <a:lnT>
                      <a:noFill/>
                    </a:lnT>
                    <a:lnB>
                      <a:noFill/>
                    </a:lnB>
                  </a:tcPr>
                </a:tc>
                <a:tc>
                  <a:txBody>
                    <a:bodyPr/>
                    <a:lstStyle/>
                    <a:p>
                      <a:r>
                        <a:rPr lang="es-ES"/>
                        <a:t>Parcial</a:t>
                      </a:r>
                    </a:p>
                  </a:txBody>
                  <a:tcPr anchor="ctr">
                    <a:lnL>
                      <a:noFill/>
                    </a:lnL>
                    <a:lnR>
                      <a:noFill/>
                    </a:lnR>
                    <a:lnT>
                      <a:noFill/>
                    </a:lnT>
                    <a:lnB>
                      <a:noFill/>
                    </a:lnB>
                  </a:tcPr>
                </a:tc>
                <a:tc>
                  <a:txBody>
                    <a:bodyPr/>
                    <a:lstStyle/>
                    <a:p>
                      <a:r>
                        <a:rPr lang="es-ES" dirty="0"/>
                        <a:t>Total</a:t>
                      </a:r>
                    </a:p>
                  </a:txBody>
                  <a:tcPr anchor="ctr">
                    <a:lnL>
                      <a:noFill/>
                    </a:lnL>
                    <a:lnR>
                      <a:noFill/>
                    </a:lnR>
                    <a:lnT>
                      <a:noFill/>
                    </a:lnT>
                    <a:lnB>
                      <a:noFill/>
                    </a:lnB>
                  </a:tcPr>
                </a:tc>
                <a:extLst>
                  <a:ext uri="{0D108BD9-81ED-4DB2-BD59-A6C34878D82A}">
                    <a16:rowId xmlns:a16="http://schemas.microsoft.com/office/drawing/2014/main" val="2139368928"/>
                  </a:ext>
                </a:extLst>
              </a:tr>
            </a:tbl>
          </a:graphicData>
        </a:graphic>
      </p:graphicFrame>
    </p:spTree>
    <p:extLst>
      <p:ext uri="{BB962C8B-B14F-4D97-AF65-F5344CB8AC3E}">
        <p14:creationId xmlns:p14="http://schemas.microsoft.com/office/powerpoint/2010/main" val="12687089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Ejemplo completo</a:t>
            </a:r>
          </a:p>
        </p:txBody>
      </p:sp>
      <p:pic>
        <p:nvPicPr>
          <p:cNvPr id="5" name="Imagen 4"/>
          <p:cNvPicPr>
            <a:picLocks noChangeAspect="1"/>
          </p:cNvPicPr>
          <p:nvPr/>
        </p:nvPicPr>
        <p:blipFill>
          <a:blip r:embed="rId2"/>
          <a:stretch>
            <a:fillRect/>
          </a:stretch>
        </p:blipFill>
        <p:spPr>
          <a:xfrm>
            <a:off x="1141412" y="1942072"/>
            <a:ext cx="10302239" cy="4109936"/>
          </a:xfrm>
          <a:prstGeom prst="rect">
            <a:avLst/>
          </a:prstGeom>
        </p:spPr>
      </p:pic>
    </p:spTree>
    <p:extLst>
      <p:ext uri="{BB962C8B-B14F-4D97-AF65-F5344CB8AC3E}">
        <p14:creationId xmlns:p14="http://schemas.microsoft.com/office/powerpoint/2010/main" val="339087499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Buenas prácticas con </a:t>
            </a:r>
            <a:r>
              <a:rPr lang="es-ES" dirty="0" err="1"/>
              <a:t>Mockito</a:t>
            </a:r>
            <a:endParaRPr lang="es-ES" dirty="0"/>
          </a:p>
        </p:txBody>
      </p:sp>
      <p:sp>
        <p:nvSpPr>
          <p:cNvPr id="3" name="Marcador de contenido 2"/>
          <p:cNvSpPr>
            <a:spLocks noGrp="1"/>
          </p:cNvSpPr>
          <p:nvPr>
            <p:ph idx="1"/>
          </p:nvPr>
        </p:nvSpPr>
        <p:spPr>
          <a:xfrm>
            <a:off x="1141412" y="2884601"/>
            <a:ext cx="9905999" cy="2906599"/>
          </a:xfrm>
        </p:spPr>
        <p:txBody>
          <a:bodyPr/>
          <a:lstStyle/>
          <a:p>
            <a:r>
              <a:rPr lang="es-ES" dirty="0"/>
              <a:t>Simula solo lo </a:t>
            </a:r>
            <a:r>
              <a:rPr lang="es-ES" dirty="0" smtClean="0"/>
              <a:t>necesario</a:t>
            </a:r>
          </a:p>
          <a:p>
            <a:r>
              <a:rPr lang="es-ES" dirty="0" smtClean="0"/>
              <a:t>No </a:t>
            </a:r>
            <a:r>
              <a:rPr lang="es-ES" dirty="0"/>
              <a:t>abuses de los </a:t>
            </a:r>
            <a:r>
              <a:rPr lang="es-ES" dirty="0" err="1"/>
              <a:t>mocks</a:t>
            </a:r>
            <a:r>
              <a:rPr lang="es-ES" dirty="0"/>
              <a:t>: si puedes usar una clase real, </a:t>
            </a:r>
            <a:r>
              <a:rPr lang="es-ES" dirty="0" smtClean="0"/>
              <a:t>hazlo</a:t>
            </a:r>
          </a:p>
          <a:p>
            <a:r>
              <a:rPr lang="es-ES" dirty="0" smtClean="0"/>
              <a:t>Usa </a:t>
            </a:r>
            <a:r>
              <a:rPr lang="es-ES" dirty="0"/>
              <a:t>@</a:t>
            </a:r>
            <a:r>
              <a:rPr lang="es-ES" dirty="0" err="1"/>
              <a:t>Mock</a:t>
            </a:r>
            <a:r>
              <a:rPr lang="es-ES" dirty="0"/>
              <a:t> y @</a:t>
            </a:r>
            <a:r>
              <a:rPr lang="es-ES" dirty="0" err="1"/>
              <a:t>InjectMocks</a:t>
            </a:r>
            <a:r>
              <a:rPr lang="es-ES" dirty="0"/>
              <a:t> para simplificar la </a:t>
            </a:r>
            <a:r>
              <a:rPr lang="es-ES" dirty="0" smtClean="0"/>
              <a:t>configuración</a:t>
            </a:r>
          </a:p>
          <a:p>
            <a:r>
              <a:rPr lang="es-ES" dirty="0" smtClean="0"/>
              <a:t>Mantén </a:t>
            </a:r>
            <a:r>
              <a:rPr lang="es-ES" dirty="0"/>
              <a:t>las pruebas legibles y enfocadas</a:t>
            </a:r>
          </a:p>
        </p:txBody>
      </p:sp>
    </p:spTree>
    <p:extLst>
      <p:ext uri="{BB962C8B-B14F-4D97-AF65-F5344CB8AC3E}">
        <p14:creationId xmlns:p14="http://schemas.microsoft.com/office/powerpoint/2010/main" val="413029387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 del apartado</a:t>
            </a:r>
          </a:p>
        </p:txBody>
      </p:sp>
      <p:sp>
        <p:nvSpPr>
          <p:cNvPr id="3" name="Marcador de contenido 2"/>
          <p:cNvSpPr>
            <a:spLocks noGrp="1"/>
          </p:cNvSpPr>
          <p:nvPr>
            <p:ph idx="1"/>
          </p:nvPr>
        </p:nvSpPr>
        <p:spPr>
          <a:xfrm>
            <a:off x="1141412" y="2809187"/>
            <a:ext cx="9905999" cy="2982013"/>
          </a:xfrm>
        </p:spPr>
        <p:txBody>
          <a:bodyPr/>
          <a:lstStyle/>
          <a:p>
            <a:r>
              <a:rPr lang="es-ES" dirty="0" err="1"/>
              <a:t>Mockito</a:t>
            </a:r>
            <a:r>
              <a:rPr lang="es-ES" dirty="0"/>
              <a:t> es una herramienta poderosa para pruebas unitarias </a:t>
            </a:r>
            <a:r>
              <a:rPr lang="es-ES" dirty="0" smtClean="0"/>
              <a:t>aisladas</a:t>
            </a:r>
          </a:p>
          <a:p>
            <a:r>
              <a:rPr lang="es-ES" dirty="0" smtClean="0"/>
              <a:t>Permite </a:t>
            </a:r>
            <a:r>
              <a:rPr lang="es-ES" dirty="0"/>
              <a:t>simular dependencias y verificar </a:t>
            </a:r>
            <a:r>
              <a:rPr lang="es-ES" dirty="0" smtClean="0"/>
              <a:t>interacciones</a:t>
            </a:r>
          </a:p>
          <a:p>
            <a:r>
              <a:rPr lang="es-ES" dirty="0" smtClean="0"/>
              <a:t>Dominar </a:t>
            </a:r>
            <a:r>
              <a:rPr lang="es-ES" dirty="0" err="1"/>
              <a:t>Mockito</a:t>
            </a:r>
            <a:r>
              <a:rPr lang="es-ES" dirty="0"/>
              <a:t> mejora la calidad y confiabilidad de tus pruebas</a:t>
            </a:r>
          </a:p>
        </p:txBody>
      </p:sp>
    </p:spTree>
    <p:extLst>
      <p:ext uri="{BB962C8B-B14F-4D97-AF65-F5344CB8AC3E}">
        <p14:creationId xmlns:p14="http://schemas.microsoft.com/office/powerpoint/2010/main" val="37420407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se considera una “unidad”?</a:t>
            </a:r>
          </a:p>
        </p:txBody>
      </p:sp>
      <p:sp>
        <p:nvSpPr>
          <p:cNvPr id="3" name="Marcador de contenido 2"/>
          <p:cNvSpPr>
            <a:spLocks noGrp="1"/>
          </p:cNvSpPr>
          <p:nvPr>
            <p:ph idx="1"/>
          </p:nvPr>
        </p:nvSpPr>
        <p:spPr>
          <a:xfrm>
            <a:off x="1141412" y="2884601"/>
            <a:ext cx="9905999" cy="2906599"/>
          </a:xfrm>
        </p:spPr>
        <p:txBody>
          <a:bodyPr/>
          <a:lstStyle/>
          <a:p>
            <a:r>
              <a:rPr lang="es-ES" dirty="0"/>
              <a:t>Una unidad es la </a:t>
            </a:r>
            <a:r>
              <a:rPr lang="es-ES" b="1" dirty="0"/>
              <a:t>parte más pequeña </a:t>
            </a:r>
            <a:r>
              <a:rPr lang="es-ES" b="1" dirty="0" err="1"/>
              <a:t>testable</a:t>
            </a:r>
            <a:r>
              <a:rPr lang="es-ES" dirty="0"/>
              <a:t> de una aplicación</a:t>
            </a:r>
            <a:r>
              <a:rPr lang="es-ES" dirty="0" smtClean="0"/>
              <a:t>.</a:t>
            </a:r>
          </a:p>
          <a:p>
            <a:r>
              <a:rPr lang="es-ES" dirty="0"/>
              <a:t>En Java, suele ser un </a:t>
            </a:r>
            <a:r>
              <a:rPr lang="es-ES" b="1" dirty="0"/>
              <a:t>método</a:t>
            </a:r>
            <a:r>
              <a:rPr lang="es-ES" dirty="0"/>
              <a:t> dentro de una clase</a:t>
            </a:r>
            <a:r>
              <a:rPr lang="es-ES" dirty="0" smtClean="0"/>
              <a:t>.</a:t>
            </a:r>
          </a:p>
          <a:p>
            <a:r>
              <a:rPr lang="es-ES" dirty="0"/>
              <a:t>Las pruebas unitarias se centran en </a:t>
            </a:r>
            <a:r>
              <a:rPr lang="es-ES" b="1" dirty="0"/>
              <a:t>una única responsabilidad</a:t>
            </a:r>
            <a:r>
              <a:rPr lang="es-ES" dirty="0"/>
              <a:t>.</a:t>
            </a:r>
          </a:p>
        </p:txBody>
      </p:sp>
    </p:spTree>
    <p:extLst>
      <p:ext uri="{BB962C8B-B14F-4D97-AF65-F5344CB8AC3E}">
        <p14:creationId xmlns:p14="http://schemas.microsoft.com/office/powerpoint/2010/main" val="41793243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a:xfrm>
            <a:off x="2527151" y="2677212"/>
            <a:ext cx="9906000" cy="906594"/>
          </a:xfrm>
        </p:spPr>
        <p:txBody>
          <a:bodyPr/>
          <a:lstStyle/>
          <a:p>
            <a:r>
              <a:rPr lang="es-ES" dirty="0">
                <a:effectLst/>
              </a:rPr>
              <a:t>Instalación y </a:t>
            </a:r>
            <a:r>
              <a:rPr lang="es-ES" dirty="0" smtClean="0">
                <a:effectLst/>
              </a:rPr>
              <a:t>configuración</a:t>
            </a:r>
            <a:endParaRPr lang="es-ES" dirty="0"/>
          </a:p>
        </p:txBody>
      </p:sp>
    </p:spTree>
    <p:extLst>
      <p:ext uri="{BB962C8B-B14F-4D97-AF65-F5344CB8AC3E}">
        <p14:creationId xmlns:p14="http://schemas.microsoft.com/office/powerpoint/2010/main" val="14974670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effectLst/>
              </a:rPr>
              <a:t>Descarga e instalación de </a:t>
            </a:r>
            <a:r>
              <a:rPr lang="es-ES" dirty="0" err="1">
                <a:effectLst/>
              </a:rPr>
              <a:t>Junit</a:t>
            </a:r>
            <a:r>
              <a:rPr lang="es-ES" dirty="0">
                <a:effectLst/>
              </a:rPr>
              <a:t> y </a:t>
            </a:r>
            <a:r>
              <a:rPr lang="es-ES" dirty="0" err="1">
                <a:effectLst/>
              </a:rPr>
              <a:t>Mockito</a:t>
            </a:r>
            <a:endParaRPr lang="es-ES" dirty="0"/>
          </a:p>
        </p:txBody>
      </p:sp>
      <p:sp>
        <p:nvSpPr>
          <p:cNvPr id="3" name="Marcador de contenido 2"/>
          <p:cNvSpPr>
            <a:spLocks noGrp="1"/>
          </p:cNvSpPr>
          <p:nvPr>
            <p:ph idx="1"/>
          </p:nvPr>
        </p:nvSpPr>
        <p:spPr/>
        <p:txBody>
          <a:bodyPr/>
          <a:lstStyle/>
          <a:p>
            <a:r>
              <a:rPr lang="es-ES" dirty="0">
                <a:effectLst/>
              </a:rPr>
              <a:t>JUNIT: </a:t>
            </a:r>
            <a:r>
              <a:rPr lang="es-ES" dirty="0">
                <a:effectLst/>
                <a:hlinkClick r:id="rId2"/>
              </a:rPr>
              <a:t>https://</a:t>
            </a:r>
            <a:r>
              <a:rPr lang="es-ES" dirty="0" smtClean="0">
                <a:effectLst/>
                <a:hlinkClick r:id="rId2"/>
              </a:rPr>
              <a:t>spa.myservername.com/download-install-configure-junit-eclipse</a:t>
            </a:r>
            <a:endParaRPr lang="es-ES" dirty="0" smtClean="0">
              <a:effectLst/>
            </a:endParaRPr>
          </a:p>
          <a:p>
            <a:r>
              <a:rPr lang="es-ES" dirty="0">
                <a:effectLst/>
              </a:rPr>
              <a:t>MOCKITO: https://programandoenjava.com/mockito-pruebas-unitarias/</a:t>
            </a:r>
            <a:endParaRPr lang="es-ES" dirty="0"/>
          </a:p>
        </p:txBody>
      </p:sp>
    </p:spTree>
    <p:extLst>
      <p:ext uri="{BB962C8B-B14F-4D97-AF65-F5344CB8AC3E}">
        <p14:creationId xmlns:p14="http://schemas.microsoft.com/office/powerpoint/2010/main" val="56235491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effectLst/>
              </a:rPr>
              <a:t>Configuración del entorno de desarrollo</a:t>
            </a:r>
            <a:endParaRPr lang="es-ES" dirty="0"/>
          </a:p>
        </p:txBody>
      </p:sp>
      <p:sp>
        <p:nvSpPr>
          <p:cNvPr id="3" name="Marcador de contenido 2"/>
          <p:cNvSpPr>
            <a:spLocks noGrp="1"/>
          </p:cNvSpPr>
          <p:nvPr>
            <p:ph idx="1"/>
          </p:nvPr>
        </p:nvSpPr>
        <p:spPr/>
        <p:txBody>
          <a:bodyPr/>
          <a:lstStyle/>
          <a:p>
            <a:r>
              <a:rPr lang="es-ES" dirty="0">
                <a:hlinkClick r:id="rId2"/>
              </a:rPr>
              <a:t>https://</a:t>
            </a:r>
            <a:r>
              <a:rPr lang="es-ES" dirty="0" smtClean="0">
                <a:hlinkClick r:id="rId2"/>
              </a:rPr>
              <a:t>spring.io/tools</a:t>
            </a:r>
            <a:r>
              <a:rPr lang="es-ES" dirty="0" smtClean="0"/>
              <a:t> --&gt; Spring </a:t>
            </a:r>
            <a:r>
              <a:rPr lang="es-ES" dirty="0" err="1" smtClean="0"/>
              <a:t>Tool</a:t>
            </a:r>
            <a:r>
              <a:rPr lang="es-ES" dirty="0" smtClean="0"/>
              <a:t> Suite</a:t>
            </a:r>
          </a:p>
          <a:p>
            <a:r>
              <a:rPr lang="es-ES" dirty="0">
                <a:hlinkClick r:id="rId3"/>
              </a:rPr>
              <a:t>https://</a:t>
            </a:r>
            <a:r>
              <a:rPr lang="es-ES" dirty="0" smtClean="0">
                <a:hlinkClick r:id="rId3"/>
              </a:rPr>
              <a:t>www.oracle.com/es/java/technologies/javase/javase8-archive-downloads.html#license-lightbox</a:t>
            </a:r>
            <a:r>
              <a:rPr lang="es-ES" dirty="0" smtClean="0"/>
              <a:t> </a:t>
            </a:r>
            <a:r>
              <a:rPr lang="es-ES" dirty="0" smtClean="0">
                <a:sym typeface="Wingdings" panose="05000000000000000000" pitchFamily="2" charset="2"/>
              </a:rPr>
              <a:t> JAVA</a:t>
            </a:r>
            <a:endParaRPr lang="es-ES" dirty="0"/>
          </a:p>
        </p:txBody>
      </p:sp>
    </p:spTree>
    <p:extLst>
      <p:ext uri="{BB962C8B-B14F-4D97-AF65-F5344CB8AC3E}">
        <p14:creationId xmlns:p14="http://schemas.microsoft.com/office/powerpoint/2010/main" val="22846129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effectLst/>
              </a:rPr>
              <a:t>Ejecución de pruebas </a:t>
            </a:r>
            <a:r>
              <a:rPr lang="es-ES" dirty="0" smtClean="0">
                <a:effectLst/>
              </a:rPr>
              <a:t>unitarias</a:t>
            </a:r>
            <a:endParaRPr lang="es-ES" dirty="0"/>
          </a:p>
        </p:txBody>
      </p:sp>
      <p:sp>
        <p:nvSpPr>
          <p:cNvPr id="3" name="Marcador de contenido 2"/>
          <p:cNvSpPr>
            <a:spLocks noGrp="1"/>
          </p:cNvSpPr>
          <p:nvPr>
            <p:ph idx="1"/>
          </p:nvPr>
        </p:nvSpPr>
        <p:spPr/>
        <p:txBody>
          <a:bodyPr/>
          <a:lstStyle/>
          <a:p>
            <a:r>
              <a:rPr lang="es-ES" dirty="0">
                <a:effectLst/>
              </a:rPr>
              <a:t>Dentro del Explorador de paquetes, busque su prueba </a:t>
            </a:r>
            <a:r>
              <a:rPr lang="es-ES" dirty="0" err="1">
                <a:effectLst/>
              </a:rPr>
              <a:t>JUnit</a:t>
            </a:r>
            <a:r>
              <a:rPr lang="es-ES" dirty="0">
                <a:effectLst/>
              </a:rPr>
              <a:t>. Haga clic con el botón derecho y seleccione Ejecutar como &gt; Prueba </a:t>
            </a:r>
            <a:r>
              <a:rPr lang="es-ES" dirty="0" err="1">
                <a:effectLst/>
              </a:rPr>
              <a:t>JUnit</a:t>
            </a:r>
            <a:r>
              <a:rPr lang="es-ES" dirty="0">
                <a:effectLst/>
              </a:rPr>
              <a:t>. Esto ejecutará su prueba e informará los resultados dentro de la vista </a:t>
            </a:r>
            <a:r>
              <a:rPr lang="es-ES" dirty="0" err="1">
                <a:effectLst/>
              </a:rPr>
              <a:t>JUnit</a:t>
            </a:r>
            <a:r>
              <a:rPr lang="es-ES" dirty="0">
                <a:effectLst/>
              </a:rPr>
              <a:t> Eclipse.</a:t>
            </a:r>
            <a:endParaRPr lang="es-ES" dirty="0"/>
          </a:p>
        </p:txBody>
      </p:sp>
      <p:pic>
        <p:nvPicPr>
          <p:cNvPr id="1028" name="Picture 4" descr="https://www.parasoft.com/wp-content/uploads/2020/06/eclipse-junit-setup.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5786" y="3822102"/>
            <a:ext cx="3370049" cy="2837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9043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2" y="3163755"/>
            <a:ext cx="9905998" cy="1478570"/>
          </a:xfrm>
        </p:spPr>
        <p:txBody>
          <a:bodyPr>
            <a:normAutofit fontScale="90000"/>
          </a:bodyPr>
          <a:lstStyle/>
          <a:p>
            <a:r>
              <a:rPr lang="es-ES" dirty="0">
                <a:effectLst/>
              </a:rPr>
              <a:t>Ejercicio 1: Primeros test unitarios con </a:t>
            </a:r>
            <a:r>
              <a:rPr lang="es-ES" dirty="0" err="1">
                <a:effectLst/>
              </a:rPr>
              <a:t>JUnit</a:t>
            </a:r>
            <a:r>
              <a:rPr lang="es-ES" dirty="0">
                <a:effectLst/>
              </a:rPr>
              <a:t/>
            </a:r>
            <a:br>
              <a:rPr lang="es-ES" dirty="0">
                <a:effectLst/>
              </a:rPr>
            </a:br>
            <a:endParaRPr lang="es-ES" dirty="0"/>
          </a:p>
        </p:txBody>
      </p:sp>
    </p:spTree>
    <p:extLst>
      <p:ext uri="{BB962C8B-B14F-4D97-AF65-F5344CB8AC3E}">
        <p14:creationId xmlns:p14="http://schemas.microsoft.com/office/powerpoint/2010/main" val="15124578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56572" y="2965792"/>
            <a:ext cx="9905998" cy="1478570"/>
          </a:xfrm>
        </p:spPr>
        <p:txBody>
          <a:bodyPr>
            <a:normAutofit/>
          </a:bodyPr>
          <a:lstStyle/>
          <a:p>
            <a:r>
              <a:rPr lang="es-ES" dirty="0">
                <a:effectLst/>
              </a:rPr>
              <a:t>Ejercicio 2: Primeros test unitarios con </a:t>
            </a:r>
            <a:r>
              <a:rPr lang="es-ES" dirty="0" err="1">
                <a:effectLst/>
              </a:rPr>
              <a:t>Mockito</a:t>
            </a:r>
            <a:endParaRPr lang="es-ES" dirty="0"/>
          </a:p>
        </p:txBody>
      </p:sp>
    </p:spTree>
    <p:extLst>
      <p:ext uri="{BB962C8B-B14F-4D97-AF65-F5344CB8AC3E}">
        <p14:creationId xmlns:p14="http://schemas.microsoft.com/office/powerpoint/2010/main" val="199874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Características clave</a:t>
            </a:r>
          </a:p>
        </p:txBody>
      </p:sp>
      <p:sp>
        <p:nvSpPr>
          <p:cNvPr id="3" name="Marcador de contenido 2"/>
          <p:cNvSpPr>
            <a:spLocks noGrp="1"/>
          </p:cNvSpPr>
          <p:nvPr>
            <p:ph idx="1"/>
          </p:nvPr>
        </p:nvSpPr>
        <p:spPr/>
        <p:txBody>
          <a:bodyPr/>
          <a:lstStyle/>
          <a:p>
            <a:r>
              <a:rPr lang="es-ES" dirty="0" smtClean="0"/>
              <a:t>Automatizadas</a:t>
            </a:r>
          </a:p>
          <a:p>
            <a:r>
              <a:rPr lang="es-ES" dirty="0" smtClean="0"/>
              <a:t>Repetibles</a:t>
            </a:r>
          </a:p>
          <a:p>
            <a:r>
              <a:rPr lang="es-ES" dirty="0" smtClean="0"/>
              <a:t>Rápidas</a:t>
            </a:r>
          </a:p>
          <a:p>
            <a:r>
              <a:rPr lang="es-ES" dirty="0" smtClean="0"/>
              <a:t>Aisladas</a:t>
            </a:r>
          </a:p>
          <a:p>
            <a:r>
              <a:rPr lang="es-ES" dirty="0" smtClean="0"/>
              <a:t>Deterministas</a:t>
            </a:r>
            <a:endParaRPr lang="es-ES" dirty="0"/>
          </a:p>
        </p:txBody>
      </p:sp>
    </p:spTree>
    <p:extLst>
      <p:ext uri="{BB962C8B-B14F-4D97-AF65-F5344CB8AC3E}">
        <p14:creationId xmlns:p14="http://schemas.microsoft.com/office/powerpoint/2010/main" val="8310279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effectLst/>
              </a:rPr>
              <a:t>Un ejemplo</a:t>
            </a:r>
            <a:endParaRPr lang="es-ES" dirty="0"/>
          </a:p>
        </p:txBody>
      </p:sp>
      <p:pic>
        <p:nvPicPr>
          <p:cNvPr id="5" name="Imagen 4"/>
          <p:cNvPicPr>
            <a:picLocks noChangeAspect="1"/>
          </p:cNvPicPr>
          <p:nvPr/>
        </p:nvPicPr>
        <p:blipFill>
          <a:blip r:embed="rId2"/>
          <a:stretch>
            <a:fillRect/>
          </a:stretch>
        </p:blipFill>
        <p:spPr>
          <a:xfrm>
            <a:off x="1141412" y="2097088"/>
            <a:ext cx="4187379" cy="1466244"/>
          </a:xfrm>
          <a:prstGeom prst="rect">
            <a:avLst/>
          </a:prstGeom>
        </p:spPr>
      </p:pic>
      <p:pic>
        <p:nvPicPr>
          <p:cNvPr id="7" name="Imagen 6"/>
          <p:cNvPicPr>
            <a:picLocks noChangeAspect="1"/>
          </p:cNvPicPr>
          <p:nvPr/>
        </p:nvPicPr>
        <p:blipFill>
          <a:blip r:embed="rId3"/>
          <a:stretch>
            <a:fillRect/>
          </a:stretch>
        </p:blipFill>
        <p:spPr>
          <a:xfrm>
            <a:off x="3876776" y="4201432"/>
            <a:ext cx="5702627" cy="1680939"/>
          </a:xfrm>
          <a:prstGeom prst="rect">
            <a:avLst/>
          </a:prstGeom>
        </p:spPr>
      </p:pic>
    </p:spTree>
    <p:extLst>
      <p:ext uri="{BB962C8B-B14F-4D97-AF65-F5344CB8AC3E}">
        <p14:creationId xmlns:p14="http://schemas.microsoft.com/office/powerpoint/2010/main" val="12119815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¿Qué no son?</a:t>
            </a:r>
          </a:p>
        </p:txBody>
      </p:sp>
      <p:sp>
        <p:nvSpPr>
          <p:cNvPr id="5" name="Rectangle 2"/>
          <p:cNvSpPr>
            <a:spLocks noGrp="1" noChangeArrowheads="1"/>
          </p:cNvSpPr>
          <p:nvPr>
            <p:ph idx="1"/>
          </p:nvPr>
        </p:nvSpPr>
        <p:spPr bwMode="auto">
          <a:xfrm>
            <a:off x="2819383" y="2651052"/>
            <a:ext cx="576016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pPr>
            <a:r>
              <a:rPr lang="es-ES" altLang="es-ES" dirty="0"/>
              <a:t>No son pruebas de integración</a:t>
            </a:r>
          </a:p>
          <a:p>
            <a:pPr eaLnBrk="0" fontAlgn="base" hangingPunct="0">
              <a:lnSpc>
                <a:spcPct val="100000"/>
              </a:lnSpc>
              <a:spcBef>
                <a:spcPct val="0"/>
              </a:spcBef>
              <a:spcAft>
                <a:spcPct val="0"/>
              </a:spcAft>
              <a:buSzTx/>
            </a:pPr>
            <a:r>
              <a:rPr lang="es-ES" altLang="es-ES" dirty="0"/>
              <a:t>No son pruebas de sistema</a:t>
            </a:r>
          </a:p>
          <a:p>
            <a:pPr eaLnBrk="0" fontAlgn="base" hangingPunct="0">
              <a:lnSpc>
                <a:spcPct val="100000"/>
              </a:lnSpc>
              <a:spcBef>
                <a:spcPct val="0"/>
              </a:spcBef>
              <a:spcAft>
                <a:spcPct val="0"/>
              </a:spcAft>
              <a:buSzTx/>
            </a:pPr>
            <a:r>
              <a:rPr lang="es-ES" altLang="es-ES" dirty="0"/>
              <a:t>No prueban múltiples componentes a la vez</a:t>
            </a:r>
          </a:p>
          <a:p>
            <a:pPr eaLnBrk="0" fontAlgn="base" hangingPunct="0">
              <a:lnSpc>
                <a:spcPct val="100000"/>
              </a:lnSpc>
              <a:spcBef>
                <a:spcPct val="0"/>
              </a:spcBef>
              <a:spcAft>
                <a:spcPct val="0"/>
              </a:spcAft>
              <a:buSzTx/>
            </a:pPr>
            <a:r>
              <a:rPr lang="es-ES" altLang="es-ES" dirty="0"/>
              <a:t>No dependen de recursos externos</a:t>
            </a:r>
          </a:p>
        </p:txBody>
      </p:sp>
    </p:spTree>
    <p:extLst>
      <p:ext uri="{BB962C8B-B14F-4D97-AF65-F5344CB8AC3E}">
        <p14:creationId xmlns:p14="http://schemas.microsoft.com/office/powerpoint/2010/main" val="24771152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effectLst/>
              </a:rPr>
              <a:t>¿Quién? ¿Cuándo?</a:t>
            </a:r>
            <a:endParaRPr lang="es-ES" dirty="0"/>
          </a:p>
        </p:txBody>
      </p:sp>
      <p:sp>
        <p:nvSpPr>
          <p:cNvPr id="3" name="Marcador de contenido 2"/>
          <p:cNvSpPr>
            <a:spLocks noGrp="1"/>
          </p:cNvSpPr>
          <p:nvPr>
            <p:ph idx="1"/>
          </p:nvPr>
        </p:nvSpPr>
        <p:spPr/>
        <p:txBody>
          <a:bodyPr>
            <a:normAutofit/>
          </a:bodyPr>
          <a:lstStyle/>
          <a:p>
            <a:r>
              <a:rPr lang="es-ES" dirty="0">
                <a:effectLst/>
              </a:rPr>
              <a:t>El </a:t>
            </a:r>
            <a:r>
              <a:rPr lang="es-ES" dirty="0" err="1">
                <a:effectLst/>
              </a:rPr>
              <a:t>unit</a:t>
            </a:r>
            <a:r>
              <a:rPr lang="es-ES" dirty="0">
                <a:effectLst/>
              </a:rPr>
              <a:t> </a:t>
            </a:r>
            <a:r>
              <a:rPr lang="es-ES" dirty="0" err="1">
                <a:effectLst/>
              </a:rPr>
              <a:t>testing</a:t>
            </a:r>
            <a:r>
              <a:rPr lang="es-ES" dirty="0">
                <a:effectLst/>
              </a:rPr>
              <a:t> suele realizarse durante la fase de desarrollo de aplicaciones de software o móviles.</a:t>
            </a:r>
          </a:p>
          <a:p>
            <a:r>
              <a:rPr lang="es-ES" dirty="0">
                <a:effectLst/>
              </a:rPr>
              <a:t>Normalmente las llevan a cabo los desarrolladores, aunque en la práctica, también pueden realizarlas los responsables de QA.</a:t>
            </a:r>
          </a:p>
          <a:p>
            <a:endParaRPr lang="es-ES" dirty="0"/>
          </a:p>
        </p:txBody>
      </p:sp>
    </p:spTree>
    <p:extLst>
      <p:ext uri="{BB962C8B-B14F-4D97-AF65-F5344CB8AC3E}">
        <p14:creationId xmlns:p14="http://schemas.microsoft.com/office/powerpoint/2010/main" val="9399171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Conclusión del apartado</a:t>
            </a:r>
          </a:p>
        </p:txBody>
      </p:sp>
      <p:sp>
        <p:nvSpPr>
          <p:cNvPr id="3" name="Marcador de contenido 2"/>
          <p:cNvSpPr>
            <a:spLocks noGrp="1"/>
          </p:cNvSpPr>
          <p:nvPr>
            <p:ph idx="1"/>
          </p:nvPr>
        </p:nvSpPr>
        <p:spPr/>
        <p:txBody>
          <a:bodyPr>
            <a:normAutofit/>
          </a:bodyPr>
          <a:lstStyle/>
          <a:p>
            <a:r>
              <a:rPr lang="es-ES" dirty="0"/>
              <a:t>Las pruebas unitarias son la base del </a:t>
            </a:r>
            <a:r>
              <a:rPr lang="es-ES" dirty="0" err="1"/>
              <a:t>testing</a:t>
            </a:r>
            <a:r>
              <a:rPr lang="es-ES" dirty="0"/>
              <a:t> automatizado</a:t>
            </a:r>
            <a:r>
              <a:rPr lang="es-ES" dirty="0" smtClean="0"/>
              <a:t>.</a:t>
            </a:r>
          </a:p>
          <a:p>
            <a:r>
              <a:rPr lang="es-ES" dirty="0" smtClean="0"/>
              <a:t>Permiten </a:t>
            </a:r>
            <a:r>
              <a:rPr lang="es-ES" dirty="0"/>
              <a:t>validar el comportamiento de nuestro código de forma rápida y confiable</a:t>
            </a:r>
            <a:r>
              <a:rPr lang="es-ES" dirty="0" smtClean="0"/>
              <a:t>.</a:t>
            </a:r>
          </a:p>
          <a:p>
            <a:r>
              <a:rPr lang="es-ES" dirty="0" smtClean="0"/>
              <a:t>Son </a:t>
            </a:r>
            <a:r>
              <a:rPr lang="es-ES" dirty="0"/>
              <a:t>esenciales para mantener la calidad y facilitar el desarrollo ágil.</a:t>
            </a:r>
          </a:p>
        </p:txBody>
      </p:sp>
    </p:spTree>
    <p:extLst>
      <p:ext uri="{BB962C8B-B14F-4D97-AF65-F5344CB8AC3E}">
        <p14:creationId xmlns:p14="http://schemas.microsoft.com/office/powerpoint/2010/main" val="5851761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docProps/app.xml><?xml version="1.0" encoding="utf-8"?>
<Properties xmlns="http://schemas.openxmlformats.org/officeDocument/2006/extended-properties" xmlns:vt="http://schemas.openxmlformats.org/officeDocument/2006/docPropsVTypes">
  <Template>TM04033919[[fn=Circuito]]</Template>
  <TotalTime>150</TotalTime>
  <Words>1460</Words>
  <Application>Microsoft Office PowerPoint</Application>
  <PresentationFormat>Panorámica</PresentationFormat>
  <Paragraphs>173</Paragraphs>
  <Slides>45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45</vt:i4>
      </vt:variant>
    </vt:vector>
  </HeadingPairs>
  <TitlesOfParts>
    <vt:vector size="50" baseType="lpstr">
      <vt:lpstr>Arial</vt:lpstr>
      <vt:lpstr>Trebuchet MS</vt:lpstr>
      <vt:lpstr>Tw Cen MT</vt:lpstr>
      <vt:lpstr>Wingdings</vt:lpstr>
      <vt:lpstr>Circuito</vt:lpstr>
      <vt:lpstr>Pruebas Unitarias en Java </vt:lpstr>
      <vt:lpstr>¿Qué son las pruebas unitarias?</vt:lpstr>
      <vt:lpstr>Definición básica</vt:lpstr>
      <vt:lpstr>¿Qué se considera una “unidad”?</vt:lpstr>
      <vt:lpstr>Características clave</vt:lpstr>
      <vt:lpstr>Un ejemplo</vt:lpstr>
      <vt:lpstr>¿Qué no son?</vt:lpstr>
      <vt:lpstr>¿Quién? ¿Cuándo?</vt:lpstr>
      <vt:lpstr>Conclusión del apartado</vt:lpstr>
      <vt:lpstr>¿Por qué son importantes las pruebas unitarias?</vt:lpstr>
      <vt:lpstr>Beneficios clave</vt:lpstr>
      <vt:lpstr>Desarrollo más seguro</vt:lpstr>
      <vt:lpstr>Facilitan el diseño limpio</vt:lpstr>
      <vt:lpstr>Documentación viva</vt:lpstr>
      <vt:lpstr>Ahorro de tiempo y costes</vt:lpstr>
      <vt:lpstr>Soporte para metodologías ágiles</vt:lpstr>
      <vt:lpstr>¿Por qué son importantes las pruebas unitarias?</vt:lpstr>
      <vt:lpstr>Ejemplo práctico</vt:lpstr>
      <vt:lpstr>Conclusiones del apartado</vt:lpstr>
      <vt:lpstr>Fundamentos de Junit</vt:lpstr>
      <vt:lpstr>¿Qué es JUnit?</vt:lpstr>
      <vt:lpstr>Estructura básica de una prueba</vt:lpstr>
      <vt:lpstr>Ciclo de vida de una prueba</vt:lpstr>
      <vt:lpstr>Principales anotaciones</vt:lpstr>
      <vt:lpstr>Assertions comunes</vt:lpstr>
      <vt:lpstr>Organización de pruebas</vt:lpstr>
      <vt:lpstr>Buenas prácticas</vt:lpstr>
      <vt:lpstr>Conclusión del apartado</vt:lpstr>
      <vt:lpstr>Fundamentos de mockito</vt:lpstr>
      <vt:lpstr>¿Qué es Mockito?</vt:lpstr>
      <vt:lpstr>¿Qué permite?</vt:lpstr>
      <vt:lpstr>¿Por qué usar mocks?</vt:lpstr>
      <vt:lpstr>Cómo crear un mock</vt:lpstr>
      <vt:lpstr>Configurar comportamiento simulado</vt:lpstr>
      <vt:lpstr>Verificar interacciones</vt:lpstr>
      <vt:lpstr>Stubs vs Mocks</vt:lpstr>
      <vt:lpstr>Ejemplo completo</vt:lpstr>
      <vt:lpstr>Buenas prácticas con Mockito</vt:lpstr>
      <vt:lpstr>Conclusión del apartado</vt:lpstr>
      <vt:lpstr>Instalación y configuración</vt:lpstr>
      <vt:lpstr>Descarga e instalación de Junit y Mockito</vt:lpstr>
      <vt:lpstr>Configuración del entorno de desarrollo</vt:lpstr>
      <vt:lpstr>Ejecución de pruebas unitarias</vt:lpstr>
      <vt:lpstr>Ejercicio 1: Primeros test unitarios con JUnit </vt:lpstr>
      <vt:lpstr>Ejercicio 2: Primeros test unitarios con Mockito</vt:lpstr>
    </vt:vector>
  </TitlesOfParts>
  <Company>Indra Software Labs, 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Pruebas Unitarias en Java</dc:title>
  <dc:creator>Villar Montserrat, Andrés</dc:creator>
  <cp:lastModifiedBy>Villar Montserrat, Andrés</cp:lastModifiedBy>
  <cp:revision>21</cp:revision>
  <dcterms:created xsi:type="dcterms:W3CDTF">2023-04-06T09:59:50Z</dcterms:created>
  <dcterms:modified xsi:type="dcterms:W3CDTF">2025-10-19T09:53:37Z</dcterms:modified>
</cp:coreProperties>
</file>