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  <p:sldId id="282" r:id="rId6"/>
    <p:sldId id="283" r:id="rId7"/>
    <p:sldId id="284" r:id="rId8"/>
    <p:sldId id="285" r:id="rId9"/>
    <p:sldId id="286" r:id="rId10"/>
    <p:sldId id="280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Pruebas Unitarias en Java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JUnit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Mockito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2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cobertura de código es una herramienta clave para mejorar la calidad del software</a:t>
            </a:r>
            <a:r>
              <a:rPr lang="es-ES" dirty="0" smtClean="0"/>
              <a:t>.</a:t>
            </a:r>
          </a:p>
          <a:p>
            <a:r>
              <a:rPr lang="es-ES" dirty="0" smtClean="0"/>
              <a:t>Ayuda </a:t>
            </a:r>
            <a:r>
              <a:rPr lang="es-ES" dirty="0"/>
              <a:t>a identificar áreas no probadas y fortalecer el conjunto de pruebas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Usada </a:t>
            </a:r>
            <a:r>
              <a:rPr lang="es-ES" dirty="0"/>
              <a:t>con criterio, permite desarrollar con mayor confianza y seguridad.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58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71351" y="2654708"/>
            <a:ext cx="9905998" cy="1478570"/>
          </a:xfrm>
        </p:spPr>
        <p:txBody>
          <a:bodyPr/>
          <a:lstStyle/>
          <a:p>
            <a:r>
              <a:rPr lang="es-ES" dirty="0"/>
              <a:t>Herramientas de cobertura de código: </a:t>
            </a:r>
            <a:r>
              <a:rPr lang="es-ES" dirty="0" err="1"/>
              <a:t>JaCoCo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338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JaCoCo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JaCoCo</a:t>
            </a:r>
            <a:r>
              <a:rPr lang="es-ES" dirty="0"/>
              <a:t> (Java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Coverage</a:t>
            </a:r>
            <a:r>
              <a:rPr lang="es-ES" dirty="0"/>
              <a:t>) es una herramienta que mide la cobertura de código en proyectos Java</a:t>
            </a:r>
            <a:r>
              <a:rPr lang="es-ES" dirty="0" smtClean="0"/>
              <a:t>.</a:t>
            </a:r>
          </a:p>
          <a:p>
            <a:r>
              <a:rPr lang="es-ES" dirty="0" smtClean="0"/>
              <a:t>Genera </a:t>
            </a:r>
            <a:r>
              <a:rPr lang="es-ES" dirty="0"/>
              <a:t>informes detallados sobre qué partes del código han sido ejecutadas durante las pruebas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integra fácilmente con </a:t>
            </a:r>
            <a:r>
              <a:rPr lang="es-ES" dirty="0" err="1"/>
              <a:t>Maven</a:t>
            </a:r>
            <a:r>
              <a:rPr lang="es-ES" dirty="0"/>
              <a:t>, </a:t>
            </a:r>
            <a:r>
              <a:rPr lang="es-ES" dirty="0" err="1"/>
              <a:t>Gradle</a:t>
            </a:r>
            <a:r>
              <a:rPr lang="es-ES" dirty="0"/>
              <a:t>, Eclipse, </a:t>
            </a:r>
            <a:r>
              <a:rPr lang="es-ES" dirty="0" err="1"/>
              <a:t>IntelliJ</a:t>
            </a:r>
            <a:r>
              <a:rPr lang="es-ES" dirty="0"/>
              <a:t> y otras herramientas.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085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mide </a:t>
            </a:r>
            <a:r>
              <a:rPr lang="es-ES" dirty="0" err="1"/>
              <a:t>JaCoCo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Cobertura de líneas: ¿qué líneas se ejecutaron</a:t>
            </a:r>
            <a:r>
              <a:rPr lang="es-ES" dirty="0" smtClean="0"/>
              <a:t>?</a:t>
            </a:r>
          </a:p>
          <a:p>
            <a:r>
              <a:rPr lang="es-ES" dirty="0" smtClean="0"/>
              <a:t>Cobertura </a:t>
            </a:r>
            <a:r>
              <a:rPr lang="es-ES" dirty="0"/>
              <a:t>de ramas: ¿qué decisiones lógicas fueron evaluadas</a:t>
            </a:r>
            <a:r>
              <a:rPr lang="es-ES" dirty="0" smtClean="0"/>
              <a:t>?</a:t>
            </a:r>
          </a:p>
          <a:p>
            <a:r>
              <a:rPr lang="es-ES" dirty="0" smtClean="0"/>
              <a:t>Cobertura </a:t>
            </a:r>
            <a:r>
              <a:rPr lang="es-ES" dirty="0"/>
              <a:t>de métodos y clases: ¿qué métodos y clases fueron invocados?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770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</a:t>
            </a:r>
            <a:r>
              <a:rPr lang="es-ES" dirty="0" err="1"/>
              <a:t>Maven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791" y="1706251"/>
            <a:ext cx="5300747" cy="48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1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informes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HTML: visual, interactivo y fácil de explorar</a:t>
            </a:r>
            <a:r>
              <a:rPr lang="es-ES" dirty="0" smtClean="0"/>
              <a:t>.</a:t>
            </a:r>
          </a:p>
          <a:p>
            <a:r>
              <a:rPr lang="es-ES" dirty="0" smtClean="0"/>
              <a:t>XML</a:t>
            </a:r>
            <a:r>
              <a:rPr lang="es-ES" dirty="0"/>
              <a:t>: útil para integraciones con otras herramientas (como </a:t>
            </a:r>
            <a:r>
              <a:rPr lang="es-ES" dirty="0" err="1"/>
              <a:t>SonarQube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CSV</a:t>
            </a:r>
            <a:r>
              <a:rPr lang="es-ES" dirty="0"/>
              <a:t>: para análisis personalizado.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77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informe HTML</a:t>
            </a:r>
            <a:endParaRPr lang="es-ES" dirty="0"/>
          </a:p>
        </p:txBody>
      </p:sp>
      <p:pic>
        <p:nvPicPr>
          <p:cNvPr id="4" name="Picture 2" descr="https://programmerclick.com/images/710/bd712341c0d38b02d38574e55757ddb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2601119"/>
            <a:ext cx="77628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023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 con </a:t>
            </a:r>
            <a:r>
              <a:rPr lang="es-ES" dirty="0" err="1"/>
              <a:t>JaCoCo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las pruebas con frecuencia para mantener la cobertura actualizada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Revisa </a:t>
            </a:r>
            <a:r>
              <a:rPr lang="es-ES" dirty="0"/>
              <a:t>las clases con baja cobertura y evalúa si necesitan más pruebas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</a:t>
            </a:r>
            <a:r>
              <a:rPr lang="es-ES" dirty="0"/>
              <a:t>persigas el 100% de cobertura sin sentido: enfócate en código crítico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 </a:t>
            </a:r>
            <a:r>
              <a:rPr lang="es-ES" dirty="0"/>
              <a:t>los informes para mejorar la calidad, no solo como métrica.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44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JaCoCo</a:t>
            </a:r>
            <a:r>
              <a:rPr lang="es-ES" dirty="0"/>
              <a:t> es una herramienta esencial para medir y mejorar la cobertura de código en Java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Su </a:t>
            </a:r>
            <a:r>
              <a:rPr lang="es-ES" dirty="0"/>
              <a:t>integración sencilla y sus informes detallados permiten tomar decisiones informadas sobre el </a:t>
            </a:r>
            <a:r>
              <a:rPr lang="es-ES" dirty="0" err="1"/>
              <a:t>testing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Usarla </a:t>
            </a:r>
            <a:r>
              <a:rPr lang="es-ES" dirty="0"/>
              <a:t>regularmente fortalece la calidad del software y la confianza en el código.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507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3132" y="2701842"/>
            <a:ext cx="9905998" cy="1478570"/>
          </a:xfrm>
        </p:spPr>
        <p:txBody>
          <a:bodyPr/>
          <a:lstStyle/>
          <a:p>
            <a:r>
              <a:rPr lang="es-ES" dirty="0">
                <a:effectLst/>
              </a:rPr>
              <a:t>Ejercicio 5: Completar cobertura de código sobre ejercicios ya ejecutados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909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Cobertura de código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99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 cobertura de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>
                <a:effectLst/>
              </a:rPr>
              <a:t>La cobertura de código hace referencia a un mecanismo de medición de la calidad del </a:t>
            </a:r>
            <a:r>
              <a:rPr lang="es-ES" i="1" dirty="0">
                <a:effectLst/>
              </a:rPr>
              <a:t>software</a:t>
            </a:r>
            <a:r>
              <a:rPr lang="es-ES" dirty="0">
                <a:effectLst/>
              </a:rPr>
              <a:t> a través de la revisión de las pruebas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b="1" dirty="0">
                <a:effectLst/>
              </a:rPr>
              <a:t>constata el monitoreo de los elementos esenciales del </a:t>
            </a:r>
            <a:r>
              <a:rPr lang="es-ES" b="1" dirty="0" smtClean="0">
                <a:effectLst/>
              </a:rPr>
              <a:t>programa</a:t>
            </a:r>
          </a:p>
          <a:p>
            <a:r>
              <a:rPr lang="es-ES" dirty="0">
                <a:effectLst/>
              </a:rPr>
              <a:t>cantidad de líneas de código validadas exitosamente en el desarrollo de </a:t>
            </a:r>
            <a:r>
              <a:rPr lang="es-ES" dirty="0" smtClean="0">
                <a:effectLst/>
              </a:rPr>
              <a:t>pruebas</a:t>
            </a:r>
          </a:p>
          <a:p>
            <a:r>
              <a:rPr lang="es-ES" b="1" dirty="0">
                <a:effectLst/>
              </a:rPr>
              <a:t>representa una garantía de que existe un nivel suficiente de pruebas </a:t>
            </a:r>
            <a:r>
              <a:rPr lang="es-ES" b="1" dirty="0" smtClean="0">
                <a:effectLst/>
              </a:rPr>
              <a:t>automatizadas</a:t>
            </a:r>
          </a:p>
          <a:p>
            <a:r>
              <a:rPr lang="es-ES" dirty="0"/>
              <a:t>https://keepcoding.io/blog/que-es-la-cobertura-de-codigo/</a:t>
            </a:r>
          </a:p>
        </p:txBody>
      </p:sp>
    </p:spTree>
    <p:extLst>
      <p:ext uri="{BB962C8B-B14F-4D97-AF65-F5344CB8AC3E}">
        <p14:creationId xmlns:p14="http://schemas.microsoft.com/office/powerpoint/2010/main" val="38868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cobertura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s-ES" b="1" dirty="0">
                <a:effectLst/>
              </a:rPr>
              <a:t>Cobertura de funciones:</a:t>
            </a:r>
            <a:r>
              <a:rPr lang="es-ES" dirty="0">
                <a:effectLst/>
              </a:rPr>
              <a:t> la cantidad de funciones definidas que se abarcan.</a:t>
            </a:r>
          </a:p>
          <a:p>
            <a:pPr fontAlgn="base"/>
            <a:r>
              <a:rPr lang="es-ES" b="1" dirty="0">
                <a:effectLst/>
              </a:rPr>
              <a:t>Cobertura de instrucciones: </a:t>
            </a:r>
            <a:r>
              <a:rPr lang="es-ES" dirty="0">
                <a:effectLst/>
              </a:rPr>
              <a:t>cuántas instrucciones del programa se han ejecutado.</a:t>
            </a:r>
          </a:p>
          <a:p>
            <a:pPr fontAlgn="base"/>
            <a:r>
              <a:rPr lang="es-ES" b="1" dirty="0">
                <a:effectLst/>
              </a:rPr>
              <a:t>Cobertura de ramas:</a:t>
            </a:r>
            <a:r>
              <a:rPr lang="es-ES" dirty="0">
                <a:effectLst/>
              </a:rPr>
              <a:t> cuántas ramas de las estructuras de control (instrucciones IF, por ejemplo) se han ejecutado.</a:t>
            </a:r>
          </a:p>
          <a:p>
            <a:pPr fontAlgn="base"/>
            <a:r>
              <a:rPr lang="es-ES" b="1" dirty="0">
                <a:effectLst/>
              </a:rPr>
              <a:t>Cobertura de condiciones:</a:t>
            </a:r>
            <a:r>
              <a:rPr lang="es-ES" dirty="0">
                <a:effectLst/>
              </a:rPr>
              <a:t> en cuántas </a:t>
            </a:r>
            <a:r>
              <a:rPr lang="es-ES" dirty="0" err="1">
                <a:effectLst/>
              </a:rPr>
              <a:t>subexpresiones</a:t>
            </a:r>
            <a:r>
              <a:rPr lang="es-ES" dirty="0">
                <a:effectLst/>
              </a:rPr>
              <a:t> booleanas se ha comprobado el valor verdadero o falso.</a:t>
            </a:r>
          </a:p>
          <a:p>
            <a:pPr fontAlgn="base"/>
            <a:r>
              <a:rPr lang="es-ES" b="1" dirty="0">
                <a:effectLst/>
              </a:rPr>
              <a:t>Cobertura de líneas: </a:t>
            </a:r>
            <a:r>
              <a:rPr lang="es-ES" dirty="0">
                <a:effectLst/>
              </a:rPr>
              <a:t>cuántas líneas de código fuente se han probado.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867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es importante?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>
                <a:effectLst/>
              </a:rPr>
              <a:t>Permite evaluar la eficacia del conjunto de </a:t>
            </a:r>
            <a:r>
              <a:rPr lang="es-ES" dirty="0" smtClean="0">
                <a:effectLst/>
              </a:rPr>
              <a:t>pruebas.</a:t>
            </a:r>
          </a:p>
          <a:p>
            <a:pPr fontAlgn="base"/>
            <a:r>
              <a:rPr lang="es-ES" dirty="0" smtClean="0">
                <a:effectLst/>
              </a:rPr>
              <a:t>Ayuda </a:t>
            </a:r>
            <a:r>
              <a:rPr lang="es-ES" dirty="0">
                <a:effectLst/>
              </a:rPr>
              <a:t>a detectar código muerto o no </a:t>
            </a:r>
            <a:r>
              <a:rPr lang="es-ES" dirty="0" smtClean="0">
                <a:effectLst/>
              </a:rPr>
              <a:t>probado.</a:t>
            </a:r>
          </a:p>
          <a:p>
            <a:pPr fontAlgn="base"/>
            <a:r>
              <a:rPr lang="es-ES" dirty="0" smtClean="0">
                <a:effectLst/>
              </a:rPr>
              <a:t>Mejora </a:t>
            </a:r>
            <a:r>
              <a:rPr lang="es-ES" dirty="0">
                <a:effectLst/>
              </a:rPr>
              <a:t>la confianza en el </a:t>
            </a:r>
            <a:r>
              <a:rPr lang="es-ES" dirty="0" smtClean="0">
                <a:effectLst/>
              </a:rPr>
              <a:t>software.</a:t>
            </a:r>
          </a:p>
          <a:p>
            <a:pPr fontAlgn="base"/>
            <a:r>
              <a:rPr lang="es-ES" dirty="0" smtClean="0">
                <a:effectLst/>
              </a:rPr>
              <a:t>Facilita </a:t>
            </a:r>
            <a:r>
              <a:rPr lang="es-ES" dirty="0">
                <a:effectLst/>
              </a:rPr>
              <a:t>la refactorización </a:t>
            </a:r>
            <a:r>
              <a:rPr lang="es-ES" dirty="0" smtClean="0">
                <a:effectLst/>
              </a:rPr>
              <a:t>segura.</a:t>
            </a:r>
          </a:p>
          <a:p>
            <a:pPr fontAlgn="base"/>
            <a:r>
              <a:rPr lang="es-ES" dirty="0" smtClean="0">
                <a:effectLst/>
              </a:rPr>
              <a:t>Contribuye </a:t>
            </a:r>
            <a:r>
              <a:rPr lang="es-ES" dirty="0">
                <a:effectLst/>
              </a:rPr>
              <a:t>a la calidad del producto final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058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visual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>
                <a:effectLst/>
              </a:rPr>
              <a:t>Si solo pruebas dividir(10, 2), no estás cubriendo la rama del </a:t>
            </a:r>
            <a:r>
              <a:rPr lang="es-ES" dirty="0" err="1">
                <a:effectLst/>
              </a:rPr>
              <a:t>if</a:t>
            </a:r>
            <a:r>
              <a:rPr lang="es-ES" dirty="0">
                <a:effectLst/>
              </a:rPr>
              <a:t>. </a:t>
            </a:r>
            <a:endParaRPr lang="es-ES" dirty="0" smtClean="0">
              <a:effectLst/>
            </a:endParaRPr>
          </a:p>
          <a:p>
            <a:pPr fontAlgn="base"/>
            <a:r>
              <a:rPr lang="es-ES" dirty="0" smtClean="0">
                <a:effectLst/>
              </a:rPr>
              <a:t>Para </a:t>
            </a:r>
            <a:r>
              <a:rPr lang="es-ES" dirty="0">
                <a:effectLst/>
              </a:rPr>
              <a:t>cobertura completa, necesitas probar también dividir(10, 0) con </a:t>
            </a:r>
            <a:r>
              <a:rPr lang="es-ES" dirty="0" err="1">
                <a:effectLst/>
              </a:rPr>
              <a:t>assertThrows</a:t>
            </a:r>
            <a:r>
              <a:rPr lang="es-ES" dirty="0">
                <a:effectLst/>
              </a:rPr>
              <a:t>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126669"/>
            <a:ext cx="9369670" cy="124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populares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err="1">
                <a:effectLst/>
              </a:rPr>
              <a:t>JaCoCo</a:t>
            </a:r>
            <a:r>
              <a:rPr lang="es-ES" dirty="0">
                <a:effectLst/>
              </a:rPr>
              <a:t>: herramienta de cobertura para Java, integrada con </a:t>
            </a:r>
            <a:r>
              <a:rPr lang="es-ES" dirty="0" err="1">
                <a:effectLst/>
              </a:rPr>
              <a:t>Maven</a:t>
            </a:r>
            <a:r>
              <a:rPr lang="es-ES" dirty="0">
                <a:effectLst/>
              </a:rPr>
              <a:t>, </a:t>
            </a:r>
            <a:r>
              <a:rPr lang="es-ES" dirty="0" err="1">
                <a:effectLst/>
              </a:rPr>
              <a:t>Gradle</a:t>
            </a:r>
            <a:r>
              <a:rPr lang="es-ES" dirty="0">
                <a:effectLst/>
              </a:rPr>
              <a:t> y otros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Cobertura</a:t>
            </a:r>
            <a:r>
              <a:rPr lang="es-ES" dirty="0">
                <a:effectLst/>
              </a:rPr>
              <a:t>: otra opción para proyectos Java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err="1" smtClean="0">
                <a:effectLst/>
              </a:rPr>
              <a:t>SonarQube</a:t>
            </a:r>
            <a:r>
              <a:rPr lang="es-ES" dirty="0">
                <a:effectLst/>
              </a:rPr>
              <a:t>: plataforma de análisis de calidad que incluye cobertura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err="1" smtClean="0">
                <a:effectLst/>
              </a:rPr>
              <a:t>EclEmma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plugin</a:t>
            </a:r>
            <a:r>
              <a:rPr lang="es-ES" dirty="0">
                <a:effectLst/>
              </a:rPr>
              <a:t> para Eclipse basado en </a:t>
            </a:r>
            <a:r>
              <a:rPr lang="es-ES" dirty="0" err="1">
                <a:effectLst/>
              </a:rPr>
              <a:t>JaCoCo</a:t>
            </a:r>
            <a:r>
              <a:rPr lang="es-ES" dirty="0">
                <a:effectLst/>
              </a:rPr>
              <a:t>.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42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¿Cobertura alta = pruebas buenas?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smtClean="0">
                <a:effectLst/>
              </a:rPr>
              <a:t>No </a:t>
            </a:r>
            <a:r>
              <a:rPr lang="es-ES" dirty="0">
                <a:effectLst/>
              </a:rPr>
              <a:t>necesariamente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Puedes </a:t>
            </a:r>
            <a:r>
              <a:rPr lang="es-ES" dirty="0">
                <a:effectLst/>
              </a:rPr>
              <a:t>tener 90% de cobertura y aún así no detectar errores lógicos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Lo </a:t>
            </a:r>
            <a:r>
              <a:rPr lang="es-ES" dirty="0">
                <a:effectLst/>
              </a:rPr>
              <a:t>importante es qué se prueba, no solo cuánto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La </a:t>
            </a:r>
            <a:r>
              <a:rPr lang="es-ES" dirty="0">
                <a:effectLst/>
              </a:rPr>
              <a:t>cobertura es una guía, no una garantía.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17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práctica (en clase)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una clase </a:t>
            </a:r>
            <a:r>
              <a:rPr lang="es-ES" dirty="0" smtClean="0"/>
              <a:t>Validador</a:t>
            </a:r>
          </a:p>
          <a:p>
            <a:r>
              <a:rPr lang="es-ES" dirty="0" smtClean="0"/>
              <a:t>Edad </a:t>
            </a:r>
            <a:r>
              <a:rPr lang="es-ES" dirty="0"/>
              <a:t>con método </a:t>
            </a:r>
            <a:r>
              <a:rPr lang="es-ES" dirty="0" err="1"/>
              <a:t>esMayorDeEdad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edad</a:t>
            </a:r>
            <a:r>
              <a:rPr lang="es-ES" dirty="0" smtClean="0"/>
              <a:t>).</a:t>
            </a:r>
          </a:p>
          <a:p>
            <a:r>
              <a:rPr lang="es-ES" dirty="0" smtClean="0"/>
              <a:t>Escribir </a:t>
            </a:r>
            <a:r>
              <a:rPr lang="es-ES" dirty="0"/>
              <a:t>pruebas unitarias para cubrir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Edad </a:t>
            </a:r>
            <a:r>
              <a:rPr lang="es-ES" dirty="0"/>
              <a:t>&lt; </a:t>
            </a:r>
            <a:r>
              <a:rPr lang="es-ES" dirty="0" smtClean="0"/>
              <a:t>18</a:t>
            </a:r>
          </a:p>
          <a:p>
            <a:pPr lvl="1"/>
            <a:r>
              <a:rPr lang="es-ES" dirty="0" smtClean="0"/>
              <a:t>Edad </a:t>
            </a:r>
            <a:r>
              <a:rPr lang="es-ES" dirty="0"/>
              <a:t>= </a:t>
            </a:r>
            <a:r>
              <a:rPr lang="es-ES" dirty="0" smtClean="0"/>
              <a:t>18</a:t>
            </a:r>
          </a:p>
          <a:p>
            <a:pPr lvl="1"/>
            <a:r>
              <a:rPr lang="es-ES" dirty="0" smtClean="0"/>
              <a:t>Edad </a:t>
            </a:r>
            <a:r>
              <a:rPr lang="es-ES" dirty="0"/>
              <a:t>&gt; </a:t>
            </a:r>
            <a:r>
              <a:rPr lang="es-ES" dirty="0" smtClean="0"/>
              <a:t>18</a:t>
            </a:r>
          </a:p>
          <a:p>
            <a:r>
              <a:rPr lang="es-ES" dirty="0" smtClean="0"/>
              <a:t>Medir </a:t>
            </a:r>
            <a:r>
              <a:rPr lang="es-ES" dirty="0"/>
              <a:t>cobertura con </a:t>
            </a:r>
            <a:r>
              <a:rPr lang="es-ES" dirty="0" err="1"/>
              <a:t>JaCoCo</a:t>
            </a:r>
            <a:r>
              <a:rPr lang="es-ES" dirty="0"/>
              <a:t> y analizar resultados.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517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441</TotalTime>
  <Words>665</Words>
  <Application>Microsoft Office PowerPoint</Application>
  <PresentationFormat>Panorámica</PresentationFormat>
  <Paragraphs>71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Circuito</vt:lpstr>
      <vt:lpstr>Pruebas Unitarias en Java </vt:lpstr>
      <vt:lpstr>Cobertura de código</vt:lpstr>
      <vt:lpstr>Definición de cobertura de código</vt:lpstr>
      <vt:lpstr>Tipos de cobertura</vt:lpstr>
      <vt:lpstr>¿Por qué es importante?</vt:lpstr>
      <vt:lpstr>Ejemplo visual</vt:lpstr>
      <vt:lpstr>Herramientas populares</vt:lpstr>
      <vt:lpstr>¿Cobertura alta = pruebas buenas?</vt:lpstr>
      <vt:lpstr>Actividad práctica (en clase)</vt:lpstr>
      <vt:lpstr>Conclusión del apartado</vt:lpstr>
      <vt:lpstr>Herramientas de cobertura de código: JaCoCo</vt:lpstr>
      <vt:lpstr>¿Qué es JaCoCo?</vt:lpstr>
      <vt:lpstr>¿Qué mide JaCoCo?</vt:lpstr>
      <vt:lpstr>Integración con Maven</vt:lpstr>
      <vt:lpstr>Tipos de informes</vt:lpstr>
      <vt:lpstr>Ejemplo de informe HTML</vt:lpstr>
      <vt:lpstr>Buenas prácticas con JaCoCo</vt:lpstr>
      <vt:lpstr>Conclusión del apartado</vt:lpstr>
      <vt:lpstr>Ejercicio 5: Completar cobertura de código sobre ejercicios ya ejecutados</vt:lpstr>
    </vt:vector>
  </TitlesOfParts>
  <Company>Indra Software Labs, S.L.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 en Java</dc:title>
  <dc:creator>Villar Montserrat, Andrés</dc:creator>
  <cp:lastModifiedBy>Villar Montserrat, Andrés</cp:lastModifiedBy>
  <cp:revision>24</cp:revision>
  <dcterms:created xsi:type="dcterms:W3CDTF">2023-04-06T09:59:50Z</dcterms:created>
  <dcterms:modified xsi:type="dcterms:W3CDTF">2025-10-19T15:47:31Z</dcterms:modified>
</cp:coreProperties>
</file>