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82" r:id="rId3"/>
    <p:sldId id="257" r:id="rId4"/>
    <p:sldId id="283" r:id="rId5"/>
    <p:sldId id="284" r:id="rId6"/>
    <p:sldId id="286" r:id="rId7"/>
    <p:sldId id="258" r:id="rId8"/>
    <p:sldId id="288" r:id="rId9"/>
    <p:sldId id="318" r:id="rId10"/>
    <p:sldId id="319" r:id="rId11"/>
    <p:sldId id="320" r:id="rId12"/>
    <p:sldId id="287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7" r:id="rId21"/>
    <p:sldId id="321" r:id="rId22"/>
    <p:sldId id="322" r:id="rId23"/>
    <p:sldId id="323" r:id="rId24"/>
    <p:sldId id="324" r:id="rId25"/>
    <p:sldId id="325" r:id="rId26"/>
    <p:sldId id="326" r:id="rId27"/>
    <p:sldId id="327" r:id="rId28"/>
    <p:sldId id="328" r:id="rId29"/>
    <p:sldId id="329" r:id="rId30"/>
    <p:sldId id="25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>
                <a:effectLst/>
              </a:rPr>
              <a:t>Pruebas Unitarias en Java </a:t>
            </a:r>
            <a:endParaRPr lang="es-E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>
                <a:effectLst/>
              </a:rPr>
              <a:t>JUnit</a:t>
            </a:r>
            <a:r>
              <a:rPr lang="es-ES" dirty="0">
                <a:effectLst/>
              </a:rPr>
              <a:t> y </a:t>
            </a:r>
            <a:r>
              <a:rPr lang="es-ES" dirty="0" err="1">
                <a:effectLst/>
              </a:rPr>
              <a:t>Mockito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329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 práctica (en clase)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Crear una clase Calculadora</a:t>
            </a:r>
            <a:r>
              <a:rPr lang="es-ES" dirty="0" smtClean="0"/>
              <a:t>.</a:t>
            </a:r>
          </a:p>
          <a:p>
            <a:r>
              <a:rPr lang="es-ES" dirty="0" smtClean="0"/>
              <a:t>Escribir </a:t>
            </a:r>
            <a:r>
              <a:rPr lang="es-ES" dirty="0"/>
              <a:t>una prueba para sumar(2, 3) que falle</a:t>
            </a:r>
            <a:r>
              <a:rPr lang="es-ES" dirty="0" smtClean="0"/>
              <a:t>.</a:t>
            </a:r>
          </a:p>
          <a:p>
            <a:r>
              <a:rPr lang="es-ES" dirty="0" smtClean="0"/>
              <a:t>Implementar </a:t>
            </a:r>
            <a:r>
              <a:rPr lang="es-ES" dirty="0"/>
              <a:t>el método para pasar la prueba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Refactorizar</a:t>
            </a:r>
            <a:r>
              <a:rPr lang="es-ES" dirty="0" smtClean="0"/>
              <a:t> </a:t>
            </a:r>
            <a:r>
              <a:rPr lang="es-ES" dirty="0"/>
              <a:t>si es necesario</a:t>
            </a:r>
            <a:r>
              <a:rPr lang="es-ES" dirty="0" smtClean="0"/>
              <a:t>.</a:t>
            </a:r>
          </a:p>
          <a:p>
            <a:r>
              <a:rPr lang="es-ES" dirty="0" smtClean="0"/>
              <a:t>Repetir </a:t>
            </a:r>
            <a:r>
              <a:rPr lang="es-ES" dirty="0"/>
              <a:t>el ciclo para restar, multiplicar, dividir.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13652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 del apartado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TDD es una técnica poderosa que mejora la calidad del software desde el diseño</a:t>
            </a:r>
            <a:r>
              <a:rPr lang="es-ES" dirty="0" smtClean="0"/>
              <a:t>.</a:t>
            </a:r>
          </a:p>
          <a:p>
            <a:r>
              <a:rPr lang="es-ES" dirty="0" smtClean="0"/>
              <a:t>Cambia </a:t>
            </a:r>
            <a:r>
              <a:rPr lang="es-ES" dirty="0"/>
              <a:t>la forma de pensar: primero se define el comportamiento esperado</a:t>
            </a:r>
            <a:r>
              <a:rPr lang="es-ES" dirty="0" smtClean="0"/>
              <a:t>.</a:t>
            </a:r>
          </a:p>
          <a:p>
            <a:r>
              <a:rPr lang="es-ES" dirty="0" smtClean="0"/>
              <a:t>Aplicarlo </a:t>
            </a:r>
            <a:r>
              <a:rPr lang="es-ES" dirty="0"/>
              <a:t>con disciplina genera código más confiable, </a:t>
            </a:r>
            <a:r>
              <a:rPr lang="es-ES" dirty="0" err="1"/>
              <a:t>mantenible</a:t>
            </a:r>
            <a:r>
              <a:rPr lang="es-ES" dirty="0"/>
              <a:t> y limpio.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574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1986" y="2682988"/>
            <a:ext cx="9905998" cy="1478570"/>
          </a:xfrm>
        </p:spPr>
        <p:txBody>
          <a:bodyPr/>
          <a:lstStyle/>
          <a:p>
            <a:pPr lvl="0"/>
            <a:r>
              <a:rPr lang="es-ES" dirty="0">
                <a:effectLst/>
              </a:rPr>
              <a:t>¿En qué se diferencia un TDD de otros test de programación?</a:t>
            </a:r>
          </a:p>
        </p:txBody>
      </p:sp>
    </p:spTree>
    <p:extLst>
      <p:ext uri="{BB962C8B-B14F-4D97-AF65-F5344CB8AC3E}">
        <p14:creationId xmlns:p14="http://schemas.microsoft.com/office/powerpoint/2010/main" val="295804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otros tipos de test?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Pruebas unitarias tradicionales</a:t>
            </a:r>
            <a:r>
              <a:rPr lang="es-ES" dirty="0"/>
              <a:t>: se escriben después del código.</a:t>
            </a:r>
          </a:p>
          <a:p>
            <a:r>
              <a:rPr lang="es-ES" b="1" dirty="0"/>
              <a:t>Pruebas de integración</a:t>
            </a:r>
            <a:r>
              <a:rPr lang="es-ES" dirty="0"/>
              <a:t>: verifican cómo interactúan varios componentes.</a:t>
            </a:r>
          </a:p>
          <a:p>
            <a:r>
              <a:rPr lang="es-ES" b="1" dirty="0"/>
              <a:t>Pruebas funcionales</a:t>
            </a:r>
            <a:r>
              <a:rPr lang="es-ES" dirty="0"/>
              <a:t>: validan que el sistema cumple con los requisitos.</a:t>
            </a:r>
          </a:p>
          <a:p>
            <a:r>
              <a:rPr lang="es-ES" b="1" dirty="0"/>
              <a:t>Pruebas manuales</a:t>
            </a:r>
            <a:r>
              <a:rPr lang="es-ES" dirty="0"/>
              <a:t>: ejecutadas por personas, sin automatización.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94012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Diferencias clave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3" y="2805668"/>
            <a:ext cx="9905999" cy="3541714"/>
          </a:xfrm>
        </p:spPr>
        <p:txBody>
          <a:bodyPr>
            <a:normAutofit/>
          </a:bodyPr>
          <a:lstStyle/>
          <a:p>
            <a:endParaRPr lang="es-ES" dirty="0">
              <a:effectLst/>
            </a:endParaRPr>
          </a:p>
          <a:p>
            <a:endParaRPr lang="es-ES" dirty="0"/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1141413" y="2923064"/>
          <a:ext cx="9906000" cy="2194560"/>
        </p:xfrm>
        <a:graphic>
          <a:graphicData uri="http://schemas.openxmlformats.org/drawingml/2006/table">
            <a:tbl>
              <a:tblPr/>
              <a:tblGrid>
                <a:gridCol w="3302000">
                  <a:extLst>
                    <a:ext uri="{9D8B030D-6E8A-4147-A177-3AD203B41FA5}">
                      <a16:colId xmlns:a16="http://schemas.microsoft.com/office/drawing/2014/main" val="2405342491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4190859930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9422540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/>
                        <a:t>Aspecto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TDD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Otros tests tradicionales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9234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Orden de escritura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Prueba → Código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Código → Prueba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6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Enfoque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Diseño guiado por pruebas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Verificación posterior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92143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Cobertura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Alta desde el inicio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1072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Confianza en cambios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Alta (pruebas ya existen)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Menor (pruebas pueden faltar)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76619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Refactorización segura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Sí, con respaldo de pruebas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Riesgosa si no hay pruebas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7646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98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TDD frente a otros enfoques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711400"/>
            <a:ext cx="9905999" cy="3541714"/>
          </a:xfrm>
        </p:spPr>
        <p:txBody>
          <a:bodyPr>
            <a:normAutofit/>
          </a:bodyPr>
          <a:lstStyle/>
          <a:p>
            <a:r>
              <a:rPr lang="es-ES" dirty="0"/>
              <a:t>Las pruebas son parte del diseño, no una tarea </a:t>
            </a:r>
            <a:r>
              <a:rPr lang="es-ES" dirty="0" smtClean="0"/>
              <a:t>posterior.</a:t>
            </a:r>
          </a:p>
          <a:p>
            <a:r>
              <a:rPr lang="es-ES" dirty="0"/>
              <a:t>F</a:t>
            </a:r>
            <a:r>
              <a:rPr lang="es-ES" dirty="0" smtClean="0"/>
              <a:t>omenta </a:t>
            </a:r>
            <a:r>
              <a:rPr lang="es-ES" dirty="0"/>
              <a:t>código más modular y </a:t>
            </a:r>
            <a:r>
              <a:rPr lang="es-ES" dirty="0" smtClean="0"/>
              <a:t>desacoplado.</a:t>
            </a:r>
          </a:p>
          <a:p>
            <a:r>
              <a:rPr lang="es-ES" dirty="0" smtClean="0"/>
              <a:t>Facilita </a:t>
            </a:r>
            <a:r>
              <a:rPr lang="es-ES" dirty="0"/>
              <a:t>el mantenimiento y evolución del </a:t>
            </a:r>
            <a:r>
              <a:rPr lang="es-ES" dirty="0" smtClean="0"/>
              <a:t>software.</a:t>
            </a:r>
          </a:p>
          <a:p>
            <a:r>
              <a:rPr lang="es-ES" dirty="0" smtClean="0"/>
              <a:t>Detecta </a:t>
            </a:r>
            <a:r>
              <a:rPr lang="es-ES" dirty="0"/>
              <a:t>errores antes de que el código se consolide.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4672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¿Cuándo usar TDD?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833949"/>
            <a:ext cx="9905999" cy="3541714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</a:rPr>
              <a:t>En desarrollo de nuevas funcionalidades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En </a:t>
            </a:r>
            <a:r>
              <a:rPr lang="es-ES" dirty="0">
                <a:effectLst/>
              </a:rPr>
              <a:t>código crítico que requiere alta confiabilidad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En </a:t>
            </a:r>
            <a:r>
              <a:rPr lang="es-ES" dirty="0">
                <a:effectLst/>
              </a:rPr>
              <a:t>proyectos ágiles con entregas frecuentes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No </a:t>
            </a:r>
            <a:r>
              <a:rPr lang="es-ES" dirty="0">
                <a:effectLst/>
              </a:rPr>
              <a:t>siempre es práctico en código legado sin pruebas previas.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84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3388" y="2607574"/>
            <a:ext cx="9905998" cy="1478570"/>
          </a:xfrm>
        </p:spPr>
        <p:txBody>
          <a:bodyPr/>
          <a:lstStyle/>
          <a:p>
            <a:r>
              <a:rPr lang="es-ES" dirty="0">
                <a:effectLst/>
              </a:rPr>
              <a:t>10 ventajas de trabajar un Test </a:t>
            </a:r>
            <a:r>
              <a:rPr lang="es-ES" dirty="0" err="1">
                <a:effectLst/>
              </a:rPr>
              <a:t>Driven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Development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753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TDD no es solo una técnica de </a:t>
            </a:r>
            <a:r>
              <a:rPr lang="es-ES" dirty="0" err="1"/>
              <a:t>testing</a:t>
            </a:r>
            <a:r>
              <a:rPr lang="es-ES" dirty="0"/>
              <a:t>, sino una forma de diseñar software</a:t>
            </a:r>
            <a:r>
              <a:rPr lang="es-ES" dirty="0" smtClean="0"/>
              <a:t>.</a:t>
            </a:r>
          </a:p>
          <a:p>
            <a:r>
              <a:rPr lang="es-ES" dirty="0" smtClean="0"/>
              <a:t>Aplicarlo </a:t>
            </a:r>
            <a:r>
              <a:rPr lang="es-ES" dirty="0"/>
              <a:t>correctamente transforma la forma en que escribimos, validamos y mantenemos el código</a:t>
            </a:r>
            <a:r>
              <a:rPr lang="es-ES" dirty="0" smtClean="0"/>
              <a:t>.</a:t>
            </a:r>
          </a:p>
          <a:p>
            <a:r>
              <a:rPr lang="es-ES" dirty="0" smtClean="0"/>
              <a:t>Veamos </a:t>
            </a:r>
            <a:r>
              <a:rPr lang="es-ES" dirty="0"/>
              <a:t>10 ventajas clave que justifican su adopción.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567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 Código más confiable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856321"/>
            <a:ext cx="9905999" cy="2934879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</a:rPr>
              <a:t>Las pruebas se escriben antes del código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Cada </a:t>
            </a:r>
            <a:r>
              <a:rPr lang="es-ES" dirty="0">
                <a:effectLst/>
              </a:rPr>
              <a:t>funcionalidad está respaldada por una prueba que la valida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Se </a:t>
            </a:r>
            <a:r>
              <a:rPr lang="es-ES" dirty="0">
                <a:effectLst/>
              </a:rPr>
              <a:t>reduce el riesgo de errores ocultos.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57868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03706" y="2824390"/>
            <a:ext cx="9905998" cy="1478570"/>
          </a:xfrm>
        </p:spPr>
        <p:txBody>
          <a:bodyPr/>
          <a:lstStyle/>
          <a:p>
            <a:pPr algn="ctr"/>
            <a:r>
              <a:rPr lang="es-ES" dirty="0">
                <a:effectLst/>
              </a:rPr>
              <a:t>¿Qué es Test </a:t>
            </a:r>
            <a:r>
              <a:rPr lang="es-ES" dirty="0" err="1">
                <a:effectLst/>
              </a:rPr>
              <a:t>Driven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Development</a:t>
            </a:r>
            <a:r>
              <a:rPr lang="es-ES" dirty="0">
                <a:effectLst/>
              </a:rPr>
              <a:t>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690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 Diseño más limpio y modular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931735"/>
            <a:ext cx="9905999" cy="2859465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</a:rPr>
              <a:t>TDD obliga a pensar en cómo debe comportarse el código antes de implementarlo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Fomenta </a:t>
            </a:r>
            <a:r>
              <a:rPr lang="es-ES" dirty="0">
                <a:effectLst/>
              </a:rPr>
              <a:t>clases pequeñas, bien definidas y con una sola responsabilidad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779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 Refactorización segura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988297"/>
            <a:ext cx="9905999" cy="2802904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</a:rPr>
              <a:t>Las pruebas existentes actúan como red de seguridad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Puedes </a:t>
            </a:r>
            <a:r>
              <a:rPr lang="es-ES" dirty="0">
                <a:effectLst/>
              </a:rPr>
              <a:t>mejorar el diseño sin temor a romper funcionalidades.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9213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4. Menos errores en producción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809187"/>
            <a:ext cx="9905999" cy="2982013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</a:rPr>
              <a:t>Al validar cada unidad desde el inicio, se detectan errores antes de que lleguen al usuario final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Se </a:t>
            </a:r>
            <a:r>
              <a:rPr lang="es-ES" dirty="0">
                <a:effectLst/>
              </a:rPr>
              <a:t>reduce el coste de corrección.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9741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5. Mejor comprensión del código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3016577"/>
            <a:ext cx="9905999" cy="2774624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</a:rPr>
              <a:t>Las pruebas sirven como documentación viva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Muestran </a:t>
            </a:r>
            <a:r>
              <a:rPr lang="es-ES" dirty="0">
                <a:effectLst/>
              </a:rPr>
              <a:t>cómo se espera que funcione cada parte del sistema.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1699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6. Desarrollo más ágil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912881"/>
            <a:ext cx="9905999" cy="2878319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</a:rPr>
              <a:t>Permite avanzar con confianza en ciclos cortos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Se </a:t>
            </a:r>
            <a:r>
              <a:rPr lang="es-ES" dirty="0">
                <a:effectLst/>
              </a:rPr>
              <a:t>integra perfectamente con metodologías ágiles como </a:t>
            </a:r>
            <a:r>
              <a:rPr lang="es-ES" dirty="0" err="1">
                <a:effectLst/>
              </a:rPr>
              <a:t>Scrum</a:t>
            </a:r>
            <a:r>
              <a:rPr lang="es-ES" dirty="0">
                <a:effectLst/>
              </a:rPr>
              <a:t> o </a:t>
            </a:r>
            <a:r>
              <a:rPr lang="es-ES" dirty="0" err="1">
                <a:effectLst/>
              </a:rPr>
              <a:t>Kanban</a:t>
            </a:r>
            <a:r>
              <a:rPr lang="es-ES" dirty="0">
                <a:effectLst/>
              </a:rPr>
              <a:t>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0090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7. Facilita el mantenimiento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941163"/>
            <a:ext cx="9905999" cy="2850038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</a:rPr>
              <a:t>El código probado es más fácil de modificar y extender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Las </a:t>
            </a:r>
            <a:r>
              <a:rPr lang="es-ES" dirty="0">
                <a:effectLst/>
              </a:rPr>
              <a:t>pruebas ayudan a entender el impacto de los cambios.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2765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Mejora la cobertura de pruebas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922309"/>
            <a:ext cx="9905999" cy="2868892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</a:rPr>
              <a:t>Al escribir pruebas desde el inicio, se garantiza una cobertura alta y significativa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Se </a:t>
            </a:r>
            <a:r>
              <a:rPr lang="es-ES" dirty="0">
                <a:effectLst/>
              </a:rPr>
              <a:t>evitan zonas del código sin validar.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0876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9. Fomenta la disciplina técnica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3063711"/>
            <a:ext cx="9905999" cy="2727490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</a:rPr>
              <a:t>TDD requiere constancia y enfoque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Mejora </a:t>
            </a:r>
            <a:r>
              <a:rPr lang="es-ES" dirty="0">
                <a:effectLst/>
              </a:rPr>
              <a:t>los hábitos de desarrollo y la calidad del equipo.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38440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Reduce el tiempo de depuración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3176833"/>
            <a:ext cx="9905999" cy="2614368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</a:rPr>
              <a:t>Los errores se detectan en el momento exacto en que se introducen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No </a:t>
            </a:r>
            <a:r>
              <a:rPr lang="es-ES" dirty="0">
                <a:effectLst/>
              </a:rPr>
              <a:t>es necesario rastrear fallos en etapas posteriores.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7601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visual (resumen de ventajas)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734351" y="2236507"/>
          <a:ext cx="8720124" cy="3567674"/>
        </p:xfrm>
        <a:graphic>
          <a:graphicData uri="http://schemas.openxmlformats.org/drawingml/2006/table">
            <a:tbl>
              <a:tblPr/>
              <a:tblGrid>
                <a:gridCol w="4360062">
                  <a:extLst>
                    <a:ext uri="{9D8B030D-6E8A-4147-A177-3AD203B41FA5}">
                      <a16:colId xmlns:a16="http://schemas.microsoft.com/office/drawing/2014/main" val="1655693641"/>
                    </a:ext>
                  </a:extLst>
                </a:gridCol>
                <a:gridCol w="4360062">
                  <a:extLst>
                    <a:ext uri="{9D8B030D-6E8A-4147-A177-3AD203B41FA5}">
                      <a16:colId xmlns:a16="http://schemas.microsoft.com/office/drawing/2014/main" val="2800342248"/>
                    </a:ext>
                  </a:extLst>
                </a:gridCol>
              </a:tblGrid>
              <a:tr h="321974">
                <a:tc>
                  <a:txBody>
                    <a:bodyPr/>
                    <a:lstStyle/>
                    <a:p>
                      <a:r>
                        <a:rPr lang="es-ES" sz="1600"/>
                        <a:t>Ventaja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Impacto principal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6327840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s-ES" sz="1600"/>
                        <a:t>Código confiable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Menos errores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7173226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s-ES" sz="1600"/>
                        <a:t>Diseño limpio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Código mantenible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099209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s-ES" sz="1600"/>
                        <a:t>Refactor seguro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Evolución sin miedo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2292029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s-ES" sz="1600"/>
                        <a:t>Menos bugs en producción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Usuarios más satisfechos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1095076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s-ES" sz="1600"/>
                        <a:t>Documentación viva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Mejor comunicación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88510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s-ES" sz="1600"/>
                        <a:t>Desarrollo ágil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Entregas frecuentes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609665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s-ES" sz="1600"/>
                        <a:t>Mantenimiento fácil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Menos esfuerzo a largo plazo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551658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s-ES" sz="1600"/>
                        <a:t>Alta cobertura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Validación completa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3301922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s-ES" sz="1600"/>
                        <a:t>Disciplina técnica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/>
                        <a:t>Mejores prácticas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756515"/>
                  </a:ext>
                </a:extLst>
              </a:tr>
              <a:tr h="321974">
                <a:tc>
                  <a:txBody>
                    <a:bodyPr/>
                    <a:lstStyle/>
                    <a:p>
                      <a:r>
                        <a:rPr lang="es-ES" sz="1600"/>
                        <a:t>Menos depuración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600" dirty="0"/>
                        <a:t>Más tiempo para construir valor</a:t>
                      </a:r>
                    </a:p>
                  </a:txBody>
                  <a:tcPr marL="80493" marR="80493" marT="40247" marB="4024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30307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737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1412" y="2441541"/>
            <a:ext cx="9905999" cy="3638747"/>
          </a:xfrm>
        </p:spPr>
        <p:txBody>
          <a:bodyPr>
            <a:normAutofit/>
          </a:bodyPr>
          <a:lstStyle/>
          <a:p>
            <a:r>
              <a:rPr lang="es-ES" dirty="0">
                <a:effectLst/>
              </a:rPr>
              <a:t>Test </a:t>
            </a:r>
            <a:r>
              <a:rPr lang="es-ES" dirty="0" err="1">
                <a:effectLst/>
              </a:rPr>
              <a:t>Driven</a:t>
            </a:r>
            <a:r>
              <a:rPr lang="es-ES" dirty="0">
                <a:effectLst/>
              </a:rPr>
              <a:t> </a:t>
            </a:r>
            <a:r>
              <a:rPr lang="es-ES" dirty="0" err="1">
                <a:effectLst/>
              </a:rPr>
              <a:t>Development</a:t>
            </a:r>
            <a:r>
              <a:rPr lang="es-ES" dirty="0">
                <a:effectLst/>
              </a:rPr>
              <a:t> (Desarrollo guiado por pruebas) es una técnica de desarrollo en la que</a:t>
            </a:r>
            <a:r>
              <a:rPr lang="es-ES" dirty="0" smtClean="0">
                <a:effectLst/>
              </a:rPr>
              <a:t>:</a:t>
            </a:r>
          </a:p>
          <a:p>
            <a:pPr lvl="1"/>
            <a:r>
              <a:rPr lang="es-ES" dirty="0" smtClean="0">
                <a:effectLst/>
              </a:rPr>
              <a:t>Se </a:t>
            </a:r>
            <a:r>
              <a:rPr lang="es-ES" dirty="0">
                <a:effectLst/>
              </a:rPr>
              <a:t>escribe primero una prueba que falla</a:t>
            </a:r>
            <a:r>
              <a:rPr lang="es-ES" dirty="0" smtClean="0">
                <a:effectLst/>
              </a:rPr>
              <a:t>.</a:t>
            </a:r>
          </a:p>
          <a:p>
            <a:pPr lvl="1"/>
            <a:r>
              <a:rPr lang="es-ES" dirty="0" smtClean="0">
                <a:effectLst/>
              </a:rPr>
              <a:t>Luego </a:t>
            </a:r>
            <a:r>
              <a:rPr lang="es-ES" dirty="0">
                <a:effectLst/>
              </a:rPr>
              <a:t>se escribe el código mínimo para que pase</a:t>
            </a:r>
            <a:r>
              <a:rPr lang="es-ES" dirty="0" smtClean="0">
                <a:effectLst/>
              </a:rPr>
              <a:t>.</a:t>
            </a:r>
          </a:p>
          <a:p>
            <a:pPr lvl="1"/>
            <a:r>
              <a:rPr lang="es-ES" dirty="0" smtClean="0">
                <a:effectLst/>
              </a:rPr>
              <a:t>Finalmente </a:t>
            </a:r>
            <a:r>
              <a:rPr lang="es-ES" dirty="0">
                <a:effectLst/>
              </a:rPr>
              <a:t>se </a:t>
            </a:r>
            <a:r>
              <a:rPr lang="es-ES" dirty="0" err="1">
                <a:effectLst/>
              </a:rPr>
              <a:t>refactoriza</a:t>
            </a:r>
            <a:r>
              <a:rPr lang="es-ES" dirty="0">
                <a:effectLst/>
              </a:rPr>
              <a:t> el código manteniendo la prueba verde</a:t>
            </a:r>
            <a:r>
              <a:rPr lang="es-ES" dirty="0" smtClean="0">
                <a:effectLst/>
              </a:rPr>
              <a:t>.</a:t>
            </a:r>
          </a:p>
          <a:p>
            <a:r>
              <a:rPr lang="es-ES" dirty="0" smtClean="0">
                <a:effectLst/>
              </a:rPr>
              <a:t>Es </a:t>
            </a:r>
            <a:r>
              <a:rPr lang="es-ES" dirty="0">
                <a:effectLst/>
              </a:rPr>
              <a:t>parte fundamental de metodologías ágiles y desarrollo limpio.</a:t>
            </a:r>
            <a:endParaRPr lang="es-ES" dirty="0" smtClean="0">
              <a:effectLst/>
            </a:endParaRPr>
          </a:p>
        </p:txBody>
      </p:sp>
      <p:sp>
        <p:nvSpPr>
          <p:cNvPr id="5" name="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s-ES" dirty="0"/>
              <a:t>Definición de TDD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248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328432" y="2767829"/>
            <a:ext cx="9905998" cy="1478570"/>
          </a:xfrm>
        </p:spPr>
        <p:txBody>
          <a:bodyPr/>
          <a:lstStyle/>
          <a:p>
            <a:r>
              <a:rPr lang="es-ES" dirty="0">
                <a:effectLst/>
              </a:rPr>
              <a:t>Ejercicio 6: Práctica TDD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07387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Red–Green–</a:t>
            </a:r>
            <a:r>
              <a:rPr lang="es-ES" dirty="0" err="1"/>
              <a:t>Refactor</a:t>
            </a:r>
            <a:endParaRPr lang="es-ES" dirty="0"/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1921734"/>
              </p:ext>
            </p:extLst>
          </p:nvPr>
        </p:nvGraphicFramePr>
        <p:xfrm>
          <a:off x="1065998" y="2871033"/>
          <a:ext cx="9906000" cy="1463040"/>
        </p:xfrm>
        <a:graphic>
          <a:graphicData uri="http://schemas.openxmlformats.org/drawingml/2006/table">
            <a:tbl>
              <a:tblPr/>
              <a:tblGrid>
                <a:gridCol w="4953000">
                  <a:extLst>
                    <a:ext uri="{9D8B030D-6E8A-4147-A177-3AD203B41FA5}">
                      <a16:colId xmlns:a16="http://schemas.microsoft.com/office/drawing/2014/main" val="1767440588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39072749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/>
                        <a:t>Fase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Acción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73251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 smtClean="0"/>
                        <a:t>Red</a:t>
                      </a:r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Escribir una prueba que falla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590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 smtClean="0"/>
                        <a:t>Green</a:t>
                      </a:r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Escribir el código mínimo para que pase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3492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 err="1" smtClean="0"/>
                        <a:t>Refactor</a:t>
                      </a:r>
                      <a:endParaRPr lang="es-E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Mejorar el código sin romper la prueba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1520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324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básico de TDD</a:t>
            </a:r>
            <a:endParaRPr lang="es-E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3782" y="2097087"/>
            <a:ext cx="8358057" cy="409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2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Beneficios de TDD</a:t>
            </a:r>
            <a:endParaRPr lang="es-E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603326" y="2796324"/>
            <a:ext cx="68957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s-ES" altLang="es-ES" dirty="0"/>
              <a:t>Código más confiable desde el </a:t>
            </a:r>
            <a:r>
              <a:rPr lang="es-ES" altLang="es-ES" dirty="0" smtClean="0"/>
              <a:t>inicio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s-ES" altLang="es-ES" dirty="0" smtClean="0"/>
              <a:t>Pruebas </a:t>
            </a:r>
            <a:r>
              <a:rPr lang="es-ES" altLang="es-ES" dirty="0"/>
              <a:t>automatizadas como parte del </a:t>
            </a:r>
            <a:r>
              <a:rPr lang="es-ES" altLang="es-ES" dirty="0" smtClean="0"/>
              <a:t>diseño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s-ES" altLang="es-ES" dirty="0" smtClean="0"/>
              <a:t>Menos </a:t>
            </a:r>
            <a:r>
              <a:rPr lang="es-ES" altLang="es-ES" dirty="0"/>
              <a:t>errores en </a:t>
            </a:r>
            <a:r>
              <a:rPr lang="es-ES" altLang="es-ES" dirty="0" smtClean="0"/>
              <a:t>producción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s-ES" altLang="es-ES" dirty="0" smtClean="0"/>
              <a:t>Código </a:t>
            </a:r>
            <a:r>
              <a:rPr lang="es-ES" altLang="es-ES" dirty="0"/>
              <a:t>más limpio y </a:t>
            </a:r>
            <a:r>
              <a:rPr lang="es-ES" altLang="es-ES" dirty="0" smtClean="0"/>
              <a:t>modular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s-ES" altLang="es-ES" dirty="0" smtClean="0"/>
              <a:t> </a:t>
            </a:r>
            <a:r>
              <a:rPr lang="es-ES" altLang="es-ES" dirty="0"/>
              <a:t>Facilita el mantenimiento y la evolución del software</a:t>
            </a:r>
            <a:endParaRPr lang="es-ES" altLang="es-ES" dirty="0"/>
          </a:p>
        </p:txBody>
      </p:sp>
    </p:spTree>
    <p:extLst>
      <p:ext uri="{BB962C8B-B14F-4D97-AF65-F5344CB8AC3E}">
        <p14:creationId xmlns:p14="http://schemas.microsoft.com/office/powerpoint/2010/main" val="2477115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TDD vs desarrollo tradicional</a:t>
            </a:r>
            <a:endParaRPr lang="es-ES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</p:nvPr>
        </p:nvGraphicFramePr>
        <p:xfrm>
          <a:off x="1141413" y="3105944"/>
          <a:ext cx="9906000" cy="1828800"/>
        </p:xfrm>
        <a:graphic>
          <a:graphicData uri="http://schemas.openxmlformats.org/drawingml/2006/table">
            <a:tbl>
              <a:tblPr/>
              <a:tblGrid>
                <a:gridCol w="3302000">
                  <a:extLst>
                    <a:ext uri="{9D8B030D-6E8A-4147-A177-3AD203B41FA5}">
                      <a16:colId xmlns:a16="http://schemas.microsoft.com/office/drawing/2014/main" val="232519970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3119096022"/>
                    </a:ext>
                  </a:extLst>
                </a:gridCol>
                <a:gridCol w="3302000">
                  <a:extLst>
                    <a:ext uri="{9D8B030D-6E8A-4147-A177-3AD203B41FA5}">
                      <a16:colId xmlns:a16="http://schemas.microsoft.com/office/drawing/2014/main" val="6066953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/>
                        <a:t>Aspecto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Desarrollo tradicional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TDD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2001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Orden de escritura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Código → Prueba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Prueba → Código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7606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Validación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Manual o tardía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Automática y continua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018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Diseño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Puede ser acoplado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Fomenta desacoplamiento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6081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/>
                        <a:t>Cobertura de pruebas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/>
                        <a:t>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Alta desde el inicio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82638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9917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Mitos comunes sobre TDD</a:t>
            </a:r>
            <a:endParaRPr lang="es-E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“Es más lento” → En realidad reduce tiempo de depuración</a:t>
            </a:r>
            <a:r>
              <a:rPr lang="es-ES" dirty="0" smtClean="0"/>
              <a:t>.</a:t>
            </a:r>
          </a:p>
          <a:p>
            <a:r>
              <a:rPr lang="es-ES" dirty="0" smtClean="0"/>
              <a:t>“</a:t>
            </a:r>
            <a:r>
              <a:rPr lang="es-ES" dirty="0"/>
              <a:t>Solo sirve para proyectos grandes” → Es útil en cualquier escala</a:t>
            </a:r>
            <a:r>
              <a:rPr lang="es-ES" dirty="0" smtClean="0"/>
              <a:t>.</a:t>
            </a:r>
          </a:p>
          <a:p>
            <a:r>
              <a:rPr lang="es-ES" dirty="0" smtClean="0"/>
              <a:t>“</a:t>
            </a:r>
            <a:r>
              <a:rPr lang="es-ES" dirty="0"/>
              <a:t>No se puede aplicar en código legado” → Se puede introducir gradualmente</a:t>
            </a:r>
            <a:r>
              <a:rPr lang="es-ES" dirty="0" smtClean="0"/>
              <a:t>.</a:t>
            </a:r>
          </a:p>
          <a:p>
            <a:r>
              <a:rPr lang="es-ES" dirty="0" smtClean="0"/>
              <a:t>“</a:t>
            </a:r>
            <a:r>
              <a:rPr lang="es-ES" dirty="0"/>
              <a:t>Es solo para expertos” → Es una técnica que se aprende con práctica.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85176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Buenas prácticas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Escribir pruebas pequeñas y específicas</a:t>
            </a:r>
            <a:r>
              <a:rPr lang="es-ES" dirty="0" smtClean="0"/>
              <a:t>.</a:t>
            </a:r>
          </a:p>
          <a:p>
            <a:r>
              <a:rPr lang="es-ES" dirty="0" smtClean="0"/>
              <a:t>Mantener </a:t>
            </a:r>
            <a:r>
              <a:rPr lang="es-ES" dirty="0"/>
              <a:t>el ciclo Red–Green–</a:t>
            </a:r>
            <a:r>
              <a:rPr lang="es-ES" dirty="0" err="1"/>
              <a:t>Refactor</a:t>
            </a:r>
            <a:r>
              <a:rPr lang="es-ES" dirty="0"/>
              <a:t> corto</a:t>
            </a:r>
            <a:r>
              <a:rPr lang="es-ES" dirty="0" smtClean="0"/>
              <a:t>.</a:t>
            </a:r>
          </a:p>
          <a:p>
            <a:r>
              <a:rPr lang="es-ES" dirty="0" smtClean="0"/>
              <a:t>No </a:t>
            </a:r>
            <a:r>
              <a:rPr lang="es-ES" dirty="0"/>
              <a:t>escribir más código del necesario para pasar la prueba</a:t>
            </a:r>
            <a:r>
              <a:rPr lang="es-ES" dirty="0" smtClean="0"/>
              <a:t>.</a:t>
            </a:r>
          </a:p>
          <a:p>
            <a:r>
              <a:rPr lang="es-ES" dirty="0" err="1" smtClean="0"/>
              <a:t>Refactorizar</a:t>
            </a:r>
            <a:r>
              <a:rPr lang="es-ES" dirty="0" smtClean="0"/>
              <a:t> </a:t>
            </a:r>
            <a:r>
              <a:rPr lang="es-ES" dirty="0"/>
              <a:t>con confianza gracias a las pruebas existentes</a:t>
            </a:r>
            <a:r>
              <a:rPr lang="es-ES" dirty="0" smtClean="0"/>
              <a:t>.</a:t>
            </a:r>
          </a:p>
          <a:p>
            <a:r>
              <a:rPr lang="es-ES" dirty="0" smtClean="0"/>
              <a:t>Usar </a:t>
            </a:r>
            <a:r>
              <a:rPr lang="es-ES" dirty="0"/>
              <a:t>nombres descriptivos en las pruebas.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9766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192</TotalTime>
  <Words>951</Words>
  <Application>Microsoft Office PowerPoint</Application>
  <PresentationFormat>Panorámica</PresentationFormat>
  <Paragraphs>157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Tw Cen MT</vt:lpstr>
      <vt:lpstr>Circuito</vt:lpstr>
      <vt:lpstr>Pruebas Unitarias en Java </vt:lpstr>
      <vt:lpstr>¿Qué es Test Driven Development?</vt:lpstr>
      <vt:lpstr>Definición de TDD</vt:lpstr>
      <vt:lpstr>Red–Green–Refactor</vt:lpstr>
      <vt:lpstr>Ejemplo básico de TDD</vt:lpstr>
      <vt:lpstr>Beneficios de TDD</vt:lpstr>
      <vt:lpstr>TDD vs desarrollo tradicional</vt:lpstr>
      <vt:lpstr>Mitos comunes sobre TDD</vt:lpstr>
      <vt:lpstr>Buenas prácticas</vt:lpstr>
      <vt:lpstr>Actividad práctica (en clase)</vt:lpstr>
      <vt:lpstr>Conclusión del apartado</vt:lpstr>
      <vt:lpstr>¿En qué se diferencia un TDD de otros test de programación?</vt:lpstr>
      <vt:lpstr>¿Qué son otros tipos de test?</vt:lpstr>
      <vt:lpstr>Diferencias clave</vt:lpstr>
      <vt:lpstr>Ventajas de TDD frente a otros enfoques</vt:lpstr>
      <vt:lpstr>¿Cuándo usar TDD?</vt:lpstr>
      <vt:lpstr>10 ventajas de trabajar un Test Driven Development</vt:lpstr>
      <vt:lpstr>Introducción</vt:lpstr>
      <vt:lpstr>1. Código más confiable</vt:lpstr>
      <vt:lpstr>2. Diseño más limpio y modular</vt:lpstr>
      <vt:lpstr>3. Refactorización segura</vt:lpstr>
      <vt:lpstr>4. Menos errores en producción</vt:lpstr>
      <vt:lpstr>5. Mejor comprensión del código</vt:lpstr>
      <vt:lpstr>6. Desarrollo más ágil</vt:lpstr>
      <vt:lpstr>7. Facilita el mantenimiento</vt:lpstr>
      <vt:lpstr>Mejora la cobertura de pruebas</vt:lpstr>
      <vt:lpstr>9. Fomenta la disciplina técnica</vt:lpstr>
      <vt:lpstr>Reduce el tiempo de depuración</vt:lpstr>
      <vt:lpstr>Ejemplo visual (resumen de ventajas)</vt:lpstr>
      <vt:lpstr>Ejercicio 6: Práctica TDD</vt:lpstr>
    </vt:vector>
  </TitlesOfParts>
  <Company>Indra Software Labs, S.L.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Pruebas Unitarias en Java</dc:title>
  <dc:creator>Villar Montserrat, Andrés</dc:creator>
  <cp:lastModifiedBy>Villar Montserrat, Andrés</cp:lastModifiedBy>
  <cp:revision>22</cp:revision>
  <dcterms:created xsi:type="dcterms:W3CDTF">2023-04-06T09:59:50Z</dcterms:created>
  <dcterms:modified xsi:type="dcterms:W3CDTF">2025-10-19T16:33:16Z</dcterms:modified>
</cp:coreProperties>
</file>