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62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67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268" r:id="rId33"/>
    <p:sldId id="312" r:id="rId34"/>
    <p:sldId id="313" r:id="rId35"/>
    <p:sldId id="314" r:id="rId36"/>
    <p:sldId id="316" r:id="rId37"/>
    <p:sldId id="270" r:id="rId38"/>
    <p:sldId id="315" r:id="rId39"/>
    <p:sldId id="271" r:id="rId40"/>
    <p:sldId id="318" r:id="rId41"/>
    <p:sldId id="323" r:id="rId42"/>
    <p:sldId id="324" r:id="rId43"/>
    <p:sldId id="325" r:id="rId44"/>
    <p:sldId id="326" r:id="rId45"/>
    <p:sldId id="327" r:id="rId46"/>
    <p:sldId id="328" r:id="rId47"/>
    <p:sldId id="329" r:id="rId48"/>
    <p:sldId id="319" r:id="rId49"/>
    <p:sldId id="272" r:id="rId50"/>
    <p:sldId id="330" r:id="rId51"/>
    <p:sldId id="331" r:id="rId52"/>
    <p:sldId id="332" r:id="rId53"/>
    <p:sldId id="333" r:id="rId54"/>
    <p:sldId id="334" r:id="rId55"/>
    <p:sldId id="275" r:id="rId56"/>
    <p:sldId id="273" r:id="rId57"/>
    <p:sldId id="276" r:id="rId58"/>
    <p:sldId id="336" r:id="rId59"/>
    <p:sldId id="335" r:id="rId60"/>
    <p:sldId id="274" r:id="rId61"/>
    <p:sldId id="337" r:id="rId62"/>
    <p:sldId id="277" r:id="rId6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spa.myservername.com/list-junit-annotation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Pruebas Unitarias en Java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>
                <a:effectLst/>
              </a:rPr>
              <a:t>JUnit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Mockito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2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usar las 3 </a:t>
            </a:r>
            <a:r>
              <a:rPr lang="es-ES" dirty="0" err="1"/>
              <a:t>A’s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2752627" y="2249487"/>
            <a:ext cx="8294784" cy="3541714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Claridad en la intención de la </a:t>
            </a:r>
            <a:r>
              <a:rPr lang="es-ES" dirty="0" smtClean="0"/>
              <a:t>prueba</a:t>
            </a:r>
          </a:p>
          <a:p>
            <a:pPr marL="0" indent="0">
              <a:buNone/>
            </a:pPr>
            <a:r>
              <a:rPr lang="es-ES" dirty="0" smtClean="0"/>
              <a:t>Facilidad </a:t>
            </a:r>
            <a:r>
              <a:rPr lang="es-ES" dirty="0"/>
              <a:t>para detectar </a:t>
            </a:r>
            <a:r>
              <a:rPr lang="es-ES" dirty="0" smtClean="0"/>
              <a:t>errores</a:t>
            </a:r>
          </a:p>
          <a:p>
            <a:pPr marL="0" indent="0">
              <a:buNone/>
            </a:pPr>
            <a:r>
              <a:rPr lang="es-ES" dirty="0" smtClean="0"/>
              <a:t>Mejora </a:t>
            </a:r>
            <a:r>
              <a:rPr lang="es-ES" dirty="0"/>
              <a:t>la legibilidad del </a:t>
            </a:r>
            <a:r>
              <a:rPr lang="es-ES" dirty="0" smtClean="0"/>
              <a:t>código</a:t>
            </a:r>
          </a:p>
          <a:p>
            <a:pPr marL="0" indent="0">
              <a:buNone/>
            </a:pPr>
            <a:r>
              <a:rPr lang="es-ES" dirty="0" smtClean="0"/>
              <a:t>Facilita </a:t>
            </a:r>
            <a:r>
              <a:rPr lang="es-ES" dirty="0"/>
              <a:t>la colaboración entre </a:t>
            </a:r>
            <a:r>
              <a:rPr lang="es-ES" dirty="0" smtClean="0"/>
              <a:t>desarrolladores</a:t>
            </a:r>
          </a:p>
          <a:p>
            <a:pPr marL="0" indent="0">
              <a:buNone/>
            </a:pPr>
            <a:r>
              <a:rPr lang="es-ES" dirty="0" smtClean="0"/>
              <a:t>Ayuda </a:t>
            </a:r>
            <a:r>
              <a:rPr lang="es-ES" dirty="0"/>
              <a:t>a mantener pruebas consistentes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8159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Buenas </a:t>
            </a:r>
            <a:r>
              <a:rPr lang="es-ES" b="1" dirty="0" smtClean="0"/>
              <a:t>prácticas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No mezcles las fases: evita hacer </a:t>
            </a:r>
            <a:r>
              <a:rPr lang="es-ES" dirty="0" err="1">
                <a:effectLst/>
              </a:rPr>
              <a:t>assertions</a:t>
            </a:r>
            <a:r>
              <a:rPr lang="es-ES" dirty="0">
                <a:effectLst/>
              </a:rPr>
              <a:t> dentro del </a:t>
            </a:r>
            <a:r>
              <a:rPr lang="es-ES" dirty="0" err="1" smtClean="0">
                <a:effectLst/>
              </a:rPr>
              <a:t>setup</a:t>
            </a:r>
            <a:endParaRPr lang="es-ES" dirty="0" smtClean="0">
              <a:effectLst/>
            </a:endParaRPr>
          </a:p>
          <a:p>
            <a:r>
              <a:rPr lang="es-ES" dirty="0" smtClean="0">
                <a:effectLst/>
              </a:rPr>
              <a:t>Usa </a:t>
            </a:r>
            <a:r>
              <a:rPr lang="es-ES" dirty="0">
                <a:effectLst/>
              </a:rPr>
              <a:t>nombres descriptivos para los métodos de </a:t>
            </a:r>
            <a:r>
              <a:rPr lang="es-ES" dirty="0" smtClean="0">
                <a:effectLst/>
              </a:rPr>
              <a:t>prueba</a:t>
            </a:r>
          </a:p>
          <a:p>
            <a:r>
              <a:rPr lang="es-ES" dirty="0" smtClean="0">
                <a:effectLst/>
              </a:rPr>
              <a:t>Mantén </a:t>
            </a:r>
            <a:r>
              <a:rPr lang="es-ES" dirty="0">
                <a:effectLst/>
              </a:rPr>
              <a:t>cada prueba enfocada en un solo </a:t>
            </a:r>
            <a:r>
              <a:rPr lang="es-ES" dirty="0" smtClean="0">
                <a:effectLst/>
              </a:rPr>
              <a:t>comportamiento</a:t>
            </a:r>
          </a:p>
          <a:p>
            <a:r>
              <a:rPr lang="es-ES" dirty="0" smtClean="0">
                <a:effectLst/>
              </a:rPr>
              <a:t>Si </a:t>
            </a:r>
            <a:r>
              <a:rPr lang="es-ES" dirty="0">
                <a:effectLst/>
              </a:rPr>
              <a:t>hay lógica compleja en el “</a:t>
            </a:r>
            <a:r>
              <a:rPr lang="es-ES" dirty="0" err="1">
                <a:effectLst/>
              </a:rPr>
              <a:t>Arrange</a:t>
            </a:r>
            <a:r>
              <a:rPr lang="es-ES" dirty="0">
                <a:effectLst/>
              </a:rPr>
              <a:t>”, considera usar @</a:t>
            </a:r>
            <a:r>
              <a:rPr lang="es-ES" dirty="0" err="1" smtClean="0">
                <a:effectLst/>
              </a:rPr>
              <a:t>BeforeEach</a:t>
            </a:r>
            <a:endParaRPr lang="es-ES" dirty="0" smtClean="0">
              <a:effectLst/>
            </a:endParaRPr>
          </a:p>
          <a:p>
            <a:r>
              <a:rPr lang="es-ES" dirty="0" smtClean="0">
                <a:effectLst/>
              </a:rPr>
              <a:t>Evita </a:t>
            </a:r>
            <a:r>
              <a:rPr lang="es-ES" dirty="0">
                <a:effectLst/>
              </a:rPr>
              <a:t>pruebas con múltiples “</a:t>
            </a:r>
            <a:r>
              <a:rPr lang="es-ES" dirty="0" err="1">
                <a:effectLst/>
              </a:rPr>
              <a:t>Act</a:t>
            </a:r>
            <a:r>
              <a:rPr lang="es-ES" dirty="0">
                <a:effectLst/>
              </a:rPr>
              <a:t>” o múltiples “</a:t>
            </a:r>
            <a:r>
              <a:rPr lang="es-ES" dirty="0" err="1">
                <a:effectLst/>
              </a:rPr>
              <a:t>Assert</a:t>
            </a:r>
            <a:r>
              <a:rPr lang="es-ES" dirty="0">
                <a:effectLst/>
              </a:rPr>
              <a:t>” sin agrupar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4374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Ejercicio guiado (interactivo)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Clase: </a:t>
            </a:r>
            <a:r>
              <a:rPr lang="es-ES" dirty="0" err="1" smtClean="0">
                <a:effectLst/>
              </a:rPr>
              <a:t>GestorTareas</a:t>
            </a:r>
            <a:endParaRPr lang="es-ES" dirty="0" smtClean="0">
              <a:effectLst/>
            </a:endParaRPr>
          </a:p>
          <a:p>
            <a:r>
              <a:rPr lang="es-ES" dirty="0" smtClean="0">
                <a:effectLst/>
              </a:rPr>
              <a:t>Método</a:t>
            </a:r>
            <a:r>
              <a:rPr lang="es-ES" dirty="0">
                <a:effectLst/>
              </a:rPr>
              <a:t>: </a:t>
            </a:r>
            <a:r>
              <a:rPr lang="es-ES" dirty="0" err="1">
                <a:effectLst/>
              </a:rPr>
              <a:t>agregarTarea</a:t>
            </a:r>
            <a:r>
              <a:rPr lang="es-ES" dirty="0">
                <a:effectLst/>
              </a:rPr>
              <a:t>(</a:t>
            </a:r>
            <a:r>
              <a:rPr lang="es-ES" dirty="0" err="1">
                <a:effectLst/>
              </a:rPr>
              <a:t>String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descripcion</a:t>
            </a:r>
            <a:r>
              <a:rPr lang="es-ES" dirty="0" smtClean="0">
                <a:effectLst/>
              </a:rPr>
              <a:t>)</a:t>
            </a:r>
          </a:p>
          <a:p>
            <a:r>
              <a:rPr lang="es-ES" dirty="0" smtClean="0">
                <a:effectLst/>
              </a:rPr>
              <a:t>Escribir </a:t>
            </a:r>
            <a:r>
              <a:rPr lang="es-ES" dirty="0">
                <a:effectLst/>
              </a:rPr>
              <a:t>una prueba siguiendo las 3 </a:t>
            </a:r>
            <a:r>
              <a:rPr lang="es-ES" dirty="0" err="1">
                <a:effectLst/>
              </a:rPr>
              <a:t>A’s</a:t>
            </a:r>
            <a:r>
              <a:rPr lang="es-ES" dirty="0" smtClean="0">
                <a:effectLst/>
              </a:rPr>
              <a:t>:</a:t>
            </a:r>
          </a:p>
          <a:p>
            <a:pPr lvl="1"/>
            <a:r>
              <a:rPr lang="es-ES" dirty="0" err="1" smtClean="0">
                <a:effectLst/>
              </a:rPr>
              <a:t>Arrange</a:t>
            </a:r>
            <a:r>
              <a:rPr lang="es-ES" dirty="0">
                <a:effectLst/>
              </a:rPr>
              <a:t>: crear gestor y </a:t>
            </a:r>
            <a:r>
              <a:rPr lang="es-ES" dirty="0" smtClean="0">
                <a:effectLst/>
              </a:rPr>
              <a:t>descripción</a:t>
            </a:r>
          </a:p>
          <a:p>
            <a:pPr lvl="1"/>
            <a:r>
              <a:rPr lang="es-ES" dirty="0" err="1" smtClean="0">
                <a:effectLst/>
              </a:rPr>
              <a:t>Act</a:t>
            </a:r>
            <a:r>
              <a:rPr lang="es-ES" dirty="0">
                <a:effectLst/>
              </a:rPr>
              <a:t>: agregar </a:t>
            </a:r>
            <a:r>
              <a:rPr lang="es-ES" dirty="0" smtClean="0">
                <a:effectLst/>
              </a:rPr>
              <a:t>tarea</a:t>
            </a:r>
          </a:p>
          <a:p>
            <a:pPr lvl="1"/>
            <a:r>
              <a:rPr lang="es-ES" dirty="0" err="1" smtClean="0">
                <a:effectLst/>
              </a:rPr>
              <a:t>Assert</a:t>
            </a:r>
            <a:r>
              <a:rPr lang="es-ES" dirty="0">
                <a:effectLst/>
              </a:rPr>
              <a:t>: verificar que la tarea está en la lista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1043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Reflexión en grupo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141412" y="3223967"/>
            <a:ext cx="9905999" cy="2567234"/>
          </a:xfrm>
        </p:spPr>
        <p:txBody>
          <a:bodyPr/>
          <a:lstStyle/>
          <a:p>
            <a:r>
              <a:rPr lang="es-ES" dirty="0">
                <a:effectLst/>
              </a:rPr>
              <a:t>¿Qué pasa si omitimos una de las </a:t>
            </a:r>
            <a:r>
              <a:rPr lang="es-ES" dirty="0" err="1">
                <a:effectLst/>
              </a:rPr>
              <a:t>A’s</a:t>
            </a:r>
            <a:r>
              <a:rPr lang="es-ES" dirty="0" smtClean="0">
                <a:effectLst/>
              </a:rPr>
              <a:t>?</a:t>
            </a:r>
          </a:p>
          <a:p>
            <a:r>
              <a:rPr lang="es-ES" dirty="0" smtClean="0">
                <a:effectLst/>
              </a:rPr>
              <a:t>¿</a:t>
            </a:r>
            <a:r>
              <a:rPr lang="es-ES" dirty="0">
                <a:effectLst/>
              </a:rPr>
              <a:t>Es útil separar las fases en pruebas muy simples</a:t>
            </a:r>
            <a:r>
              <a:rPr lang="es-ES" dirty="0" smtClean="0">
                <a:effectLst/>
              </a:rPr>
              <a:t>?</a:t>
            </a:r>
          </a:p>
          <a:p>
            <a:r>
              <a:rPr lang="es-ES" dirty="0" smtClean="0">
                <a:effectLst/>
              </a:rPr>
              <a:t>¿</a:t>
            </a:r>
            <a:r>
              <a:rPr lang="es-ES" dirty="0">
                <a:effectLst/>
              </a:rPr>
              <a:t>Cómo aplicar esta estructura en pruebas parametrizadas?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5740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del apartado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1141412" y="2941163"/>
            <a:ext cx="9905999" cy="28500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Las 3 </a:t>
            </a:r>
            <a:r>
              <a:rPr lang="es-ES" dirty="0" err="1"/>
              <a:t>A’s</a:t>
            </a:r>
            <a:r>
              <a:rPr lang="es-ES" dirty="0"/>
              <a:t> son una guía simple pero poderosa para escribir pruebas limpias y efectivas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Aplicarlas </a:t>
            </a:r>
            <a:r>
              <a:rPr lang="es-ES" dirty="0"/>
              <a:t>mejora la calidad del </a:t>
            </a:r>
            <a:r>
              <a:rPr lang="es-ES" dirty="0" err="1"/>
              <a:t>testing</a:t>
            </a:r>
            <a:r>
              <a:rPr lang="es-ES" dirty="0"/>
              <a:t> y facilita el trabajo en equipo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Toda </a:t>
            </a:r>
            <a:r>
              <a:rPr lang="es-ES" dirty="0"/>
              <a:t>prueba unitaria debería poder dividirse claramente en estas tres fases.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21212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517727" y="2730122"/>
            <a:ext cx="9905998" cy="1478570"/>
          </a:xfrm>
        </p:spPr>
        <p:txBody>
          <a:bodyPr/>
          <a:lstStyle/>
          <a:p>
            <a:r>
              <a:rPr lang="es-ES" dirty="0">
                <a:effectLst/>
              </a:rPr>
              <a:t>Anotaciones básicas de </a:t>
            </a:r>
            <a:r>
              <a:rPr lang="es-ES" dirty="0" err="1">
                <a:effectLst/>
              </a:rPr>
              <a:t>Junit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24776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las anotaciones en </a:t>
            </a:r>
            <a:r>
              <a:rPr lang="es-ES" dirty="0" err="1"/>
              <a:t>JUnit</a:t>
            </a:r>
            <a:r>
              <a:rPr lang="es-ES" dirty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Son instrucciones especiales que indican cómo debe comportarse un método o clase durante la ejecución de pruebas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Permiten </a:t>
            </a:r>
            <a:r>
              <a:rPr lang="es-ES" dirty="0"/>
              <a:t>definir el ciclo de vida de las pruebas, configurar el entorno y controlar el flujo de ejecución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Todas </a:t>
            </a:r>
            <a:r>
              <a:rPr lang="es-ES" dirty="0"/>
              <a:t>las anotaciones en </a:t>
            </a:r>
            <a:r>
              <a:rPr lang="es-ES" dirty="0" err="1"/>
              <a:t>JUnit</a:t>
            </a:r>
            <a:r>
              <a:rPr lang="es-ES" dirty="0"/>
              <a:t> 5 provienen del paquete </a:t>
            </a:r>
            <a:r>
              <a:rPr lang="es-ES" dirty="0" err="1"/>
              <a:t>org.junit.jupiter.api</a:t>
            </a:r>
            <a:r>
              <a:rPr lang="es-ES" dirty="0"/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39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@Test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Marca un método como prueba unitaria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No </a:t>
            </a:r>
            <a:r>
              <a:rPr lang="es-ES" dirty="0"/>
              <a:t>debe tener parámetros ni valor de retorno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Puede </a:t>
            </a:r>
            <a:r>
              <a:rPr lang="es-ES" dirty="0"/>
              <a:t>lanzar excepciones (opcionalmente con </a:t>
            </a:r>
            <a:r>
              <a:rPr lang="es-ES" dirty="0" err="1"/>
              <a:t>throws</a:t>
            </a:r>
            <a:r>
              <a:rPr lang="es-ES" dirty="0"/>
              <a:t>).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695" y="4228004"/>
            <a:ext cx="8863911" cy="171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0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BeforeEach</a:t>
            </a:r>
            <a:r>
              <a:rPr lang="es-ES" dirty="0"/>
              <a:t> y @</a:t>
            </a:r>
            <a:r>
              <a:rPr lang="es-ES" dirty="0" err="1"/>
              <a:t>AfterEach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@</a:t>
            </a:r>
            <a:r>
              <a:rPr lang="es-ES" dirty="0" err="1"/>
              <a:t>BeforeEach</a:t>
            </a:r>
            <a:r>
              <a:rPr lang="es-ES" dirty="0"/>
              <a:t>: se ejecuta antes de cada prueba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@</a:t>
            </a:r>
            <a:r>
              <a:rPr lang="es-ES" dirty="0" err="1"/>
              <a:t>AfterEach</a:t>
            </a:r>
            <a:r>
              <a:rPr lang="es-ES" dirty="0"/>
              <a:t>: se ejecuta después de cada prueba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Útiles </a:t>
            </a:r>
            <a:r>
              <a:rPr lang="es-ES" dirty="0"/>
              <a:t>para inicializar y limpiar recursos.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322" y="3409918"/>
            <a:ext cx="4249014" cy="3098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78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BeforeAll</a:t>
            </a:r>
            <a:r>
              <a:rPr lang="es-ES" dirty="0"/>
              <a:t> y @</a:t>
            </a:r>
            <a:r>
              <a:rPr lang="es-ES" dirty="0" err="1"/>
              <a:t>AfterAll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@</a:t>
            </a:r>
            <a:r>
              <a:rPr lang="es-ES" dirty="0" err="1"/>
              <a:t>BeforeAll</a:t>
            </a:r>
            <a:r>
              <a:rPr lang="es-ES" dirty="0"/>
              <a:t>: se ejecuta una vez antes de todas las pruebas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@</a:t>
            </a:r>
            <a:r>
              <a:rPr lang="es-ES" dirty="0" err="1"/>
              <a:t>AfterAll</a:t>
            </a:r>
            <a:r>
              <a:rPr lang="es-ES" dirty="0"/>
              <a:t>: se ejecuta una vez después de todas las pruebas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Deben </a:t>
            </a:r>
            <a:r>
              <a:rPr lang="es-ES" dirty="0"/>
              <a:t>ser métodos </a:t>
            </a:r>
            <a:r>
              <a:rPr lang="es-ES" dirty="0" err="1"/>
              <a:t>static</a:t>
            </a:r>
            <a:r>
              <a:rPr lang="es-ES" dirty="0"/>
              <a:t>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3431" y="3504286"/>
            <a:ext cx="6831213" cy="3160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4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effectLst/>
              </a:rPr>
              <a:t>Las 3 </a:t>
            </a:r>
            <a:r>
              <a:rPr lang="es-ES" b="1" dirty="0" err="1">
                <a:effectLst/>
              </a:rPr>
              <a:t>A’s</a:t>
            </a:r>
            <a:r>
              <a:rPr lang="es-ES" b="1" dirty="0">
                <a:effectLst/>
              </a:rPr>
              <a:t> del </a:t>
            </a:r>
            <a:r>
              <a:rPr lang="es-ES" b="1" dirty="0" err="1">
                <a:effectLst/>
              </a:rPr>
              <a:t>unit</a:t>
            </a:r>
            <a:r>
              <a:rPr lang="es-ES" b="1" dirty="0">
                <a:effectLst/>
              </a:rPr>
              <a:t> </a:t>
            </a:r>
            <a:r>
              <a:rPr lang="es-ES" b="1" dirty="0" err="1">
                <a:effectLst/>
              </a:rPr>
              <a:t>testing</a:t>
            </a:r>
            <a:endParaRPr lang="es-ES" dirty="0"/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1586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DisplayName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Permite dar un nombre legible a la prueba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Mejora </a:t>
            </a:r>
            <a:r>
              <a:rPr lang="es-ES" dirty="0"/>
              <a:t>la claridad en los informes de ejecución.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775" y="3861623"/>
            <a:ext cx="9493603" cy="222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916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Disabled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Desactiva temporalmente una prueba</a:t>
            </a:r>
            <a:r>
              <a:rPr lang="es-ES" dirty="0" smtClean="0"/>
              <a:t>.</a:t>
            </a:r>
          </a:p>
          <a:p>
            <a:r>
              <a:rPr lang="es-ES" dirty="0" smtClean="0"/>
              <a:t>Útil </a:t>
            </a:r>
            <a:r>
              <a:rPr lang="es-ES" dirty="0"/>
              <a:t>para pruebas incompletas o que requieren revisión.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908" y="3805062"/>
            <a:ext cx="8723503" cy="2068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59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Nested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agrupar pruebas relacionadas dentro de una clase interna</a:t>
            </a:r>
            <a:r>
              <a:rPr lang="es-ES" dirty="0" smtClean="0"/>
              <a:t>.</a:t>
            </a:r>
          </a:p>
          <a:p>
            <a:r>
              <a:rPr lang="es-ES" dirty="0" smtClean="0"/>
              <a:t>Mejora </a:t>
            </a:r>
            <a:r>
              <a:rPr lang="es-ES" dirty="0"/>
              <a:t>la organización y legibilidad.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745" y="3586653"/>
            <a:ext cx="9154493" cy="2587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3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Tag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Permite clasificar pruebas por categorías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Útil </a:t>
            </a:r>
            <a:r>
              <a:rPr lang="es-ES" dirty="0"/>
              <a:t>para ejecutar subconjuntos de pruebas (por ejemplo, solo las rápidas).</a:t>
            </a: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2" y="3748700"/>
            <a:ext cx="5599990" cy="1967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15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RepeatedTest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Ejecuta una prueba varias veces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Útil </a:t>
            </a:r>
            <a:r>
              <a:rPr lang="es-ES" dirty="0"/>
              <a:t>para detectar fallos intermitentes o condiciones no deterministas.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842" y="4020343"/>
            <a:ext cx="5419331" cy="156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35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ParameterizedTest</a:t>
            </a:r>
            <a:r>
              <a:rPr lang="es-ES" dirty="0"/>
              <a:t> (introducción)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Ejecuta una misma prueba con diferentes valores de entrada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Reduce </a:t>
            </a:r>
            <a:r>
              <a:rPr lang="es-ES" dirty="0"/>
              <a:t>la duplicación de código.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008" y="3668822"/>
            <a:ext cx="9600403" cy="169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07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fuentes para @</a:t>
            </a:r>
            <a:r>
              <a:rPr lang="es-ES" dirty="0" err="1"/>
              <a:t>ParameterizedTest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@</a:t>
            </a:r>
            <a:r>
              <a:rPr lang="es-ES" dirty="0" err="1"/>
              <a:t>ValueSource</a:t>
            </a:r>
            <a:r>
              <a:rPr lang="es-ES" dirty="0"/>
              <a:t>: valores simples (</a:t>
            </a:r>
            <a:r>
              <a:rPr lang="es-ES" dirty="0" err="1"/>
              <a:t>int</a:t>
            </a:r>
            <a:r>
              <a:rPr lang="es-ES" dirty="0"/>
              <a:t>, </a:t>
            </a:r>
            <a:r>
              <a:rPr lang="es-ES" dirty="0" err="1"/>
              <a:t>String</a:t>
            </a:r>
            <a:r>
              <a:rPr lang="es-ES" dirty="0"/>
              <a:t>, etc</a:t>
            </a:r>
            <a:r>
              <a:rPr lang="es-ES" dirty="0" smtClean="0"/>
              <a:t>.)</a:t>
            </a:r>
          </a:p>
          <a:p>
            <a:r>
              <a:rPr lang="es-ES" dirty="0" smtClean="0"/>
              <a:t>@</a:t>
            </a:r>
            <a:r>
              <a:rPr lang="es-ES" dirty="0" err="1"/>
              <a:t>CsvSource</a:t>
            </a:r>
            <a:r>
              <a:rPr lang="es-ES" dirty="0"/>
              <a:t>: múltiples parámetros separados por </a:t>
            </a:r>
            <a:r>
              <a:rPr lang="es-ES" dirty="0" smtClean="0"/>
              <a:t>comas</a:t>
            </a:r>
          </a:p>
          <a:p>
            <a:r>
              <a:rPr lang="es-ES" dirty="0" smtClean="0"/>
              <a:t>@</a:t>
            </a:r>
            <a:r>
              <a:rPr lang="es-ES" dirty="0" err="1"/>
              <a:t>MethodSource</a:t>
            </a:r>
            <a:r>
              <a:rPr lang="es-ES" dirty="0"/>
              <a:t>: datos generados por </a:t>
            </a:r>
            <a:r>
              <a:rPr lang="es-ES" dirty="0" smtClean="0"/>
              <a:t>métodos</a:t>
            </a:r>
          </a:p>
          <a:p>
            <a:r>
              <a:rPr lang="es-ES" dirty="0" smtClean="0"/>
              <a:t>@</a:t>
            </a:r>
            <a:r>
              <a:rPr lang="es-ES" dirty="0" err="1" smtClean="0"/>
              <a:t>EnumSource</a:t>
            </a:r>
            <a:r>
              <a:rPr lang="es-ES" dirty="0"/>
              <a:t>: valores de un </a:t>
            </a:r>
            <a:r>
              <a:rPr lang="es-ES" dirty="0" err="1" smtClean="0"/>
              <a:t>enum</a:t>
            </a:r>
            <a:endParaRPr lang="es-ES" dirty="0" smtClean="0"/>
          </a:p>
          <a:p>
            <a:r>
              <a:rPr lang="es-ES" dirty="0" smtClean="0"/>
              <a:t>@</a:t>
            </a:r>
            <a:r>
              <a:rPr lang="es-ES" dirty="0" err="1"/>
              <a:t>ArgumentsSource</a:t>
            </a:r>
            <a:r>
              <a:rPr lang="es-ES" dirty="0"/>
              <a:t>: proveedor personalizado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7779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de anotaciones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033858"/>
              </p:ext>
            </p:extLst>
          </p:nvPr>
        </p:nvGraphicFramePr>
        <p:xfrm>
          <a:off x="1814885" y="2224881"/>
          <a:ext cx="7993448" cy="3628632"/>
        </p:xfrm>
        <a:graphic>
          <a:graphicData uri="http://schemas.openxmlformats.org/drawingml/2006/table">
            <a:tbl>
              <a:tblPr/>
              <a:tblGrid>
                <a:gridCol w="3996724">
                  <a:extLst>
                    <a:ext uri="{9D8B030D-6E8A-4147-A177-3AD203B41FA5}">
                      <a16:colId xmlns:a16="http://schemas.microsoft.com/office/drawing/2014/main" val="349038576"/>
                    </a:ext>
                  </a:extLst>
                </a:gridCol>
                <a:gridCol w="3996724">
                  <a:extLst>
                    <a:ext uri="{9D8B030D-6E8A-4147-A177-3AD203B41FA5}">
                      <a16:colId xmlns:a16="http://schemas.microsoft.com/office/drawing/2014/main" val="2476919901"/>
                    </a:ext>
                  </a:extLst>
                </a:gridCol>
              </a:tblGrid>
              <a:tr h="295143">
                <a:tc>
                  <a:txBody>
                    <a:bodyPr/>
                    <a:lstStyle/>
                    <a:p>
                      <a:r>
                        <a:rPr lang="es-ES" sz="1500"/>
                        <a:t>Anotación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Propósito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840280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r>
                        <a:rPr lang="es-ES" sz="1500"/>
                        <a:t>@Test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Define una prueba unitaria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2930985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r>
                        <a:rPr lang="es-ES" sz="1500"/>
                        <a:t>@BeforeEach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Setup antes de cada prueba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7935930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r>
                        <a:rPr lang="es-ES" sz="1500"/>
                        <a:t>@AfterEach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Limpieza después de cada prueba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3624626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r>
                        <a:rPr lang="es-ES" sz="1500"/>
                        <a:t>@BeforeAll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Setup global antes de todas las pruebas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743683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r>
                        <a:rPr lang="es-ES" sz="1500"/>
                        <a:t>@AfterAll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Limpieza global después de todas las pruebas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9065924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r>
                        <a:rPr lang="es-ES" sz="1500"/>
                        <a:t>@DisplayName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Nombre legible para la prueba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075014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r>
                        <a:rPr lang="es-ES" sz="1500"/>
                        <a:t>@Disabled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Desactiva una prueba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173273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r>
                        <a:rPr lang="es-ES" sz="1500"/>
                        <a:t>@Nested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Agrupa pruebas relacionadas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2427062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r>
                        <a:rPr lang="es-ES" sz="1500"/>
                        <a:t>@Tag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Clasifica pruebas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9570908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r>
                        <a:rPr lang="es-ES" sz="1500"/>
                        <a:t>@RepeatedTest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/>
                        <a:t>Ejecuta una prueba varias veces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053925"/>
                  </a:ext>
                </a:extLst>
              </a:tr>
              <a:tr h="295143">
                <a:tc>
                  <a:txBody>
                    <a:bodyPr/>
                    <a:lstStyle/>
                    <a:p>
                      <a:r>
                        <a:rPr lang="es-ES" sz="1500"/>
                        <a:t>@ParameterizedTest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500" dirty="0"/>
                        <a:t>Ejecuta una prueba con múltiples entradas</a:t>
                      </a:r>
                    </a:p>
                  </a:txBody>
                  <a:tcPr marL="73786" marR="73786" marT="36893" marB="36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2580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25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Buenas prácticas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 @</a:t>
            </a:r>
            <a:r>
              <a:rPr lang="es-ES" dirty="0" err="1"/>
              <a:t>BeforeEach</a:t>
            </a:r>
            <a:r>
              <a:rPr lang="es-ES" dirty="0"/>
              <a:t> para evitar duplicación de código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Usa </a:t>
            </a:r>
            <a:r>
              <a:rPr lang="es-ES" dirty="0"/>
              <a:t>@</a:t>
            </a:r>
            <a:r>
              <a:rPr lang="es-ES" dirty="0" err="1"/>
              <a:t>DisplayName</a:t>
            </a:r>
            <a:r>
              <a:rPr lang="es-ES" dirty="0"/>
              <a:t> para mejorar la comprensión de los reportes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Desactiva </a:t>
            </a:r>
            <a:r>
              <a:rPr lang="es-ES" dirty="0"/>
              <a:t>pruebas con @</a:t>
            </a:r>
            <a:r>
              <a:rPr lang="es-ES" dirty="0" err="1"/>
              <a:t>Disabled</a:t>
            </a:r>
            <a:r>
              <a:rPr lang="es-ES" dirty="0"/>
              <a:t>, pero no olvides reactivarlas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Agrupa </a:t>
            </a:r>
            <a:r>
              <a:rPr lang="es-ES" dirty="0"/>
              <a:t>pruebas con @</a:t>
            </a:r>
            <a:r>
              <a:rPr lang="es-ES" dirty="0" err="1"/>
              <a:t>Nested</a:t>
            </a:r>
            <a:r>
              <a:rPr lang="es-ES" dirty="0"/>
              <a:t> para mejorar la organización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Usa </a:t>
            </a:r>
            <a:r>
              <a:rPr lang="es-ES" dirty="0"/>
              <a:t>@</a:t>
            </a:r>
            <a:r>
              <a:rPr lang="es-ES" dirty="0" err="1"/>
              <a:t>Tag</a:t>
            </a:r>
            <a:r>
              <a:rPr lang="es-ES" dirty="0"/>
              <a:t> para separar pruebas rápidas, lentas, de integración, etc.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62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práctica (en clase)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Crear una clase </a:t>
            </a:r>
            <a:r>
              <a:rPr lang="es-ES" dirty="0" err="1"/>
              <a:t>ConversorTemperatura</a:t>
            </a:r>
            <a:r>
              <a:rPr lang="es-ES" dirty="0"/>
              <a:t> con métodos para convertir entre Celsius y Fahrenheit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Escribir </a:t>
            </a:r>
            <a:r>
              <a:rPr lang="es-ES" dirty="0"/>
              <a:t>pruebas unitarias usando</a:t>
            </a:r>
            <a:r>
              <a:rPr lang="es-ES" dirty="0" smtClean="0"/>
              <a:t>:</a:t>
            </a:r>
          </a:p>
          <a:p>
            <a:pPr lvl="1"/>
            <a:r>
              <a:rPr lang="es-ES" dirty="0" smtClean="0"/>
              <a:t>@</a:t>
            </a:r>
            <a:r>
              <a:rPr lang="es-ES" dirty="0"/>
              <a:t>Test, @</a:t>
            </a:r>
            <a:r>
              <a:rPr lang="es-ES" dirty="0" err="1"/>
              <a:t>BeforeEach</a:t>
            </a:r>
            <a:r>
              <a:rPr lang="es-ES" dirty="0"/>
              <a:t>, @</a:t>
            </a:r>
            <a:r>
              <a:rPr lang="es-ES" dirty="0" err="1" smtClean="0"/>
              <a:t>DisplayName</a:t>
            </a:r>
            <a:endParaRPr lang="es-ES" dirty="0" smtClean="0"/>
          </a:p>
          <a:p>
            <a:pPr lvl="1"/>
            <a:r>
              <a:rPr lang="es-ES" dirty="0" smtClean="0"/>
              <a:t>Una </a:t>
            </a:r>
            <a:r>
              <a:rPr lang="es-ES" dirty="0"/>
              <a:t>prueba desactivada con @</a:t>
            </a:r>
            <a:r>
              <a:rPr lang="es-ES" dirty="0" err="1" smtClean="0"/>
              <a:t>Disabled</a:t>
            </a:r>
            <a:endParaRPr lang="es-ES" dirty="0" smtClean="0"/>
          </a:p>
          <a:p>
            <a:pPr lvl="1"/>
            <a:r>
              <a:rPr lang="es-ES" dirty="0" smtClean="0"/>
              <a:t>Una </a:t>
            </a:r>
            <a:r>
              <a:rPr lang="es-ES" dirty="0"/>
              <a:t>prueba parametrizada con @</a:t>
            </a:r>
            <a:r>
              <a:rPr lang="es-ES" dirty="0" err="1"/>
              <a:t>ParameterizedTest</a:t>
            </a:r>
            <a:r>
              <a:rPr lang="es-ES" dirty="0"/>
              <a:t> y @</a:t>
            </a:r>
            <a:r>
              <a:rPr lang="es-ES" dirty="0" err="1"/>
              <a:t>ValueSource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3639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Las pruebas unitarias efectivas siguen una estructura clara y lógica</a:t>
            </a:r>
            <a:r>
              <a:rPr lang="es-ES" dirty="0" smtClean="0"/>
              <a:t>.</a:t>
            </a:r>
          </a:p>
          <a:p>
            <a:pPr marL="0" indent="0">
              <a:buNone/>
            </a:pPr>
            <a:r>
              <a:rPr lang="es-ES" dirty="0" smtClean="0"/>
              <a:t>Esta </a:t>
            </a:r>
            <a:r>
              <a:rPr lang="es-ES" dirty="0"/>
              <a:t>estructura se conoce como las 3 </a:t>
            </a:r>
            <a:r>
              <a:rPr lang="es-ES" dirty="0" err="1"/>
              <a:t>A’s</a:t>
            </a:r>
            <a:r>
              <a:rPr lang="es-ES" dirty="0" smtClean="0"/>
              <a:t>: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Arrange</a:t>
            </a:r>
            <a:r>
              <a:rPr lang="es-ES" dirty="0" smtClean="0"/>
              <a:t> </a:t>
            </a:r>
            <a:r>
              <a:rPr lang="es-ES" dirty="0"/>
              <a:t>(Preparar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Act</a:t>
            </a:r>
            <a:r>
              <a:rPr lang="es-ES" dirty="0" smtClean="0"/>
              <a:t> </a:t>
            </a:r>
            <a:r>
              <a:rPr lang="es-ES" dirty="0"/>
              <a:t>(Actuar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	</a:t>
            </a:r>
            <a:r>
              <a:rPr lang="es-ES" dirty="0" err="1" smtClean="0"/>
              <a:t>Assert</a:t>
            </a:r>
            <a:r>
              <a:rPr lang="es-ES" dirty="0" smtClean="0"/>
              <a:t> </a:t>
            </a:r>
            <a:r>
              <a:rPr lang="es-ES" dirty="0"/>
              <a:t>(Verificar</a:t>
            </a:r>
            <a:r>
              <a:rPr lang="es-ES" dirty="0" smtClean="0"/>
              <a:t>)</a:t>
            </a:r>
          </a:p>
          <a:p>
            <a:pPr marL="0" indent="0">
              <a:buNone/>
            </a:pPr>
            <a:r>
              <a:rPr lang="es-ES" dirty="0" smtClean="0"/>
              <a:t>Ayudan </a:t>
            </a:r>
            <a:r>
              <a:rPr lang="es-ES" dirty="0"/>
              <a:t>a escribir pruebas limpias, legibles y </a:t>
            </a:r>
            <a:r>
              <a:rPr lang="es-ES" dirty="0" err="1"/>
              <a:t>mantenibles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778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/>
              </a:rPr>
              <a:t>Un manual de referencia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</a:t>
            </a:r>
            <a:r>
              <a:rPr lang="es-ES" dirty="0" smtClean="0">
                <a:hlinkClick r:id="rId2"/>
              </a:rPr>
              <a:t>spa.myservername.com/list-junit-annotations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620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del apartado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Las anotaciones de </a:t>
            </a:r>
            <a:r>
              <a:rPr lang="es-ES" dirty="0" err="1"/>
              <a:t>JUnit</a:t>
            </a:r>
            <a:r>
              <a:rPr lang="es-ES" dirty="0"/>
              <a:t> permiten estructurar y controlar el comportamiento de las pruebas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Conocerlas </a:t>
            </a:r>
            <a:r>
              <a:rPr lang="es-ES" dirty="0"/>
              <a:t>y aplicarlas correctamente mejora la calidad, claridad y mantenibilidad del código de test</a:t>
            </a:r>
            <a:r>
              <a:rPr lang="es-ES" dirty="0" smtClean="0"/>
              <a:t>.</a:t>
            </a:r>
          </a:p>
          <a:p>
            <a:r>
              <a:rPr lang="es-ES" dirty="0" smtClean="0"/>
              <a:t>Son </a:t>
            </a:r>
            <a:r>
              <a:rPr lang="es-ES" dirty="0"/>
              <a:t>la base para escribir pruebas profesionales y escalables.</a:t>
            </a:r>
            <a:endParaRPr lang="es-ES" dirty="0" smtClean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41202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05364" y="2701842"/>
            <a:ext cx="9905998" cy="1478570"/>
          </a:xfrm>
        </p:spPr>
        <p:txBody>
          <a:bodyPr/>
          <a:lstStyle/>
          <a:p>
            <a:r>
              <a:rPr lang="es-ES" dirty="0">
                <a:effectLst/>
              </a:rPr>
              <a:t>Estructura de una prueba unitaria en </a:t>
            </a:r>
            <a:r>
              <a:rPr lang="es-ES" dirty="0" err="1" smtClean="0">
                <a:effectLst/>
              </a:rPr>
              <a:t>Junit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674681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básica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248" y="2168453"/>
            <a:ext cx="7430008" cy="387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6927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27098"/>
          </a:xfrm>
        </p:spPr>
        <p:txBody>
          <a:bodyPr/>
          <a:lstStyle/>
          <a:p>
            <a:r>
              <a:rPr lang="es-ES" dirty="0"/>
              <a:t>Ejemplo práctico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5448693"/>
            <a:ext cx="9905999" cy="744717"/>
          </a:xfrm>
        </p:spPr>
        <p:txBody>
          <a:bodyPr>
            <a:normAutofit/>
          </a:bodyPr>
          <a:lstStyle/>
          <a:p>
            <a:r>
              <a:rPr lang="es-ES" dirty="0"/>
              <a:t>La prueba es clara, concisa y verifica un único comportamiento.</a:t>
            </a: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924" y="2045616"/>
            <a:ext cx="5995078" cy="327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19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@</a:t>
            </a:r>
            <a:r>
              <a:rPr lang="es-ES" dirty="0" err="1"/>
              <a:t>BeforeEach</a:t>
            </a:r>
            <a:r>
              <a:rPr lang="es-ES" dirty="0"/>
              <a:t> para evitar duplicación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004" y="1870845"/>
            <a:ext cx="7587809" cy="4456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79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Buenas prácticas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prueba = un </a:t>
            </a:r>
            <a:r>
              <a:rPr lang="es-ES" dirty="0" smtClean="0"/>
              <a:t>comportamiento</a:t>
            </a:r>
          </a:p>
          <a:p>
            <a:r>
              <a:rPr lang="es-ES" dirty="0" smtClean="0"/>
              <a:t>Mantener </a:t>
            </a:r>
            <a:r>
              <a:rPr lang="es-ES" dirty="0"/>
              <a:t>las pruebas limpias y </a:t>
            </a:r>
            <a:r>
              <a:rPr lang="es-ES" dirty="0" smtClean="0"/>
              <a:t>legibles</a:t>
            </a:r>
          </a:p>
          <a:p>
            <a:r>
              <a:rPr lang="es-ES" dirty="0" smtClean="0"/>
              <a:t>Nombrar </a:t>
            </a:r>
            <a:r>
              <a:rPr lang="es-ES" dirty="0"/>
              <a:t>los métodos de prueba de forma </a:t>
            </a:r>
            <a:r>
              <a:rPr lang="es-ES" dirty="0" smtClean="0"/>
              <a:t>descriptiva</a:t>
            </a:r>
          </a:p>
          <a:p>
            <a:r>
              <a:rPr lang="es-ES" dirty="0" smtClean="0"/>
              <a:t>Evitar </a:t>
            </a:r>
            <a:r>
              <a:rPr lang="es-ES" dirty="0"/>
              <a:t>dependencias externas (bases de datos, red</a:t>
            </a:r>
            <a:r>
              <a:rPr lang="es-ES" dirty="0" smtClean="0"/>
              <a:t>)</a:t>
            </a:r>
          </a:p>
          <a:p>
            <a:r>
              <a:rPr lang="es-ES" dirty="0" smtClean="0"/>
              <a:t>Usar </a:t>
            </a:r>
            <a:r>
              <a:rPr lang="es-ES" dirty="0" err="1"/>
              <a:t>mocks</a:t>
            </a:r>
            <a:r>
              <a:rPr lang="es-ES" dirty="0"/>
              <a:t> para aislar dependencias si es necesario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012299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Ejemplos de pruebas unitarias con </a:t>
            </a:r>
            <a:r>
              <a:rPr lang="es-ES" dirty="0" err="1">
                <a:effectLst/>
              </a:rPr>
              <a:t>Junit</a:t>
            </a:r>
            <a:r>
              <a:rPr lang="es-ES" dirty="0">
                <a:effectLst/>
              </a:rPr>
              <a:t/>
            </a:r>
            <a:br>
              <a:rPr lang="es-ES" dirty="0">
                <a:effectLst/>
              </a:rPr>
            </a:b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2050" name="Imagen 1" descr="image0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0" y="1357803"/>
            <a:ext cx="8928101" cy="532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683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del apartado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estructura de una prueba unitaria en </a:t>
            </a:r>
            <a:r>
              <a:rPr lang="es-ES" dirty="0" err="1"/>
              <a:t>JUnit</a:t>
            </a:r>
            <a:r>
              <a:rPr lang="es-ES" dirty="0"/>
              <a:t> es simple pero poderosa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Seguir </a:t>
            </a:r>
            <a:r>
              <a:rPr lang="es-ES" dirty="0"/>
              <a:t>el patrón </a:t>
            </a:r>
            <a:r>
              <a:rPr lang="es-ES" dirty="0" err="1"/>
              <a:t>Arrange</a:t>
            </a:r>
            <a:r>
              <a:rPr lang="es-ES" dirty="0"/>
              <a:t>–</a:t>
            </a:r>
            <a:r>
              <a:rPr lang="es-ES" dirty="0" err="1"/>
              <a:t>Act</a:t>
            </a:r>
            <a:r>
              <a:rPr lang="es-ES" dirty="0"/>
              <a:t>–</a:t>
            </a:r>
            <a:r>
              <a:rPr lang="es-ES" dirty="0" err="1"/>
              <a:t>Assert</a:t>
            </a:r>
            <a:r>
              <a:rPr lang="es-ES" dirty="0"/>
              <a:t> mejora la claridad y efectividad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Usar </a:t>
            </a:r>
            <a:r>
              <a:rPr lang="es-ES" dirty="0"/>
              <a:t>anotaciones como @Test y @</a:t>
            </a:r>
            <a:r>
              <a:rPr lang="es-ES" dirty="0" err="1"/>
              <a:t>BeforeEach</a:t>
            </a:r>
            <a:r>
              <a:rPr lang="es-ES" dirty="0"/>
              <a:t> permite mantener el código organizado y reutilizable.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66826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3582953" y="3167406"/>
            <a:ext cx="9906000" cy="727485"/>
          </a:xfrm>
        </p:spPr>
        <p:txBody>
          <a:bodyPr/>
          <a:lstStyle/>
          <a:p>
            <a:r>
              <a:rPr lang="es-ES" dirty="0" err="1"/>
              <a:t>Assertions</a:t>
            </a:r>
            <a:r>
              <a:rPr lang="es-ES" dirty="0"/>
              <a:t> en </a:t>
            </a:r>
            <a:r>
              <a:rPr lang="es-ES" dirty="0" err="1"/>
              <a:t>JUnit</a:t>
            </a:r>
            <a:endParaRPr lang="es-ES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Assertions en JUnit</a:t>
            </a:r>
            <a:endParaRPr kumimoji="0" lang="es-ES" altLang="es-E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31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u="sng" dirty="0" err="1">
                <a:effectLst/>
              </a:rPr>
              <a:t>Arrange</a:t>
            </a:r>
            <a:r>
              <a:rPr lang="es-ES" u="sng" dirty="0">
                <a:effectLst/>
              </a:rPr>
              <a:t> (organizar)</a:t>
            </a:r>
            <a:r>
              <a:rPr lang="es-ES" dirty="0">
                <a:effectLst/>
              </a:rPr>
              <a:t>. Es el primer paso de las pruebas unitarias. En esta parte se </a:t>
            </a:r>
            <a:r>
              <a:rPr lang="es-ES" b="1" dirty="0">
                <a:effectLst/>
              </a:rPr>
              <a:t>definen los requisitos</a:t>
            </a:r>
            <a:r>
              <a:rPr lang="es-ES" dirty="0">
                <a:effectLst/>
              </a:rPr>
              <a:t> que debe cumplir el código.</a:t>
            </a:r>
          </a:p>
          <a:p>
            <a:r>
              <a:rPr lang="es-ES" u="sng" dirty="0" err="1">
                <a:effectLst/>
              </a:rPr>
              <a:t>Act</a:t>
            </a:r>
            <a:r>
              <a:rPr lang="es-ES" u="sng" dirty="0">
                <a:effectLst/>
              </a:rPr>
              <a:t> (actuar)</a:t>
            </a:r>
            <a:r>
              <a:rPr lang="es-ES" dirty="0">
                <a:effectLst/>
              </a:rPr>
              <a:t>. Es el paso intermedio de las pruebas, el momento de </a:t>
            </a:r>
            <a:r>
              <a:rPr lang="es-ES" b="1" dirty="0">
                <a:effectLst/>
              </a:rPr>
              <a:t>ejecutar</a:t>
            </a:r>
            <a:r>
              <a:rPr lang="es-ES" dirty="0">
                <a:effectLst/>
              </a:rPr>
              <a:t> el </a:t>
            </a:r>
            <a:r>
              <a:rPr lang="es-ES" i="1" dirty="0">
                <a:effectLst/>
              </a:rPr>
              <a:t>test</a:t>
            </a:r>
            <a:r>
              <a:rPr lang="es-ES" dirty="0">
                <a:effectLst/>
              </a:rPr>
              <a:t> que dará lugar a los resultados que deberás analizar.</a:t>
            </a:r>
          </a:p>
          <a:p>
            <a:r>
              <a:rPr lang="es-ES" u="sng" dirty="0" err="1">
                <a:effectLst/>
              </a:rPr>
              <a:t>Assert</a:t>
            </a:r>
            <a:r>
              <a:rPr lang="es-ES" u="sng" dirty="0">
                <a:effectLst/>
              </a:rPr>
              <a:t> </a:t>
            </a:r>
            <a:r>
              <a:rPr lang="es-ES" u="sng" dirty="0" smtClean="0">
                <a:effectLst/>
              </a:rPr>
              <a:t>(verificar)</a:t>
            </a:r>
            <a:r>
              <a:rPr lang="es-ES" dirty="0" smtClean="0">
                <a:effectLst/>
              </a:rPr>
              <a:t>. </a:t>
            </a:r>
            <a:r>
              <a:rPr lang="es-ES" dirty="0">
                <a:effectLst/>
              </a:rPr>
              <a:t>En el último paso, es el momento de comprobar si los resultados obtenidos son los que se esperaban. </a:t>
            </a:r>
            <a:r>
              <a:rPr lang="es-ES" b="1" dirty="0">
                <a:effectLst/>
              </a:rPr>
              <a:t>Si es así, se valida y se sigue adelante</a:t>
            </a:r>
            <a:r>
              <a:rPr lang="es-ES" dirty="0">
                <a:effectLst/>
              </a:rPr>
              <a:t>. Si no, se corrige el error hasta que desaparezca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808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607537"/>
          </a:xfrm>
        </p:spPr>
        <p:txBody>
          <a:bodyPr/>
          <a:lstStyle/>
          <a:p>
            <a:r>
              <a:rPr lang="es-ES" dirty="0"/>
              <a:t>¿Qué son las </a:t>
            </a:r>
            <a:r>
              <a:rPr lang="es-ES" dirty="0" err="1"/>
              <a:t>assertions</a:t>
            </a:r>
            <a:r>
              <a:rPr lang="es-ES" dirty="0"/>
              <a:t>?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s-ES"/>
              <a:t>La estructura de una prueba unitaria en JUnit es simple pero poderosa.</a:t>
            </a:r>
          </a:p>
          <a:p>
            <a:r>
              <a:rPr lang="es-ES"/>
              <a:t>Seguir el patrón Arrange–Act–Assert mejora la claridad y efectividad.</a:t>
            </a:r>
          </a:p>
          <a:p>
            <a:r>
              <a:rPr lang="es-ES"/>
              <a:t>Usar anotaciones como @Test y @BeforeEach permite mantener el código organizado y reutilizable.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591834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607537"/>
          </a:xfrm>
        </p:spPr>
        <p:txBody>
          <a:bodyPr/>
          <a:lstStyle/>
          <a:p>
            <a:r>
              <a:rPr lang="es-ES" dirty="0" err="1"/>
              <a:t>Assertion</a:t>
            </a:r>
            <a:r>
              <a:rPr lang="es-ES" dirty="0"/>
              <a:t> más común: </a:t>
            </a:r>
            <a:r>
              <a:rPr lang="es-ES" dirty="0" err="1"/>
              <a:t>assertEquals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s-ES" dirty="0"/>
              <a:t>🔍 Compara dos valores. </a:t>
            </a:r>
            <a:endParaRPr lang="es-ES" dirty="0" smtClean="0"/>
          </a:p>
          <a:p>
            <a:pPr lvl="1"/>
            <a:r>
              <a:rPr lang="es-ES" dirty="0" smtClean="0"/>
              <a:t>Si </a:t>
            </a:r>
            <a:r>
              <a:rPr lang="es-ES" dirty="0"/>
              <a:t>son iguales, la prueba pasa. </a:t>
            </a:r>
            <a:endParaRPr lang="es-ES" dirty="0" smtClean="0"/>
          </a:p>
          <a:p>
            <a:pPr lvl="1"/>
            <a:r>
              <a:rPr lang="es-ES" dirty="0" smtClean="0"/>
              <a:t>Si </a:t>
            </a:r>
            <a:r>
              <a:rPr lang="es-ES" dirty="0"/>
              <a:t>no, lanza una excepción y la prueba falla.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10" y="4219457"/>
            <a:ext cx="7159821" cy="628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5913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607537"/>
          </a:xfrm>
        </p:spPr>
        <p:txBody>
          <a:bodyPr/>
          <a:lstStyle/>
          <a:p>
            <a:r>
              <a:rPr lang="es-ES" dirty="0"/>
              <a:t>Otras </a:t>
            </a:r>
            <a:r>
              <a:rPr lang="es-ES" dirty="0" err="1"/>
              <a:t>assertions</a:t>
            </a:r>
            <a:r>
              <a:rPr lang="es-ES" dirty="0"/>
              <a:t> básicas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endParaRPr lang="es-ES" dirty="0"/>
          </a:p>
        </p:txBody>
      </p:sp>
      <p:graphicFrame>
        <p:nvGraphicFramePr>
          <p:cNvPr id="2" name="Tabla 1"/>
          <p:cNvGraphicFramePr>
            <a:graphicFrameLocks noGrp="1"/>
          </p:cNvGraphicFramePr>
          <p:nvPr/>
        </p:nvGraphicFramePr>
        <p:xfrm>
          <a:off x="1141413" y="2740184"/>
          <a:ext cx="9906000" cy="2560320"/>
        </p:xfrm>
        <a:graphic>
          <a:graphicData uri="http://schemas.openxmlformats.org/drawingml/2006/table">
            <a:tbl>
              <a:tblPr/>
              <a:tblGrid>
                <a:gridCol w="4953000">
                  <a:extLst>
                    <a:ext uri="{9D8B030D-6E8A-4147-A177-3AD203B41FA5}">
                      <a16:colId xmlns:a16="http://schemas.microsoft.com/office/drawing/2014/main" val="3939316696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34397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/>
                        <a:t>Método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Propósito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4395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assertTrue(cond)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Verifica que la condición sea verdadera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0818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assertFalse(cond)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Verifica que la condición sea falsa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8600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assertNull(obj)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Verifica que el objeto sea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089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assertNotNull(obj)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Verifica que el objeto no sea 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360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assertSame(a, 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Verifica que ambos objetos sean el mismo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08221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assertNotSame(a, 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Verifica que sean distintos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6302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6068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607537"/>
          </a:xfrm>
        </p:spPr>
        <p:txBody>
          <a:bodyPr/>
          <a:lstStyle/>
          <a:p>
            <a:r>
              <a:rPr lang="es-ES" dirty="0"/>
              <a:t>¿Qué son las </a:t>
            </a:r>
            <a:r>
              <a:rPr lang="es-ES" dirty="0" err="1"/>
              <a:t>assertions</a:t>
            </a:r>
            <a:r>
              <a:rPr lang="es-ES" dirty="0"/>
              <a:t>?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s-ES"/>
              <a:t>La estructura de una prueba unitaria en JUnit es simple pero poderosa.</a:t>
            </a:r>
          </a:p>
          <a:p>
            <a:r>
              <a:rPr lang="es-ES"/>
              <a:t>Seguir el patrón Arrange–Act–Assert mejora la claridad y efectividad.</a:t>
            </a:r>
          </a:p>
          <a:p>
            <a:r>
              <a:rPr lang="es-ES"/>
              <a:t>Usar anotaciones como @Test y @BeforeEach permite mantener el código organizado y reutilizable.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698038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607537"/>
          </a:xfrm>
        </p:spPr>
        <p:txBody>
          <a:bodyPr/>
          <a:lstStyle/>
          <a:p>
            <a:r>
              <a:rPr lang="es-ES" dirty="0" err="1"/>
              <a:t>Assertions</a:t>
            </a:r>
            <a:r>
              <a:rPr lang="es-ES" dirty="0"/>
              <a:t> agrupadas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s-ES" dirty="0"/>
              <a:t>Ejecuta múltiples </a:t>
            </a:r>
            <a:r>
              <a:rPr lang="es-ES" dirty="0" err="1"/>
              <a:t>assertions</a:t>
            </a:r>
            <a:r>
              <a:rPr lang="es-ES" dirty="0"/>
              <a:t> en una sola prueba</a:t>
            </a:r>
            <a:r>
              <a:rPr lang="es-ES" dirty="0" smtClean="0"/>
              <a:t>.</a:t>
            </a:r>
          </a:p>
          <a:p>
            <a:r>
              <a:rPr lang="es-ES" dirty="0" smtClean="0"/>
              <a:t>Todas </a:t>
            </a:r>
            <a:r>
              <a:rPr lang="es-ES" dirty="0"/>
              <a:t>se evalúan, incluso si una falla.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54" y="3909852"/>
            <a:ext cx="6950998" cy="1557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323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607537"/>
          </a:xfrm>
        </p:spPr>
        <p:txBody>
          <a:bodyPr/>
          <a:lstStyle/>
          <a:p>
            <a:r>
              <a:rPr lang="es-ES" dirty="0" err="1"/>
              <a:t>Assertions</a:t>
            </a:r>
            <a:r>
              <a:rPr lang="es-ES" dirty="0"/>
              <a:t> con mensajes personalizados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s-ES" dirty="0"/>
              <a:t>El mensaje se muestra si la prueba falla</a:t>
            </a:r>
            <a:r>
              <a:rPr lang="es-ES" dirty="0" smtClean="0"/>
              <a:t>.</a:t>
            </a:r>
          </a:p>
          <a:p>
            <a:r>
              <a:rPr lang="es-ES" dirty="0" smtClean="0"/>
              <a:t>Ayuda </a:t>
            </a:r>
            <a:r>
              <a:rPr lang="es-ES" dirty="0"/>
              <a:t>a identificar el motivo del fallo.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84" y="4190026"/>
            <a:ext cx="8917654" cy="70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83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607537"/>
          </a:xfrm>
        </p:spPr>
        <p:txBody>
          <a:bodyPr/>
          <a:lstStyle/>
          <a:p>
            <a:r>
              <a:rPr lang="es-ES" dirty="0"/>
              <a:t>Buenas prácticas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s-ES" dirty="0"/>
              <a:t>Usa mensajes descriptivos en </a:t>
            </a:r>
            <a:r>
              <a:rPr lang="es-ES" dirty="0" err="1"/>
              <a:t>assertions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 </a:t>
            </a:r>
            <a:r>
              <a:rPr lang="es-ES" dirty="0"/>
              <a:t>abuses de múltiples </a:t>
            </a:r>
            <a:r>
              <a:rPr lang="es-ES" dirty="0" err="1"/>
              <a:t>assertions</a:t>
            </a:r>
            <a:r>
              <a:rPr lang="es-ES" dirty="0"/>
              <a:t> en una sola prueba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Usa </a:t>
            </a:r>
            <a:r>
              <a:rPr lang="es-ES" dirty="0" err="1"/>
              <a:t>assertThrows</a:t>
            </a:r>
            <a:r>
              <a:rPr lang="es-ES" dirty="0"/>
              <a:t> para validar errores esperados</a:t>
            </a:r>
            <a:r>
              <a:rPr lang="es-ES" dirty="0" smtClean="0"/>
              <a:t>.</a:t>
            </a:r>
          </a:p>
          <a:p>
            <a:r>
              <a:rPr lang="es-ES" dirty="0" smtClean="0"/>
              <a:t>Prefiere </a:t>
            </a:r>
            <a:r>
              <a:rPr lang="es-ES" dirty="0" err="1"/>
              <a:t>assertAll</a:t>
            </a:r>
            <a:r>
              <a:rPr lang="es-ES" dirty="0"/>
              <a:t> cuando quieras validar varios aspectos de una misma acción.</a:t>
            </a:r>
          </a:p>
        </p:txBody>
      </p:sp>
    </p:spTree>
    <p:extLst>
      <p:ext uri="{BB962C8B-B14F-4D97-AF65-F5344CB8AC3E}">
        <p14:creationId xmlns:p14="http://schemas.microsoft.com/office/powerpoint/2010/main" val="15465692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607537"/>
          </a:xfrm>
        </p:spPr>
        <p:txBody>
          <a:bodyPr/>
          <a:lstStyle/>
          <a:p>
            <a:r>
              <a:rPr lang="es-ES" dirty="0"/>
              <a:t>Conclusión del apartado</a:t>
            </a:r>
            <a:endParaRPr lang="es-ES" dirty="0"/>
          </a:p>
        </p:txBody>
      </p:sp>
      <p:sp>
        <p:nvSpPr>
          <p:cNvPr id="6" name="Marcador de contenido 2"/>
          <p:cNvSpPr txBox="1">
            <a:spLocks/>
          </p:cNvSpPr>
          <p:nvPr/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defTabSz="914400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1pPr>
            <a:lvl2pPr marL="685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2pPr>
            <a:lvl3pPr marL="1143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3pPr>
            <a:lvl4pPr marL="1600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4pPr>
            <a:lvl5pPr marL="20574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>
                <a:effectLst>
                  <a:outerShdw blurRad="152400" dist="38100" dir="2700000" algn="tl">
                    <a:srgbClr val="000000">
                      <a:alpha val="36000"/>
                    </a:srgbClr>
                  </a:outerShdw>
                </a:effectLst>
              </a:defRPr>
            </a:lvl5pPr>
            <a:lvl6pPr marL="25146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6pPr>
            <a:lvl7pPr marL="29718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7pPr>
            <a:lvl8pPr marL="34290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8pPr>
            <a:lvl9pPr marL="3886200" indent="-228600" defTabSz="914400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/>
            </a:lvl9pPr>
          </a:lstStyle>
          <a:p>
            <a:r>
              <a:rPr lang="es-ES" dirty="0"/>
              <a:t>Las </a:t>
            </a:r>
            <a:r>
              <a:rPr lang="es-ES" dirty="0" err="1"/>
              <a:t>assertions</a:t>
            </a:r>
            <a:r>
              <a:rPr lang="es-ES" dirty="0"/>
              <a:t> son esenciales para validar el comportamiento del código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JUnit</a:t>
            </a:r>
            <a:r>
              <a:rPr lang="es-ES" dirty="0" smtClean="0"/>
              <a:t> </a:t>
            </a:r>
            <a:r>
              <a:rPr lang="es-ES" dirty="0"/>
              <a:t>ofrece una variedad de métodos para cubrir distintos tipos de verificación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Usarlas </a:t>
            </a:r>
            <a:r>
              <a:rPr lang="es-ES" dirty="0"/>
              <a:t>correctamente mejora la precisión y claridad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15105235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961543" y="3007150"/>
            <a:ext cx="9906000" cy="859460"/>
          </a:xfrm>
        </p:spPr>
        <p:txBody>
          <a:bodyPr/>
          <a:lstStyle/>
          <a:p>
            <a:r>
              <a:rPr lang="es-ES" dirty="0">
                <a:effectLst/>
              </a:rPr>
              <a:t>¿Qué es </a:t>
            </a:r>
            <a:r>
              <a:rPr lang="es-ES" dirty="0" err="1">
                <a:effectLst/>
              </a:rPr>
              <a:t>Mockito</a:t>
            </a:r>
            <a:r>
              <a:rPr lang="es-ES" dirty="0">
                <a:effectLst/>
              </a:rPr>
              <a:t> y cómo funciona?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13846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Mockito</a:t>
            </a:r>
            <a:r>
              <a:rPr lang="es-ES" dirty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effectLst/>
              </a:rPr>
              <a:t>Mockito</a:t>
            </a:r>
            <a:r>
              <a:rPr lang="es-ES" dirty="0">
                <a:effectLst/>
              </a:rPr>
              <a:t> es un </a:t>
            </a:r>
            <a:r>
              <a:rPr lang="es-ES" dirty="0" err="1">
                <a:effectLst/>
              </a:rPr>
              <a:t>framework</a:t>
            </a:r>
            <a:r>
              <a:rPr lang="es-ES" dirty="0">
                <a:effectLst/>
              </a:rPr>
              <a:t> de simulación para pruebas en Java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Permite </a:t>
            </a:r>
            <a:r>
              <a:rPr lang="es-ES" dirty="0">
                <a:effectLst/>
              </a:rPr>
              <a:t>crear objetos falsos (</a:t>
            </a:r>
            <a:r>
              <a:rPr lang="es-ES" dirty="0" err="1">
                <a:effectLst/>
              </a:rPr>
              <a:t>mocks</a:t>
            </a:r>
            <a:r>
              <a:rPr lang="es-ES" dirty="0">
                <a:effectLst/>
              </a:rPr>
              <a:t>) que simulan el comportamiento de clases reales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Ideal </a:t>
            </a:r>
            <a:r>
              <a:rPr lang="es-ES" dirty="0">
                <a:effectLst/>
              </a:rPr>
              <a:t>para pruebas unitarias donde se necesita aislar la unidad bajo prueba de sus dependencias.</a:t>
            </a:r>
            <a:endParaRPr lang="es-ES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058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A1 — </a:t>
            </a:r>
            <a:r>
              <a:rPr lang="es-ES" dirty="0" err="1"/>
              <a:t>Arrange</a:t>
            </a:r>
            <a:r>
              <a:rPr lang="es-ES" dirty="0"/>
              <a:t> (Preparar)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Se configura el entorno de prueba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Se </a:t>
            </a:r>
            <a:r>
              <a:rPr lang="es-ES" dirty="0">
                <a:effectLst/>
              </a:rPr>
              <a:t>crean los objetos necesarios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Se </a:t>
            </a:r>
            <a:r>
              <a:rPr lang="es-ES" dirty="0">
                <a:effectLst/>
              </a:rPr>
              <a:t>definen los datos de entrada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Se </a:t>
            </a:r>
            <a:r>
              <a:rPr lang="es-ES" dirty="0">
                <a:effectLst/>
              </a:rPr>
              <a:t>simulan dependencias si es necesario (con </a:t>
            </a:r>
            <a:r>
              <a:rPr lang="es-ES" dirty="0" err="1">
                <a:effectLst/>
              </a:rPr>
              <a:t>mocks</a:t>
            </a:r>
            <a:r>
              <a:rPr lang="es-ES" dirty="0">
                <a:effectLst/>
              </a:rPr>
              <a:t> o </a:t>
            </a:r>
            <a:r>
              <a:rPr lang="es-ES" dirty="0" err="1">
                <a:effectLst/>
              </a:rPr>
              <a:t>stubs</a:t>
            </a:r>
            <a:r>
              <a:rPr lang="es-ES" dirty="0">
                <a:effectLst/>
              </a:rPr>
              <a:t>).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616" y="4844001"/>
            <a:ext cx="6121273" cy="13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¿Por qué usar </a:t>
            </a:r>
            <a:r>
              <a:rPr lang="es-ES" dirty="0" err="1"/>
              <a:t>Mockito</a:t>
            </a:r>
            <a:r>
              <a:rPr lang="es-ES" dirty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Aíslas la lógica que quieres probar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Evitas </a:t>
            </a:r>
            <a:r>
              <a:rPr lang="es-ES" dirty="0">
                <a:effectLst/>
              </a:rPr>
              <a:t>dependencias externas (bases de datos, servicios web, etc</a:t>
            </a:r>
            <a:r>
              <a:rPr lang="es-ES" dirty="0" smtClean="0">
                <a:effectLst/>
              </a:rPr>
              <a:t>.).</a:t>
            </a:r>
          </a:p>
          <a:p>
            <a:r>
              <a:rPr lang="es-ES" dirty="0" smtClean="0">
                <a:effectLst/>
              </a:rPr>
              <a:t>Simulas </a:t>
            </a:r>
            <a:r>
              <a:rPr lang="es-ES" dirty="0">
                <a:effectLst/>
              </a:rPr>
              <a:t>comportamientos específicos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Verificas </a:t>
            </a:r>
            <a:r>
              <a:rPr lang="es-ES" dirty="0">
                <a:effectLst/>
              </a:rPr>
              <a:t>interacciones entre objetos.</a:t>
            </a:r>
            <a:endParaRPr lang="es-ES" dirty="0">
              <a:effectLst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23695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un </a:t>
            </a:r>
            <a:r>
              <a:rPr lang="es-ES" dirty="0" err="1"/>
              <a:t>mock</a:t>
            </a:r>
            <a:r>
              <a:rPr lang="es-ES" dirty="0"/>
              <a:t>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</a:t>
            </a:r>
            <a:r>
              <a:rPr lang="es-ES" dirty="0" err="1"/>
              <a:t>mock</a:t>
            </a:r>
            <a:r>
              <a:rPr lang="es-ES" dirty="0"/>
              <a:t> es un objeto simulado que imita el comportamiento de una clase real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 </a:t>
            </a:r>
            <a:r>
              <a:rPr lang="es-ES" dirty="0"/>
              <a:t>ejecuta la lógica real, sino la que tú defines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Se </a:t>
            </a:r>
            <a:r>
              <a:rPr lang="es-ES" dirty="0"/>
              <a:t>usa para controlar el entorno de prueba y verificar llamadas.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06138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Cómo crear un </a:t>
            </a:r>
            <a:r>
              <a:rPr lang="es-ES" dirty="0" err="1"/>
              <a:t>mock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effectLst/>
              </a:rPr>
              <a:t>mock</a:t>
            </a:r>
            <a:r>
              <a:rPr lang="es-ES" dirty="0">
                <a:effectLst/>
              </a:rPr>
              <a:t>() crea una instancia simulada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No </a:t>
            </a:r>
            <a:r>
              <a:rPr lang="es-ES" dirty="0">
                <a:effectLst/>
              </a:rPr>
              <a:t>requiere implementación real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Se </a:t>
            </a:r>
            <a:r>
              <a:rPr lang="es-ES" dirty="0">
                <a:effectLst/>
              </a:rPr>
              <a:t>puede configurar con </a:t>
            </a:r>
            <a:r>
              <a:rPr lang="es-ES" dirty="0" err="1">
                <a:effectLst/>
              </a:rPr>
              <a:t>when</a:t>
            </a:r>
            <a:r>
              <a:rPr lang="es-ES" dirty="0">
                <a:effectLst/>
              </a:rPr>
              <a:t>(...) y verificar con </a:t>
            </a:r>
            <a:r>
              <a:rPr lang="es-ES" dirty="0" err="1">
                <a:effectLst/>
              </a:rPr>
              <a:t>verify</a:t>
            </a:r>
            <a:r>
              <a:rPr lang="es-ES" dirty="0">
                <a:effectLst/>
              </a:rPr>
              <a:t>(...).</a:t>
            </a:r>
            <a:endParaRPr lang="es-ES" dirty="0">
              <a:effectLst/>
            </a:endParaRP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300" y="4534907"/>
            <a:ext cx="8593986" cy="593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0026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Configurar comportamiento simulado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effectLst/>
              </a:rPr>
              <a:t>when</a:t>
            </a:r>
            <a:r>
              <a:rPr lang="es-ES" dirty="0">
                <a:effectLst/>
              </a:rPr>
              <a:t>(...).</a:t>
            </a:r>
            <a:r>
              <a:rPr lang="es-ES" dirty="0" err="1">
                <a:effectLst/>
              </a:rPr>
              <a:t>thenReturn</a:t>
            </a:r>
            <a:r>
              <a:rPr lang="es-ES" dirty="0">
                <a:effectLst/>
              </a:rPr>
              <a:t>(...): define qué debe devolver el </a:t>
            </a:r>
            <a:r>
              <a:rPr lang="es-ES" dirty="0" err="1">
                <a:effectLst/>
              </a:rPr>
              <a:t>mock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También </a:t>
            </a:r>
            <a:r>
              <a:rPr lang="es-ES" dirty="0">
                <a:effectLst/>
              </a:rPr>
              <a:t>puedes usar </a:t>
            </a:r>
            <a:r>
              <a:rPr lang="es-ES" dirty="0" err="1">
                <a:effectLst/>
              </a:rPr>
              <a:t>thenThrow</a:t>
            </a:r>
            <a:r>
              <a:rPr lang="es-ES" dirty="0">
                <a:effectLst/>
              </a:rPr>
              <a:t>(...) para simular errores.</a:t>
            </a:r>
            <a:endParaRPr lang="es-ES" dirty="0">
              <a:effectLst/>
            </a:endParaRPr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3825053"/>
            <a:ext cx="9713653" cy="73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3599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Verificar interacciones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>
                <a:effectLst/>
              </a:rPr>
              <a:t>verify</a:t>
            </a:r>
            <a:r>
              <a:rPr lang="es-ES" dirty="0">
                <a:effectLst/>
              </a:rPr>
              <a:t>(...): comprueba que se llamó a un método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Puedes </a:t>
            </a:r>
            <a:r>
              <a:rPr lang="es-ES" dirty="0">
                <a:effectLst/>
              </a:rPr>
              <a:t>verificar número de llamadas, argumentos, orden, etc..</a:t>
            </a:r>
            <a:endParaRPr lang="es-ES" dirty="0">
              <a:effectLst/>
            </a:endParaRPr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926729"/>
            <a:ext cx="8162693" cy="758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540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Creación de </a:t>
            </a:r>
            <a:r>
              <a:rPr lang="es-ES" dirty="0" err="1">
                <a:effectLst/>
              </a:rPr>
              <a:t>mocks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stubs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b="1" dirty="0" err="1">
                <a:effectLst/>
              </a:rPr>
              <a:t>Mock</a:t>
            </a:r>
            <a:r>
              <a:rPr lang="es-ES" dirty="0">
                <a:effectLst/>
              </a:rPr>
              <a:t>: Se utiliza para comprobar el flujo. </a:t>
            </a:r>
            <a:endParaRPr lang="es-ES" dirty="0" smtClean="0">
              <a:effectLst/>
            </a:endParaRPr>
          </a:p>
          <a:p>
            <a:pPr lvl="1" fontAlgn="base"/>
            <a:r>
              <a:rPr lang="es-ES" dirty="0">
                <a:effectLst/>
              </a:rPr>
              <a:t>Es decir, </a:t>
            </a:r>
            <a:r>
              <a:rPr lang="es-ES" b="1" dirty="0">
                <a:effectLst/>
              </a:rPr>
              <a:t>utilizaré un </a:t>
            </a:r>
            <a:r>
              <a:rPr lang="es-ES" b="1" dirty="0" err="1">
                <a:effectLst/>
              </a:rPr>
              <a:t>Mock</a:t>
            </a:r>
            <a:r>
              <a:rPr lang="es-ES" dirty="0">
                <a:effectLst/>
              </a:rPr>
              <a:t> si me interesa saber que, llamando a cierta función, está, por ejemplo, ejecuta la llamada a otra, sin importarme (al menos de momento ni demasiado) el resultado.</a:t>
            </a:r>
            <a:endParaRPr lang="es-ES" dirty="0" smtClean="0">
              <a:effectLst/>
            </a:endParaRPr>
          </a:p>
          <a:p>
            <a:pPr fontAlgn="base"/>
            <a:r>
              <a:rPr lang="es-ES" b="1" dirty="0" err="1" smtClean="0">
                <a:effectLst/>
              </a:rPr>
              <a:t>Stub</a:t>
            </a:r>
            <a:r>
              <a:rPr lang="es-ES" dirty="0">
                <a:effectLst/>
              </a:rPr>
              <a:t>: Se utiliza para comprobar la funcionalidad.</a:t>
            </a:r>
          </a:p>
          <a:p>
            <a:pPr lvl="1" fontAlgn="base"/>
            <a:r>
              <a:rPr lang="es-ES" dirty="0" smtClean="0">
                <a:effectLst/>
              </a:rPr>
              <a:t>En </a:t>
            </a:r>
            <a:r>
              <a:rPr lang="es-ES" dirty="0">
                <a:effectLst/>
              </a:rPr>
              <a:t>cambio </a:t>
            </a:r>
            <a:r>
              <a:rPr lang="es-ES" b="1" dirty="0">
                <a:effectLst/>
              </a:rPr>
              <a:t>utilizaré un </a:t>
            </a:r>
            <a:r>
              <a:rPr lang="es-ES" b="1" dirty="0" err="1">
                <a:effectLst/>
              </a:rPr>
              <a:t>Stub</a:t>
            </a:r>
            <a:r>
              <a:rPr lang="es-ES" dirty="0">
                <a:effectLst/>
              </a:rPr>
              <a:t> si me interesa saber que, llamando a cierta función, esta me devuelve cierto resultado, sin importarme (al menos de momento ni demasiado) si ha tenido que realizar llamadas a otras funciones para conseguirlo</a:t>
            </a:r>
            <a:r>
              <a:rPr lang="es-ES" dirty="0" smtClean="0">
                <a:effectLst/>
              </a:rPr>
              <a:t>.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666873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completo</a:t>
            </a:r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808" y="2361038"/>
            <a:ext cx="8812800" cy="337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0855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Mockito</a:t>
            </a:r>
            <a:r>
              <a:rPr lang="es-ES" dirty="0"/>
              <a:t> vs implementación real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</p:nvPr>
        </p:nvGraphicFramePr>
        <p:xfrm>
          <a:off x="1141413" y="3105944"/>
          <a:ext cx="9906000" cy="1828800"/>
        </p:xfrm>
        <a:graphic>
          <a:graphicData uri="http://schemas.openxmlformats.org/drawingml/2006/table">
            <a:tbl>
              <a:tblPr/>
              <a:tblGrid>
                <a:gridCol w="3302000">
                  <a:extLst>
                    <a:ext uri="{9D8B030D-6E8A-4147-A177-3AD203B41FA5}">
                      <a16:colId xmlns:a16="http://schemas.microsoft.com/office/drawing/2014/main" val="3231215047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127277219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7945384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/>
                        <a:t>Aspecto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Implementación real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Mockito (mock)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9451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Lógica ejecutada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Real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Simulada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38300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Dependencias externas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Reales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Simuladas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09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Control del entorno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Limitado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Total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315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Verificación de llamadas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No disponible directamente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Sí, con </a:t>
                      </a:r>
                      <a:r>
                        <a:rPr lang="es-ES" dirty="0" err="1"/>
                        <a:t>verify</a:t>
                      </a:r>
                      <a:r>
                        <a:rPr lang="es-ES" dirty="0"/>
                        <a:t>(...)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1457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32593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Anotaciones útiles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>
                <a:effectLst/>
              </a:rPr>
              <a:t>@</a:t>
            </a:r>
            <a:r>
              <a:rPr lang="es-ES" dirty="0" err="1">
                <a:effectLst/>
              </a:rPr>
              <a:t>Mock</a:t>
            </a:r>
            <a:r>
              <a:rPr lang="es-ES" dirty="0">
                <a:effectLst/>
              </a:rPr>
              <a:t>: crea automáticamente el </a:t>
            </a:r>
            <a:r>
              <a:rPr lang="es-ES" dirty="0" err="1">
                <a:effectLst/>
              </a:rPr>
              <a:t>mock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smtClean="0">
                <a:effectLst/>
              </a:rPr>
              <a:t>@</a:t>
            </a:r>
            <a:r>
              <a:rPr lang="es-ES" dirty="0" err="1">
                <a:effectLst/>
              </a:rPr>
              <a:t>InjectMocks</a:t>
            </a:r>
            <a:r>
              <a:rPr lang="es-ES" dirty="0">
                <a:effectLst/>
              </a:rPr>
              <a:t>: inyecta los </a:t>
            </a:r>
            <a:r>
              <a:rPr lang="es-ES" dirty="0" err="1">
                <a:effectLst/>
              </a:rPr>
              <a:t>mocks</a:t>
            </a:r>
            <a:r>
              <a:rPr lang="es-ES" dirty="0">
                <a:effectLst/>
              </a:rPr>
              <a:t> en la clase bajo prueba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smtClean="0">
                <a:effectLst/>
              </a:rPr>
              <a:t>Requiere </a:t>
            </a:r>
            <a:r>
              <a:rPr lang="es-ES" dirty="0">
                <a:effectLst/>
              </a:rPr>
              <a:t>usar </a:t>
            </a:r>
            <a:endParaRPr lang="es-ES" dirty="0" smtClean="0">
              <a:effectLst/>
            </a:endParaRPr>
          </a:p>
          <a:p>
            <a:pPr lvl="1" fontAlgn="base"/>
            <a:r>
              <a:rPr lang="es-ES" dirty="0" err="1" smtClean="0">
                <a:effectLst/>
              </a:rPr>
              <a:t>MockitoAnnotations.openMocks</a:t>
            </a:r>
            <a:r>
              <a:rPr lang="es-ES" dirty="0" smtClean="0">
                <a:effectLst/>
              </a:rPr>
              <a:t>(</a:t>
            </a:r>
            <a:r>
              <a:rPr lang="es-ES" dirty="0" err="1" smtClean="0">
                <a:effectLst/>
              </a:rPr>
              <a:t>this</a:t>
            </a:r>
            <a:r>
              <a:rPr lang="es-ES" dirty="0">
                <a:effectLst/>
              </a:rPr>
              <a:t>) o </a:t>
            </a:r>
            <a:endParaRPr lang="es-ES" dirty="0" smtClean="0">
              <a:effectLst/>
            </a:endParaRPr>
          </a:p>
          <a:p>
            <a:pPr lvl="1" fontAlgn="base"/>
            <a:r>
              <a:rPr lang="es-ES" dirty="0" smtClean="0">
                <a:effectLst/>
              </a:rPr>
              <a:t>@</a:t>
            </a:r>
            <a:r>
              <a:rPr lang="es-ES" dirty="0" err="1">
                <a:effectLst/>
              </a:rPr>
              <a:t>ExtendWith</a:t>
            </a:r>
            <a:r>
              <a:rPr lang="es-ES" dirty="0">
                <a:effectLst/>
              </a:rPr>
              <a:t>(</a:t>
            </a:r>
            <a:r>
              <a:rPr lang="es-ES" dirty="0" err="1">
                <a:effectLst/>
              </a:rPr>
              <a:t>MockitoExtension.class</a:t>
            </a:r>
            <a:r>
              <a:rPr lang="es-ES" dirty="0">
                <a:effectLst/>
              </a:rPr>
              <a:t>).</a:t>
            </a:r>
            <a:endParaRPr lang="es-ES" dirty="0">
              <a:effectLst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411" y="3921128"/>
            <a:ext cx="3975870" cy="1870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084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Buenas prácticas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>
                <a:effectLst/>
              </a:rPr>
              <a:t>Simula solo lo necesario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smtClean="0">
                <a:effectLst/>
              </a:rPr>
              <a:t>No </a:t>
            </a:r>
            <a:r>
              <a:rPr lang="es-ES" dirty="0">
                <a:effectLst/>
              </a:rPr>
              <a:t>abuses de los </a:t>
            </a:r>
            <a:r>
              <a:rPr lang="es-ES" dirty="0" err="1">
                <a:effectLst/>
              </a:rPr>
              <a:t>mocks</a:t>
            </a:r>
            <a:r>
              <a:rPr lang="es-ES" dirty="0">
                <a:effectLst/>
              </a:rPr>
              <a:t>: si puedes usar una clase real, hazlo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smtClean="0">
                <a:effectLst/>
              </a:rPr>
              <a:t>Usa </a:t>
            </a:r>
            <a:r>
              <a:rPr lang="es-ES" dirty="0">
                <a:effectLst/>
              </a:rPr>
              <a:t>nombres descriptivos en los </a:t>
            </a:r>
            <a:r>
              <a:rPr lang="es-ES" dirty="0" err="1">
                <a:effectLst/>
              </a:rPr>
              <a:t>tests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smtClean="0">
                <a:effectLst/>
              </a:rPr>
              <a:t>Verifica </a:t>
            </a:r>
            <a:r>
              <a:rPr lang="es-ES" dirty="0">
                <a:effectLst/>
              </a:rPr>
              <a:t>interacciones relevantes, no todas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smtClean="0">
                <a:effectLst/>
              </a:rPr>
              <a:t>Mantén </a:t>
            </a:r>
            <a:r>
              <a:rPr lang="es-ES" dirty="0">
                <a:effectLst/>
              </a:rPr>
              <a:t>las pruebas legibles y enfocadas.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93267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A2 — </a:t>
            </a:r>
            <a:r>
              <a:rPr lang="es-ES" dirty="0" err="1"/>
              <a:t>Act</a:t>
            </a:r>
            <a:r>
              <a:rPr lang="es-ES" dirty="0"/>
              <a:t> (Actuar)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Se ejecuta la acción que se quiere probar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Normalmente </a:t>
            </a:r>
            <a:r>
              <a:rPr lang="es-ES" dirty="0">
                <a:effectLst/>
              </a:rPr>
              <a:t>es una llamada a un método público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Debe </a:t>
            </a:r>
            <a:r>
              <a:rPr lang="es-ES" dirty="0">
                <a:effectLst/>
              </a:rPr>
              <a:t>ser una única acción por prueba.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516" y="4440540"/>
            <a:ext cx="7458429" cy="95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240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>
                <a:effectLst/>
              </a:rPr>
              <a:t>En resumen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2097088"/>
            <a:ext cx="4889751" cy="278144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418" y="2097088"/>
            <a:ext cx="4635738" cy="242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0760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del apartado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s-ES" dirty="0" err="1">
                <a:effectLst/>
              </a:rPr>
              <a:t>Mockito</a:t>
            </a:r>
            <a:r>
              <a:rPr lang="es-ES" dirty="0">
                <a:effectLst/>
              </a:rPr>
              <a:t> es una herramienta poderosa para pruebas unitarias aisladas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smtClean="0">
                <a:effectLst/>
              </a:rPr>
              <a:t>Permite </a:t>
            </a:r>
            <a:r>
              <a:rPr lang="es-ES" dirty="0">
                <a:effectLst/>
              </a:rPr>
              <a:t>simular dependencias y verificar interacciones</a:t>
            </a:r>
            <a:r>
              <a:rPr lang="es-ES" dirty="0" smtClean="0">
                <a:effectLst/>
              </a:rPr>
              <a:t>.</a:t>
            </a:r>
          </a:p>
          <a:p>
            <a:pPr fontAlgn="base"/>
            <a:r>
              <a:rPr lang="es-ES" dirty="0" smtClean="0">
                <a:effectLst/>
              </a:rPr>
              <a:t>Usarlo </a:t>
            </a:r>
            <a:r>
              <a:rPr lang="es-ES" dirty="0">
                <a:effectLst/>
              </a:rPr>
              <a:t>correctamente mejora la calidad, velocidad y confiabilidad de tus pruebas.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919027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>
                <a:effectLst/>
              </a:rPr>
              <a:t>Ejercicio 3: Práctica con </a:t>
            </a:r>
            <a:r>
              <a:rPr lang="es-ES" dirty="0" err="1">
                <a:effectLst/>
              </a:rPr>
              <a:t>mocks</a:t>
            </a:r>
            <a:r>
              <a:rPr lang="es-ES" dirty="0">
                <a:effectLst/>
              </a:rPr>
              <a:t/>
            </a:r>
            <a:br>
              <a:rPr lang="es-ES" dirty="0">
                <a:effectLst/>
              </a:rPr>
            </a:br>
            <a:r>
              <a:rPr lang="es-ES" dirty="0">
                <a:effectLst/>
              </a:rPr>
              <a:t>Ejercicio 4: Práctica con </a:t>
            </a:r>
            <a:r>
              <a:rPr lang="es-ES" dirty="0" err="1">
                <a:effectLst/>
              </a:rPr>
              <a:t>stubs</a:t>
            </a:r>
            <a:endParaRPr lang="es-E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04999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A3 — </a:t>
            </a:r>
            <a:r>
              <a:rPr lang="es-ES" dirty="0" err="1"/>
              <a:t>Assert</a:t>
            </a:r>
            <a:r>
              <a:rPr lang="es-ES" dirty="0"/>
              <a:t> (Verificar)</a:t>
            </a:r>
            <a:endParaRPr lang="es-ES" dirty="0"/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effectLst/>
              </a:rPr>
              <a:t>Se comprueba que el resultado es el esperado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Se </a:t>
            </a:r>
            <a:r>
              <a:rPr lang="es-ES" dirty="0">
                <a:effectLst/>
              </a:rPr>
              <a:t>usan </a:t>
            </a:r>
            <a:r>
              <a:rPr lang="es-ES" dirty="0" err="1">
                <a:effectLst/>
              </a:rPr>
              <a:t>assertions</a:t>
            </a:r>
            <a:r>
              <a:rPr lang="es-ES" dirty="0">
                <a:effectLst/>
              </a:rPr>
              <a:t> como </a:t>
            </a:r>
            <a:r>
              <a:rPr lang="es-ES" dirty="0" err="1">
                <a:effectLst/>
              </a:rPr>
              <a:t>assertEquals</a:t>
            </a:r>
            <a:r>
              <a:rPr lang="es-ES" dirty="0">
                <a:effectLst/>
              </a:rPr>
              <a:t>, </a:t>
            </a:r>
            <a:r>
              <a:rPr lang="es-ES" dirty="0" err="1">
                <a:effectLst/>
              </a:rPr>
              <a:t>assertTrue</a:t>
            </a:r>
            <a:r>
              <a:rPr lang="es-ES" dirty="0">
                <a:effectLst/>
              </a:rPr>
              <a:t>, </a:t>
            </a:r>
            <a:r>
              <a:rPr lang="es-ES" dirty="0" err="1">
                <a:effectLst/>
              </a:rPr>
              <a:t>assertThrows</a:t>
            </a:r>
            <a:r>
              <a:rPr lang="es-ES" dirty="0">
                <a:effectLst/>
              </a:rPr>
              <a:t>, etc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El </a:t>
            </a:r>
            <a:r>
              <a:rPr lang="es-ES" dirty="0">
                <a:effectLst/>
              </a:rPr>
              <a:t>objetivo es validar el comportamiento de la unidad bajo prueba.</a:t>
            </a:r>
            <a:endParaRPr lang="es-ES" dirty="0">
              <a:effectLst/>
            </a:endParaRPr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140" y="4624213"/>
            <a:ext cx="4607841" cy="75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22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completo con las 3 </a:t>
            </a:r>
            <a:r>
              <a:rPr lang="es-ES" dirty="0" err="1"/>
              <a:t>A’s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057" y="2097088"/>
            <a:ext cx="5357226" cy="396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con </a:t>
            </a:r>
            <a:r>
              <a:rPr lang="es-ES" dirty="0" err="1"/>
              <a:t>Mockito</a:t>
            </a:r>
            <a:endParaRPr lang="es-ES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6358" y="2015633"/>
            <a:ext cx="9980966" cy="413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1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209</TotalTime>
  <Words>1933</Words>
  <Application>Microsoft Office PowerPoint</Application>
  <PresentationFormat>Panorámica</PresentationFormat>
  <Paragraphs>264</Paragraphs>
  <Slides>62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62</vt:i4>
      </vt:variant>
    </vt:vector>
  </HeadingPairs>
  <TitlesOfParts>
    <vt:vector size="67" baseType="lpstr">
      <vt:lpstr>Arial</vt:lpstr>
      <vt:lpstr>Arial Unicode MS</vt:lpstr>
      <vt:lpstr>Trebuchet MS</vt:lpstr>
      <vt:lpstr>Tw Cen MT</vt:lpstr>
      <vt:lpstr>Circuito</vt:lpstr>
      <vt:lpstr>Pruebas Unitarias en Java </vt:lpstr>
      <vt:lpstr>Las 3 A’s del unit testing</vt:lpstr>
      <vt:lpstr>Introducción</vt:lpstr>
      <vt:lpstr>Introducción</vt:lpstr>
      <vt:lpstr>A1 — Arrange (Preparar)</vt:lpstr>
      <vt:lpstr>A2 — Act (Actuar)</vt:lpstr>
      <vt:lpstr>A3 — Assert (Verificar)</vt:lpstr>
      <vt:lpstr>Ejemplo completo con las 3 A’s</vt:lpstr>
      <vt:lpstr>Ejemplo con Mockito</vt:lpstr>
      <vt:lpstr>Ventajas de usar las 3 A’s</vt:lpstr>
      <vt:lpstr>Buenas prácticas</vt:lpstr>
      <vt:lpstr>Ejercicio guiado (interactivo)</vt:lpstr>
      <vt:lpstr>Reflexión en grupo</vt:lpstr>
      <vt:lpstr>Conclusión del apartado</vt:lpstr>
      <vt:lpstr>Anotaciones básicas de Junit</vt:lpstr>
      <vt:lpstr>¿Qué son las anotaciones en JUnit?</vt:lpstr>
      <vt:lpstr>@Test</vt:lpstr>
      <vt:lpstr>@BeforeEach y @AfterEach</vt:lpstr>
      <vt:lpstr>@BeforeAll y @AfterAll</vt:lpstr>
      <vt:lpstr>@DisplayName</vt:lpstr>
      <vt:lpstr>@Disabled</vt:lpstr>
      <vt:lpstr>@Nested</vt:lpstr>
      <vt:lpstr>@Tag</vt:lpstr>
      <vt:lpstr>@RepeatedTest</vt:lpstr>
      <vt:lpstr>@ParameterizedTest (introducción)</vt:lpstr>
      <vt:lpstr>Tipos de fuentes para @ParameterizedTest</vt:lpstr>
      <vt:lpstr>Comparativa de anotaciones</vt:lpstr>
      <vt:lpstr>Buenas prácticas</vt:lpstr>
      <vt:lpstr>Actividad práctica (en clase)</vt:lpstr>
      <vt:lpstr>Un manual de referencia</vt:lpstr>
      <vt:lpstr>Conclusión del apartado</vt:lpstr>
      <vt:lpstr>Estructura de una prueba unitaria en Junit</vt:lpstr>
      <vt:lpstr>Estructura básica</vt:lpstr>
      <vt:lpstr>Ejemplo práctico</vt:lpstr>
      <vt:lpstr>Uso de @BeforeEach para evitar duplicación</vt:lpstr>
      <vt:lpstr>Buenas prácticas</vt:lpstr>
      <vt:lpstr>Ejemplos de pruebas unitarias con Junit </vt:lpstr>
      <vt:lpstr>Conclusión del apartado</vt:lpstr>
      <vt:lpstr>Assertions en JUnit</vt:lpstr>
      <vt:lpstr>¿Qué son las assertions?</vt:lpstr>
      <vt:lpstr>Assertion más común: assertEquals</vt:lpstr>
      <vt:lpstr>Otras assertions básicas</vt:lpstr>
      <vt:lpstr>¿Qué son las assertions?</vt:lpstr>
      <vt:lpstr>Assertions agrupadas</vt:lpstr>
      <vt:lpstr>Assertions con mensajes personalizados</vt:lpstr>
      <vt:lpstr>Buenas prácticas</vt:lpstr>
      <vt:lpstr>Conclusión del apartado</vt:lpstr>
      <vt:lpstr>¿Qué es Mockito y cómo funciona?</vt:lpstr>
      <vt:lpstr>¿Qué es Mockito?</vt:lpstr>
      <vt:lpstr>¿Por qué usar Mockito?</vt:lpstr>
      <vt:lpstr>¿Qué es un mock?</vt:lpstr>
      <vt:lpstr>Cómo crear un mock</vt:lpstr>
      <vt:lpstr>Configurar comportamiento simulado</vt:lpstr>
      <vt:lpstr>Verificar interacciones</vt:lpstr>
      <vt:lpstr>Creación de mocks y stubs</vt:lpstr>
      <vt:lpstr>Ejemplo completo</vt:lpstr>
      <vt:lpstr>Mockito vs implementación real</vt:lpstr>
      <vt:lpstr>Anotaciones útiles</vt:lpstr>
      <vt:lpstr>Buenas prácticas</vt:lpstr>
      <vt:lpstr>En resumen</vt:lpstr>
      <vt:lpstr>Conclusión del apartado</vt:lpstr>
      <vt:lpstr>Ejercicio 3: Práctica con mocks Ejercicio 4: Práctica con stubs</vt:lpstr>
    </vt:vector>
  </TitlesOfParts>
  <Company>Indra Software Labs, S.L.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Unitarias en Java</dc:title>
  <dc:creator>Villar Montserrat, Andrés</dc:creator>
  <cp:lastModifiedBy>Villar Montserrat, Andrés</cp:lastModifiedBy>
  <cp:revision>32</cp:revision>
  <dcterms:created xsi:type="dcterms:W3CDTF">2023-04-06T09:59:50Z</dcterms:created>
  <dcterms:modified xsi:type="dcterms:W3CDTF">2025-10-19T10:54:17Z</dcterms:modified>
</cp:coreProperties>
</file>