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20"/>
  </p:notesMasterIdLst>
  <p:handoutMasterIdLst>
    <p:handoutMasterId r:id="rId21"/>
  </p:handoutMasterIdLst>
  <p:sldIdLst>
    <p:sldId id="256" r:id="rId2"/>
    <p:sldId id="257" r:id="rId3"/>
    <p:sldId id="258" r:id="rId4"/>
    <p:sldId id="259" r:id="rId5"/>
    <p:sldId id="260" r:id="rId6"/>
    <p:sldId id="267" r:id="rId7"/>
    <p:sldId id="282" r:id="rId8"/>
    <p:sldId id="268" r:id="rId9"/>
    <p:sldId id="269" r:id="rId10"/>
    <p:sldId id="270" r:id="rId11"/>
    <p:sldId id="271" r:id="rId12"/>
    <p:sldId id="272" r:id="rId13"/>
    <p:sldId id="283" r:id="rId14"/>
    <p:sldId id="284" r:id="rId15"/>
    <p:sldId id="285" r:id="rId16"/>
    <p:sldId id="286" r:id="rId17"/>
    <p:sldId id="287" r:id="rId18"/>
    <p:sldId id="288" r:id="rId19"/>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Tahoma" pitchFamily="34" charset="0"/>
        <a:ea typeface="+mn-ea"/>
        <a:cs typeface="+mn-cs"/>
      </a:defRPr>
    </a:lvl1pPr>
    <a:lvl2pPr marL="457200" algn="ctr" rtl="0" fontAlgn="base">
      <a:spcBef>
        <a:spcPct val="0"/>
      </a:spcBef>
      <a:spcAft>
        <a:spcPct val="0"/>
      </a:spcAft>
      <a:defRPr sz="2400" kern="1200">
        <a:solidFill>
          <a:schemeClr val="tx1"/>
        </a:solidFill>
        <a:latin typeface="Tahoma" pitchFamily="34" charset="0"/>
        <a:ea typeface="+mn-ea"/>
        <a:cs typeface="+mn-cs"/>
      </a:defRPr>
    </a:lvl2pPr>
    <a:lvl3pPr marL="914400" algn="ctr" rtl="0" fontAlgn="base">
      <a:spcBef>
        <a:spcPct val="0"/>
      </a:spcBef>
      <a:spcAft>
        <a:spcPct val="0"/>
      </a:spcAft>
      <a:defRPr sz="2400" kern="1200">
        <a:solidFill>
          <a:schemeClr val="tx1"/>
        </a:solidFill>
        <a:latin typeface="Tahoma" pitchFamily="34" charset="0"/>
        <a:ea typeface="+mn-ea"/>
        <a:cs typeface="+mn-cs"/>
      </a:defRPr>
    </a:lvl3pPr>
    <a:lvl4pPr marL="1371600" algn="ctr" rtl="0" fontAlgn="base">
      <a:spcBef>
        <a:spcPct val="0"/>
      </a:spcBef>
      <a:spcAft>
        <a:spcPct val="0"/>
      </a:spcAft>
      <a:defRPr sz="2400" kern="1200">
        <a:solidFill>
          <a:schemeClr val="tx1"/>
        </a:solidFill>
        <a:latin typeface="Tahoma" pitchFamily="34" charset="0"/>
        <a:ea typeface="+mn-ea"/>
        <a:cs typeface="+mn-cs"/>
      </a:defRPr>
    </a:lvl4pPr>
    <a:lvl5pPr marL="1828800" algn="ctr"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C0C0C0"/>
    <a:srgbClr val="965668"/>
    <a:srgbClr val="FF714F"/>
    <a:srgbClr val="C3F4FF"/>
    <a:srgbClr val="EBFBFF"/>
    <a:srgbClr val="D1F6FF"/>
    <a:srgbClr val="A82800"/>
    <a:srgbClr val="C1F3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833" autoAdjust="0"/>
    <p:restoredTop sz="87263" autoAdjust="0"/>
  </p:normalViewPr>
  <p:slideViewPr>
    <p:cSldViewPr>
      <p:cViewPr>
        <p:scale>
          <a:sx n="66" d="100"/>
          <a:sy n="66" d="100"/>
        </p:scale>
        <p:origin x="-1314" y="-468"/>
      </p:cViewPr>
      <p:guideLst>
        <p:guide orient="horz" pos="211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2"/>
    </p:cViewPr>
  </p:sorterViewPr>
  <p:notesViewPr>
    <p:cSldViewPr>
      <p:cViewPr varScale="1">
        <p:scale>
          <a:sx n="56" d="100"/>
          <a:sy n="56" d="100"/>
        </p:scale>
        <p:origin x="-1806"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16077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6077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16077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2B314EE-D7FC-43B2-8A8F-FA50C142A64F}"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11673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5604"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674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674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11674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EAA3503-F7DD-4303-BB7A-BBFAB8496067}"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E061866F-F289-4437-A380-C41B498E90DD}" type="slidenum">
              <a:rPr lang="en-US"/>
              <a:pPr/>
              <a:t>1</a:t>
            </a:fld>
            <a:endParaRPr lang="en-US"/>
          </a:p>
        </p:txBody>
      </p:sp>
      <p:sp>
        <p:nvSpPr>
          <p:cNvPr id="26627" name="Rectangle 2"/>
          <p:cNvSpPr>
            <a:spLocks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endParaRPr lang="vi-VN"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BAF7B2E-3E68-4A46-BA25-B0D617C0C0EB}" type="slidenum">
              <a:rPr lang="en-US"/>
              <a:pPr/>
              <a:t>2</a:t>
            </a:fld>
            <a:endParaRPr lang="en-US"/>
          </a:p>
        </p:txBody>
      </p:sp>
      <p:sp>
        <p:nvSpPr>
          <p:cNvPr id="27651" name="Rectangle 2"/>
          <p:cNvSpPr>
            <a:spLocks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endParaRPr lang="vi-VN"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7C4BD7C6-E2B6-435E-8C4E-D1F72151C9BC}" type="slidenum">
              <a:rPr lang="en-US"/>
              <a:pPr/>
              <a:t>3</a:t>
            </a:fld>
            <a:endParaRPr lang="en-US"/>
          </a:p>
        </p:txBody>
      </p:sp>
      <p:sp>
        <p:nvSpPr>
          <p:cNvPr id="28675" name="Rectangle 2"/>
          <p:cNvSpPr>
            <a:spLocks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endParaRPr lang="vi-VN"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26"/>
          <p:cNvGrpSpPr>
            <a:grpSpLocks/>
          </p:cNvGrpSpPr>
          <p:nvPr/>
        </p:nvGrpSpPr>
        <p:grpSpPr bwMode="auto">
          <a:xfrm>
            <a:off x="0" y="2438400"/>
            <a:ext cx="9009063" cy="1052513"/>
            <a:chOff x="0" y="1536"/>
            <a:chExt cx="5675" cy="663"/>
          </a:xfrm>
        </p:grpSpPr>
        <p:grpSp>
          <p:nvGrpSpPr>
            <p:cNvPr id="5" name="Group 1027"/>
            <p:cNvGrpSpPr>
              <a:grpSpLocks/>
            </p:cNvGrpSpPr>
            <p:nvPr/>
          </p:nvGrpSpPr>
          <p:grpSpPr bwMode="auto">
            <a:xfrm>
              <a:off x="185" y="1604"/>
              <a:ext cx="449" cy="299"/>
              <a:chOff x="720" y="336"/>
              <a:chExt cx="624" cy="432"/>
            </a:xfrm>
          </p:grpSpPr>
          <p:sp>
            <p:nvSpPr>
              <p:cNvPr id="12" name="Rectangle 1028"/>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vi-VN"/>
              </a:p>
            </p:txBody>
          </p:sp>
          <p:sp>
            <p:nvSpPr>
              <p:cNvPr id="13" name="Rectangle 1029"/>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vi-VN"/>
              </a:p>
            </p:txBody>
          </p:sp>
        </p:grpSp>
        <p:grpSp>
          <p:nvGrpSpPr>
            <p:cNvPr id="6" name="Group 1030"/>
            <p:cNvGrpSpPr>
              <a:grpSpLocks/>
            </p:cNvGrpSpPr>
            <p:nvPr/>
          </p:nvGrpSpPr>
          <p:grpSpPr bwMode="auto">
            <a:xfrm>
              <a:off x="263" y="1870"/>
              <a:ext cx="466" cy="299"/>
              <a:chOff x="912" y="2640"/>
              <a:chExt cx="672" cy="432"/>
            </a:xfrm>
          </p:grpSpPr>
          <p:sp>
            <p:nvSpPr>
              <p:cNvPr id="10" name="Rectangle 1031"/>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vi-VN"/>
              </a:p>
            </p:txBody>
          </p:sp>
          <p:sp>
            <p:nvSpPr>
              <p:cNvPr id="11" name="Rectangle 1032"/>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vi-VN"/>
              </a:p>
            </p:txBody>
          </p:sp>
        </p:grpSp>
        <p:sp>
          <p:nvSpPr>
            <p:cNvPr id="7" name="Rectangle 1033"/>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vi-VN"/>
            </a:p>
          </p:txBody>
        </p:sp>
        <p:sp>
          <p:nvSpPr>
            <p:cNvPr id="8" name="Rectangle 1034"/>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vi-VN"/>
            </a:p>
          </p:txBody>
        </p:sp>
        <p:sp>
          <p:nvSpPr>
            <p:cNvPr id="9" name="Rectangle 1035"/>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vi-VN"/>
            </a:p>
          </p:txBody>
        </p:sp>
      </p:grpSp>
      <p:sp>
        <p:nvSpPr>
          <p:cNvPr id="14" name="Text Box 1045"/>
          <p:cNvSpPr txBox="1">
            <a:spLocks noChangeArrowheads="1"/>
          </p:cNvSpPr>
          <p:nvPr userDrawn="1"/>
        </p:nvSpPr>
        <p:spPr bwMode="auto">
          <a:xfrm>
            <a:off x="5956300" y="6629400"/>
            <a:ext cx="3130550" cy="228600"/>
          </a:xfrm>
          <a:prstGeom prst="rect">
            <a:avLst/>
          </a:prstGeom>
          <a:noFill/>
          <a:ln w="9525">
            <a:noFill/>
            <a:miter lim="800000"/>
            <a:headEnd type="none" w="sm" len="sm"/>
            <a:tailEnd type="none" w="sm" len="sm"/>
          </a:ln>
          <a:effectLst/>
        </p:spPr>
        <p:txBody>
          <a:bodyPr wrap="none">
            <a:spAutoFit/>
          </a:bodyPr>
          <a:lstStyle/>
          <a:p>
            <a:pPr algn="l" eaLnBrk="0" hangingPunct="0">
              <a:spcBef>
                <a:spcPct val="50000"/>
              </a:spcBef>
              <a:defRPr/>
            </a:pPr>
            <a:r>
              <a:rPr lang="en-US" sz="900">
                <a:latin typeface="Times New Roman" pitchFamily="18" charset="0"/>
              </a:rPr>
              <a:t>Web Page Designing With Dreamweaver MX\Session 1\</a:t>
            </a:r>
            <a:fld id="{B14A4B36-813C-41B7-B19D-3F8A86504225}" type="slidenum">
              <a:rPr lang="en-US" sz="900">
                <a:latin typeface="Times New Roman" pitchFamily="18" charset="0"/>
              </a:rPr>
              <a:pPr algn="l" eaLnBrk="0" hangingPunct="0">
                <a:spcBef>
                  <a:spcPct val="50000"/>
                </a:spcBef>
                <a:defRPr/>
              </a:pPr>
              <a:t>‹#›</a:t>
            </a:fld>
            <a:r>
              <a:rPr lang="en-US" sz="900">
                <a:latin typeface="Times New Roman" pitchFamily="18" charset="0"/>
              </a:rPr>
              <a:t> of 9</a:t>
            </a:r>
          </a:p>
        </p:txBody>
      </p:sp>
      <p:sp>
        <p:nvSpPr>
          <p:cNvPr id="158732" name="Rectangle 1036"/>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158733" name="Rectangle 1037"/>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5" name="Rectangle 1038"/>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l">
              <a:defRPr sz="1400">
                <a:solidFill>
                  <a:schemeClr val="bg2"/>
                </a:solidFill>
              </a:defRPr>
            </a:lvl1pPr>
          </a:lstStyle>
          <a:p>
            <a:endParaRPr lang="en-US"/>
          </a:p>
        </p:txBody>
      </p:sp>
      <p:sp>
        <p:nvSpPr>
          <p:cNvPr id="16" name="Rectangle 1039"/>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400">
                <a:solidFill>
                  <a:schemeClr val="bg2"/>
                </a:solidFill>
              </a:defRPr>
            </a:lvl1pPr>
          </a:lstStyle>
          <a:p>
            <a:endParaRPr lang="en-US"/>
          </a:p>
        </p:txBody>
      </p:sp>
      <p:sp>
        <p:nvSpPr>
          <p:cNvPr id="17" name="Rectangle 1040"/>
          <p:cNvSpPr>
            <a:spLocks noGrp="1" noChangeArrowheads="1"/>
          </p:cNvSpPr>
          <p:nvPr>
            <p:ph type="sldNum" sz="quarter" idx="12"/>
          </p:nvPr>
        </p:nvSpPr>
        <p:spPr bwMode="auto">
          <a:xfrm>
            <a:off x="68580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400">
                <a:solidFill>
                  <a:schemeClr val="bg2"/>
                </a:solidFill>
              </a:defRPr>
            </a:lvl1pPr>
          </a:lstStyle>
          <a:p>
            <a:fld id="{2C04D75E-9F9D-4D3B-88C1-2E6F3225B12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617538"/>
            <a:ext cx="1951038" cy="551497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617538"/>
            <a:ext cx="5700712" cy="5514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smtClean="0"/>
              <a:t>Click to edit Master title style</a:t>
            </a:r>
            <a:endParaRPr lang="vi-VN"/>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698"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endParaRPr kumimoji="1" lang="vi-VN"/>
          </a:p>
        </p:txBody>
      </p:sp>
      <p:sp>
        <p:nvSpPr>
          <p:cNvPr id="15769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kumimoji="1" lang="vi-VN"/>
          </a:p>
        </p:txBody>
      </p:sp>
      <p:sp>
        <p:nvSpPr>
          <p:cNvPr id="157700"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endParaRPr kumimoji="1" lang="vi-VN"/>
          </a:p>
        </p:txBody>
      </p:sp>
      <p:sp>
        <p:nvSpPr>
          <p:cNvPr id="15770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kumimoji="1" lang="vi-VN"/>
          </a:p>
        </p:txBody>
      </p:sp>
      <p:sp>
        <p:nvSpPr>
          <p:cNvPr id="15770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kumimoji="1" lang="vi-VN"/>
          </a:p>
        </p:txBody>
      </p:sp>
      <p:sp>
        <p:nvSpPr>
          <p:cNvPr id="157703"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endParaRPr kumimoji="1" lang="vi-VN"/>
          </a:p>
        </p:txBody>
      </p:sp>
      <p:sp>
        <p:nvSpPr>
          <p:cNvPr id="15770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kumimoji="1" lang="vi-VN"/>
          </a:p>
        </p:txBody>
      </p:sp>
      <p:sp>
        <p:nvSpPr>
          <p:cNvPr id="1033" name="Rectangle 9"/>
          <p:cNvSpPr>
            <a:spLocks noGrp="1" noChangeArrowheads="1"/>
          </p:cNvSpPr>
          <p:nvPr>
            <p:ph type="title"/>
          </p:nvPr>
        </p:nvSpPr>
        <p:spPr bwMode="auto">
          <a:xfrm>
            <a:off x="1150938" y="617538"/>
            <a:ext cx="7793037"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p:txBody>
      </p:sp>
    </p:spTree>
  </p:cSld>
  <p:clrMap bg1="lt1" tx1="dk1" bg2="lt2" tx2="dk2" accent1="accent1" accent2="accent2" accent3="accent3" accent4="accent4" accent5="accent5" accent6="accent6" hlink="hlink" folHlink="folHlink"/>
  <p:sldLayoutIdLst>
    <p:sldLayoutId id="2147483756" r:id="rId1"/>
    <p:sldLayoutId id="2147483755" r:id="rId2"/>
    <p:sldLayoutId id="2147483754" r:id="rId3"/>
    <p:sldLayoutId id="2147483753" r:id="rId4"/>
    <p:sldLayoutId id="2147483752" r:id="rId5"/>
    <p:sldLayoutId id="2147483751" r:id="rId6"/>
    <p:sldLayoutId id="2147483750" r:id="rId7"/>
    <p:sldLayoutId id="2147483749" r:id="rId8"/>
    <p:sldLayoutId id="2147483748" r:id="rId9"/>
    <p:sldLayoutId id="2147483747" r:id="rId10"/>
    <p:sldLayoutId id="2147483746" r:id="rId11"/>
    <p:sldLayoutId id="2147483745" r:id="rId12"/>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Impact" pitchFamily="34" charset="0"/>
        </a:defRPr>
      </a:lvl2pPr>
      <a:lvl3pPr algn="l" rtl="0" eaLnBrk="0" fontAlgn="base" hangingPunct="0">
        <a:spcBef>
          <a:spcPct val="0"/>
        </a:spcBef>
        <a:spcAft>
          <a:spcPct val="0"/>
        </a:spcAft>
        <a:defRPr sz="4400">
          <a:solidFill>
            <a:schemeClr val="tx2"/>
          </a:solidFill>
          <a:latin typeface="Impact" pitchFamily="34" charset="0"/>
        </a:defRPr>
      </a:lvl3pPr>
      <a:lvl4pPr algn="l" rtl="0" eaLnBrk="0" fontAlgn="base" hangingPunct="0">
        <a:spcBef>
          <a:spcPct val="0"/>
        </a:spcBef>
        <a:spcAft>
          <a:spcPct val="0"/>
        </a:spcAft>
        <a:defRPr sz="4400">
          <a:solidFill>
            <a:schemeClr val="tx2"/>
          </a:solidFill>
          <a:latin typeface="Impact" pitchFamily="34" charset="0"/>
        </a:defRPr>
      </a:lvl4pPr>
      <a:lvl5pPr algn="l" rtl="0" eaLnBrk="0" fontAlgn="base" hangingPunct="0">
        <a:spcBef>
          <a:spcPct val="0"/>
        </a:spcBef>
        <a:spcAft>
          <a:spcPct val="0"/>
        </a:spcAft>
        <a:defRPr sz="4400">
          <a:solidFill>
            <a:schemeClr val="tx2"/>
          </a:solidFill>
          <a:latin typeface="Impact" pitchFamily="34" charset="0"/>
        </a:defRPr>
      </a:lvl5pPr>
      <a:lvl6pPr marL="457200" algn="l" rtl="0" fontAlgn="base">
        <a:spcBef>
          <a:spcPct val="0"/>
        </a:spcBef>
        <a:spcAft>
          <a:spcPct val="0"/>
        </a:spcAft>
        <a:defRPr sz="4400">
          <a:solidFill>
            <a:schemeClr val="tx2"/>
          </a:solidFill>
          <a:latin typeface="Impact" pitchFamily="34" charset="0"/>
        </a:defRPr>
      </a:lvl6pPr>
      <a:lvl7pPr marL="914400" algn="l" rtl="0" fontAlgn="base">
        <a:spcBef>
          <a:spcPct val="0"/>
        </a:spcBef>
        <a:spcAft>
          <a:spcPct val="0"/>
        </a:spcAft>
        <a:defRPr sz="4400">
          <a:solidFill>
            <a:schemeClr val="tx2"/>
          </a:solidFill>
          <a:latin typeface="Impact" pitchFamily="34" charset="0"/>
        </a:defRPr>
      </a:lvl7pPr>
      <a:lvl8pPr marL="1371600" algn="l" rtl="0" fontAlgn="base">
        <a:spcBef>
          <a:spcPct val="0"/>
        </a:spcBef>
        <a:spcAft>
          <a:spcPct val="0"/>
        </a:spcAft>
        <a:defRPr sz="4400">
          <a:solidFill>
            <a:schemeClr val="tx2"/>
          </a:solidFill>
          <a:latin typeface="Impact" pitchFamily="34" charset="0"/>
        </a:defRPr>
      </a:lvl8pPr>
      <a:lvl9pPr marL="1828800" algn="l" rtl="0" fontAlgn="base">
        <a:spcBef>
          <a:spcPct val="0"/>
        </a:spcBef>
        <a:spcAft>
          <a:spcPct val="0"/>
        </a:spcAft>
        <a:defRPr sz="4400">
          <a:solidFill>
            <a:schemeClr val="tx2"/>
          </a:solidFill>
          <a:latin typeface="Impact" pitchFamily="34" charset="0"/>
        </a:defRPr>
      </a:lvl9pPr>
    </p:titleStyle>
    <p:bodyStyle>
      <a:lvl1pPr marL="342900" indent="-342900" algn="just" rtl="0" eaLnBrk="0" fontAlgn="base" hangingPunct="0">
        <a:spcBef>
          <a:spcPct val="20000"/>
        </a:spcBef>
        <a:spcAft>
          <a:spcPct val="0"/>
        </a:spcAft>
        <a:buClr>
          <a:schemeClr val="folHlink"/>
        </a:buClr>
        <a:buSzPct val="65000"/>
        <a:buFont typeface="Wingdings" pitchFamily="2" charset="2"/>
        <a:buChar char="n"/>
        <a:defRPr sz="2800">
          <a:solidFill>
            <a:schemeClr val="tx1"/>
          </a:solidFill>
          <a:latin typeface="+mn-lt"/>
          <a:ea typeface="+mn-ea"/>
          <a:cs typeface="+mn-cs"/>
        </a:defRPr>
      </a:lvl1pPr>
      <a:lvl2pPr marL="742950" indent="-285750" algn="just" rtl="0" eaLnBrk="0" fontAlgn="base" hangingPunct="0">
        <a:spcBef>
          <a:spcPct val="20000"/>
        </a:spcBef>
        <a:spcAft>
          <a:spcPct val="0"/>
        </a:spcAft>
        <a:buClr>
          <a:schemeClr val="hlink"/>
        </a:buClr>
        <a:buSzPct val="55000"/>
        <a:buFont typeface="Wingdings" pitchFamily="2" charset="2"/>
        <a:buChar char="l"/>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066800" y="2057400"/>
            <a:ext cx="6399213" cy="960438"/>
          </a:xfrm>
        </p:spPr>
        <p:txBody>
          <a:bodyPr/>
          <a:lstStyle/>
          <a:p>
            <a:pPr eaLnBrk="1" hangingPunct="1"/>
            <a:r>
              <a:rPr lang="en-GB" b="1" smtClean="0"/>
              <a:t>Session 3</a:t>
            </a:r>
            <a:endParaRPr lang="en-US" b="1" smtClean="0"/>
          </a:p>
        </p:txBody>
      </p:sp>
      <p:sp>
        <p:nvSpPr>
          <p:cNvPr id="3075" name="Rectangle 3"/>
          <p:cNvSpPr>
            <a:spLocks noGrp="1" noChangeArrowheads="1"/>
          </p:cNvSpPr>
          <p:nvPr>
            <p:ph type="subTitle" idx="1"/>
          </p:nvPr>
        </p:nvSpPr>
        <p:spPr>
          <a:xfrm>
            <a:off x="1066800" y="3657600"/>
            <a:ext cx="6934200" cy="2133600"/>
          </a:xfrm>
        </p:spPr>
        <p:txBody>
          <a:bodyPr/>
          <a:lstStyle/>
          <a:p>
            <a:pPr eaLnBrk="1" hangingPunct="1">
              <a:lnSpc>
                <a:spcPct val="80000"/>
              </a:lnSpc>
            </a:pPr>
            <a:r>
              <a:rPr lang="en-US" sz="5400" smtClean="0"/>
              <a:t>PHP Advanced</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vi-VN" b="1" smtClean="0"/>
              <a:t>PHP Sessions</a:t>
            </a:r>
            <a:endParaRPr lang="vi-VN" smtClean="0"/>
          </a:p>
        </p:txBody>
      </p:sp>
      <p:sp>
        <p:nvSpPr>
          <p:cNvPr id="21507" name="Content Placeholder 2"/>
          <p:cNvSpPr>
            <a:spLocks noGrp="1"/>
          </p:cNvSpPr>
          <p:nvPr>
            <p:ph idx="1"/>
          </p:nvPr>
        </p:nvSpPr>
        <p:spPr/>
        <p:txBody>
          <a:bodyPr/>
          <a:lstStyle/>
          <a:p>
            <a:pPr>
              <a:buFont typeface="Wingdings" pitchFamily="2" charset="2"/>
              <a:buNone/>
            </a:pPr>
            <a:r>
              <a:rPr lang="en-US" sz="1800" b="1" dirty="0" smtClean="0"/>
              <a:t>Storing a Session Variable</a:t>
            </a:r>
          </a:p>
          <a:p>
            <a:r>
              <a:rPr lang="en-US" sz="1800" dirty="0" smtClean="0"/>
              <a:t>The correct way to store and retrieve session variables is to use the PHP $_SESSION variable.</a:t>
            </a:r>
          </a:p>
          <a:p>
            <a:endParaRPr lang="en-US" sz="1800" dirty="0" smtClean="0"/>
          </a:p>
          <a:p>
            <a:endParaRPr lang="vi-VN" dirty="0" smtClean="0"/>
          </a:p>
        </p:txBody>
      </p:sp>
      <p:sp>
        <p:nvSpPr>
          <p:cNvPr id="5" name="Rectangle 4"/>
          <p:cNvSpPr/>
          <p:nvPr/>
        </p:nvSpPr>
        <p:spPr bwMode="auto">
          <a:xfrm>
            <a:off x="1600200" y="3124200"/>
            <a:ext cx="6019800" cy="3048000"/>
          </a:xfrm>
          <a:prstGeom prst="rect">
            <a:avLst/>
          </a:prstGeom>
          <a:solidFill>
            <a:schemeClr val="accent1"/>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lstStyle/>
          <a:p>
            <a:pPr algn="l"/>
            <a:r>
              <a:rPr lang="en-US" sz="1600" dirty="0"/>
              <a:t>&lt;? </a:t>
            </a:r>
            <a:br>
              <a:rPr lang="en-US" sz="1600" dirty="0"/>
            </a:br>
            <a:r>
              <a:rPr lang="en-US" sz="1600" dirty="0"/>
              <a:t>    </a:t>
            </a:r>
            <a:r>
              <a:rPr lang="en-US" sz="1600" dirty="0" err="1"/>
              <a:t>session_start</a:t>
            </a:r>
            <a:r>
              <a:rPr lang="en-US" sz="1600" dirty="0"/>
              <a:t>(); </a:t>
            </a:r>
            <a:br>
              <a:rPr lang="en-US" sz="1600" dirty="0"/>
            </a:br>
            <a:r>
              <a:rPr lang="en-US" sz="1600" dirty="0"/>
              <a:t>    // store session data</a:t>
            </a:r>
            <a:br>
              <a:rPr lang="en-US" sz="1600" dirty="0"/>
            </a:br>
            <a:r>
              <a:rPr lang="en-US" sz="1600" dirty="0"/>
              <a:t>    $_SESSION['views']=1; </a:t>
            </a:r>
            <a:br>
              <a:rPr lang="en-US" sz="1600" dirty="0"/>
            </a:br>
            <a:r>
              <a:rPr lang="en-US" sz="1600" dirty="0"/>
              <a:t>?&gt;</a:t>
            </a:r>
            <a:br>
              <a:rPr lang="en-US" sz="1600" dirty="0"/>
            </a:br>
            <a:endParaRPr lang="en-US" sz="1600" dirty="0"/>
          </a:p>
          <a:p>
            <a:pPr algn="l"/>
            <a:r>
              <a:rPr lang="en-US" sz="1600" dirty="0"/>
              <a:t> &lt;html&gt; &lt;body&gt; </a:t>
            </a:r>
          </a:p>
          <a:p>
            <a:pPr algn="l"/>
            <a:r>
              <a:rPr lang="en-US" sz="1600" dirty="0"/>
              <a:t>&lt;?</a:t>
            </a:r>
          </a:p>
          <a:p>
            <a:pPr algn="l"/>
            <a:r>
              <a:rPr lang="en-US" sz="1600" dirty="0"/>
              <a:t>    //retrieve session data </a:t>
            </a:r>
          </a:p>
          <a:p>
            <a:pPr algn="l"/>
            <a:r>
              <a:rPr lang="en-US" sz="1600" dirty="0"/>
              <a:t>    echo "</a:t>
            </a:r>
            <a:r>
              <a:rPr lang="en-US" sz="1600" dirty="0" err="1"/>
              <a:t>Pageviews</a:t>
            </a:r>
            <a:r>
              <a:rPr lang="en-US" sz="1600" dirty="0"/>
              <a:t>=". $_SESSION['views']; </a:t>
            </a:r>
          </a:p>
          <a:p>
            <a:pPr algn="l"/>
            <a:r>
              <a:rPr lang="en-US" sz="1600" dirty="0"/>
              <a:t>?&gt; </a:t>
            </a:r>
          </a:p>
          <a:p>
            <a:pPr algn="l"/>
            <a:r>
              <a:rPr lang="en-US" sz="1600" dirty="0"/>
              <a:t>&lt;/body&gt; &lt;/html&gt;</a:t>
            </a:r>
            <a:endParaRPr lang="en-US" sz="15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vi-VN" b="1" smtClean="0"/>
              <a:t>PHP Sessions</a:t>
            </a:r>
            <a:endParaRPr lang="vi-VN" smtClean="0"/>
          </a:p>
        </p:txBody>
      </p:sp>
      <p:sp>
        <p:nvSpPr>
          <p:cNvPr id="22531" name="Content Placeholder 2"/>
          <p:cNvSpPr>
            <a:spLocks noGrp="1"/>
          </p:cNvSpPr>
          <p:nvPr>
            <p:ph idx="1"/>
          </p:nvPr>
        </p:nvSpPr>
        <p:spPr/>
        <p:txBody>
          <a:bodyPr/>
          <a:lstStyle/>
          <a:p>
            <a:r>
              <a:rPr lang="en-US" sz="1800" b="1" smtClean="0"/>
              <a:t>The isset() function checks if the "views" variable has already been set.</a:t>
            </a:r>
            <a:endParaRPr lang="vi-VN" sz="1800" b="1" smtClean="0"/>
          </a:p>
          <a:p>
            <a:endParaRPr lang="en-US" smtClean="0"/>
          </a:p>
          <a:p>
            <a:endParaRPr lang="en-US" smtClean="0"/>
          </a:p>
          <a:p>
            <a:endParaRPr lang="en-US" smtClean="0"/>
          </a:p>
          <a:p>
            <a:r>
              <a:rPr lang="vi-VN" sz="1800" b="1" smtClean="0"/>
              <a:t>Destroying a Session</a:t>
            </a:r>
            <a:endParaRPr lang="en-US" sz="1800" b="1" smtClean="0"/>
          </a:p>
          <a:p>
            <a:pPr>
              <a:buFont typeface="Wingdings" pitchFamily="2" charset="2"/>
              <a:buNone/>
            </a:pPr>
            <a:r>
              <a:rPr lang="en-US" sz="1800" smtClean="0"/>
              <a:t>	If you wish to delete some session data, you can use the unset() or the session_destroy() function.</a:t>
            </a:r>
            <a:endParaRPr lang="vi-VN" sz="1800" b="1" smtClean="0"/>
          </a:p>
          <a:p>
            <a:pPr>
              <a:buFont typeface="Wingdings" pitchFamily="2" charset="2"/>
              <a:buNone/>
            </a:pPr>
            <a:r>
              <a:rPr lang="en-US" smtClean="0"/>
              <a:t>   </a:t>
            </a:r>
            <a:endParaRPr lang="vi-VN" sz="1800" smtClean="0"/>
          </a:p>
        </p:txBody>
      </p:sp>
      <p:sp>
        <p:nvSpPr>
          <p:cNvPr id="7" name="Rectangle 6"/>
          <p:cNvSpPr/>
          <p:nvPr/>
        </p:nvSpPr>
        <p:spPr bwMode="auto">
          <a:xfrm>
            <a:off x="1600200" y="2743200"/>
            <a:ext cx="4724400" cy="1143000"/>
          </a:xfrm>
          <a:prstGeom prst="rect">
            <a:avLst/>
          </a:prstGeom>
          <a:solidFill>
            <a:schemeClr val="accent1"/>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lstStyle/>
          <a:p>
            <a:pPr algn="l"/>
            <a:r>
              <a:rPr lang="en-US" sz="1500"/>
              <a:t> &lt;?</a:t>
            </a:r>
            <a:br>
              <a:rPr lang="en-US" sz="1500"/>
            </a:br>
            <a:r>
              <a:rPr lang="en-US" sz="1600"/>
              <a:t>         isset($_SESSION['views'])</a:t>
            </a:r>
            <a:endParaRPr lang="en-US" sz="1500"/>
          </a:p>
          <a:p>
            <a:pPr algn="l"/>
            <a:r>
              <a:rPr lang="en-US" sz="1500"/>
              <a:t>?&gt;</a:t>
            </a:r>
          </a:p>
        </p:txBody>
      </p:sp>
      <p:sp>
        <p:nvSpPr>
          <p:cNvPr id="8" name="Rectangle 7"/>
          <p:cNvSpPr/>
          <p:nvPr/>
        </p:nvSpPr>
        <p:spPr bwMode="auto">
          <a:xfrm>
            <a:off x="1600200" y="5181600"/>
            <a:ext cx="3200400" cy="1371600"/>
          </a:xfrm>
          <a:prstGeom prst="rect">
            <a:avLst/>
          </a:prstGeom>
          <a:solidFill>
            <a:schemeClr val="accent1"/>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lstStyle/>
          <a:p>
            <a:pPr algn="l"/>
            <a:r>
              <a:rPr lang="en-US" sz="1500"/>
              <a:t> &lt;?</a:t>
            </a:r>
            <a:br>
              <a:rPr lang="en-US" sz="1500"/>
            </a:br>
            <a:r>
              <a:rPr lang="en-US" sz="1600"/>
              <a:t> </a:t>
            </a:r>
          </a:p>
          <a:p>
            <a:pPr algn="l"/>
            <a:r>
              <a:rPr lang="en-US" sz="1600"/>
              <a:t>unset($_SESSION['views']); </a:t>
            </a:r>
            <a:endParaRPr lang="en-US" sz="1500"/>
          </a:p>
          <a:p>
            <a:pPr algn="l"/>
            <a:endParaRPr lang="en-US" sz="1500"/>
          </a:p>
          <a:p>
            <a:pPr algn="l"/>
            <a:r>
              <a:rPr lang="en-US" sz="1500"/>
              <a:t>?&gt;</a:t>
            </a:r>
          </a:p>
        </p:txBody>
      </p:sp>
      <p:sp>
        <p:nvSpPr>
          <p:cNvPr id="9" name="Rectangle 8"/>
          <p:cNvSpPr/>
          <p:nvPr/>
        </p:nvSpPr>
        <p:spPr bwMode="auto">
          <a:xfrm>
            <a:off x="4953000" y="5181600"/>
            <a:ext cx="3352800" cy="1371600"/>
          </a:xfrm>
          <a:prstGeom prst="rect">
            <a:avLst/>
          </a:prstGeom>
          <a:solidFill>
            <a:schemeClr val="accent1"/>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lstStyle/>
          <a:p>
            <a:pPr algn="l"/>
            <a:r>
              <a:rPr lang="en-US" sz="1500"/>
              <a:t> &lt;?</a:t>
            </a:r>
          </a:p>
          <a:p>
            <a:pPr algn="l"/>
            <a:r>
              <a:rPr lang="en-US" sz="1500"/>
              <a:t/>
            </a:r>
            <a:br>
              <a:rPr lang="en-US" sz="1500"/>
            </a:br>
            <a:r>
              <a:rPr lang="en-US" sz="1600"/>
              <a:t> session_destroy();</a:t>
            </a:r>
          </a:p>
          <a:p>
            <a:pPr algn="l"/>
            <a:r>
              <a:rPr lang="en-US" sz="1600"/>
              <a:t> </a:t>
            </a:r>
            <a:endParaRPr lang="en-US" sz="1500"/>
          </a:p>
          <a:p>
            <a:pPr algn="l"/>
            <a:r>
              <a:rPr lang="en-US" sz="1500"/>
              <a:t>?&gt;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vi-VN" b="1" smtClean="0"/>
              <a:t>PHP </a:t>
            </a:r>
            <a:r>
              <a:rPr lang="en-US" b="1" smtClean="0"/>
              <a:t>File Upload</a:t>
            </a:r>
            <a:endParaRPr lang="vi-VN" smtClean="0"/>
          </a:p>
        </p:txBody>
      </p:sp>
      <p:sp>
        <p:nvSpPr>
          <p:cNvPr id="23555" name="Content Placeholder 2"/>
          <p:cNvSpPr>
            <a:spLocks noGrp="1"/>
          </p:cNvSpPr>
          <p:nvPr>
            <p:ph idx="1"/>
          </p:nvPr>
        </p:nvSpPr>
        <p:spPr/>
        <p:txBody>
          <a:bodyPr/>
          <a:lstStyle/>
          <a:p>
            <a:r>
              <a:rPr lang="en-US" sz="1800" b="1" smtClean="0"/>
              <a:t>Use move_uploaded_file() functions</a:t>
            </a:r>
          </a:p>
          <a:p>
            <a:r>
              <a:rPr lang="en-US" sz="1800" b="1" smtClean="0"/>
              <a:t>Create an Upload-File Form</a:t>
            </a:r>
            <a:endParaRPr lang="en-US" sz="1800" smtClean="0"/>
          </a:p>
          <a:p>
            <a:endParaRPr lang="vi-VN" smtClean="0"/>
          </a:p>
        </p:txBody>
      </p:sp>
      <p:sp>
        <p:nvSpPr>
          <p:cNvPr id="5" name="Rectangle 4"/>
          <p:cNvSpPr/>
          <p:nvPr/>
        </p:nvSpPr>
        <p:spPr bwMode="auto">
          <a:xfrm>
            <a:off x="1295400" y="2971800"/>
            <a:ext cx="6553200" cy="2438400"/>
          </a:xfrm>
          <a:prstGeom prst="rect">
            <a:avLst/>
          </a:prstGeom>
          <a:solidFill>
            <a:schemeClr val="accent1"/>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lstStyle/>
          <a:p>
            <a:pPr algn="l"/>
            <a:r>
              <a:rPr lang="en-US" sz="1600"/>
              <a:t/>
            </a:r>
            <a:br>
              <a:rPr lang="en-US" sz="1600"/>
            </a:br>
            <a:r>
              <a:rPr lang="en-US" sz="1600"/>
              <a:t>&lt;form enctype='multipart/form-data' action='upload.php' method='POST'&gt;</a:t>
            </a:r>
          </a:p>
          <a:p>
            <a:pPr algn="l"/>
            <a:endParaRPr lang="en-US" sz="1600"/>
          </a:p>
          <a:p>
            <a:pPr algn="l"/>
            <a:r>
              <a:rPr lang="en-US" sz="1600"/>
              <a:t>File:&lt;input name='uploaded' type='file'/&gt;</a:t>
            </a:r>
          </a:p>
          <a:p>
            <a:pPr algn="l"/>
            <a:r>
              <a:rPr lang="en-US" sz="1600"/>
              <a:t>&lt;input type='submit' value='Upload'/&gt;</a:t>
            </a:r>
          </a:p>
          <a:p>
            <a:pPr algn="l"/>
            <a:endParaRPr lang="en-US" sz="1600"/>
          </a:p>
          <a:p>
            <a:pPr algn="l"/>
            <a:r>
              <a:rPr lang="en-US" sz="1600"/>
              <a:t>&lt;/form&gt;</a:t>
            </a:r>
          </a:p>
          <a:p>
            <a:pPr algn="l"/>
            <a:endParaRPr lang="en-US" sz="1500" b="1">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vi-VN" b="1" smtClean="0"/>
              <a:t>PHP </a:t>
            </a:r>
            <a:r>
              <a:rPr lang="en-US" b="1" smtClean="0"/>
              <a:t>File Upload</a:t>
            </a:r>
            <a:endParaRPr lang="vi-VN" smtClean="0"/>
          </a:p>
        </p:txBody>
      </p:sp>
      <p:sp>
        <p:nvSpPr>
          <p:cNvPr id="24579" name="Content Placeholder 2"/>
          <p:cNvSpPr>
            <a:spLocks noGrp="1"/>
          </p:cNvSpPr>
          <p:nvPr>
            <p:ph idx="1"/>
          </p:nvPr>
        </p:nvSpPr>
        <p:spPr/>
        <p:txBody>
          <a:bodyPr/>
          <a:lstStyle/>
          <a:p>
            <a:r>
              <a:rPr lang="en-US" sz="1800" b="1" smtClean="0"/>
              <a:t>Create The Upload Script</a:t>
            </a:r>
          </a:p>
          <a:p>
            <a:pPr>
              <a:buFont typeface="Wingdings" pitchFamily="2" charset="2"/>
              <a:buNone/>
            </a:pPr>
            <a:r>
              <a:rPr lang="en-US" sz="1800" smtClean="0"/>
              <a:t/>
            </a:r>
            <a:br>
              <a:rPr lang="en-US" sz="1800" smtClean="0"/>
            </a:br>
            <a:endParaRPr lang="en-US" sz="1800" smtClean="0"/>
          </a:p>
          <a:p>
            <a:endParaRPr lang="vi-VN" smtClean="0"/>
          </a:p>
        </p:txBody>
      </p:sp>
      <p:sp>
        <p:nvSpPr>
          <p:cNvPr id="5" name="Rectangle 4"/>
          <p:cNvSpPr/>
          <p:nvPr/>
        </p:nvSpPr>
        <p:spPr bwMode="auto">
          <a:xfrm>
            <a:off x="1371600" y="2667000"/>
            <a:ext cx="7162800" cy="2819400"/>
          </a:xfrm>
          <a:prstGeom prst="rect">
            <a:avLst/>
          </a:prstGeom>
          <a:solidFill>
            <a:schemeClr val="accent1"/>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lstStyle/>
          <a:p>
            <a:pPr algn="l"/>
            <a:r>
              <a:rPr lang="en-US" sz="1600"/>
              <a:t>&lt;?</a:t>
            </a:r>
          </a:p>
          <a:p>
            <a:pPr algn="l"/>
            <a:endParaRPr lang="en-US" sz="1600"/>
          </a:p>
          <a:p>
            <a:pPr algn="l"/>
            <a:r>
              <a:rPr lang="en-US" sz="1600"/>
              <a:t>$target = "test/“. $_FILES['uploaded']['name'] ;</a:t>
            </a:r>
          </a:p>
          <a:p>
            <a:pPr algn="l"/>
            <a:endParaRPr lang="en-US" sz="1600"/>
          </a:p>
          <a:p>
            <a:pPr algn="l"/>
            <a:r>
              <a:rPr lang="en-US" sz="1600"/>
              <a:t>if(move_uploaded_file($_FILES['uploaded']['tmp_name'],$target))</a:t>
            </a:r>
            <a:br>
              <a:rPr lang="en-US" sz="1600"/>
            </a:br>
            <a:r>
              <a:rPr lang="en-US" sz="1600"/>
              <a:t> </a:t>
            </a:r>
            <a:br>
              <a:rPr lang="en-US" sz="1600"/>
            </a:br>
            <a:r>
              <a:rPr lang="en-US" sz="1600"/>
              <a:t>echo "OK!";//$chmod o+rw galleries</a:t>
            </a:r>
          </a:p>
          <a:p>
            <a:pPr algn="l"/>
            <a:endParaRPr lang="en-US" sz="1600"/>
          </a:p>
          <a:p>
            <a:pPr algn="l"/>
            <a:r>
              <a:rPr lang="en-US" sz="1600"/>
              <a:t>?&gt;</a:t>
            </a:r>
          </a:p>
          <a:p>
            <a:pPr algn="l"/>
            <a:endParaRPr lang="en-US" sz="1600" b="1">
              <a:solidFill>
                <a:srgbClr val="FFFFFF"/>
              </a:solidFill>
            </a:endParaRPr>
          </a:p>
          <a:p>
            <a:pPr algn="l"/>
            <a:endParaRPr lang="en-US" sz="1600" b="1">
              <a:solidFill>
                <a:srgbClr val="FFFFFF"/>
              </a:solidFill>
            </a:endParaRPr>
          </a:p>
          <a:p>
            <a:pPr algn="l"/>
            <a:endParaRPr lang="en-US" sz="1600" b="1">
              <a:solidFill>
                <a:srgbClr val="FFFFFF"/>
              </a:solidFill>
            </a:endParaRPr>
          </a:p>
          <a:p>
            <a:pPr algn="l"/>
            <a:endParaRPr lang="en-US" sz="1500" b="1">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idx="4294967295"/>
          </p:nvPr>
        </p:nvSpPr>
        <p:spPr/>
        <p:txBody>
          <a:bodyPr/>
          <a:lstStyle/>
          <a:p>
            <a:r>
              <a:rPr lang="en-US" b="1" smtClean="0"/>
              <a:t>PHP Forms and User Input</a:t>
            </a:r>
            <a:endParaRPr lang="vi-VN" smtClean="0"/>
          </a:p>
        </p:txBody>
      </p:sp>
      <p:sp>
        <p:nvSpPr>
          <p:cNvPr id="43011" name="Content Placeholder 2"/>
          <p:cNvSpPr>
            <a:spLocks noGrp="1"/>
          </p:cNvSpPr>
          <p:nvPr>
            <p:ph idx="4294967295"/>
          </p:nvPr>
        </p:nvSpPr>
        <p:spPr/>
        <p:txBody>
          <a:bodyPr/>
          <a:lstStyle/>
          <a:p>
            <a:r>
              <a:rPr lang="en-US" sz="2000" smtClean="0"/>
              <a:t>The PHP $_GET and $_POST variables are used to retrieve information from forms, like user input.</a:t>
            </a:r>
          </a:p>
          <a:p>
            <a:r>
              <a:rPr lang="en-US" sz="2000" smtClean="0"/>
              <a:t>PHP Form Handling</a:t>
            </a:r>
          </a:p>
          <a:p>
            <a:pPr>
              <a:buFont typeface="Wingdings" pitchFamily="2" charset="2"/>
              <a:buNone/>
            </a:pPr>
            <a:r>
              <a:rPr lang="en-US" sz="2000" smtClean="0"/>
              <a:t> 	The most important thing to notice when dealing with HTML forms and PHP is that any form element in an HTML page will automatically be available to your PHP scripts.</a:t>
            </a:r>
            <a:br>
              <a:rPr lang="en-US" sz="2000" smtClean="0"/>
            </a:br>
            <a:endParaRPr lang="en-US" sz="2000" smtClean="0"/>
          </a:p>
          <a:p>
            <a:r>
              <a:rPr lang="en-US" sz="2000" smtClean="0"/>
              <a:t>The PHP $_GET and $_POST variables will be explained in the next slides.</a:t>
            </a:r>
            <a:endParaRPr lang="vi-VN" sz="20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idx="4294967295"/>
          </p:nvPr>
        </p:nvSpPr>
        <p:spPr/>
        <p:txBody>
          <a:bodyPr/>
          <a:lstStyle/>
          <a:p>
            <a:r>
              <a:rPr lang="vi-VN" b="1" smtClean="0"/>
              <a:t>PHP $_GET</a:t>
            </a:r>
            <a:endParaRPr lang="vi-VN" smtClean="0"/>
          </a:p>
        </p:txBody>
      </p:sp>
      <p:sp>
        <p:nvSpPr>
          <p:cNvPr id="44035" name="Content Placeholder 2"/>
          <p:cNvSpPr>
            <a:spLocks noGrp="1"/>
          </p:cNvSpPr>
          <p:nvPr>
            <p:ph idx="4294967295"/>
          </p:nvPr>
        </p:nvSpPr>
        <p:spPr/>
        <p:txBody>
          <a:bodyPr/>
          <a:lstStyle/>
          <a:p>
            <a:r>
              <a:rPr lang="en-US" sz="1800" smtClean="0"/>
              <a:t>The $_GET variable is used to collect values from a form with method="get".</a:t>
            </a:r>
            <a:br>
              <a:rPr lang="en-US" sz="1800" smtClean="0"/>
            </a:br>
            <a:endParaRPr lang="vi-VN" sz="1800" smtClean="0"/>
          </a:p>
          <a:p>
            <a:r>
              <a:rPr lang="en-US" sz="1800" smtClean="0"/>
              <a:t>The $_GET Variable</a:t>
            </a:r>
          </a:p>
          <a:p>
            <a:endParaRPr lang="en-US" sz="1800" smtClean="0"/>
          </a:p>
          <a:p>
            <a:pPr lvl="1"/>
            <a:r>
              <a:rPr lang="en-US" sz="1800" smtClean="0"/>
              <a:t>The $_GET variable is an array of variable names and values sent by the HTTP GET method.</a:t>
            </a:r>
          </a:p>
          <a:p>
            <a:pPr lvl="1"/>
            <a:r>
              <a:rPr lang="en-US" sz="1800" smtClean="0"/>
              <a:t>The $_GET variable is used to collect values from a form with method="get". Information sent from a form with the GET method is visible to everyone (it will be displayed in the browser's address bar) and it has limits on the amount of information to send (max. 100 characters).</a:t>
            </a:r>
          </a:p>
          <a:p>
            <a:endParaRPr lang="vi-VN"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idx="4294967295"/>
          </p:nvPr>
        </p:nvSpPr>
        <p:spPr/>
        <p:txBody>
          <a:bodyPr/>
          <a:lstStyle/>
          <a:p>
            <a:r>
              <a:rPr lang="en-US" smtClean="0"/>
              <a:t>Example</a:t>
            </a:r>
            <a:endParaRPr lang="vi-VN" smtClean="0"/>
          </a:p>
        </p:txBody>
      </p:sp>
      <p:sp>
        <p:nvSpPr>
          <p:cNvPr id="5" name="Rectangle 4"/>
          <p:cNvSpPr/>
          <p:nvPr/>
        </p:nvSpPr>
        <p:spPr bwMode="auto">
          <a:xfrm>
            <a:off x="533400" y="2133600"/>
            <a:ext cx="8305800" cy="4114800"/>
          </a:xfrm>
          <a:prstGeom prst="rect">
            <a:avLst/>
          </a:prstGeom>
          <a:solidFill>
            <a:schemeClr val="accent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l"/>
            <a:endParaRPr lang="en-US" sz="1600"/>
          </a:p>
          <a:p>
            <a:pPr algn="l"/>
            <a:endParaRPr lang="en-US" sz="1600"/>
          </a:p>
        </p:txBody>
      </p:sp>
      <p:pic>
        <p:nvPicPr>
          <p:cNvPr id="45060" name="Picture 5" descr="Untitled.jpg"/>
          <p:cNvPicPr>
            <a:picLocks noChangeAspect="1"/>
          </p:cNvPicPr>
          <p:nvPr/>
        </p:nvPicPr>
        <p:blipFill>
          <a:blip r:embed="rId2"/>
          <a:srcRect/>
          <a:stretch>
            <a:fillRect/>
          </a:stretch>
        </p:blipFill>
        <p:spPr bwMode="auto">
          <a:xfrm>
            <a:off x="685800" y="2438400"/>
            <a:ext cx="7972425" cy="3486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idx="4294967295"/>
          </p:nvPr>
        </p:nvSpPr>
        <p:spPr/>
        <p:txBody>
          <a:bodyPr/>
          <a:lstStyle/>
          <a:p>
            <a:r>
              <a:rPr lang="vi-VN" b="1" smtClean="0"/>
              <a:t>PHP $_POST</a:t>
            </a:r>
            <a:endParaRPr lang="vi-VN" smtClean="0"/>
          </a:p>
        </p:txBody>
      </p:sp>
      <p:sp>
        <p:nvSpPr>
          <p:cNvPr id="46083" name="Content Placeholder 2"/>
          <p:cNvSpPr>
            <a:spLocks noGrp="1"/>
          </p:cNvSpPr>
          <p:nvPr>
            <p:ph idx="4294967295"/>
          </p:nvPr>
        </p:nvSpPr>
        <p:spPr/>
        <p:txBody>
          <a:bodyPr/>
          <a:lstStyle/>
          <a:p>
            <a:r>
              <a:rPr lang="en-US" sz="1800" smtClean="0"/>
              <a:t>The $_POST variable is used to collect values from a form with method="post".</a:t>
            </a:r>
            <a:br>
              <a:rPr lang="en-US" sz="1800" smtClean="0"/>
            </a:br>
            <a:endParaRPr lang="vi-VN" sz="1800" smtClean="0"/>
          </a:p>
          <a:p>
            <a:r>
              <a:rPr lang="en-US" sz="1800" smtClean="0"/>
              <a:t>The $_POST Variable</a:t>
            </a:r>
          </a:p>
          <a:p>
            <a:endParaRPr lang="en-US" sz="1800" smtClean="0"/>
          </a:p>
          <a:p>
            <a:pPr lvl="1"/>
            <a:r>
              <a:rPr lang="en-US" sz="1800" smtClean="0"/>
              <a:t>The $_POST variable is an array of variable names and values sent by the HTTP POST method.</a:t>
            </a:r>
          </a:p>
          <a:p>
            <a:pPr lvl="1"/>
            <a:r>
              <a:rPr lang="en-US" sz="1800" smtClean="0"/>
              <a:t>The $_POST variable is used to collect values from a form with method="post". Information sent from a form with the POST method is invisible to others and has no limits on the amount of information to send.</a:t>
            </a:r>
          </a:p>
          <a:p>
            <a:endParaRPr lang="vi-VN"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idx="4294967295"/>
          </p:nvPr>
        </p:nvSpPr>
        <p:spPr/>
        <p:txBody>
          <a:bodyPr/>
          <a:lstStyle/>
          <a:p>
            <a:r>
              <a:rPr lang="en-US" smtClean="0"/>
              <a:t>Example</a:t>
            </a:r>
            <a:endParaRPr lang="vi-VN" smtClean="0"/>
          </a:p>
        </p:txBody>
      </p:sp>
      <p:sp>
        <p:nvSpPr>
          <p:cNvPr id="4" name="Rectangle 3"/>
          <p:cNvSpPr/>
          <p:nvPr/>
        </p:nvSpPr>
        <p:spPr bwMode="auto">
          <a:xfrm>
            <a:off x="533400" y="2133600"/>
            <a:ext cx="8305800" cy="4114800"/>
          </a:xfrm>
          <a:prstGeom prst="rect">
            <a:avLst/>
          </a:prstGeom>
          <a:solidFill>
            <a:schemeClr val="accent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l"/>
            <a:endParaRPr lang="en-US" sz="1600"/>
          </a:p>
          <a:p>
            <a:pPr algn="l"/>
            <a:endParaRPr lang="en-US" sz="1600"/>
          </a:p>
        </p:txBody>
      </p:sp>
      <p:pic>
        <p:nvPicPr>
          <p:cNvPr id="47108" name="Picture 5" descr="Untitled.jpg"/>
          <p:cNvPicPr>
            <a:picLocks noChangeAspect="1"/>
          </p:cNvPicPr>
          <p:nvPr/>
        </p:nvPicPr>
        <p:blipFill>
          <a:blip r:embed="rId2"/>
          <a:srcRect/>
          <a:stretch>
            <a:fillRect/>
          </a:stretch>
        </p:blipFill>
        <p:spPr bwMode="auto">
          <a:xfrm>
            <a:off x="762000" y="2343150"/>
            <a:ext cx="7962900" cy="3752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066800" y="914400"/>
            <a:ext cx="7848600" cy="838200"/>
          </a:xfrm>
        </p:spPr>
        <p:txBody>
          <a:bodyPr/>
          <a:lstStyle/>
          <a:p>
            <a:pPr eaLnBrk="1" hangingPunct="1">
              <a:tabLst>
                <a:tab pos="7315200" algn="r"/>
              </a:tabLst>
            </a:pPr>
            <a:r>
              <a:rPr lang="en-US" smtClean="0"/>
              <a:t>Chapter Objectives</a:t>
            </a:r>
            <a:r>
              <a:rPr lang="en-US" sz="4800" smtClean="0"/>
              <a:t> 	</a:t>
            </a:r>
            <a:endParaRPr lang="en-US" sz="4800" i="1" smtClean="0"/>
          </a:p>
        </p:txBody>
      </p:sp>
      <p:sp>
        <p:nvSpPr>
          <p:cNvPr id="4099" name="Rectangle 3"/>
          <p:cNvSpPr>
            <a:spLocks noGrp="1" noChangeArrowheads="1"/>
          </p:cNvSpPr>
          <p:nvPr>
            <p:ph type="body" idx="1"/>
          </p:nvPr>
        </p:nvSpPr>
        <p:spPr>
          <a:xfrm>
            <a:off x="1295400" y="2133600"/>
            <a:ext cx="6705600" cy="4114800"/>
          </a:xfrm>
        </p:spPr>
        <p:txBody>
          <a:bodyPr/>
          <a:lstStyle/>
          <a:p>
            <a:pPr eaLnBrk="1" hangingPunct="1">
              <a:buFont typeface="Wingdings" pitchFamily="2" charset="2"/>
              <a:buNone/>
            </a:pPr>
            <a:r>
              <a:rPr lang="vi-VN" smtClean="0"/>
              <a:t>Some Build-In Functions :</a:t>
            </a:r>
          </a:p>
          <a:p>
            <a:pPr eaLnBrk="1" hangingPunct="1"/>
            <a:r>
              <a:rPr lang="vi-VN" smtClean="0"/>
              <a:t>PHP Date</a:t>
            </a:r>
          </a:p>
          <a:p>
            <a:pPr eaLnBrk="1" hangingPunct="1"/>
            <a:r>
              <a:rPr lang="vi-VN" smtClean="0"/>
              <a:t>PHP Include</a:t>
            </a:r>
          </a:p>
          <a:p>
            <a:pPr eaLnBrk="1" hangingPunct="1"/>
            <a:r>
              <a:rPr lang="vi-VN" smtClean="0"/>
              <a:t>PHP Cookies</a:t>
            </a:r>
          </a:p>
          <a:p>
            <a:pPr eaLnBrk="1" hangingPunct="1"/>
            <a:r>
              <a:rPr lang="vi-VN" smtClean="0"/>
              <a:t>PHP Sessions</a:t>
            </a:r>
          </a:p>
          <a:p>
            <a:pPr eaLnBrk="1" hangingPunct="1"/>
            <a:r>
              <a:rPr lang="vi-VN" smtClean="0"/>
              <a:t>PHP </a:t>
            </a:r>
            <a:r>
              <a:rPr lang="en-US" smtClean="0"/>
              <a:t>Upload</a:t>
            </a:r>
          </a:p>
          <a:p>
            <a:pPr eaLnBrk="1" hangingPunct="1"/>
            <a:r>
              <a:rPr lang="en-US" smtClean="0"/>
              <a:t>PHP Post</a:t>
            </a:r>
          </a:p>
          <a:p>
            <a:pPr eaLnBrk="1" hangingPunct="1"/>
            <a:r>
              <a:rPr lang="en-US" smtClean="0"/>
              <a:t>PHP Get</a:t>
            </a:r>
            <a:endParaRPr lang="vi-VN"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066800" y="914400"/>
            <a:ext cx="7848600" cy="838200"/>
          </a:xfrm>
        </p:spPr>
        <p:txBody>
          <a:bodyPr/>
          <a:lstStyle/>
          <a:p>
            <a:pPr eaLnBrk="1" hangingPunct="1">
              <a:tabLst>
                <a:tab pos="7315200" algn="r"/>
              </a:tabLst>
            </a:pPr>
            <a:r>
              <a:rPr lang="en-US" smtClean="0"/>
              <a:t>PHP Date</a:t>
            </a:r>
            <a:r>
              <a:rPr lang="en-US" sz="4800" smtClean="0"/>
              <a:t>	</a:t>
            </a:r>
          </a:p>
        </p:txBody>
      </p:sp>
      <p:sp>
        <p:nvSpPr>
          <p:cNvPr id="5123" name="Rectangle 3"/>
          <p:cNvSpPr>
            <a:spLocks noGrp="1" noChangeArrowheads="1"/>
          </p:cNvSpPr>
          <p:nvPr>
            <p:ph type="body" idx="1"/>
          </p:nvPr>
        </p:nvSpPr>
        <p:spPr>
          <a:xfrm>
            <a:off x="838200" y="2133600"/>
            <a:ext cx="7772400" cy="4114800"/>
          </a:xfrm>
        </p:spPr>
        <p:txBody>
          <a:bodyPr/>
          <a:lstStyle/>
          <a:p>
            <a:pPr>
              <a:buFont typeface="Wingdings" pitchFamily="2" charset="2"/>
              <a:buNone/>
            </a:pPr>
            <a:r>
              <a:rPr lang="en-US" sz="1800" b="1" smtClean="0"/>
              <a:t>	PHP Date / Time Introduction</a:t>
            </a:r>
          </a:p>
          <a:p>
            <a:r>
              <a:rPr lang="en-US" sz="1800" smtClean="0"/>
              <a:t>The date/time functions allow you to extract and format the date and time on the server. These functions depend on the locale settings of the server!</a:t>
            </a:r>
          </a:p>
          <a:p>
            <a:pPr>
              <a:buFont typeface="Wingdings" pitchFamily="2" charset="2"/>
              <a:buNone/>
            </a:pPr>
            <a:r>
              <a:rPr lang="en-US" sz="1800" b="1" smtClean="0"/>
              <a:t>	PHP Date - Format the Date</a:t>
            </a:r>
          </a:p>
          <a:p>
            <a:r>
              <a:rPr lang="en-US" sz="1800" smtClean="0"/>
              <a:t>The first parameter in the date() function specifies how to format the date/time. It uses letters to represent date and time formats. Here are some of the letters that can be used:</a:t>
            </a:r>
            <a:br>
              <a:rPr lang="en-US" sz="1800" smtClean="0"/>
            </a:br>
            <a:endParaRPr lang="en-US" sz="1800" smtClean="0"/>
          </a:p>
          <a:p>
            <a:pPr lvl="1"/>
            <a:r>
              <a:rPr lang="en-US" sz="1800" smtClean="0"/>
              <a:t>d - The day of the month (01-31) </a:t>
            </a:r>
          </a:p>
          <a:p>
            <a:pPr lvl="1"/>
            <a:r>
              <a:rPr lang="en-US" sz="1800" smtClean="0"/>
              <a:t>m - The current month, as a number (01-12)</a:t>
            </a:r>
          </a:p>
          <a:p>
            <a:pPr lvl="1"/>
            <a:r>
              <a:rPr lang="en-US" sz="1800" smtClean="0"/>
              <a:t>Y - The current year in four digits</a:t>
            </a:r>
          </a:p>
          <a:p>
            <a:pPr lvl="1"/>
            <a:r>
              <a:rPr lang="en-US" sz="1800" smtClean="0"/>
              <a:t>Other characters, like"/", ".", or "-" can also be inserted between the letters to add additional formatting</a:t>
            </a:r>
          </a:p>
          <a:p>
            <a:pPr eaLnBrk="1" hangingPunct="1"/>
            <a:endParaRPr lang="en-US"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Example</a:t>
            </a:r>
            <a:endParaRPr lang="vi-VN" smtClean="0"/>
          </a:p>
        </p:txBody>
      </p:sp>
      <p:sp>
        <p:nvSpPr>
          <p:cNvPr id="4" name="Rectangle 3"/>
          <p:cNvSpPr/>
          <p:nvPr/>
        </p:nvSpPr>
        <p:spPr bwMode="auto">
          <a:xfrm>
            <a:off x="1066800" y="2209800"/>
            <a:ext cx="6400800" cy="4267200"/>
          </a:xfrm>
          <a:prstGeom prst="rect">
            <a:avLst/>
          </a:prstGeom>
          <a:solidFill>
            <a:schemeClr val="accent1"/>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lstStyle/>
          <a:p>
            <a:pPr algn="l"/>
            <a:r>
              <a:rPr lang="es-ES" sz="1800"/>
              <a:t>  </a:t>
            </a:r>
            <a:r>
              <a:rPr lang="es-ES" sz="1800" b="1"/>
              <a:t>Code</a:t>
            </a:r>
          </a:p>
          <a:p>
            <a:pPr algn="l"/>
            <a:r>
              <a:rPr lang="es-ES" sz="1800"/>
              <a:t> </a:t>
            </a:r>
          </a:p>
          <a:p>
            <a:pPr algn="l"/>
            <a:r>
              <a:rPr lang="es-ES" sz="1800"/>
              <a:t>  &lt;?</a:t>
            </a:r>
          </a:p>
          <a:p>
            <a:pPr algn="l"/>
            <a:r>
              <a:rPr lang="es-ES" sz="1800"/>
              <a:t>          echo date("Y/m/d"); </a:t>
            </a:r>
          </a:p>
          <a:p>
            <a:pPr algn="l"/>
            <a:r>
              <a:rPr lang="es-ES" sz="1800"/>
              <a:t>          echo "&lt;br /&gt;"; </a:t>
            </a:r>
          </a:p>
          <a:p>
            <a:pPr algn="l"/>
            <a:r>
              <a:rPr lang="es-ES" sz="1800"/>
              <a:t>          echo date("Y.m.d"); </a:t>
            </a:r>
          </a:p>
          <a:p>
            <a:pPr algn="l"/>
            <a:r>
              <a:rPr lang="es-ES" sz="1800"/>
              <a:t>          echo "&lt;br /&gt;"; </a:t>
            </a:r>
          </a:p>
          <a:p>
            <a:pPr algn="l"/>
            <a:r>
              <a:rPr lang="es-ES" sz="1800"/>
              <a:t>          echo date("Y-m-d"); </a:t>
            </a:r>
          </a:p>
          <a:p>
            <a:pPr algn="l"/>
            <a:r>
              <a:rPr lang="es-ES" sz="1800"/>
              <a:t>   ?&gt;</a:t>
            </a:r>
          </a:p>
          <a:p>
            <a:pPr algn="l"/>
            <a:endParaRPr lang="es-ES" sz="1800"/>
          </a:p>
          <a:p>
            <a:pPr algn="l"/>
            <a:r>
              <a:rPr lang="es-ES" sz="1800"/>
              <a:t>   </a:t>
            </a:r>
            <a:r>
              <a:rPr lang="es-ES" sz="1800" b="1"/>
              <a:t>Output</a:t>
            </a:r>
          </a:p>
          <a:p>
            <a:pPr algn="l"/>
            <a:r>
              <a:rPr lang="es-ES" sz="1800" b="1"/>
              <a:t> </a:t>
            </a:r>
          </a:p>
          <a:p>
            <a:pPr algn="l"/>
            <a:r>
              <a:rPr lang="es-ES" sz="1800" b="1"/>
              <a:t>           </a:t>
            </a:r>
            <a:r>
              <a:rPr lang="en-US" sz="1800"/>
              <a:t>2006/07/11 </a:t>
            </a:r>
          </a:p>
          <a:p>
            <a:pPr algn="l"/>
            <a:r>
              <a:rPr lang="en-US" sz="1800"/>
              <a:t>          2006.07.11 </a:t>
            </a:r>
          </a:p>
          <a:p>
            <a:pPr algn="l"/>
            <a:r>
              <a:rPr lang="en-US" sz="1800"/>
              <a:t>          2006-07-11</a:t>
            </a:r>
            <a:endParaRPr lang="es-ES" sz="1800" b="1"/>
          </a:p>
          <a:p>
            <a:pPr algn="l"/>
            <a:r>
              <a:rPr lang="es-ES" sz="1800">
                <a:solidFill>
                  <a:srgbClr val="FFFFFF"/>
                </a:solidFill>
              </a:rPr>
              <a:t>    </a:t>
            </a:r>
          </a:p>
          <a:p>
            <a:pPr algn="l"/>
            <a:r>
              <a:rPr lang="es-ES" sz="1800">
                <a:solidFill>
                  <a:srgbClr val="FFFFFF"/>
                </a:solidFill>
              </a:rPr>
              <a:t>    </a:t>
            </a:r>
            <a:endParaRPr lang="en-US" sz="1800">
              <a:solidFill>
                <a:srgbClr val="FFFFFF"/>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vi-VN" b="1" smtClean="0"/>
              <a:t>PHP Include File</a:t>
            </a:r>
            <a:endParaRPr lang="vi-VN" smtClean="0"/>
          </a:p>
        </p:txBody>
      </p:sp>
      <p:sp>
        <p:nvSpPr>
          <p:cNvPr id="7171" name="Content Placeholder 2"/>
          <p:cNvSpPr>
            <a:spLocks noGrp="1"/>
          </p:cNvSpPr>
          <p:nvPr>
            <p:ph idx="1"/>
          </p:nvPr>
        </p:nvSpPr>
        <p:spPr>
          <a:xfrm>
            <a:off x="1182688" y="2057400"/>
            <a:ext cx="7772400" cy="4075113"/>
          </a:xfrm>
        </p:spPr>
        <p:txBody>
          <a:bodyPr/>
          <a:lstStyle/>
          <a:p>
            <a:r>
              <a:rPr lang="en-US" sz="1800" smtClean="0"/>
              <a:t>Server Side Includes (SSI) are used to create functions, headers, footers, or elements that will be reused on multiple pages.</a:t>
            </a:r>
            <a:br>
              <a:rPr lang="en-US" sz="1800" smtClean="0"/>
            </a:br>
            <a:endParaRPr lang="vi-VN" sz="1800" smtClean="0"/>
          </a:p>
          <a:p>
            <a:r>
              <a:rPr lang="en-US" sz="1800" smtClean="0"/>
              <a:t>You can insert the content of a file into a PHP file before the server executes it, with the include() or require() function. The two functions are identical in every way, except how they handle errors. The include() function generates a warning (but the script will continue execution) while the require() function generates a fatal error (and the script execution will stop after the error).</a:t>
            </a:r>
            <a:endParaRPr lang="vi-VN" sz="1800" smtClean="0"/>
          </a:p>
        </p:txBody>
      </p:sp>
      <p:sp>
        <p:nvSpPr>
          <p:cNvPr id="5" name="Rectangle 4"/>
          <p:cNvSpPr/>
          <p:nvPr/>
        </p:nvSpPr>
        <p:spPr bwMode="auto">
          <a:xfrm>
            <a:off x="1600200" y="4724400"/>
            <a:ext cx="4876800" cy="1752600"/>
          </a:xfrm>
          <a:prstGeom prst="rect">
            <a:avLst/>
          </a:prstGeom>
          <a:solidFill>
            <a:schemeClr val="accent1"/>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lstStyle/>
          <a:p>
            <a:pPr algn="l"/>
            <a:r>
              <a:rPr lang="en-US" sz="1800"/>
              <a:t>&lt;?</a:t>
            </a:r>
          </a:p>
          <a:p>
            <a:pPr algn="l"/>
            <a:r>
              <a:rPr lang="en-US" sz="1800"/>
              <a:t>       include(“header.php”);</a:t>
            </a:r>
          </a:p>
          <a:p>
            <a:pPr algn="l"/>
            <a:r>
              <a:rPr lang="en-US" sz="1800"/>
              <a:t>       include_once(“body.php”);</a:t>
            </a:r>
          </a:p>
          <a:p>
            <a:pPr algn="l"/>
            <a:r>
              <a:rPr lang="en-US" sz="1800"/>
              <a:t>       require(“test.php”);</a:t>
            </a:r>
          </a:p>
          <a:p>
            <a:pPr algn="l"/>
            <a:r>
              <a:rPr lang="en-US" sz="1800"/>
              <a:t>       require_once(“connect.php”);</a:t>
            </a:r>
          </a:p>
          <a:p>
            <a:pPr algn="l"/>
            <a:r>
              <a:rPr lang="en-US" sz="1800"/>
              <a:t>?&gt;</a:t>
            </a:r>
            <a:endParaRPr lang="en-US" sz="1800" b="1">
              <a:solidFill>
                <a:srgbClr val="FFFFFF"/>
              </a:solidFill>
            </a:endParaRPr>
          </a:p>
          <a:p>
            <a:pPr algn="l"/>
            <a:endParaRPr lang="en-US" sz="1800" b="1">
              <a:solidFill>
                <a:srgbClr val="FFFFFF"/>
              </a:solidFill>
            </a:endParaRPr>
          </a:p>
          <a:p>
            <a:pPr algn="l"/>
            <a:endParaRPr lang="en-US" sz="1800" b="1">
              <a:solidFill>
                <a:srgbClr val="FFFFFF"/>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vi-VN" b="1" smtClean="0"/>
              <a:t>PHP Cookies</a:t>
            </a:r>
          </a:p>
        </p:txBody>
      </p:sp>
      <p:sp>
        <p:nvSpPr>
          <p:cNvPr id="17411" name="Content Placeholder 2"/>
          <p:cNvSpPr>
            <a:spLocks noGrp="1"/>
          </p:cNvSpPr>
          <p:nvPr>
            <p:ph idx="1"/>
          </p:nvPr>
        </p:nvSpPr>
        <p:spPr>
          <a:xfrm>
            <a:off x="1182688" y="2438400"/>
            <a:ext cx="7772400" cy="3694113"/>
          </a:xfrm>
        </p:spPr>
        <p:txBody>
          <a:bodyPr/>
          <a:lstStyle/>
          <a:p>
            <a:r>
              <a:rPr lang="en-US" sz="2000" b="1" dirty="0" smtClean="0"/>
              <a:t>What is a Cookie?</a:t>
            </a:r>
          </a:p>
          <a:p>
            <a:pPr>
              <a:buFont typeface="Wingdings" pitchFamily="2" charset="2"/>
              <a:buNone/>
            </a:pPr>
            <a:r>
              <a:rPr lang="en-US" sz="2000" b="1" dirty="0" smtClean="0"/>
              <a:t> 	</a:t>
            </a:r>
            <a:r>
              <a:rPr lang="en-US" sz="2000" dirty="0" smtClean="0"/>
              <a:t>A cookie is often used to identify a user. A cookie is a small file that the server embeds on the user's computer. Each time the same computer requests a page with a browser, it will send the cookie too. With PHP, you can both create and retrieve cookie values.</a:t>
            </a:r>
            <a:br>
              <a:rPr lang="en-US" sz="2000" dirty="0" smtClean="0"/>
            </a:br>
            <a:endParaRPr lang="en-US" sz="2000" dirty="0" smtClean="0"/>
          </a:p>
          <a:p>
            <a:r>
              <a:rPr lang="en-US" sz="2000" b="1" dirty="0" smtClean="0"/>
              <a:t>How to Create a Cookie?</a:t>
            </a:r>
          </a:p>
          <a:p>
            <a:pPr>
              <a:buFont typeface="Wingdings" pitchFamily="2" charset="2"/>
              <a:buNone/>
            </a:pPr>
            <a:r>
              <a:rPr lang="en-US" sz="2000" dirty="0" smtClean="0"/>
              <a:t>	The </a:t>
            </a:r>
            <a:r>
              <a:rPr lang="en-US" sz="2000" dirty="0" err="1" smtClean="0"/>
              <a:t>setcookie</a:t>
            </a:r>
            <a:r>
              <a:rPr lang="en-US" sz="2000" dirty="0" smtClean="0"/>
              <a:t>() function is used to set a cookie. The </a:t>
            </a:r>
            <a:r>
              <a:rPr lang="en-US" sz="2000" dirty="0" err="1" smtClean="0"/>
              <a:t>setcookie</a:t>
            </a:r>
            <a:r>
              <a:rPr lang="en-US" sz="2000" dirty="0" smtClean="0"/>
              <a:t>() function must appear BEFORE the &lt;html&gt; tag. </a:t>
            </a:r>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vi-VN" b="1" smtClean="0"/>
              <a:t>PHP Cookies</a:t>
            </a:r>
          </a:p>
        </p:txBody>
      </p:sp>
      <p:sp>
        <p:nvSpPr>
          <p:cNvPr id="18435" name="Content Placeholder 2"/>
          <p:cNvSpPr>
            <a:spLocks noGrp="1"/>
          </p:cNvSpPr>
          <p:nvPr>
            <p:ph idx="1"/>
          </p:nvPr>
        </p:nvSpPr>
        <p:spPr/>
        <p:txBody>
          <a:bodyPr/>
          <a:lstStyle/>
          <a:p>
            <a:endParaRPr lang="en-US" sz="1800" smtClean="0"/>
          </a:p>
          <a:p>
            <a:endParaRPr lang="en-US" sz="1800" smtClean="0"/>
          </a:p>
        </p:txBody>
      </p:sp>
      <p:sp>
        <p:nvSpPr>
          <p:cNvPr id="5" name="Rectangle 4"/>
          <p:cNvSpPr/>
          <p:nvPr/>
        </p:nvSpPr>
        <p:spPr bwMode="auto">
          <a:xfrm>
            <a:off x="1066800" y="2209800"/>
            <a:ext cx="7010400" cy="4038600"/>
          </a:xfrm>
          <a:prstGeom prst="rect">
            <a:avLst/>
          </a:prstGeom>
          <a:solidFill>
            <a:schemeClr val="accent1"/>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lstStyle/>
          <a:p>
            <a:pPr algn="l"/>
            <a:r>
              <a:rPr lang="en-US" sz="1800" b="1"/>
              <a:t>Syntax</a:t>
            </a:r>
            <a:br>
              <a:rPr lang="en-US" sz="1800" b="1"/>
            </a:br>
            <a:endParaRPr lang="en-US" sz="1800" b="1"/>
          </a:p>
          <a:p>
            <a:pPr algn="l"/>
            <a:r>
              <a:rPr lang="en-US" sz="1800"/>
              <a:t>setcookie(name, value, expire, path, domain); </a:t>
            </a:r>
            <a:r>
              <a:rPr lang="en-US" sz="1800" b="1"/>
              <a:t/>
            </a:r>
            <a:br>
              <a:rPr lang="en-US" sz="1800" b="1"/>
            </a:br>
            <a:endParaRPr lang="en-US" sz="1800" b="1"/>
          </a:p>
          <a:p>
            <a:pPr algn="l"/>
            <a:r>
              <a:rPr lang="en-US" sz="1800" b="1"/>
              <a:t>Example </a:t>
            </a:r>
            <a:br>
              <a:rPr lang="en-US" sz="1800" b="1"/>
            </a:br>
            <a:endParaRPr lang="en-US" sz="1800" b="1"/>
          </a:p>
          <a:p>
            <a:pPr algn="l"/>
            <a:r>
              <a:rPr lang="en-US" sz="1800"/>
              <a:t>In the example below, we will create a cookie named "user" and assign the value "Alex Porter" to it. </a:t>
            </a:r>
            <a:br>
              <a:rPr lang="en-US" sz="1800"/>
            </a:br>
            <a:endParaRPr lang="en-US" sz="1800"/>
          </a:p>
          <a:p>
            <a:pPr algn="l"/>
            <a:r>
              <a:rPr lang="en-US" sz="1800"/>
              <a:t>We also specify that the cookie should expire after one hour:</a:t>
            </a:r>
          </a:p>
          <a:p>
            <a:pPr algn="l"/>
            <a:endParaRPr lang="en-US" sz="1800"/>
          </a:p>
          <a:p>
            <a:pPr algn="l"/>
            <a:r>
              <a:rPr lang="en-US" sz="1800"/>
              <a:t>&lt;? setcookie("user", "Alex Porter", time()+3600); ?&gt;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vi-VN" b="1" smtClean="0"/>
              <a:t>PHP Cookies</a:t>
            </a:r>
            <a:endParaRPr lang="vi-VN" smtClean="0"/>
          </a:p>
        </p:txBody>
      </p:sp>
      <p:sp>
        <p:nvSpPr>
          <p:cNvPr id="19459" name="Content Placeholder 2"/>
          <p:cNvSpPr>
            <a:spLocks noGrp="1"/>
          </p:cNvSpPr>
          <p:nvPr>
            <p:ph idx="1"/>
          </p:nvPr>
        </p:nvSpPr>
        <p:spPr>
          <a:xfrm>
            <a:off x="1182688" y="1828800"/>
            <a:ext cx="7772400" cy="5029200"/>
          </a:xfrm>
        </p:spPr>
        <p:txBody>
          <a:bodyPr/>
          <a:lstStyle/>
          <a:p>
            <a:r>
              <a:rPr lang="en-US" sz="1500" b="1" smtClean="0"/>
              <a:t>How to Retrieve a Cookie Value?</a:t>
            </a:r>
          </a:p>
          <a:p>
            <a:pPr>
              <a:buFont typeface="Wingdings" pitchFamily="2" charset="2"/>
              <a:buNone/>
            </a:pPr>
            <a:r>
              <a:rPr lang="en-US" sz="1500" smtClean="0"/>
              <a:t>     The PHP $_COOKIE variable is used to retrieve a cookie value.</a:t>
            </a:r>
            <a:br>
              <a:rPr lang="en-US" sz="1500" smtClean="0"/>
            </a:br>
            <a:r>
              <a:rPr lang="en-US" sz="1500" smtClean="0"/>
              <a:t/>
            </a:r>
            <a:br>
              <a:rPr lang="en-US" sz="1500" smtClean="0"/>
            </a:br>
            <a:r>
              <a:rPr lang="en-US" sz="1500" smtClean="0"/>
              <a:t/>
            </a:r>
            <a:br>
              <a:rPr lang="en-US" sz="1500" smtClean="0"/>
            </a:br>
            <a:r>
              <a:rPr lang="en-US" sz="1500" smtClean="0"/>
              <a:t/>
            </a:r>
            <a:br>
              <a:rPr lang="en-US" sz="1500" smtClean="0"/>
            </a:br>
            <a:r>
              <a:rPr lang="en-US" sz="1500" smtClean="0"/>
              <a:t/>
            </a:r>
            <a:br>
              <a:rPr lang="en-US" sz="1500" smtClean="0"/>
            </a:br>
            <a:endParaRPr lang="en-US" sz="1500" smtClean="0"/>
          </a:p>
          <a:p>
            <a:pPr>
              <a:buFont typeface="Wingdings" pitchFamily="2" charset="2"/>
              <a:buChar char="§"/>
            </a:pPr>
            <a:r>
              <a:rPr lang="en-US" sz="1500" b="1" smtClean="0"/>
              <a:t>isset() function to find out if a cookie has been set </a:t>
            </a:r>
          </a:p>
          <a:p>
            <a:pPr>
              <a:buFont typeface="Wingdings" pitchFamily="2" charset="2"/>
              <a:buChar char="§"/>
            </a:pPr>
            <a:endParaRPr lang="en-US" sz="1500" b="1" smtClean="0"/>
          </a:p>
          <a:p>
            <a:pPr>
              <a:buFont typeface="Wingdings" pitchFamily="2" charset="2"/>
              <a:buNone/>
            </a:pPr>
            <a:r>
              <a:rPr lang="en-US" sz="1500" b="1" smtClean="0"/>
              <a:t/>
            </a:r>
            <a:br>
              <a:rPr lang="en-US" sz="1500" b="1" smtClean="0"/>
            </a:br>
            <a:endParaRPr lang="en-US" sz="1500" b="1" smtClean="0"/>
          </a:p>
          <a:p>
            <a:pPr>
              <a:buFont typeface="Wingdings" pitchFamily="2" charset="2"/>
              <a:buNone/>
            </a:pPr>
            <a:r>
              <a:rPr lang="en-US" sz="1500" b="1" smtClean="0"/>
              <a:t/>
            </a:r>
            <a:br>
              <a:rPr lang="en-US" sz="1500" b="1" smtClean="0"/>
            </a:br>
            <a:endParaRPr lang="en-US" sz="1500" b="1" smtClean="0"/>
          </a:p>
          <a:p>
            <a:pPr>
              <a:buFont typeface="Wingdings" pitchFamily="2" charset="2"/>
              <a:buChar char="§"/>
            </a:pPr>
            <a:r>
              <a:rPr lang="en-US" sz="1500" b="1" smtClean="0"/>
              <a:t>When deleting a cookie you should assure that the expiration date is in the past.</a:t>
            </a:r>
            <a:r>
              <a:rPr lang="en-US" sz="1800" b="1" smtClean="0"/>
              <a:t/>
            </a:r>
            <a:br>
              <a:rPr lang="en-US" sz="1800" b="1" smtClean="0"/>
            </a:br>
            <a:endParaRPr lang="en-US" sz="1800" b="1" smtClean="0"/>
          </a:p>
          <a:p>
            <a:pPr>
              <a:buFont typeface="Wingdings" pitchFamily="2" charset="2"/>
              <a:buNone/>
            </a:pPr>
            <a:endParaRPr lang="vi-VN" smtClean="0"/>
          </a:p>
        </p:txBody>
      </p:sp>
      <p:sp>
        <p:nvSpPr>
          <p:cNvPr id="7" name="Rectangle 6"/>
          <p:cNvSpPr/>
          <p:nvPr/>
        </p:nvSpPr>
        <p:spPr bwMode="auto">
          <a:xfrm>
            <a:off x="1600200" y="2362200"/>
            <a:ext cx="4724400" cy="1066800"/>
          </a:xfrm>
          <a:prstGeom prst="rect">
            <a:avLst/>
          </a:prstGeom>
          <a:solidFill>
            <a:schemeClr val="accent1"/>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lstStyle/>
          <a:p>
            <a:pPr algn="l">
              <a:defRPr/>
            </a:pPr>
            <a:r>
              <a:rPr lang="en-US" sz="1500" dirty="0"/>
              <a:t> &lt;?</a:t>
            </a:r>
            <a:br>
              <a:rPr lang="en-US" sz="1500" dirty="0"/>
            </a:br>
            <a:r>
              <a:rPr lang="en-US" sz="1500" dirty="0"/>
              <a:t>     // </a:t>
            </a:r>
            <a:r>
              <a:rPr lang="en-US" sz="1500" dirty="0"/>
              <a:t>Print a cookie</a:t>
            </a:r>
            <a:br>
              <a:rPr lang="en-US" sz="1500" dirty="0"/>
            </a:br>
            <a:r>
              <a:rPr lang="en-US" sz="1500" dirty="0"/>
              <a:t>     echo </a:t>
            </a:r>
            <a:r>
              <a:rPr lang="en-US" sz="1500" dirty="0"/>
              <a:t>$_COOKIE["user"]; </a:t>
            </a:r>
          </a:p>
          <a:p>
            <a:pPr algn="l">
              <a:defRPr/>
            </a:pPr>
            <a:r>
              <a:rPr lang="en-US" sz="1500" dirty="0"/>
              <a:t>?&gt;</a:t>
            </a:r>
          </a:p>
        </p:txBody>
      </p:sp>
      <p:sp>
        <p:nvSpPr>
          <p:cNvPr id="9" name="Rectangle 8"/>
          <p:cNvSpPr/>
          <p:nvPr/>
        </p:nvSpPr>
        <p:spPr bwMode="auto">
          <a:xfrm>
            <a:off x="1600200" y="3810000"/>
            <a:ext cx="6019800" cy="1219200"/>
          </a:xfrm>
          <a:prstGeom prst="rect">
            <a:avLst/>
          </a:prstGeom>
          <a:solidFill>
            <a:schemeClr val="accent1"/>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lstStyle/>
          <a:p>
            <a:pPr algn="l">
              <a:defRPr/>
            </a:pPr>
            <a:r>
              <a:rPr lang="en-US" sz="1500" dirty="0"/>
              <a:t>&lt;? if (</a:t>
            </a:r>
            <a:r>
              <a:rPr lang="en-US" sz="1500" dirty="0" err="1"/>
              <a:t>isset</a:t>
            </a:r>
            <a:r>
              <a:rPr lang="en-US" sz="1500" dirty="0"/>
              <a:t>($_COOKIE["user"])) </a:t>
            </a:r>
            <a:br>
              <a:rPr lang="en-US" sz="1500" dirty="0"/>
            </a:br>
            <a:r>
              <a:rPr lang="en-US" sz="1500" dirty="0"/>
              <a:t>   </a:t>
            </a:r>
            <a:r>
              <a:rPr lang="en-US" sz="1500" dirty="0"/>
              <a:t>      </a:t>
            </a:r>
            <a:r>
              <a:rPr lang="en-US" sz="1500" dirty="0"/>
              <a:t>echo "Welcome " . $_COOKIE["user"] . "!&lt;</a:t>
            </a:r>
            <a:r>
              <a:rPr lang="en-US" sz="1500" dirty="0" err="1"/>
              <a:t>br</a:t>
            </a:r>
            <a:r>
              <a:rPr lang="en-US" sz="1500" dirty="0"/>
              <a:t>/&gt;"; </a:t>
            </a:r>
            <a:br>
              <a:rPr lang="en-US" sz="1500" dirty="0"/>
            </a:br>
            <a:r>
              <a:rPr lang="en-US" sz="1500" dirty="0"/>
              <a:t>    else </a:t>
            </a:r>
            <a:r>
              <a:rPr lang="en-US" sz="1500" dirty="0"/>
              <a:t/>
            </a:r>
            <a:br>
              <a:rPr lang="en-US" sz="1500" dirty="0"/>
            </a:br>
            <a:r>
              <a:rPr lang="en-US" sz="1500" dirty="0"/>
              <a:t>     </a:t>
            </a:r>
            <a:r>
              <a:rPr lang="en-US" sz="1500" dirty="0"/>
              <a:t>    </a:t>
            </a:r>
            <a:r>
              <a:rPr lang="en-US" sz="1500" dirty="0"/>
              <a:t>echo "Welcome guest!&lt;</a:t>
            </a:r>
            <a:r>
              <a:rPr lang="en-US" sz="1500" dirty="0" err="1"/>
              <a:t>br</a:t>
            </a:r>
            <a:r>
              <a:rPr lang="en-US" sz="1500" dirty="0"/>
              <a:t> /&gt;"; </a:t>
            </a:r>
            <a:br>
              <a:rPr lang="en-US" sz="1500" dirty="0"/>
            </a:br>
            <a:r>
              <a:rPr lang="en-US" sz="1500" dirty="0"/>
              <a:t>?&gt;</a:t>
            </a:r>
          </a:p>
        </p:txBody>
      </p:sp>
      <p:sp>
        <p:nvSpPr>
          <p:cNvPr id="10" name="Rectangle 9"/>
          <p:cNvSpPr/>
          <p:nvPr/>
        </p:nvSpPr>
        <p:spPr bwMode="auto">
          <a:xfrm>
            <a:off x="1600200" y="5638800"/>
            <a:ext cx="4724400" cy="1143000"/>
          </a:xfrm>
          <a:prstGeom prst="rect">
            <a:avLst/>
          </a:prstGeom>
          <a:solidFill>
            <a:schemeClr val="accent1"/>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lstStyle/>
          <a:p>
            <a:pPr algn="l">
              <a:defRPr/>
            </a:pPr>
            <a:r>
              <a:rPr lang="en-US" sz="1500" dirty="0"/>
              <a:t> &lt;?</a:t>
            </a:r>
            <a:br>
              <a:rPr lang="en-US" sz="1500" dirty="0"/>
            </a:br>
            <a:r>
              <a:rPr lang="en-US" sz="1500" dirty="0"/>
              <a:t>       // </a:t>
            </a:r>
            <a:r>
              <a:rPr lang="en-US" sz="1500" dirty="0"/>
              <a:t>set the expiration date to one hour ago</a:t>
            </a:r>
            <a:br>
              <a:rPr lang="en-US" sz="1500" dirty="0"/>
            </a:br>
            <a:r>
              <a:rPr lang="en-US" sz="1500" dirty="0"/>
              <a:t>       </a:t>
            </a:r>
            <a:r>
              <a:rPr lang="en-US" sz="1500" dirty="0" err="1"/>
              <a:t>setcookie</a:t>
            </a:r>
            <a:r>
              <a:rPr lang="en-US" sz="1500" dirty="0"/>
              <a:t>("user", "", time()-3600); </a:t>
            </a:r>
          </a:p>
          <a:p>
            <a:pPr algn="l">
              <a:defRPr/>
            </a:pPr>
            <a:r>
              <a:rPr lang="en-US" sz="1500" dirty="0"/>
              <a:t>?&gt;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vi-VN" b="1" smtClean="0"/>
              <a:t>PHP Sessions</a:t>
            </a:r>
            <a:endParaRPr lang="vi-VN" smtClean="0"/>
          </a:p>
        </p:txBody>
      </p:sp>
      <p:sp>
        <p:nvSpPr>
          <p:cNvPr id="20483" name="Content Placeholder 2"/>
          <p:cNvSpPr>
            <a:spLocks noGrp="1"/>
          </p:cNvSpPr>
          <p:nvPr>
            <p:ph idx="1"/>
          </p:nvPr>
        </p:nvSpPr>
        <p:spPr/>
        <p:txBody>
          <a:bodyPr/>
          <a:lstStyle/>
          <a:p>
            <a:r>
              <a:rPr lang="en-US" sz="1800" dirty="0" smtClean="0"/>
              <a:t>A PHP session variable is used to store information about, or change settings for a user session. Session variables hold information about one single user, and are available to all pages in one application.</a:t>
            </a:r>
          </a:p>
          <a:p>
            <a:r>
              <a:rPr lang="en-US" sz="1800" dirty="0" smtClean="0"/>
              <a:t>Sessions work by creating a unique id (UID) for each visitor and store variables based on this UID. The UID is either stored in a cookie or is propagated in the URL.</a:t>
            </a:r>
          </a:p>
          <a:p>
            <a:pPr>
              <a:buFont typeface="Wingdings" pitchFamily="2" charset="2"/>
              <a:buNone/>
            </a:pPr>
            <a:r>
              <a:rPr lang="en-US" sz="1800" b="1" dirty="0" smtClean="0"/>
              <a:t>	Starting a PHP Session</a:t>
            </a:r>
          </a:p>
          <a:p>
            <a:r>
              <a:rPr lang="en-US" sz="1800" dirty="0" smtClean="0"/>
              <a:t>Before you can store user information in your PHP session, you must first start up the session. The </a:t>
            </a:r>
            <a:r>
              <a:rPr lang="en-US" sz="1800" dirty="0" err="1" smtClean="0"/>
              <a:t>session_start</a:t>
            </a:r>
            <a:r>
              <a:rPr lang="en-US" sz="1800" dirty="0" smtClean="0"/>
              <a:t>() function must appear BEFORE the &lt;html&gt; tag.</a:t>
            </a:r>
          </a:p>
          <a:p>
            <a:endParaRPr lang="en-US" sz="1800" dirty="0" smtClean="0"/>
          </a:p>
          <a:p>
            <a:endParaRPr lang="vi-VN" sz="1800" dirty="0" smtClean="0"/>
          </a:p>
        </p:txBody>
      </p:sp>
      <p:sp>
        <p:nvSpPr>
          <p:cNvPr id="5" name="Rectangle 4"/>
          <p:cNvSpPr/>
          <p:nvPr/>
        </p:nvSpPr>
        <p:spPr bwMode="auto">
          <a:xfrm>
            <a:off x="1600200" y="5105400"/>
            <a:ext cx="4724400" cy="914400"/>
          </a:xfrm>
          <a:prstGeom prst="rect">
            <a:avLst/>
          </a:prstGeom>
          <a:solidFill>
            <a:schemeClr val="accent1"/>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lstStyle/>
          <a:p>
            <a:pPr algn="l"/>
            <a:r>
              <a:rPr lang="en-US" sz="1500" dirty="0"/>
              <a:t> &lt;?</a:t>
            </a:r>
            <a:br>
              <a:rPr lang="en-US" sz="1500" dirty="0"/>
            </a:br>
            <a:r>
              <a:rPr lang="en-US" sz="1600" dirty="0"/>
              <a:t>         </a:t>
            </a:r>
            <a:r>
              <a:rPr lang="en-US" sz="1600" dirty="0" err="1"/>
              <a:t>session_start</a:t>
            </a:r>
            <a:r>
              <a:rPr lang="en-US" sz="1600" dirty="0"/>
              <a:t>();</a:t>
            </a:r>
            <a:endParaRPr lang="en-US" sz="1500" dirty="0"/>
          </a:p>
          <a:p>
            <a:pPr algn="l"/>
            <a:r>
              <a:rPr lang="en-US" sz="1500" dirty="0"/>
              <a:t>?&gt;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Impact"/>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Designs\FIREBALL.POT</Template>
  <TotalTime>9477</TotalTime>
  <Words>418</Words>
  <Application>Microsoft PowerPoint</Application>
  <PresentationFormat>On-screen Show (4:3)</PresentationFormat>
  <Paragraphs>151</Paragraphs>
  <Slides>18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Tahoma</vt:lpstr>
      <vt:lpstr>Arial</vt:lpstr>
      <vt:lpstr>Impact</vt:lpstr>
      <vt:lpstr>Wingdings</vt:lpstr>
      <vt:lpstr>Times New Roman</vt:lpstr>
      <vt:lpstr>Blends</vt:lpstr>
      <vt:lpstr>Session 3</vt:lpstr>
      <vt:lpstr>Chapter Objectives  </vt:lpstr>
      <vt:lpstr>PHP Date </vt:lpstr>
      <vt:lpstr>Example</vt:lpstr>
      <vt:lpstr>PHP Include File</vt:lpstr>
      <vt:lpstr>PHP Cookies</vt:lpstr>
      <vt:lpstr>PHP Cookies</vt:lpstr>
      <vt:lpstr>PHP Cookies</vt:lpstr>
      <vt:lpstr>PHP Sessions</vt:lpstr>
      <vt:lpstr>PHP Sessions</vt:lpstr>
      <vt:lpstr>PHP Sessions</vt:lpstr>
      <vt:lpstr>PHP File Upload</vt:lpstr>
      <vt:lpstr>PHP File Upload</vt:lpstr>
      <vt:lpstr>PHP Forms and User Input</vt:lpstr>
      <vt:lpstr>PHP $_GET</vt:lpstr>
      <vt:lpstr>Example</vt:lpstr>
      <vt:lpstr>PHP $_POST</vt:lpstr>
      <vt:lpstr>Example</vt:lpstr>
    </vt:vector>
  </TitlesOfParts>
  <Company>Aptech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Session1</dc:title>
  <dc:creator>Frank</dc:creator>
  <cp:lastModifiedBy>User</cp:lastModifiedBy>
  <cp:revision>574</cp:revision>
  <cp:lastPrinted>1601-01-01T00:00:00Z</cp:lastPrinted>
  <dcterms:created xsi:type="dcterms:W3CDTF">2000-10-19T05:36:23Z</dcterms:created>
  <dcterms:modified xsi:type="dcterms:W3CDTF">2010-07-06T09:55:30Z</dcterms:modified>
</cp:coreProperties>
</file>