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8288000" cy="10287000"/>
  <p:notesSz cx="6858000" cy="9144000"/>
  <p:embeddedFontLst>
    <p:embeddedFont>
      <p:font typeface="Open Sauce Bold" charset="1" panose="00000800000000000000"/>
      <p:regular r:id="rId55"/>
    </p:embeddedFont>
    <p:embeddedFont>
      <p:font typeface="Open Sauce" charset="1" panose="00000500000000000000"/>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fonts/font55.fntdata" Type="http://schemas.openxmlformats.org/officeDocument/2006/relationships/font"/><Relationship Id="rId56" Target="fonts/font56.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30.gif"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30.gif"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AutoShape 2" id="2"/>
          <p:cNvSpPr/>
          <p:nvPr/>
        </p:nvSpPr>
        <p:spPr>
          <a:xfrm>
            <a:off x="1529375" y="8515642"/>
            <a:ext cx="17690400" cy="42685"/>
          </a:xfrm>
          <a:prstGeom prst="line">
            <a:avLst/>
          </a:prstGeom>
          <a:ln cap="flat" w="38100">
            <a:solidFill>
              <a:srgbClr val="9B6543"/>
            </a:solidFill>
            <a:prstDash val="solid"/>
            <a:headEnd type="none" len="sm" w="sm"/>
            <a:tailEnd type="none" len="sm" w="sm"/>
          </a:ln>
        </p:spPr>
      </p:sp>
      <p:sp>
        <p:nvSpPr>
          <p:cNvPr name="AutoShape 3" id="3"/>
          <p:cNvSpPr/>
          <p:nvPr/>
        </p:nvSpPr>
        <p:spPr>
          <a:xfrm flipV="true">
            <a:off x="16275453" y="-5313442"/>
            <a:ext cx="0" cy="17120890"/>
          </a:xfrm>
          <a:prstGeom prst="line">
            <a:avLst/>
          </a:prstGeom>
          <a:ln cap="flat" w="38100">
            <a:solidFill>
              <a:srgbClr val="9B6543"/>
            </a:solidFill>
            <a:prstDash val="solid"/>
            <a:headEnd type="none" len="sm" w="sm"/>
            <a:tailEnd type="none" len="sm" w="sm"/>
          </a:ln>
        </p:spPr>
      </p:sp>
      <p:sp>
        <p:nvSpPr>
          <p:cNvPr name="Freeform 4" id="4"/>
          <p:cNvSpPr/>
          <p:nvPr/>
        </p:nvSpPr>
        <p:spPr>
          <a:xfrm flipH="false" flipV="false" rot="0">
            <a:off x="15668905" y="538895"/>
            <a:ext cx="1251197" cy="1251197"/>
          </a:xfrm>
          <a:custGeom>
            <a:avLst/>
            <a:gdLst/>
            <a:ahLst/>
            <a:cxnLst/>
            <a:rect r="r" b="b" t="t" l="l"/>
            <a:pathLst>
              <a:path h="1251197" w="1251197">
                <a:moveTo>
                  <a:pt x="0" y="0"/>
                </a:moveTo>
                <a:lnTo>
                  <a:pt x="1251197" y="0"/>
                </a:lnTo>
                <a:lnTo>
                  <a:pt x="1251197" y="1251197"/>
                </a:lnTo>
                <a:lnTo>
                  <a:pt x="0" y="1251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67053" y="4921104"/>
            <a:ext cx="5216125" cy="6154720"/>
          </a:xfrm>
          <a:custGeom>
            <a:avLst/>
            <a:gdLst/>
            <a:ahLst/>
            <a:cxnLst/>
            <a:rect r="r" b="b" t="t" l="l"/>
            <a:pathLst>
              <a:path h="6154720" w="5216125">
                <a:moveTo>
                  <a:pt x="0" y="0"/>
                </a:moveTo>
                <a:lnTo>
                  <a:pt x="5216126" y="0"/>
                </a:lnTo>
                <a:lnTo>
                  <a:pt x="5216126" y="6154720"/>
                </a:lnTo>
                <a:lnTo>
                  <a:pt x="0" y="6154720"/>
                </a:lnTo>
                <a:lnTo>
                  <a:pt x="0" y="0"/>
                </a:lnTo>
                <a:close/>
              </a:path>
            </a:pathLst>
          </a:custGeom>
          <a:blipFill>
            <a:blip r:embed="rId4"/>
            <a:stretch>
              <a:fillRect l="0" t="0" r="0" b="0"/>
            </a:stretch>
          </a:blipFill>
        </p:spPr>
      </p:sp>
      <p:sp>
        <p:nvSpPr>
          <p:cNvPr name="Freeform 6" id="6"/>
          <p:cNvSpPr/>
          <p:nvPr/>
        </p:nvSpPr>
        <p:spPr>
          <a:xfrm flipH="false" flipV="false" rot="0">
            <a:off x="2602207" y="2028569"/>
            <a:ext cx="4693731" cy="3114931"/>
          </a:xfrm>
          <a:custGeom>
            <a:avLst/>
            <a:gdLst/>
            <a:ahLst/>
            <a:cxnLst/>
            <a:rect r="r" b="b" t="t" l="l"/>
            <a:pathLst>
              <a:path h="3114931" w="4693731">
                <a:moveTo>
                  <a:pt x="0" y="0"/>
                </a:moveTo>
                <a:lnTo>
                  <a:pt x="4693731" y="0"/>
                </a:lnTo>
                <a:lnTo>
                  <a:pt x="4693731" y="3114931"/>
                </a:lnTo>
                <a:lnTo>
                  <a:pt x="0" y="3114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469724" y="4240569"/>
            <a:ext cx="9348551" cy="1986838"/>
          </a:xfrm>
          <a:prstGeom prst="rect">
            <a:avLst/>
          </a:prstGeom>
        </p:spPr>
        <p:txBody>
          <a:bodyPr anchor="t" rtlCol="false" tIns="0" lIns="0" bIns="0" rIns="0">
            <a:spAutoFit/>
          </a:bodyPr>
          <a:lstStyle/>
          <a:p>
            <a:pPr algn="ctr">
              <a:lnSpc>
                <a:spcPts val="15100"/>
              </a:lnSpc>
            </a:pPr>
            <a:r>
              <a:rPr lang="en-US" b="true" sz="14245">
                <a:solidFill>
                  <a:srgbClr val="9B6543"/>
                </a:solidFill>
                <a:latin typeface="Open Sauce Bold"/>
                <a:ea typeface="Open Sauce Bold"/>
                <a:cs typeface="Open Sauce Bold"/>
                <a:sym typeface="Open Sauce Bold"/>
              </a:rPr>
              <a:t>NHÓM 6</a:t>
            </a:r>
          </a:p>
        </p:txBody>
      </p:sp>
      <p:sp>
        <p:nvSpPr>
          <p:cNvPr name="Freeform 8" id="8"/>
          <p:cNvSpPr/>
          <p:nvPr/>
        </p:nvSpPr>
        <p:spPr>
          <a:xfrm flipH="false" flipV="false" rot="0">
            <a:off x="12772944" y="3568555"/>
            <a:ext cx="1464374" cy="1352549"/>
          </a:xfrm>
          <a:custGeom>
            <a:avLst/>
            <a:gdLst/>
            <a:ahLst/>
            <a:cxnLst/>
            <a:rect r="r" b="b" t="t" l="l"/>
            <a:pathLst>
              <a:path h="1352549" w="1464374">
                <a:moveTo>
                  <a:pt x="0" y="0"/>
                </a:moveTo>
                <a:lnTo>
                  <a:pt x="1464374" y="0"/>
                </a:lnTo>
                <a:lnTo>
                  <a:pt x="1464374" y="1352549"/>
                </a:lnTo>
                <a:lnTo>
                  <a:pt x="0" y="13525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991132" y="4628990"/>
            <a:ext cx="4228689" cy="6738947"/>
          </a:xfrm>
          <a:custGeom>
            <a:avLst/>
            <a:gdLst/>
            <a:ahLst/>
            <a:cxnLst/>
            <a:rect r="r" b="b" t="t" l="l"/>
            <a:pathLst>
              <a:path h="6738947" w="4228689">
                <a:moveTo>
                  <a:pt x="0" y="0"/>
                </a:moveTo>
                <a:lnTo>
                  <a:pt x="4228689" y="0"/>
                </a:lnTo>
                <a:lnTo>
                  <a:pt x="4228689" y="6738947"/>
                </a:lnTo>
                <a:lnTo>
                  <a:pt x="0" y="6738947"/>
                </a:lnTo>
                <a:lnTo>
                  <a:pt x="0" y="0"/>
                </a:lnTo>
                <a:close/>
              </a:path>
            </a:pathLst>
          </a:custGeom>
          <a:blipFill>
            <a:blip r:embed="rId9"/>
            <a:stretch>
              <a:fillRect l="0" t="0" r="0" b="0"/>
            </a:stretch>
          </a:blipFill>
        </p:spPr>
      </p:sp>
      <p:sp>
        <p:nvSpPr>
          <p:cNvPr name="Freeform 10" id="10"/>
          <p:cNvSpPr/>
          <p:nvPr/>
        </p:nvSpPr>
        <p:spPr>
          <a:xfrm flipH="false" flipV="false" rot="0">
            <a:off x="-427834" y="-867796"/>
            <a:ext cx="2963187" cy="2657889"/>
          </a:xfrm>
          <a:custGeom>
            <a:avLst/>
            <a:gdLst/>
            <a:ahLst/>
            <a:cxnLst/>
            <a:rect r="r" b="b" t="t" l="l"/>
            <a:pathLst>
              <a:path h="2657889" w="2963187">
                <a:moveTo>
                  <a:pt x="0" y="0"/>
                </a:moveTo>
                <a:lnTo>
                  <a:pt x="2963186" y="0"/>
                </a:lnTo>
                <a:lnTo>
                  <a:pt x="2963186" y="2657888"/>
                </a:lnTo>
                <a:lnTo>
                  <a:pt x="0" y="26578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3092596" y="8577377"/>
            <a:ext cx="3534196" cy="3170067"/>
          </a:xfrm>
          <a:custGeom>
            <a:avLst/>
            <a:gdLst/>
            <a:ahLst/>
            <a:cxnLst/>
            <a:rect r="r" b="b" t="t" l="l"/>
            <a:pathLst>
              <a:path h="3170067" w="3534196">
                <a:moveTo>
                  <a:pt x="0" y="0"/>
                </a:moveTo>
                <a:lnTo>
                  <a:pt x="3534196" y="0"/>
                </a:lnTo>
                <a:lnTo>
                  <a:pt x="3534196" y="3170067"/>
                </a:lnTo>
                <a:lnTo>
                  <a:pt x="0" y="317006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72429" y="6008705"/>
            <a:ext cx="2686038" cy="4545603"/>
          </a:xfrm>
          <a:custGeom>
            <a:avLst/>
            <a:gdLst/>
            <a:ahLst/>
            <a:cxnLst/>
            <a:rect r="r" b="b" t="t" l="l"/>
            <a:pathLst>
              <a:path h="4545603" w="2686038">
                <a:moveTo>
                  <a:pt x="0" y="0"/>
                </a:moveTo>
                <a:lnTo>
                  <a:pt x="2686038" y="0"/>
                </a:lnTo>
                <a:lnTo>
                  <a:pt x="2686038" y="4545603"/>
                </a:lnTo>
                <a:lnTo>
                  <a:pt x="0" y="454560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615669" y="2716918"/>
            <a:ext cx="15643631" cy="6618732"/>
          </a:xfrm>
          <a:prstGeom prst="rect">
            <a:avLst/>
          </a:prstGeom>
        </p:spPr>
        <p:txBody>
          <a:bodyPr anchor="t" rtlCol="false" tIns="0" lIns="0" bIns="0" rIns="0">
            <a:spAutoFit/>
          </a:bodyPr>
          <a:lstStyle/>
          <a:p>
            <a:pPr algn="l" marL="690881" indent="-345440" lvl="1">
              <a:lnSpc>
                <a:spcPts val="6624"/>
              </a:lnSpc>
              <a:buFont typeface="Arial"/>
              <a:buChar char="•"/>
            </a:pPr>
            <a:r>
              <a:rPr lang="en-US" sz="3200">
                <a:solidFill>
                  <a:srgbClr val="9B6543"/>
                </a:solidFill>
                <a:latin typeface="Open Sauce"/>
                <a:ea typeface="Open Sauce"/>
                <a:cs typeface="Open Sauce"/>
                <a:sym typeface="Open Sauce"/>
              </a:rPr>
              <a:t>CÁC CẤU HÌNH:</a:t>
            </a:r>
          </a:p>
          <a:p>
            <a:pPr algn="l" marL="1381761" indent="-460587" lvl="2">
              <a:lnSpc>
                <a:spcPts val="6624"/>
              </a:lnSpc>
              <a:buFont typeface="Arial"/>
              <a:buChar char="⚬"/>
            </a:pPr>
            <a:r>
              <a:rPr lang="en-US" sz="3200">
                <a:solidFill>
                  <a:srgbClr val="9B6543"/>
                </a:solidFill>
                <a:latin typeface="Open Sauce"/>
                <a:ea typeface="Open Sauce"/>
                <a:cs typeface="Open Sauce"/>
                <a:sym typeface="Open Sauce"/>
              </a:rPr>
              <a:t>Baseline: Hỗ trợ đàm thoại thời gian thực, h</a:t>
            </a:r>
            <a:r>
              <a:rPr lang="en-US" sz="3200">
                <a:solidFill>
                  <a:srgbClr val="9B6543"/>
                </a:solidFill>
                <a:latin typeface="Open Sauce"/>
                <a:ea typeface="Open Sauce"/>
                <a:cs typeface="Open Sauce"/>
                <a:sym typeface="Open Sauce"/>
              </a:rPr>
              <a:t>ỘI NGHỊ TRUYỀN HÌNH, VỚI CÁC TÍNH NĂNG PHỤC HỒI LỖI.</a:t>
            </a:r>
          </a:p>
          <a:p>
            <a:pPr algn="l" marL="1381761" indent="-460587" lvl="2">
              <a:lnSpc>
                <a:spcPts val="6624"/>
              </a:lnSpc>
              <a:buFont typeface="Arial"/>
              <a:buChar char="⚬"/>
            </a:pPr>
            <a:r>
              <a:rPr lang="en-US" sz="3200">
                <a:solidFill>
                  <a:srgbClr val="9B6543"/>
                </a:solidFill>
                <a:latin typeface="Open Sauce"/>
                <a:ea typeface="Open Sauce"/>
                <a:cs typeface="Open Sauce"/>
                <a:sym typeface="Open Sauce"/>
              </a:rPr>
              <a:t>MAIN: TỐI ƯU HÓA CHO TRUYỀN HÌNH KỸ THUẬT SỐ VÀ LƯU TRỮ VIDEO, SỬ DỤNG CABAC VÀ DỰ ĐOÁN CÓ TRỌNG SỐ.</a:t>
            </a:r>
          </a:p>
          <a:p>
            <a:pPr algn="l" marL="1381761" indent="-460587" lvl="2">
              <a:lnSpc>
                <a:spcPts val="6624"/>
              </a:lnSpc>
              <a:buFont typeface="Arial"/>
              <a:buChar char="⚬"/>
            </a:pPr>
            <a:r>
              <a:rPr lang="en-US" sz="3200">
                <a:solidFill>
                  <a:srgbClr val="9B6543"/>
                </a:solidFill>
                <a:latin typeface="Open Sauce"/>
                <a:ea typeface="Open Sauce"/>
                <a:cs typeface="Open Sauce"/>
                <a:sym typeface="Open Sauce"/>
              </a:rPr>
              <a:t>EXTENDED: DÀNH CHO PHÁT TRỰC TUYẾN VỚI TÍNH NĂNG CHUYỂN ĐỔI LUỒNG BIT VÀ CÁC CÔNG CỤ PHỤC HỒI LỖI BỔ SUNG.</a:t>
            </a:r>
          </a:p>
          <a:p>
            <a:pPr algn="l">
              <a:lnSpc>
                <a:spcPts val="6624"/>
              </a:lnSpc>
            </a:pPr>
          </a:p>
        </p:txBody>
      </p:sp>
      <p:sp>
        <p:nvSpPr>
          <p:cNvPr name="TextBox 8" id="8"/>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1 - H.264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2 -  H.265</a:t>
            </a:r>
          </a:p>
        </p:txBody>
      </p:sp>
      <p:sp>
        <p:nvSpPr>
          <p:cNvPr name="TextBox 8" id="8"/>
          <p:cNvSpPr txBox="true"/>
          <p:nvPr/>
        </p:nvSpPr>
        <p:spPr>
          <a:xfrm rot="0">
            <a:off x="1423894" y="2980780"/>
            <a:ext cx="14006606" cy="4280535"/>
          </a:xfrm>
          <a:prstGeom prst="rect">
            <a:avLst/>
          </a:prstGeom>
        </p:spPr>
        <p:txBody>
          <a:bodyPr anchor="t" rtlCol="false" tIns="0" lIns="0" bIns="0" rIns="0">
            <a:spAutoFit/>
          </a:bodyPr>
          <a:lstStyle/>
          <a:p>
            <a:pPr algn="l" marL="690881" indent="-345440" lvl="1">
              <a:lnSpc>
                <a:spcPts val="5760"/>
              </a:lnSpc>
              <a:buFont typeface="Arial"/>
              <a:buChar char="•"/>
            </a:pPr>
            <a:r>
              <a:rPr lang="en-US" sz="3200">
                <a:solidFill>
                  <a:srgbClr val="9B6543"/>
                </a:solidFill>
                <a:latin typeface="Open Sauce"/>
                <a:ea typeface="Open Sauce"/>
                <a:cs typeface="Open Sauce"/>
                <a:sym typeface="Open Sauce"/>
              </a:rPr>
              <a:t>Giới thiệu:</a:t>
            </a:r>
          </a:p>
          <a:p>
            <a:pPr algn="l" marL="1381761" indent="-460587" lvl="2">
              <a:lnSpc>
                <a:spcPts val="5760"/>
              </a:lnSpc>
              <a:buFont typeface="Arial"/>
              <a:buChar char="⚬"/>
            </a:pPr>
            <a:r>
              <a:rPr lang="en-US" sz="3200">
                <a:solidFill>
                  <a:srgbClr val="9B6543"/>
                </a:solidFill>
                <a:latin typeface="Open Sauce"/>
                <a:ea typeface="Open Sauce"/>
                <a:cs typeface="Open Sauce"/>
                <a:sym typeface="Open Sauce"/>
              </a:rPr>
              <a:t>Được phát triển bởi JCT-VC, ra mắt năm 2013.</a:t>
            </a:r>
          </a:p>
          <a:p>
            <a:pPr algn="l" marL="1381761" indent="-460587" lvl="2">
              <a:lnSpc>
                <a:spcPts val="5760"/>
              </a:lnSpc>
              <a:buFont typeface="Arial"/>
              <a:buChar char="⚬"/>
            </a:pPr>
            <a:r>
              <a:rPr lang="en-US" sz="3200">
                <a:solidFill>
                  <a:srgbClr val="9B6543"/>
                </a:solidFill>
                <a:latin typeface="Open Sauce"/>
                <a:ea typeface="Open Sauce"/>
                <a:cs typeface="Open Sauce"/>
                <a:sym typeface="Open Sauce"/>
              </a:rPr>
              <a:t>Được thiết kế để nén hiệu quả hơn, đặc biệt với video có độ phân giải cao như UHDTV (8K).</a:t>
            </a:r>
          </a:p>
          <a:p>
            <a:pPr algn="l" marL="1381761" indent="-460587" lvl="2">
              <a:lnSpc>
                <a:spcPts val="5760"/>
              </a:lnSpc>
              <a:buFont typeface="Arial"/>
              <a:buChar char="⚬"/>
            </a:pPr>
            <a:r>
              <a:rPr lang="en-US" sz="3200">
                <a:solidFill>
                  <a:srgbClr val="9B6543"/>
                </a:solidFill>
                <a:latin typeface="Open Sauce"/>
                <a:ea typeface="Open Sauce"/>
                <a:cs typeface="Open Sauce"/>
                <a:sym typeface="Open Sauce"/>
              </a:rPr>
              <a:t>Mục tiêu: Giảm kích thước video nén thêm 50% so với H.264 mà không làm giảm chất lượng.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230585" y="6432828"/>
            <a:ext cx="4127153" cy="4892099"/>
          </a:xfrm>
          <a:custGeom>
            <a:avLst/>
            <a:gdLst/>
            <a:ahLst/>
            <a:cxnLst/>
            <a:rect r="r" b="b" t="t" l="l"/>
            <a:pathLst>
              <a:path h="4892099" w="4127153">
                <a:moveTo>
                  <a:pt x="0" y="0"/>
                </a:moveTo>
                <a:lnTo>
                  <a:pt x="4127153" y="0"/>
                </a:lnTo>
                <a:lnTo>
                  <a:pt x="4127153"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459200" y="8878878"/>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2 -  H.265</a:t>
            </a:r>
          </a:p>
        </p:txBody>
      </p:sp>
      <p:sp>
        <p:nvSpPr>
          <p:cNvPr name="TextBox 8" id="8"/>
          <p:cNvSpPr txBox="true"/>
          <p:nvPr/>
        </p:nvSpPr>
        <p:spPr>
          <a:xfrm rot="0">
            <a:off x="1423894" y="2565555"/>
            <a:ext cx="16649524" cy="7281291"/>
          </a:xfrm>
          <a:prstGeom prst="rect">
            <a:avLst/>
          </a:prstGeom>
        </p:spPr>
        <p:txBody>
          <a:bodyPr anchor="t" rtlCol="false" tIns="0" lIns="0" bIns="0" rIns="0">
            <a:spAutoFit/>
          </a:bodyPr>
          <a:lstStyle/>
          <a:p>
            <a:pPr algn="l">
              <a:lnSpc>
                <a:spcPts val="4451"/>
              </a:lnSpc>
            </a:pPr>
            <a:r>
              <a:rPr lang="en-US" sz="2799">
                <a:solidFill>
                  <a:srgbClr val="9B6543"/>
                </a:solidFill>
                <a:latin typeface="Open Sauce"/>
                <a:ea typeface="Open Sauce"/>
                <a:cs typeface="Open Sauce"/>
                <a:sym typeface="Open Sauce"/>
              </a:rPr>
              <a:t>TÍNH NĂNG CHÍNH:</a:t>
            </a:r>
          </a:p>
          <a:p>
            <a:pPr algn="l" marL="604519" indent="-302260" lvl="1">
              <a:lnSpc>
                <a:spcPts val="4451"/>
              </a:lnSpc>
              <a:buFont typeface="Arial"/>
              <a:buChar char="•"/>
            </a:pPr>
            <a:r>
              <a:rPr lang="en-US" sz="2799">
                <a:solidFill>
                  <a:srgbClr val="9B6543"/>
                </a:solidFill>
                <a:latin typeface="Open Sauce"/>
                <a:ea typeface="Open Sauce"/>
                <a:cs typeface="Open Sauce"/>
                <a:sym typeface="Open Sauce"/>
              </a:rPr>
              <a:t>Cấu trúc mã hóa quadtree:</a:t>
            </a:r>
          </a:p>
          <a:p>
            <a:pPr algn="l" marL="1209039" indent="-403013" lvl="2">
              <a:lnSpc>
                <a:spcPts val="4451"/>
              </a:lnSpc>
              <a:buFont typeface="Arial"/>
              <a:buChar char="⚬"/>
            </a:pPr>
            <a:r>
              <a:rPr lang="en-US" sz="2799">
                <a:solidFill>
                  <a:srgbClr val="9B6543"/>
                </a:solidFill>
                <a:latin typeface="Open Sauce"/>
                <a:ea typeface="Open Sauce"/>
                <a:cs typeface="Open Sauce"/>
                <a:sym typeface="Open Sauce"/>
              </a:rPr>
              <a:t>Thay thế macroblock bằng Cod</a:t>
            </a:r>
            <a:r>
              <a:rPr lang="en-US" sz="2799">
                <a:solidFill>
                  <a:srgbClr val="9B6543"/>
                </a:solidFill>
                <a:latin typeface="Open Sauce"/>
                <a:ea typeface="Open Sauce"/>
                <a:cs typeface="Open Sauce"/>
                <a:sym typeface="Open Sauce"/>
              </a:rPr>
              <a:t>ING TREE BLOCK (CTB) VÀ CODING UNIT (CU), VỚI KÍCH THƯỚC TỪ 4×4 ĐẾN 64×64.</a:t>
            </a:r>
          </a:p>
          <a:p>
            <a:pPr algn="l" marL="604519" indent="-302260" lvl="1">
              <a:lnSpc>
                <a:spcPts val="4451"/>
              </a:lnSpc>
              <a:buFont typeface="Arial"/>
              <a:buChar char="•"/>
            </a:pPr>
            <a:r>
              <a:rPr lang="en-US" sz="2799">
                <a:solidFill>
                  <a:srgbClr val="9B6543"/>
                </a:solidFill>
                <a:latin typeface="Open Sauce"/>
                <a:ea typeface="Open Sauce"/>
                <a:cs typeface="Open Sauce"/>
                <a:sym typeface="Open Sauce"/>
              </a:rPr>
              <a:t>BỘ LỌC TRONG VÒNG LẶP:</a:t>
            </a:r>
          </a:p>
          <a:p>
            <a:pPr algn="l" marL="1209039" indent="-403013" lvl="2">
              <a:lnSpc>
                <a:spcPts val="4451"/>
              </a:lnSpc>
              <a:buFont typeface="Arial"/>
              <a:buChar char="⚬"/>
            </a:pPr>
            <a:r>
              <a:rPr lang="en-US" sz="2799">
                <a:solidFill>
                  <a:srgbClr val="9B6543"/>
                </a:solidFill>
                <a:latin typeface="Open Sauce"/>
                <a:ea typeface="Open Sauce"/>
                <a:cs typeface="Open Sauce"/>
                <a:sym typeface="Open Sauce"/>
              </a:rPr>
              <a:t>KẾT HỢP LỌC BỎ CHẶN VỚI BÙ ĐẮP THÍCH ỨNG MẪU (SAO) ĐỂ CẢI THIỆN CHẤT LƯỢNG.</a:t>
            </a:r>
          </a:p>
          <a:p>
            <a:pPr algn="l" marL="604519" indent="-302260" lvl="1">
              <a:lnSpc>
                <a:spcPts val="4451"/>
              </a:lnSpc>
              <a:buFont typeface="Arial"/>
              <a:buChar char="•"/>
            </a:pPr>
            <a:r>
              <a:rPr lang="en-US" sz="2799">
                <a:solidFill>
                  <a:srgbClr val="9B6543"/>
                </a:solidFill>
                <a:latin typeface="Open Sauce"/>
                <a:ea typeface="Open Sauce"/>
                <a:cs typeface="Open Sauce"/>
                <a:sym typeface="Open Sauce"/>
              </a:rPr>
              <a:t>BÙ CHUYỂN ĐỘNG: SỬ DỤNG NHIỀU KÍCH THƯỚC KHỐI VÀ ĐỘ CHÍNH XÁC ĐẾN 1/4 PIXEL.</a:t>
            </a:r>
          </a:p>
          <a:p>
            <a:pPr algn="l" marL="604519" indent="-302260" lvl="1">
              <a:lnSpc>
                <a:spcPts val="4451"/>
              </a:lnSpc>
              <a:buFont typeface="Arial"/>
              <a:buChar char="•"/>
            </a:pPr>
            <a:r>
              <a:rPr lang="en-US" sz="2799">
                <a:solidFill>
                  <a:srgbClr val="9B6543"/>
                </a:solidFill>
                <a:latin typeface="Open Sauce"/>
                <a:ea typeface="Open Sauce"/>
                <a:cs typeface="Open Sauce"/>
                <a:sym typeface="Open Sauce"/>
              </a:rPr>
              <a:t>BIẾN ĐỔI RỜI RẠC:</a:t>
            </a:r>
          </a:p>
          <a:p>
            <a:pPr algn="l" marL="1209039" indent="-403013" lvl="2">
              <a:lnSpc>
                <a:spcPts val="4451"/>
              </a:lnSpc>
              <a:buFont typeface="Arial"/>
              <a:buChar char="⚬"/>
            </a:pPr>
            <a:r>
              <a:rPr lang="en-US" sz="2799">
                <a:solidFill>
                  <a:srgbClr val="9B6543"/>
                </a:solidFill>
                <a:latin typeface="Open Sauce"/>
                <a:ea typeface="Open Sauce"/>
                <a:cs typeface="Open Sauce"/>
                <a:sym typeface="Open Sauce"/>
              </a:rPr>
              <a:t>HỖ TRỢ CÁC KHỐI TỪ 4×4 ĐẾN 32×32.</a:t>
            </a:r>
          </a:p>
          <a:p>
            <a:pPr algn="l" marL="1209039" indent="-403013" lvl="2">
              <a:lnSpc>
                <a:spcPts val="4451"/>
              </a:lnSpc>
              <a:buFont typeface="Arial"/>
              <a:buChar char="⚬"/>
            </a:pPr>
            <a:r>
              <a:rPr lang="en-US" sz="2799">
                <a:solidFill>
                  <a:srgbClr val="9B6543"/>
                </a:solidFill>
                <a:latin typeface="Open Sauce"/>
                <a:ea typeface="Open Sauce"/>
                <a:cs typeface="Open Sauce"/>
                <a:sym typeface="Open Sauce"/>
              </a:rPr>
              <a:t>BỔ SUNG BIẾN ĐỔI HÌNH SIN RỜI RẠC (DST) CHO MÃ HÓA DỰ ĐOÁN NỘI.</a:t>
            </a:r>
          </a:p>
          <a:p>
            <a:pPr algn="l" marL="604519" indent="-302260" lvl="1">
              <a:lnSpc>
                <a:spcPts val="4451"/>
              </a:lnSpc>
              <a:buFont typeface="Arial"/>
              <a:buChar char="•"/>
            </a:pPr>
            <a:r>
              <a:rPr lang="en-US" sz="2799">
                <a:solidFill>
                  <a:srgbClr val="9B6543"/>
                </a:solidFill>
                <a:latin typeface="Open Sauce"/>
                <a:ea typeface="Open Sauce"/>
                <a:cs typeface="Open Sauce"/>
                <a:sym typeface="Open Sauce"/>
              </a:rPr>
              <a:t>MÃ HÓA ENTROPY:</a:t>
            </a:r>
          </a:p>
          <a:p>
            <a:pPr algn="l" marL="1209039" indent="-403013" lvl="2">
              <a:lnSpc>
                <a:spcPts val="4451"/>
              </a:lnSpc>
              <a:buFont typeface="Arial"/>
              <a:buChar char="⚬"/>
            </a:pPr>
            <a:r>
              <a:rPr lang="en-US" sz="2799">
                <a:solidFill>
                  <a:srgbClr val="9B6543"/>
                </a:solidFill>
                <a:latin typeface="Open Sauce"/>
                <a:ea typeface="Open Sauce"/>
                <a:cs typeface="Open Sauce"/>
                <a:sym typeface="Open Sauce"/>
              </a:rPr>
              <a:t>CHỈ SỬ DỤNG CABAC, LOẠI BỎ CAVLC, GIÚP CẢI THIỆN HIỆU SUẤT.</a:t>
            </a:r>
          </a:p>
          <a:p>
            <a:pPr algn="l">
              <a:lnSpc>
                <a:spcPts val="445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2 -  H.265</a:t>
            </a:r>
          </a:p>
        </p:txBody>
      </p:sp>
      <p:sp>
        <p:nvSpPr>
          <p:cNvPr name="TextBox 8" id="8"/>
          <p:cNvSpPr txBox="true"/>
          <p:nvPr/>
        </p:nvSpPr>
        <p:spPr>
          <a:xfrm rot="0">
            <a:off x="1423894" y="2806308"/>
            <a:ext cx="15435655" cy="2587498"/>
          </a:xfrm>
          <a:prstGeom prst="rect">
            <a:avLst/>
          </a:prstGeom>
        </p:spPr>
        <p:txBody>
          <a:bodyPr anchor="t" rtlCol="false" tIns="0" lIns="0" bIns="0" rIns="0">
            <a:spAutoFit/>
          </a:bodyPr>
          <a:lstStyle/>
          <a:p>
            <a:pPr algn="l" marL="690881" indent="-345440" lvl="1">
              <a:lnSpc>
                <a:spcPts val="5216"/>
              </a:lnSpc>
              <a:buFont typeface="Arial"/>
              <a:buChar char="•"/>
            </a:pPr>
            <a:r>
              <a:rPr lang="en-US" sz="3200">
                <a:solidFill>
                  <a:srgbClr val="9B6543"/>
                </a:solidFill>
                <a:latin typeface="Open Sauce"/>
                <a:ea typeface="Open Sauce"/>
                <a:cs typeface="Open Sauce"/>
                <a:sym typeface="Open Sauce"/>
              </a:rPr>
              <a:t>ỨNG</a:t>
            </a:r>
            <a:r>
              <a:rPr lang="en-US" sz="3200">
                <a:solidFill>
                  <a:srgbClr val="9B6543"/>
                </a:solidFill>
                <a:latin typeface="Open Sauce"/>
                <a:ea typeface="Open Sauce"/>
                <a:cs typeface="Open Sauce"/>
                <a:sym typeface="Open Sauce"/>
              </a:rPr>
              <a:t> DỤNG:</a:t>
            </a:r>
          </a:p>
          <a:p>
            <a:pPr algn="l" marL="1381761" indent="-460587" lvl="2">
              <a:lnSpc>
                <a:spcPts val="5216"/>
              </a:lnSpc>
              <a:buFont typeface="Arial"/>
              <a:buChar char="⚬"/>
            </a:pPr>
            <a:r>
              <a:rPr lang="en-US" sz="3200">
                <a:solidFill>
                  <a:srgbClr val="9B6543"/>
                </a:solidFill>
                <a:latin typeface="Open Sauce"/>
                <a:ea typeface="Open Sauce"/>
                <a:cs typeface="Open Sauce"/>
                <a:sym typeface="Open Sauce"/>
              </a:rPr>
              <a:t>HỖ TRỢ TỐT HƠN CHO XỬ LÝ SONG SONG, GIẢM ĐỘ PHỨC TẠP TÍNH TOÁN VÀ PHÙ HỢP VỚI MẠNG BĂNG THÔNG THẤP.</a:t>
            </a:r>
          </a:p>
          <a:p>
            <a:pPr algn="l">
              <a:lnSpc>
                <a:spcPts val="521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3436910"/>
            <a:ext cx="16255225" cy="442531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9B6543"/>
                </a:solidFill>
                <a:latin typeface="Open Sauce"/>
                <a:ea typeface="Open Sauce"/>
                <a:cs typeface="Open Sauce"/>
                <a:sym typeface="Open Sauce"/>
              </a:rPr>
              <a:t>H.264:</a:t>
            </a:r>
          </a:p>
          <a:p>
            <a:pPr algn="l" marL="1209039" indent="-403013" lvl="2">
              <a:lnSpc>
                <a:spcPts val="5039"/>
              </a:lnSpc>
              <a:buFont typeface="Arial"/>
              <a:buChar char="⚬"/>
            </a:pPr>
            <a:r>
              <a:rPr lang="en-US" sz="2799">
                <a:solidFill>
                  <a:srgbClr val="9B6543"/>
                </a:solidFill>
                <a:latin typeface="Open Sauce"/>
                <a:ea typeface="Open Sauce"/>
                <a:cs typeface="Open Sauce"/>
                <a:sym typeface="Open Sauce"/>
              </a:rPr>
              <a:t>Sử dụng cấu trúc macroblock với kích thước cố định 16×16, có thể chia nhỏ đến 4×4 để tăng độ linh hoạt.</a:t>
            </a:r>
          </a:p>
          <a:p>
            <a:pPr algn="l" marL="1209039" indent="-403013" lvl="2">
              <a:lnSpc>
                <a:spcPts val="5039"/>
              </a:lnSpc>
              <a:buFont typeface="Arial"/>
              <a:buChar char="⚬"/>
            </a:pPr>
            <a:r>
              <a:rPr lang="en-US" sz="2799">
                <a:solidFill>
                  <a:srgbClr val="9B6543"/>
                </a:solidFill>
                <a:latin typeface="Open Sauce"/>
                <a:ea typeface="Open Sauce"/>
                <a:cs typeface="Open Sauce"/>
                <a:sym typeface="Open Sauce"/>
              </a:rPr>
              <a:t>Tối ưu hóa khả năng nén bằng các công cụ như bù chuyển động và dự đoán không gian.</a:t>
            </a:r>
          </a:p>
          <a:p>
            <a:pPr algn="l" marL="1209039" indent="-403013" lvl="2">
              <a:lnSpc>
                <a:spcPts val="5039"/>
              </a:lnSpc>
              <a:buFont typeface="Arial"/>
              <a:buChar char="⚬"/>
            </a:pPr>
            <a:r>
              <a:rPr lang="en-US" sz="2799">
                <a:solidFill>
                  <a:srgbClr val="9B6543"/>
                </a:solidFill>
                <a:latin typeface="Open Sauce"/>
                <a:ea typeface="Open Sauce"/>
                <a:cs typeface="Open Sauce"/>
                <a:sym typeface="Open Sauce"/>
              </a:rPr>
              <a:t>Mức nén tốt, giảm khoảng 50% kích thước so với MPEG-2, nhưng chưa tối ưu cho video có độ phân giải rất cao như 4K hoặc 8K</a:t>
            </a:r>
          </a:p>
        </p:txBody>
      </p:sp>
      <p:sp>
        <p:nvSpPr>
          <p:cNvPr name="TextBox 9" id="9"/>
          <p:cNvSpPr txBox="true"/>
          <p:nvPr/>
        </p:nvSpPr>
        <p:spPr>
          <a:xfrm rot="0">
            <a:off x="2220907" y="2770414"/>
            <a:ext cx="2943969"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HIỆU QUẢ NÉN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2770414"/>
            <a:ext cx="2943969"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HIỆU QUẢ NÉN</a:t>
            </a:r>
          </a:p>
        </p:txBody>
      </p:sp>
      <p:sp>
        <p:nvSpPr>
          <p:cNvPr name="TextBox 9" id="9"/>
          <p:cNvSpPr txBox="true"/>
          <p:nvPr/>
        </p:nvSpPr>
        <p:spPr>
          <a:xfrm rot="0">
            <a:off x="2220907" y="3693187"/>
            <a:ext cx="14946943" cy="4398772"/>
          </a:xfrm>
          <a:prstGeom prst="rect">
            <a:avLst/>
          </a:prstGeom>
        </p:spPr>
        <p:txBody>
          <a:bodyPr anchor="t" rtlCol="false" tIns="0" lIns="0" bIns="0" rIns="0">
            <a:spAutoFit/>
          </a:bodyPr>
          <a:lstStyle/>
          <a:p>
            <a:pPr algn="just">
              <a:lnSpc>
                <a:spcPts val="4423"/>
              </a:lnSpc>
            </a:pPr>
            <a:r>
              <a:rPr lang="en-US" sz="2799">
                <a:solidFill>
                  <a:srgbClr val="9B6543"/>
                </a:solidFill>
                <a:latin typeface="Open Sauce"/>
                <a:ea typeface="Open Sauce"/>
                <a:cs typeface="Open Sauce"/>
                <a:sym typeface="Open Sauce"/>
              </a:rPr>
              <a:t>H.265:</a:t>
            </a:r>
          </a:p>
          <a:p>
            <a:pPr algn="just" marL="604519" indent="-302260" lvl="1">
              <a:lnSpc>
                <a:spcPts val="4423"/>
              </a:lnSpc>
              <a:buFont typeface="Arial"/>
              <a:buChar char="•"/>
            </a:pPr>
            <a:r>
              <a:rPr lang="en-US" sz="2799">
                <a:solidFill>
                  <a:srgbClr val="9B6543"/>
                </a:solidFill>
                <a:latin typeface="Open Sauce"/>
                <a:ea typeface="Open Sauce"/>
                <a:cs typeface="Open Sauce"/>
                <a:sym typeface="Open Sauce"/>
              </a:rPr>
              <a:t>Thay thế macroblock bằng cấu trúc</a:t>
            </a:r>
            <a:r>
              <a:rPr lang="en-US" sz="2799">
                <a:solidFill>
                  <a:srgbClr val="9B6543"/>
                </a:solidFill>
                <a:latin typeface="Open Sauce"/>
                <a:ea typeface="Open Sauce"/>
                <a:cs typeface="Open Sauce"/>
                <a:sym typeface="Open Sauce"/>
              </a:rPr>
              <a:t> QUADTREE (CODING TREE BLOCK - CTB), HỖ TRỢ KÍCH THƯỚC LỚN HƠN (TỪ 4×4 ĐẾN 64×64).</a:t>
            </a:r>
          </a:p>
          <a:p>
            <a:pPr algn="just" marL="604519" indent="-302260" lvl="1">
              <a:lnSpc>
                <a:spcPts val="4423"/>
              </a:lnSpc>
              <a:buFont typeface="Arial"/>
              <a:buChar char="•"/>
            </a:pPr>
            <a:r>
              <a:rPr lang="en-US" sz="2799">
                <a:solidFill>
                  <a:srgbClr val="9B6543"/>
                </a:solidFill>
                <a:latin typeface="Open Sauce"/>
                <a:ea typeface="Open Sauce"/>
                <a:cs typeface="Open Sauce"/>
                <a:sym typeface="Open Sauce"/>
              </a:rPr>
              <a:t>NÉN TỐT HƠN, GIẢM THÊM 50% KÍCH THƯỚC SO VỚI H.264 Ở CÙNG MỨC CHẤT LƯỢNG, NHỜ VIỆC CHIA KHỐI LINH HOẠT VÀ CẢI THIỆN CÁC THUẬT TOÁN NỘI SUY.</a:t>
            </a:r>
          </a:p>
          <a:p>
            <a:pPr algn="just" marL="604519" indent="-302260" lvl="1">
              <a:lnSpc>
                <a:spcPts val="4423"/>
              </a:lnSpc>
              <a:buFont typeface="Arial"/>
              <a:buChar char="•"/>
            </a:pPr>
            <a:r>
              <a:rPr lang="en-US" sz="2799">
                <a:solidFill>
                  <a:srgbClr val="9B6543"/>
                </a:solidFill>
                <a:latin typeface="Open Sauce"/>
                <a:ea typeface="Open Sauce"/>
                <a:cs typeface="Open Sauce"/>
                <a:sym typeface="Open Sauce"/>
              </a:rPr>
              <a:t>PHÙ HỢP CHO VIDEO 4K, 8K VÀ UHDTV.</a:t>
            </a:r>
          </a:p>
          <a:p>
            <a:pPr algn="just">
              <a:lnSpc>
                <a:spcPts val="4423"/>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2836937"/>
            <a:ext cx="4156025"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CHẤT LƯỢNG VIDEO</a:t>
            </a:r>
          </a:p>
        </p:txBody>
      </p:sp>
      <p:sp>
        <p:nvSpPr>
          <p:cNvPr name="TextBox 9" id="9"/>
          <p:cNvSpPr txBox="true"/>
          <p:nvPr/>
        </p:nvSpPr>
        <p:spPr>
          <a:xfrm rot="0">
            <a:off x="2220907" y="3557912"/>
            <a:ext cx="15038393" cy="6050153"/>
          </a:xfrm>
          <a:prstGeom prst="rect">
            <a:avLst/>
          </a:prstGeom>
        </p:spPr>
        <p:txBody>
          <a:bodyPr anchor="t" rtlCol="false" tIns="0" lIns="0" bIns="0" rIns="0">
            <a:spAutoFit/>
          </a:bodyPr>
          <a:lstStyle/>
          <a:p>
            <a:pPr algn="l" marL="604519" indent="-302260" lvl="1">
              <a:lnSpc>
                <a:spcPts val="4395"/>
              </a:lnSpc>
              <a:buFont typeface="Arial"/>
              <a:buChar char="•"/>
            </a:pPr>
            <a:r>
              <a:rPr lang="en-US" sz="2799">
                <a:solidFill>
                  <a:srgbClr val="9B6543"/>
                </a:solidFill>
                <a:latin typeface="Open Sauce"/>
                <a:ea typeface="Open Sauce"/>
                <a:cs typeface="Open Sauce"/>
                <a:sym typeface="Open Sauce"/>
              </a:rPr>
              <a:t>H.264:</a:t>
            </a:r>
          </a:p>
          <a:p>
            <a:pPr algn="l" marL="1209039" indent="-403013" lvl="2">
              <a:lnSpc>
                <a:spcPts val="4395"/>
              </a:lnSpc>
              <a:buFont typeface="Arial"/>
              <a:buChar char="⚬"/>
            </a:pPr>
            <a:r>
              <a:rPr lang="en-US" sz="2799">
                <a:solidFill>
                  <a:srgbClr val="9B6543"/>
                </a:solidFill>
                <a:latin typeface="Open Sauce"/>
                <a:ea typeface="Open Sauce"/>
                <a:cs typeface="Open Sauce"/>
                <a:sym typeface="Open Sauce"/>
              </a:rPr>
              <a:t>Cung cấp chất lượng video tốt ở độ phân giải thấp và trung bình (720p, 1080p).</a:t>
            </a:r>
          </a:p>
          <a:p>
            <a:pPr algn="l" marL="1209039" indent="-403013" lvl="2">
              <a:lnSpc>
                <a:spcPts val="4395"/>
              </a:lnSpc>
              <a:buFont typeface="Arial"/>
              <a:buChar char="⚬"/>
            </a:pPr>
            <a:r>
              <a:rPr lang="en-US" sz="2799">
                <a:solidFill>
                  <a:srgbClr val="9B6543"/>
                </a:solidFill>
                <a:latin typeface="Open Sauce"/>
                <a:ea typeface="Open Sauce"/>
                <a:cs typeface="Open Sauce"/>
                <a:sym typeface="Open Sauce"/>
              </a:rPr>
              <a:t>Dễ bị hiện tượng khối hóa (blockiness) ở mức nén cao hoặc khi xử lý n</a:t>
            </a:r>
            <a:r>
              <a:rPr lang="en-US" sz="2799">
                <a:solidFill>
                  <a:srgbClr val="9B6543"/>
                </a:solidFill>
                <a:latin typeface="Open Sauce"/>
                <a:ea typeface="Open Sauce"/>
                <a:cs typeface="Open Sauce"/>
                <a:sym typeface="Open Sauce"/>
              </a:rPr>
              <a:t>ỘI DUNG CÓ ĐỘ CHI TIẾT PHỨC TẠP.</a:t>
            </a:r>
          </a:p>
          <a:p>
            <a:pPr algn="l" marL="604519" indent="-302260" lvl="1">
              <a:lnSpc>
                <a:spcPts val="4395"/>
              </a:lnSpc>
              <a:buFont typeface="Arial"/>
              <a:buChar char="•"/>
            </a:pPr>
            <a:r>
              <a:rPr lang="en-US" sz="2799">
                <a:solidFill>
                  <a:srgbClr val="9B6543"/>
                </a:solidFill>
                <a:latin typeface="Open Sauce"/>
                <a:ea typeface="Open Sauce"/>
                <a:cs typeface="Open Sauce"/>
                <a:sym typeface="Open Sauce"/>
              </a:rPr>
              <a:t>H.265:</a:t>
            </a:r>
          </a:p>
          <a:p>
            <a:pPr algn="l" marL="1209039" indent="-403013" lvl="2">
              <a:lnSpc>
                <a:spcPts val="4395"/>
              </a:lnSpc>
              <a:buFont typeface="Arial"/>
              <a:buChar char="⚬"/>
            </a:pPr>
            <a:r>
              <a:rPr lang="en-US" sz="2799">
                <a:solidFill>
                  <a:srgbClr val="9B6543"/>
                </a:solidFill>
                <a:latin typeface="Open Sauce"/>
                <a:ea typeface="Open Sauce"/>
                <a:cs typeface="Open Sauce"/>
                <a:sym typeface="Open Sauce"/>
              </a:rPr>
              <a:t>CẢI THIỆN RÕ RỆT VỀ CHẤT LƯỢNG VIDEO, ĐẶC BIỆT Ở ĐỘ PHÂN GIẢI CAO (4K, 8K), NHỜ HỖ TRỢ KHỐI MÃ HÓA LỚN HƠN VÀ THUẬT TOÁN TIÊN TIẾN.</a:t>
            </a:r>
          </a:p>
          <a:p>
            <a:pPr algn="l" marL="1209039" indent="-403013" lvl="2">
              <a:lnSpc>
                <a:spcPts val="4395"/>
              </a:lnSpc>
              <a:buFont typeface="Arial"/>
              <a:buChar char="⚬"/>
            </a:pPr>
            <a:r>
              <a:rPr lang="en-US" sz="2799">
                <a:solidFill>
                  <a:srgbClr val="9B6543"/>
                </a:solidFill>
                <a:latin typeface="Open Sauce"/>
                <a:ea typeface="Open Sauce"/>
                <a:cs typeface="Open Sauce"/>
                <a:sym typeface="Open Sauce"/>
              </a:rPr>
              <a:t>GIẢM HIỆN TƯỢNG KHỐI HÓA THÔNG QUA CÁC BỘ LỌC TIÊN TIẾN, BAO GỒM LỌC BỎ CHẶN (DE-BLOCKING) VÀ BÙ ĐẮP THÍCH ỨNG MẪU (SAO).</a:t>
            </a:r>
          </a:p>
          <a:p>
            <a:pPr algn="l">
              <a:lnSpc>
                <a:spcPts val="4395"/>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309546" y="8630723"/>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2706258"/>
            <a:ext cx="3559522"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HIỆU SUẤT XỬ LÝ</a:t>
            </a:r>
          </a:p>
        </p:txBody>
      </p:sp>
      <p:sp>
        <p:nvSpPr>
          <p:cNvPr name="TextBox 9" id="9"/>
          <p:cNvSpPr txBox="true"/>
          <p:nvPr/>
        </p:nvSpPr>
        <p:spPr>
          <a:xfrm rot="0">
            <a:off x="2220907" y="3307194"/>
            <a:ext cx="15490664" cy="6264529"/>
          </a:xfrm>
          <a:prstGeom prst="rect">
            <a:avLst/>
          </a:prstGeom>
        </p:spPr>
        <p:txBody>
          <a:bodyPr anchor="t" rtlCol="false" tIns="0" lIns="0" bIns="0" rIns="0">
            <a:spAutoFit/>
          </a:bodyPr>
          <a:lstStyle/>
          <a:p>
            <a:pPr algn="l" marL="604519" indent="-302260" lvl="1">
              <a:lnSpc>
                <a:spcPts val="4507"/>
              </a:lnSpc>
              <a:buFont typeface="Arial"/>
              <a:buChar char="•"/>
            </a:pPr>
            <a:r>
              <a:rPr lang="en-US" sz="2799">
                <a:solidFill>
                  <a:srgbClr val="9B6543"/>
                </a:solidFill>
                <a:latin typeface="Open Sauce"/>
                <a:ea typeface="Open Sauce"/>
                <a:cs typeface="Open Sauce"/>
                <a:sym typeface="Open Sauce"/>
              </a:rPr>
              <a:t>H.264:</a:t>
            </a:r>
          </a:p>
          <a:p>
            <a:pPr algn="l" marL="1209039" indent="-403013" lvl="2">
              <a:lnSpc>
                <a:spcPts val="4507"/>
              </a:lnSpc>
              <a:buFont typeface="Arial"/>
              <a:buChar char="⚬"/>
            </a:pPr>
            <a:r>
              <a:rPr lang="en-US" sz="2799">
                <a:solidFill>
                  <a:srgbClr val="9B6543"/>
                </a:solidFill>
                <a:latin typeface="Open Sauce"/>
                <a:ea typeface="Open Sauce"/>
                <a:cs typeface="Open Sauce"/>
                <a:sym typeface="Open Sauce"/>
              </a:rPr>
              <a:t>Yêu cầu tính toán thấp hơn, phù hợp với các th</a:t>
            </a:r>
            <a:r>
              <a:rPr lang="en-US" sz="2799">
                <a:solidFill>
                  <a:srgbClr val="9B6543"/>
                </a:solidFill>
                <a:latin typeface="Open Sauce"/>
                <a:ea typeface="Open Sauce"/>
                <a:cs typeface="Open Sauce"/>
                <a:sym typeface="Open Sauce"/>
              </a:rPr>
              <a:t>IẾT BỊ CŨ VÀ HỆ THỐNG PHẦN CỨNG HẠN CHẾ.</a:t>
            </a:r>
          </a:p>
          <a:p>
            <a:pPr algn="l" marL="1209039" indent="-403013" lvl="2">
              <a:lnSpc>
                <a:spcPts val="4507"/>
              </a:lnSpc>
              <a:buFont typeface="Arial"/>
              <a:buChar char="⚬"/>
            </a:pPr>
            <a:r>
              <a:rPr lang="en-US" sz="2799">
                <a:solidFill>
                  <a:srgbClr val="9B6543"/>
                </a:solidFill>
                <a:latin typeface="Open Sauce"/>
                <a:ea typeface="Open Sauce"/>
                <a:cs typeface="Open Sauce"/>
                <a:sym typeface="Open Sauce"/>
              </a:rPr>
              <a:t>HỖ TRỢ XỬ LÝ THỜI GIAN THỰC TRONG CÁC ỨNG DỤNG NHƯ HỘI NGHỊ TRUYỀN HÌNH VÀ PHÁT TRỰC TUYẾN.</a:t>
            </a:r>
          </a:p>
          <a:p>
            <a:pPr algn="l" marL="604519" indent="-302260" lvl="1">
              <a:lnSpc>
                <a:spcPts val="4507"/>
              </a:lnSpc>
              <a:buFont typeface="Arial"/>
              <a:buChar char="•"/>
            </a:pPr>
            <a:r>
              <a:rPr lang="en-US" sz="2799">
                <a:solidFill>
                  <a:srgbClr val="9B6543"/>
                </a:solidFill>
                <a:latin typeface="Open Sauce"/>
                <a:ea typeface="Open Sauce"/>
                <a:cs typeface="Open Sauce"/>
                <a:sym typeface="Open Sauce"/>
              </a:rPr>
              <a:t>H.265:</a:t>
            </a:r>
          </a:p>
          <a:p>
            <a:pPr algn="l" marL="1209039" indent="-403013" lvl="2">
              <a:lnSpc>
                <a:spcPts val="4507"/>
              </a:lnSpc>
              <a:buFont typeface="Arial"/>
              <a:buChar char="⚬"/>
            </a:pPr>
            <a:r>
              <a:rPr lang="en-US" sz="2799">
                <a:solidFill>
                  <a:srgbClr val="9B6543"/>
                </a:solidFill>
                <a:latin typeface="Open Sauce"/>
                <a:ea typeface="Open Sauce"/>
                <a:cs typeface="Open Sauce"/>
                <a:sym typeface="Open Sauce"/>
              </a:rPr>
              <a:t>PHỨC TẠP HƠN, ĐÒI HỎI PHẦN CỨNG HOẶC PHẦN MỀM MẠNH MẼ ĐỂ MÃ HÓA VÀ GIẢI MÃ.</a:t>
            </a:r>
          </a:p>
          <a:p>
            <a:pPr algn="l" marL="1209039" indent="-403013" lvl="2">
              <a:lnSpc>
                <a:spcPts val="4507"/>
              </a:lnSpc>
              <a:buFont typeface="Arial"/>
              <a:buChar char="⚬"/>
            </a:pPr>
            <a:r>
              <a:rPr lang="en-US" sz="2799">
                <a:solidFill>
                  <a:srgbClr val="9B6543"/>
                </a:solidFill>
                <a:latin typeface="Open Sauce"/>
                <a:ea typeface="Open Sauce"/>
                <a:cs typeface="Open Sauce"/>
                <a:sym typeface="Open Sauce"/>
              </a:rPr>
              <a:t>TỐI ƯU HÓA CHO XỬ LÝ SONG SONG, SỬ DỤNG HIỆU QUẢ NHIỀU LUỒNG TRÊN CPU VÀ GPU, GIÚP GIẢM THỜI GIAN XỬ LÝ TRÊN CÁC THIẾT BỊ HIỆN ĐẠI.</a:t>
            </a:r>
          </a:p>
          <a:p>
            <a:pPr algn="l">
              <a:lnSpc>
                <a:spcPts val="4507"/>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065509" y="2706258"/>
            <a:ext cx="8751893"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KÍCH THƯỚC KHỐI VÀ CẤU TRÚC MÃ HÓA</a:t>
            </a:r>
          </a:p>
        </p:txBody>
      </p:sp>
      <p:sp>
        <p:nvSpPr>
          <p:cNvPr name="TextBox 9" id="9"/>
          <p:cNvSpPr txBox="true"/>
          <p:nvPr/>
        </p:nvSpPr>
        <p:spPr>
          <a:xfrm rot="0">
            <a:off x="2392659" y="3285427"/>
            <a:ext cx="14308139" cy="6197219"/>
          </a:xfrm>
          <a:prstGeom prst="rect">
            <a:avLst/>
          </a:prstGeom>
        </p:spPr>
        <p:txBody>
          <a:bodyPr anchor="t" rtlCol="false" tIns="0" lIns="0" bIns="0" rIns="0">
            <a:spAutoFit/>
          </a:bodyPr>
          <a:lstStyle/>
          <a:p>
            <a:pPr algn="l" marL="604519" indent="-302260" lvl="1">
              <a:lnSpc>
                <a:spcPts val="5487"/>
              </a:lnSpc>
              <a:buFont typeface="Arial"/>
              <a:buChar char="•"/>
            </a:pPr>
            <a:r>
              <a:rPr lang="en-US" sz="2799">
                <a:solidFill>
                  <a:srgbClr val="9B6543"/>
                </a:solidFill>
                <a:latin typeface="Open Sauce"/>
                <a:ea typeface="Open Sauce"/>
                <a:cs typeface="Open Sauce"/>
                <a:sym typeface="Open Sauce"/>
              </a:rPr>
              <a:t>H.264:</a:t>
            </a:r>
          </a:p>
          <a:p>
            <a:pPr algn="l" marL="1209039" indent="-403013" lvl="2">
              <a:lnSpc>
                <a:spcPts val="5487"/>
              </a:lnSpc>
              <a:buFont typeface="Arial"/>
              <a:buChar char="⚬"/>
            </a:pPr>
            <a:r>
              <a:rPr lang="en-US" sz="2799">
                <a:solidFill>
                  <a:srgbClr val="9B6543"/>
                </a:solidFill>
                <a:latin typeface="Open Sauce"/>
                <a:ea typeface="Open Sauce"/>
                <a:cs typeface="Open Sauce"/>
                <a:sym typeface="Open Sauce"/>
              </a:rPr>
              <a:t>Sử dụng macroblock với kích thước cố định 16×16.</a:t>
            </a:r>
          </a:p>
          <a:p>
            <a:pPr algn="l" marL="1209039" indent="-403013" lvl="2">
              <a:lnSpc>
                <a:spcPts val="5487"/>
              </a:lnSpc>
              <a:buFont typeface="Arial"/>
              <a:buChar char="⚬"/>
            </a:pPr>
            <a:r>
              <a:rPr lang="en-US" sz="2799">
                <a:solidFill>
                  <a:srgbClr val="9B6543"/>
                </a:solidFill>
                <a:latin typeface="Open Sauce"/>
                <a:ea typeface="Open Sauce"/>
                <a:cs typeface="Open Sauce"/>
                <a:sym typeface="Open Sauce"/>
              </a:rPr>
              <a:t>Khả năng chia nhỏ đến 4×4 để xử lý ch</a:t>
            </a:r>
            <a:r>
              <a:rPr lang="en-US" sz="2799">
                <a:solidFill>
                  <a:srgbClr val="9B6543"/>
                </a:solidFill>
                <a:latin typeface="Open Sauce"/>
                <a:ea typeface="Open Sauce"/>
                <a:cs typeface="Open Sauce"/>
                <a:sym typeface="Open Sauce"/>
              </a:rPr>
              <a:t>I TIẾT TỐT HƠN.</a:t>
            </a:r>
          </a:p>
          <a:p>
            <a:pPr algn="l" marL="604519" indent="-302260" lvl="1">
              <a:lnSpc>
                <a:spcPts val="5487"/>
              </a:lnSpc>
              <a:buFont typeface="Arial"/>
              <a:buChar char="•"/>
            </a:pPr>
            <a:r>
              <a:rPr lang="en-US" sz="2799">
                <a:solidFill>
                  <a:srgbClr val="9B6543"/>
                </a:solidFill>
                <a:latin typeface="Open Sauce"/>
                <a:ea typeface="Open Sauce"/>
                <a:cs typeface="Open Sauce"/>
                <a:sym typeface="Open Sauce"/>
              </a:rPr>
              <a:t>H.265:</a:t>
            </a:r>
          </a:p>
          <a:p>
            <a:pPr algn="l" marL="1209039" indent="-403013" lvl="2">
              <a:lnSpc>
                <a:spcPts val="5487"/>
              </a:lnSpc>
              <a:buFont typeface="Arial"/>
              <a:buChar char="⚬"/>
            </a:pPr>
            <a:r>
              <a:rPr lang="en-US" sz="2799">
                <a:solidFill>
                  <a:srgbClr val="9B6543"/>
                </a:solidFill>
                <a:latin typeface="Open Sauce"/>
                <a:ea typeface="Open Sauce"/>
                <a:cs typeface="Open Sauce"/>
                <a:sym typeface="Open Sauce"/>
              </a:rPr>
              <a:t>SỬ DỤNG CẤU TRÚC QUADTREE, LINH HOẠT HƠN VỚI KÍCH THƯỚC KHỐI TỪ 4×4 ĐẾN 64×64.</a:t>
            </a:r>
          </a:p>
          <a:p>
            <a:pPr algn="l" marL="1209039" indent="-403013" lvl="2">
              <a:lnSpc>
                <a:spcPts val="5487"/>
              </a:lnSpc>
              <a:buFont typeface="Arial"/>
              <a:buChar char="⚬"/>
            </a:pPr>
            <a:r>
              <a:rPr lang="en-US" sz="2799">
                <a:solidFill>
                  <a:srgbClr val="9B6543"/>
                </a:solidFill>
                <a:latin typeface="Open Sauce"/>
                <a:ea typeface="Open Sauce"/>
                <a:cs typeface="Open Sauce"/>
                <a:sym typeface="Open Sauce"/>
              </a:rPr>
              <a:t>PHÂN CHIA KHỐI THEO HỆ THỐNG PHÂN CẤP (CTB, CB, CU) GIÚP CẢI THIỆN HIỆU QUẢ MÃ HÓA.</a:t>
            </a:r>
          </a:p>
          <a:p>
            <a:pPr algn="l">
              <a:lnSpc>
                <a:spcPts val="5487"/>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2706258"/>
            <a:ext cx="3794373"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MÃ HÓA ENTROPY</a:t>
            </a:r>
          </a:p>
        </p:txBody>
      </p:sp>
      <p:sp>
        <p:nvSpPr>
          <p:cNvPr name="TextBox 9" id="9"/>
          <p:cNvSpPr txBox="true"/>
          <p:nvPr/>
        </p:nvSpPr>
        <p:spPr>
          <a:xfrm rot="0">
            <a:off x="2220907" y="3372754"/>
            <a:ext cx="16067093" cy="6332728"/>
          </a:xfrm>
          <a:prstGeom prst="rect">
            <a:avLst/>
          </a:prstGeom>
        </p:spPr>
        <p:txBody>
          <a:bodyPr anchor="t" rtlCol="false" tIns="0" lIns="0" bIns="0" rIns="0">
            <a:spAutoFit/>
          </a:bodyPr>
          <a:lstStyle/>
          <a:p>
            <a:pPr algn="l" marL="604519" indent="-302260" lvl="1">
              <a:lnSpc>
                <a:spcPts val="5095"/>
              </a:lnSpc>
              <a:buFont typeface="Arial"/>
              <a:buChar char="•"/>
            </a:pPr>
            <a:r>
              <a:rPr lang="en-US" sz="2799">
                <a:solidFill>
                  <a:srgbClr val="9B6543"/>
                </a:solidFill>
                <a:latin typeface="Open Sauce"/>
                <a:ea typeface="Open Sauce"/>
                <a:cs typeface="Open Sauce"/>
                <a:sym typeface="Open Sauce"/>
              </a:rPr>
              <a:t>H.264:</a:t>
            </a:r>
          </a:p>
          <a:p>
            <a:pPr algn="l" marL="1209039" indent="-403013" lvl="2">
              <a:lnSpc>
                <a:spcPts val="5095"/>
              </a:lnSpc>
              <a:buFont typeface="Arial"/>
              <a:buChar char="⚬"/>
            </a:pPr>
            <a:r>
              <a:rPr lang="en-US" sz="2799">
                <a:solidFill>
                  <a:srgbClr val="9B6543"/>
                </a:solidFill>
                <a:latin typeface="Open Sauce"/>
                <a:ea typeface="Open Sauce"/>
                <a:cs typeface="Open Sauce"/>
                <a:sym typeface="Open Sauce"/>
              </a:rPr>
              <a:t>Sử dụng hai phương pháp mã hóa: CAVLC (Context-Adapt</a:t>
            </a:r>
            <a:r>
              <a:rPr lang="en-US" sz="2799">
                <a:solidFill>
                  <a:srgbClr val="9B6543"/>
                </a:solidFill>
                <a:latin typeface="Open Sauce"/>
                <a:ea typeface="Open Sauce"/>
                <a:cs typeface="Open Sauce"/>
                <a:sym typeface="Open Sauce"/>
              </a:rPr>
              <a:t>IVE VARIABLE LENGTH CODING) VÀ CABAC (CONTEXT-ADAPTIVE BINARY ARITHMETIC CODING).</a:t>
            </a:r>
          </a:p>
          <a:p>
            <a:pPr algn="l" marL="1209039" indent="-403013" lvl="2">
              <a:lnSpc>
                <a:spcPts val="5095"/>
              </a:lnSpc>
              <a:buFont typeface="Arial"/>
              <a:buChar char="⚬"/>
            </a:pPr>
            <a:r>
              <a:rPr lang="en-US" sz="2799">
                <a:solidFill>
                  <a:srgbClr val="9B6543"/>
                </a:solidFill>
                <a:latin typeface="Open Sauce"/>
                <a:ea typeface="Open Sauce"/>
                <a:cs typeface="Open Sauce"/>
                <a:sym typeface="Open Sauce"/>
              </a:rPr>
              <a:t>CABAC HIỆU QUẢ HƠN NHƯNG PHỨC TẠP HƠN, THƯỜNG ĐƯỢC DÙNG TRONG CẤU HÌNH CHÍNH VÀ CAO.</a:t>
            </a:r>
          </a:p>
          <a:p>
            <a:pPr algn="l" marL="604519" indent="-302260" lvl="1">
              <a:lnSpc>
                <a:spcPts val="5095"/>
              </a:lnSpc>
              <a:buFont typeface="Arial"/>
              <a:buChar char="•"/>
            </a:pPr>
            <a:r>
              <a:rPr lang="en-US" sz="2799">
                <a:solidFill>
                  <a:srgbClr val="9B6543"/>
                </a:solidFill>
                <a:latin typeface="Open Sauce"/>
                <a:ea typeface="Open Sauce"/>
                <a:cs typeface="Open Sauce"/>
                <a:sym typeface="Open Sauce"/>
              </a:rPr>
              <a:t>H.265:</a:t>
            </a:r>
          </a:p>
          <a:p>
            <a:pPr algn="l" marL="1209039" indent="-403013" lvl="2">
              <a:lnSpc>
                <a:spcPts val="5095"/>
              </a:lnSpc>
              <a:buFont typeface="Arial"/>
              <a:buChar char="⚬"/>
            </a:pPr>
            <a:r>
              <a:rPr lang="en-US" sz="2799">
                <a:solidFill>
                  <a:srgbClr val="9B6543"/>
                </a:solidFill>
                <a:latin typeface="Open Sauce"/>
                <a:ea typeface="Open Sauce"/>
                <a:cs typeface="Open Sauce"/>
                <a:sym typeface="Open Sauce"/>
              </a:rPr>
              <a:t>LOẠI BỎ CAVLC, CHỈ SỬ DỤNG CABAC ĐỂ TĂNG HIỆU QUẢ MÃ HÓA.</a:t>
            </a:r>
          </a:p>
          <a:p>
            <a:pPr algn="l" marL="1209039" indent="-403013" lvl="2">
              <a:lnSpc>
                <a:spcPts val="5095"/>
              </a:lnSpc>
              <a:buFont typeface="Arial"/>
              <a:buChar char="⚬"/>
            </a:pPr>
            <a:r>
              <a:rPr lang="en-US" sz="2799">
                <a:solidFill>
                  <a:srgbClr val="9B6543"/>
                </a:solidFill>
                <a:latin typeface="Open Sauce"/>
                <a:ea typeface="Open Sauce"/>
                <a:cs typeface="Open Sauce"/>
                <a:sym typeface="Open Sauce"/>
              </a:rPr>
              <a:t>TỐI ƯU HÓA CABAC CHO MÃ HÓA NHỊ PHÂN, PHÙ HỢP VỚI DỮ LIỆU CÓ XÁC SUẤT KHÔNG ĐỒNG ĐỀU.</a:t>
            </a:r>
          </a:p>
          <a:p>
            <a:pPr algn="l">
              <a:lnSpc>
                <a:spcPts val="509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0">
            <a:off x="15744518" y="885573"/>
            <a:ext cx="3657600" cy="1435608"/>
          </a:xfrm>
          <a:custGeom>
            <a:avLst/>
            <a:gdLst/>
            <a:ahLst/>
            <a:cxnLst/>
            <a:rect r="r" b="b" t="t" l="l"/>
            <a:pathLst>
              <a:path h="1435608" w="3657600">
                <a:moveTo>
                  <a:pt x="0" y="0"/>
                </a:moveTo>
                <a:lnTo>
                  <a:pt x="3657600" y="0"/>
                </a:lnTo>
                <a:lnTo>
                  <a:pt x="3657600" y="1435608"/>
                </a:lnTo>
                <a:lnTo>
                  <a:pt x="0" y="1435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142467" y="5803172"/>
            <a:ext cx="6003066" cy="613410"/>
          </a:xfrm>
          <a:prstGeom prst="rect">
            <a:avLst/>
          </a:prstGeom>
        </p:spPr>
        <p:txBody>
          <a:bodyPr anchor="t" rtlCol="false" tIns="0" lIns="0" bIns="0" rIns="0">
            <a:spAutoFit/>
          </a:bodyPr>
          <a:lstStyle/>
          <a:p>
            <a:pPr algn="ctr">
              <a:lnSpc>
                <a:spcPts val="5040"/>
              </a:lnSpc>
            </a:pPr>
            <a:r>
              <a:rPr lang="en-US" sz="3600" b="true">
                <a:solidFill>
                  <a:srgbClr val="9B6543"/>
                </a:solidFill>
                <a:latin typeface="Open Sauce Bold"/>
                <a:ea typeface="Open Sauce Bold"/>
                <a:cs typeface="Open Sauce Bold"/>
                <a:sym typeface="Open Sauce Bold"/>
              </a:rPr>
              <a:t>Nguyễn Thành Trung </a:t>
            </a:r>
          </a:p>
        </p:txBody>
      </p:sp>
      <p:sp>
        <p:nvSpPr>
          <p:cNvPr name="Freeform 4" id="4"/>
          <p:cNvSpPr/>
          <p:nvPr/>
        </p:nvSpPr>
        <p:spPr>
          <a:xfrm flipH="false" flipV="true" rot="0">
            <a:off x="-1209715" y="-573475"/>
            <a:ext cx="5863057" cy="4114800"/>
          </a:xfrm>
          <a:custGeom>
            <a:avLst/>
            <a:gdLst/>
            <a:ahLst/>
            <a:cxnLst/>
            <a:rect r="r" b="b" t="t" l="l"/>
            <a:pathLst>
              <a:path h="4114800" w="5863057">
                <a:moveTo>
                  <a:pt x="0" y="4114800"/>
                </a:moveTo>
                <a:lnTo>
                  <a:pt x="5863056" y="4114800"/>
                </a:lnTo>
                <a:lnTo>
                  <a:pt x="5863056"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142467" y="4064540"/>
            <a:ext cx="6003066" cy="613410"/>
          </a:xfrm>
          <a:prstGeom prst="rect">
            <a:avLst/>
          </a:prstGeom>
        </p:spPr>
        <p:txBody>
          <a:bodyPr anchor="t" rtlCol="false" tIns="0" lIns="0" bIns="0" rIns="0">
            <a:spAutoFit/>
          </a:bodyPr>
          <a:lstStyle/>
          <a:p>
            <a:pPr algn="ctr">
              <a:lnSpc>
                <a:spcPts val="5040"/>
              </a:lnSpc>
            </a:pPr>
            <a:r>
              <a:rPr lang="en-US" sz="3600" b="true">
                <a:solidFill>
                  <a:srgbClr val="9B6543"/>
                </a:solidFill>
                <a:latin typeface="Open Sauce Bold"/>
                <a:ea typeface="Open Sauce Bold"/>
                <a:cs typeface="Open Sauce Bold"/>
                <a:sym typeface="Open Sauce Bold"/>
              </a:rPr>
              <a:t>Nguyễn Anh Tú</a:t>
            </a:r>
          </a:p>
        </p:txBody>
      </p:sp>
      <p:sp>
        <p:nvSpPr>
          <p:cNvPr name="Freeform 6" id="6"/>
          <p:cNvSpPr/>
          <p:nvPr/>
        </p:nvSpPr>
        <p:spPr>
          <a:xfrm flipH="true" flipV="false" rot="0">
            <a:off x="14192265" y="6427374"/>
            <a:ext cx="5863057" cy="4114800"/>
          </a:xfrm>
          <a:custGeom>
            <a:avLst/>
            <a:gdLst/>
            <a:ahLst/>
            <a:cxnLst/>
            <a:rect r="r" b="b" t="t" l="l"/>
            <a:pathLst>
              <a:path h="4114800" w="5863057">
                <a:moveTo>
                  <a:pt x="5863057" y="0"/>
                </a:moveTo>
                <a:lnTo>
                  <a:pt x="0" y="0"/>
                </a:lnTo>
                <a:lnTo>
                  <a:pt x="0" y="4114800"/>
                </a:lnTo>
                <a:lnTo>
                  <a:pt x="5863057" y="4114800"/>
                </a:lnTo>
                <a:lnTo>
                  <a:pt x="58630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64225" y="5996571"/>
            <a:ext cx="2686038" cy="4545603"/>
          </a:xfrm>
          <a:custGeom>
            <a:avLst/>
            <a:gdLst/>
            <a:ahLst/>
            <a:cxnLst/>
            <a:rect r="r" b="b" t="t" l="l"/>
            <a:pathLst>
              <a:path h="4545603" w="2686038">
                <a:moveTo>
                  <a:pt x="0" y="0"/>
                </a:moveTo>
                <a:lnTo>
                  <a:pt x="2686038" y="0"/>
                </a:lnTo>
                <a:lnTo>
                  <a:pt x="2686038" y="4545603"/>
                </a:lnTo>
                <a:lnTo>
                  <a:pt x="0" y="4545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951582" y="1708152"/>
            <a:ext cx="14998390" cy="1232789"/>
          </a:xfrm>
          <a:prstGeom prst="rect">
            <a:avLst/>
          </a:prstGeom>
        </p:spPr>
        <p:txBody>
          <a:bodyPr anchor="t" rtlCol="false" tIns="0" lIns="0" bIns="0" rIns="0">
            <a:spAutoFit/>
          </a:bodyPr>
          <a:lstStyle/>
          <a:p>
            <a:pPr algn="ctr">
              <a:lnSpc>
                <a:spcPts val="9327"/>
              </a:lnSpc>
            </a:pPr>
            <a:r>
              <a:rPr lang="en-US" b="true" sz="8799">
                <a:solidFill>
                  <a:srgbClr val="9B6543"/>
                </a:solidFill>
                <a:latin typeface="Open Sauce Bold"/>
                <a:ea typeface="Open Sauce Bold"/>
                <a:cs typeface="Open Sauce Bold"/>
                <a:sym typeface="Open Sauce Bold"/>
              </a:rPr>
              <a:t>THÀNH VIÊN NHÓM</a:t>
            </a:r>
          </a:p>
        </p:txBody>
      </p:sp>
      <p:sp>
        <p:nvSpPr>
          <p:cNvPr name="TextBox 9" id="9"/>
          <p:cNvSpPr txBox="true"/>
          <p:nvPr/>
        </p:nvSpPr>
        <p:spPr>
          <a:xfrm rot="0">
            <a:off x="6142467" y="4934666"/>
            <a:ext cx="6003066" cy="613410"/>
          </a:xfrm>
          <a:prstGeom prst="rect">
            <a:avLst/>
          </a:prstGeom>
        </p:spPr>
        <p:txBody>
          <a:bodyPr anchor="t" rtlCol="false" tIns="0" lIns="0" bIns="0" rIns="0">
            <a:spAutoFit/>
          </a:bodyPr>
          <a:lstStyle/>
          <a:p>
            <a:pPr algn="ctr">
              <a:lnSpc>
                <a:spcPts val="5040"/>
              </a:lnSpc>
            </a:pPr>
            <a:r>
              <a:rPr lang="en-US" sz="3600" b="true">
                <a:solidFill>
                  <a:srgbClr val="9B6543"/>
                </a:solidFill>
                <a:latin typeface="Open Sauce Bold"/>
                <a:ea typeface="Open Sauce Bold"/>
                <a:cs typeface="Open Sauce Bold"/>
                <a:sym typeface="Open Sauce Bold"/>
              </a:rPr>
              <a:t>Phạm Công Quân</a:t>
            </a:r>
          </a:p>
        </p:txBody>
      </p:sp>
      <p:sp>
        <p:nvSpPr>
          <p:cNvPr name="TextBox 10" id="10"/>
          <p:cNvSpPr txBox="true"/>
          <p:nvPr/>
        </p:nvSpPr>
        <p:spPr>
          <a:xfrm rot="0">
            <a:off x="6142467" y="6525090"/>
            <a:ext cx="6003066" cy="613410"/>
          </a:xfrm>
          <a:prstGeom prst="rect">
            <a:avLst/>
          </a:prstGeom>
        </p:spPr>
        <p:txBody>
          <a:bodyPr anchor="t" rtlCol="false" tIns="0" lIns="0" bIns="0" rIns="0">
            <a:spAutoFit/>
          </a:bodyPr>
          <a:lstStyle/>
          <a:p>
            <a:pPr algn="ctr">
              <a:lnSpc>
                <a:spcPts val="5040"/>
              </a:lnSpc>
            </a:pPr>
            <a:r>
              <a:rPr lang="en-US" sz="3600" b="true">
                <a:solidFill>
                  <a:srgbClr val="9B6543"/>
                </a:solidFill>
                <a:latin typeface="Open Sauce Bold"/>
                <a:ea typeface="Open Sauce Bold"/>
                <a:cs typeface="Open Sauce Bold"/>
                <a:sym typeface="Open Sauce Bold"/>
              </a:rPr>
              <a:t>An Đăng Vinh</a:t>
            </a:r>
          </a:p>
        </p:txBody>
      </p:sp>
      <p:sp>
        <p:nvSpPr>
          <p:cNvPr name="TextBox 11" id="11"/>
          <p:cNvSpPr txBox="true"/>
          <p:nvPr/>
        </p:nvSpPr>
        <p:spPr>
          <a:xfrm rot="0">
            <a:off x="6142467" y="7389884"/>
            <a:ext cx="6003066" cy="613410"/>
          </a:xfrm>
          <a:prstGeom prst="rect">
            <a:avLst/>
          </a:prstGeom>
        </p:spPr>
        <p:txBody>
          <a:bodyPr anchor="t" rtlCol="false" tIns="0" lIns="0" bIns="0" rIns="0">
            <a:spAutoFit/>
          </a:bodyPr>
          <a:lstStyle/>
          <a:p>
            <a:pPr algn="ctr">
              <a:lnSpc>
                <a:spcPts val="5040"/>
              </a:lnSpc>
            </a:pPr>
            <a:r>
              <a:rPr lang="en-US" sz="3600" b="true">
                <a:solidFill>
                  <a:srgbClr val="9B6543"/>
                </a:solidFill>
                <a:latin typeface="Open Sauce Bold"/>
                <a:ea typeface="Open Sauce Bold"/>
                <a:cs typeface="Open Sauce Bold"/>
                <a:sym typeface="Open Sauce Bold"/>
              </a:rPr>
              <a:t>Lê Đức Anh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2220907" y="1908825"/>
            <a:ext cx="5865019" cy="492633"/>
          </a:xfrm>
          <a:prstGeom prst="rect">
            <a:avLst/>
          </a:prstGeom>
        </p:spPr>
        <p:txBody>
          <a:bodyPr anchor="t" rtlCol="false" tIns="0" lIns="0" bIns="0" rIns="0">
            <a:spAutoFit/>
          </a:bodyPr>
          <a:lstStyle/>
          <a:p>
            <a:pPr algn="ctr">
              <a:lnSpc>
                <a:spcPts val="3816"/>
              </a:lnSpc>
              <a:spcBef>
                <a:spcPct val="0"/>
              </a:spcBef>
            </a:pPr>
            <a:r>
              <a:rPr lang="en-US" b="true" sz="3600">
                <a:solidFill>
                  <a:srgbClr val="9B6543"/>
                </a:solidFill>
                <a:latin typeface="Open Sauce Bold"/>
                <a:ea typeface="Open Sauce Bold"/>
                <a:cs typeface="Open Sauce Bold"/>
                <a:sym typeface="Open Sauce Bold"/>
              </a:rPr>
              <a:t>SO SÁNH H.264 VÀ H.265</a:t>
            </a:r>
          </a:p>
        </p:txBody>
      </p:sp>
      <p:sp>
        <p:nvSpPr>
          <p:cNvPr name="TextBox 8" id="8"/>
          <p:cNvSpPr txBox="true"/>
          <p:nvPr/>
        </p:nvSpPr>
        <p:spPr>
          <a:xfrm rot="0">
            <a:off x="2220907" y="2796313"/>
            <a:ext cx="1998018" cy="437896"/>
          </a:xfrm>
          <a:prstGeom prst="rect">
            <a:avLst/>
          </a:prstGeom>
        </p:spPr>
        <p:txBody>
          <a:bodyPr anchor="t" rtlCol="false" tIns="0" lIns="0" bIns="0" rIns="0">
            <a:spAutoFit/>
          </a:bodyPr>
          <a:lstStyle/>
          <a:p>
            <a:pPr algn="ctr">
              <a:lnSpc>
                <a:spcPts val="3392"/>
              </a:lnSpc>
              <a:spcBef>
                <a:spcPct val="0"/>
              </a:spcBef>
            </a:pPr>
            <a:r>
              <a:rPr lang="en-US" b="true" sz="3200">
                <a:solidFill>
                  <a:srgbClr val="9B6543"/>
                </a:solidFill>
                <a:latin typeface="Open Sauce Bold"/>
                <a:ea typeface="Open Sauce Bold"/>
                <a:cs typeface="Open Sauce Bold"/>
                <a:sym typeface="Open Sauce Bold"/>
              </a:rPr>
              <a:t>KẾT LUẬN</a:t>
            </a:r>
          </a:p>
        </p:txBody>
      </p:sp>
      <p:sp>
        <p:nvSpPr>
          <p:cNvPr name="TextBox 9" id="9"/>
          <p:cNvSpPr txBox="true"/>
          <p:nvPr/>
        </p:nvSpPr>
        <p:spPr>
          <a:xfrm rot="0">
            <a:off x="2220907" y="3694765"/>
            <a:ext cx="15198617" cy="4167251"/>
          </a:xfrm>
          <a:prstGeom prst="rect">
            <a:avLst/>
          </a:prstGeom>
        </p:spPr>
        <p:txBody>
          <a:bodyPr anchor="t" rtlCol="false" tIns="0" lIns="0" bIns="0" rIns="0">
            <a:spAutoFit/>
          </a:bodyPr>
          <a:lstStyle/>
          <a:p>
            <a:pPr algn="l" marL="604519" indent="-302260" lvl="1">
              <a:lnSpc>
                <a:spcPts val="5571"/>
              </a:lnSpc>
              <a:buFont typeface="Arial"/>
              <a:buChar char="•"/>
            </a:pPr>
            <a:r>
              <a:rPr lang="en-US" sz="2799">
                <a:solidFill>
                  <a:srgbClr val="9B6543"/>
                </a:solidFill>
                <a:latin typeface="Open Sauce"/>
                <a:ea typeface="Open Sauce"/>
                <a:cs typeface="Open Sauce"/>
                <a:sym typeface="Open Sauce"/>
              </a:rPr>
              <a:t>H.264: PHÙ HỢP VỚ</a:t>
            </a:r>
            <a:r>
              <a:rPr lang="en-US" sz="2799">
                <a:solidFill>
                  <a:srgbClr val="9B6543"/>
                </a:solidFill>
                <a:latin typeface="Open Sauce"/>
                <a:ea typeface="Open Sauce"/>
                <a:cs typeface="Open Sauce"/>
                <a:sym typeface="Open Sauce"/>
              </a:rPr>
              <a:t>I HẦU HẾT CÁC ỨNG DỤNG HIỆN NAY, ĐẶC BIỆT TRONG MÔI TRƯỜNG CÓ HẠN CHẾ VỀ PHẦN CỨNG VÀ BĂNG THÔNG.</a:t>
            </a:r>
          </a:p>
          <a:p>
            <a:pPr algn="l" marL="604519" indent="-302260" lvl="1">
              <a:lnSpc>
                <a:spcPts val="5571"/>
              </a:lnSpc>
              <a:buFont typeface="Arial"/>
              <a:buChar char="•"/>
            </a:pPr>
            <a:r>
              <a:rPr lang="en-US" sz="2799">
                <a:solidFill>
                  <a:srgbClr val="9B6543"/>
                </a:solidFill>
                <a:latin typeface="Open Sauce"/>
                <a:ea typeface="Open Sauce"/>
                <a:cs typeface="Open Sauce"/>
                <a:sym typeface="Open Sauce"/>
              </a:rPr>
              <a:t>H.265: LỰA CHỌN TỐT HƠN CHO TƯƠNG LAI, VỚI HIỆU QUẢ NÉN VÀ CHẤT LƯỢNG VƯỢT TRỘI, NHƯNG ĐÒI HỎI PHẦN CỨNG MẠNH HƠN VÀ CÓ CHI PHÍ TÍNH TOÁN CAO HƠN.</a:t>
            </a:r>
          </a:p>
          <a:p>
            <a:pPr algn="l">
              <a:lnSpc>
                <a:spcPts val="557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699437" y="671113"/>
            <a:ext cx="7522831"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NÉN VỀ DẠNG MPEG</a:t>
            </a:r>
          </a:p>
        </p:txBody>
      </p:sp>
      <p:sp>
        <p:nvSpPr>
          <p:cNvPr name="TextBox 7" id="7"/>
          <p:cNvSpPr txBox="true"/>
          <p:nvPr/>
        </p:nvSpPr>
        <p:spPr>
          <a:xfrm rot="0">
            <a:off x="1226929" y="2301013"/>
            <a:ext cx="16142252" cy="2879598"/>
          </a:xfrm>
          <a:prstGeom prst="rect">
            <a:avLst/>
          </a:prstGeom>
        </p:spPr>
        <p:txBody>
          <a:bodyPr anchor="t" rtlCol="false" tIns="0" lIns="0" bIns="0" rIns="0">
            <a:spAutoFit/>
          </a:bodyPr>
          <a:lstStyle/>
          <a:p>
            <a:pPr algn="l">
              <a:lnSpc>
                <a:spcPts val="5796"/>
              </a:lnSpc>
            </a:pPr>
            <a:r>
              <a:rPr lang="en-US" sz="3600">
                <a:solidFill>
                  <a:srgbClr val="9B6543"/>
                </a:solidFill>
                <a:latin typeface="Open Sauce"/>
                <a:ea typeface="Open Sauce"/>
                <a:cs typeface="Open Sauce"/>
                <a:sym typeface="Open Sauce"/>
              </a:rPr>
              <a:t>- MPEG là một tiêu chuẩn nén cho video và âm thanh. MPEG-1, MPEG-2, và MPEG-4 là ba tiêu chuẩn phổ biến của MPEG, và trong đó, MPEG-2 là tiêu chuẩn nén video chủ yếu trong DVD và truyền hình kỹ thuật số. Quá trình nén của MPEG bao gồm các bước sau:</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310213" y="1951879"/>
            <a:ext cx="13141375" cy="1445133"/>
          </a:xfrm>
          <a:prstGeom prst="rect">
            <a:avLst/>
          </a:prstGeom>
        </p:spPr>
        <p:txBody>
          <a:bodyPr anchor="t" rtlCol="false" tIns="0" lIns="0" bIns="0" rIns="0">
            <a:spAutoFit/>
          </a:bodyPr>
          <a:lstStyle/>
          <a:p>
            <a:pPr algn="l">
              <a:lnSpc>
                <a:spcPts val="3816"/>
              </a:lnSpc>
              <a:spcBef>
                <a:spcPct val="0"/>
              </a:spcBef>
            </a:pPr>
            <a:r>
              <a:rPr lang="en-US" b="true" sz="3600">
                <a:solidFill>
                  <a:srgbClr val="9B6543"/>
                </a:solidFill>
                <a:latin typeface="Open Sauce Bold"/>
                <a:ea typeface="Open Sauce Bold"/>
                <a:cs typeface="Open Sauce Bold"/>
                <a:sym typeface="Open Sauce Bold"/>
              </a:rPr>
              <a:t>BƯỚC 1: PHÂN TÍCH VIDEO THÀNH CÁC KHUNG (FRAMES)</a:t>
            </a:r>
          </a:p>
          <a:p>
            <a:pPr algn="l">
              <a:lnSpc>
                <a:spcPts val="3816"/>
              </a:lnSpc>
              <a:spcBef>
                <a:spcPct val="0"/>
              </a:spcBef>
            </a:pPr>
            <a:r>
              <a:rPr lang="en-US" b="true" sz="3600">
                <a:solidFill>
                  <a:srgbClr val="9B6543"/>
                </a:solidFill>
                <a:latin typeface="Open Sauce Bold"/>
                <a:ea typeface="Open Sauce Bold"/>
                <a:cs typeface="Open Sauce Bold"/>
                <a:sym typeface="Open Sauce Bold"/>
              </a:rPr>
              <a:t> </a:t>
            </a:r>
          </a:p>
          <a:p>
            <a:pPr algn="l">
              <a:lnSpc>
                <a:spcPts val="3816"/>
              </a:lnSpc>
              <a:spcBef>
                <a:spcPct val="0"/>
              </a:spcBef>
            </a:pPr>
            <a:r>
              <a:rPr lang="en-US" b="true" sz="3600">
                <a:solidFill>
                  <a:srgbClr val="9B6543"/>
                </a:solidFill>
                <a:latin typeface="Open Sauce Bold"/>
                <a:ea typeface="Open Sauce Bold"/>
                <a:cs typeface="Open Sauce Bold"/>
                <a:sym typeface="Open Sauce Bold"/>
              </a:rPr>
              <a:t> </a:t>
            </a:r>
          </a:p>
        </p:txBody>
      </p:sp>
      <p:sp>
        <p:nvSpPr>
          <p:cNvPr name="TextBox 7" id="7"/>
          <p:cNvSpPr txBox="true"/>
          <p:nvPr/>
        </p:nvSpPr>
        <p:spPr>
          <a:xfrm rot="0">
            <a:off x="2593844" y="2865596"/>
            <a:ext cx="14106954" cy="968883"/>
          </a:xfrm>
          <a:prstGeom prst="rect">
            <a:avLst/>
          </a:prstGeom>
        </p:spPr>
        <p:txBody>
          <a:bodyPr anchor="t" rtlCol="false" tIns="0" lIns="0" bIns="0" rIns="0">
            <a:spAutoFit/>
          </a:bodyPr>
          <a:lstStyle/>
          <a:p>
            <a:pPr algn="l">
              <a:lnSpc>
                <a:spcPts val="3816"/>
              </a:lnSpc>
              <a:spcBef>
                <a:spcPct val="0"/>
              </a:spcBef>
            </a:pPr>
            <a:r>
              <a:rPr lang="en-US" sz="3600">
                <a:solidFill>
                  <a:srgbClr val="9B6543"/>
                </a:solidFill>
                <a:latin typeface="Open Sauce"/>
                <a:ea typeface="Open Sauce"/>
                <a:cs typeface="Open Sauce"/>
                <a:sym typeface="Open Sauce"/>
              </a:rPr>
              <a:t>- </a:t>
            </a:r>
            <a:r>
              <a:rPr lang="en-US" sz="3600">
                <a:solidFill>
                  <a:srgbClr val="9B6543"/>
                </a:solidFill>
                <a:latin typeface="Open Sauce"/>
                <a:ea typeface="Open Sauce"/>
                <a:cs typeface="Open Sauce"/>
                <a:sym typeface="Open Sauce"/>
              </a:rPr>
              <a:t>VIDEO ĐƯỢC CHIA THÀNH CÁC KHUNG HÌNH (FRAMES) TĨNH. CÁC LOẠI KHUNG THƯỜNG GẶP TRONG MPEG LÀ:</a:t>
            </a:r>
          </a:p>
        </p:txBody>
      </p:sp>
      <p:sp>
        <p:nvSpPr>
          <p:cNvPr name="TextBox 8" id="8"/>
          <p:cNvSpPr txBox="true"/>
          <p:nvPr/>
        </p:nvSpPr>
        <p:spPr>
          <a:xfrm rot="0">
            <a:off x="2220907" y="4386929"/>
            <a:ext cx="15038393" cy="1445133"/>
          </a:xfrm>
          <a:prstGeom prst="rect">
            <a:avLst/>
          </a:prstGeom>
        </p:spPr>
        <p:txBody>
          <a:bodyPr anchor="t" rtlCol="false" tIns="0" lIns="0" bIns="0" rIns="0">
            <a:spAutoFit/>
          </a:bodyPr>
          <a:lstStyle/>
          <a:p>
            <a:pPr algn="l" marL="777240" indent="-388620" lvl="1">
              <a:lnSpc>
                <a:spcPts val="3816"/>
              </a:lnSpc>
              <a:spcBef>
                <a:spcPct val="0"/>
              </a:spcBef>
              <a:buFont typeface="Arial"/>
              <a:buChar char="•"/>
            </a:pPr>
            <a:r>
              <a:rPr lang="en-US" b="true" sz="3600">
                <a:solidFill>
                  <a:srgbClr val="9B6543"/>
                </a:solidFill>
                <a:latin typeface="Open Sauce Bold"/>
                <a:ea typeface="Open Sauce Bold"/>
                <a:cs typeface="Open Sauce Bold"/>
                <a:sym typeface="Open Sauce Bold"/>
              </a:rPr>
              <a:t>I-frames (Intra-coded frames)</a:t>
            </a:r>
            <a:r>
              <a:rPr lang="en-US" sz="3600">
                <a:solidFill>
                  <a:srgbClr val="9B6543"/>
                </a:solidFill>
                <a:latin typeface="Open Sauce"/>
                <a:ea typeface="Open Sauce"/>
                <a:cs typeface="Open Sauce"/>
                <a:sym typeface="Open Sauce"/>
              </a:rPr>
              <a:t>: Khung I chứa tất cả dữ liệu của một hình ảnh đầy đủ. Đây là các khung tham chiếu cho các khung tiếp theo.</a:t>
            </a:r>
          </a:p>
        </p:txBody>
      </p:sp>
      <p:sp>
        <p:nvSpPr>
          <p:cNvPr name="TextBox 9" id="9"/>
          <p:cNvSpPr txBox="true"/>
          <p:nvPr/>
        </p:nvSpPr>
        <p:spPr>
          <a:xfrm rot="0">
            <a:off x="2220907" y="6086421"/>
            <a:ext cx="15038393" cy="1445133"/>
          </a:xfrm>
          <a:prstGeom prst="rect">
            <a:avLst/>
          </a:prstGeom>
        </p:spPr>
        <p:txBody>
          <a:bodyPr anchor="t" rtlCol="false" tIns="0" lIns="0" bIns="0" rIns="0">
            <a:spAutoFit/>
          </a:bodyPr>
          <a:lstStyle/>
          <a:p>
            <a:pPr algn="l" marL="777240" indent="-388620" lvl="1">
              <a:lnSpc>
                <a:spcPts val="3816"/>
              </a:lnSpc>
              <a:spcBef>
                <a:spcPct val="0"/>
              </a:spcBef>
              <a:buFont typeface="Arial"/>
              <a:buChar char="•"/>
            </a:pPr>
            <a:r>
              <a:rPr lang="en-US" b="true" sz="3600">
                <a:solidFill>
                  <a:srgbClr val="9B6543"/>
                </a:solidFill>
                <a:latin typeface="Open Sauce Bold"/>
                <a:ea typeface="Open Sauce Bold"/>
                <a:cs typeface="Open Sauce Bold"/>
                <a:sym typeface="Open Sauce Bold"/>
              </a:rPr>
              <a:t>P-frames (Predictive-coded frames):</a:t>
            </a:r>
            <a:r>
              <a:rPr lang="en-US" sz="3600">
                <a:solidFill>
                  <a:srgbClr val="9B6543"/>
                </a:solidFill>
                <a:latin typeface="Open Sauce"/>
                <a:ea typeface="Open Sauce"/>
                <a:cs typeface="Open Sauce"/>
                <a:sym typeface="Open Sauce"/>
              </a:rPr>
              <a:t> P-frames chứa dữ liệu của các khung hình trước đó và được mã hóa bằng cách dựa trên sự thay đổi từ khung I hoặc P trước đó.</a:t>
            </a:r>
          </a:p>
        </p:txBody>
      </p:sp>
      <p:sp>
        <p:nvSpPr>
          <p:cNvPr name="TextBox 10" id="10"/>
          <p:cNvSpPr txBox="true"/>
          <p:nvPr/>
        </p:nvSpPr>
        <p:spPr>
          <a:xfrm rot="0">
            <a:off x="2220907" y="8086095"/>
            <a:ext cx="15038393" cy="1921383"/>
          </a:xfrm>
          <a:prstGeom prst="rect">
            <a:avLst/>
          </a:prstGeom>
        </p:spPr>
        <p:txBody>
          <a:bodyPr anchor="t" rtlCol="false" tIns="0" lIns="0" bIns="0" rIns="0">
            <a:spAutoFit/>
          </a:bodyPr>
          <a:lstStyle/>
          <a:p>
            <a:pPr algn="l" marL="777240" indent="-388620" lvl="1">
              <a:lnSpc>
                <a:spcPts val="3816"/>
              </a:lnSpc>
              <a:buFont typeface="Arial"/>
              <a:buChar char="•"/>
            </a:pPr>
            <a:r>
              <a:rPr lang="en-US" b="true" sz="3600">
                <a:solidFill>
                  <a:srgbClr val="9B6543"/>
                </a:solidFill>
                <a:latin typeface="Open Sauce Bold"/>
                <a:ea typeface="Open Sauce Bold"/>
                <a:cs typeface="Open Sauce Bold"/>
                <a:sym typeface="Open Sauce Bold"/>
              </a:rPr>
              <a:t>·B-frames (Bidirectional predictive-coded frames):</a:t>
            </a:r>
            <a:r>
              <a:rPr lang="en-US" sz="3600">
                <a:solidFill>
                  <a:srgbClr val="9B6543"/>
                </a:solidFill>
                <a:latin typeface="Open Sauce"/>
                <a:ea typeface="Open Sauce"/>
                <a:cs typeface="Open Sauce"/>
                <a:sym typeface="Open Sauce"/>
              </a:rPr>
              <a:t> B-frames sử dụng cả các khung I và P trước đó và sau đó để dự đoán và nén dữ liệu.</a:t>
            </a:r>
          </a:p>
          <a:p>
            <a:pPr algn="l">
              <a:lnSpc>
                <a:spcPts val="3816"/>
              </a:lnSpc>
              <a:spcBef>
                <a:spcPct val="0"/>
              </a:spcBef>
            </a:pPr>
          </a:p>
        </p:txBody>
      </p:sp>
      <p:sp>
        <p:nvSpPr>
          <p:cNvPr name="TextBox 11" id="11"/>
          <p:cNvSpPr txBox="true"/>
          <p:nvPr/>
        </p:nvSpPr>
        <p:spPr>
          <a:xfrm rot="0">
            <a:off x="5699437" y="671113"/>
            <a:ext cx="7522831"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NÉN VỀ DẠNG MPEG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2193446"/>
            <a:ext cx="12620179" cy="968883"/>
          </a:xfrm>
          <a:prstGeom prst="rect">
            <a:avLst/>
          </a:prstGeom>
        </p:spPr>
        <p:txBody>
          <a:bodyPr anchor="t" rtlCol="false" tIns="0" lIns="0" bIns="0" rIns="0">
            <a:spAutoFit/>
          </a:bodyPr>
          <a:lstStyle/>
          <a:p>
            <a:pPr algn="l">
              <a:lnSpc>
                <a:spcPts val="3816"/>
              </a:lnSpc>
            </a:pPr>
            <a:r>
              <a:rPr lang="en-US" sz="3600" b="true">
                <a:solidFill>
                  <a:srgbClr val="9B6543"/>
                </a:solidFill>
                <a:latin typeface="Open Sauce Bold"/>
                <a:ea typeface="Open Sauce Bold"/>
                <a:cs typeface="Open Sauce Bold"/>
                <a:sym typeface="Open Sauce Bold"/>
              </a:rPr>
              <a:t>BƯỚC 2: BÙ CHUYỂN ĐỘNG (MOTION COMPENSATION)</a:t>
            </a:r>
          </a:p>
          <a:p>
            <a:pPr algn="l">
              <a:lnSpc>
                <a:spcPts val="3816"/>
              </a:lnSpc>
              <a:spcBef>
                <a:spcPct val="0"/>
              </a:spcBef>
            </a:pPr>
          </a:p>
        </p:txBody>
      </p:sp>
      <p:sp>
        <p:nvSpPr>
          <p:cNvPr name="TextBox 7" id="7"/>
          <p:cNvSpPr txBox="true"/>
          <p:nvPr/>
        </p:nvSpPr>
        <p:spPr>
          <a:xfrm rot="0">
            <a:off x="2220907" y="3699069"/>
            <a:ext cx="14479891" cy="2935605"/>
          </a:xfrm>
          <a:prstGeom prst="rect">
            <a:avLst/>
          </a:prstGeom>
        </p:spPr>
        <p:txBody>
          <a:bodyPr anchor="t" rtlCol="false" tIns="0" lIns="0" bIns="0" rIns="0">
            <a:spAutoFit/>
          </a:bodyPr>
          <a:lstStyle/>
          <a:p>
            <a:pPr algn="l" marL="777240" indent="-388620" lvl="1">
              <a:lnSpc>
                <a:spcPts val="4680"/>
              </a:lnSpc>
              <a:buFont typeface="Arial"/>
              <a:buChar char="•"/>
            </a:pPr>
            <a:r>
              <a:rPr lang="en-US" sz="3600">
                <a:solidFill>
                  <a:srgbClr val="9B6543"/>
                </a:solidFill>
                <a:latin typeface="Open Sauce"/>
                <a:ea typeface="Open Sauce"/>
                <a:cs typeface="Open Sauce"/>
                <a:sym typeface="Open Sauce"/>
              </a:rPr>
              <a:t>MPEG sử dụng kỹ thuật bù chuyển động để dự đoán sự thay đổi giữa các khung hình. Thay vì lưu trữ tất cả các pixel, chỉ có sự khác biệt (motion vectors) giữa các khung hình được lưu lại. Bước này giúp giảm kích thước tệp video.</a:t>
            </a:r>
          </a:p>
          <a:p>
            <a:pPr algn="l">
              <a:lnSpc>
                <a:spcPts val="4680"/>
              </a:lnSpc>
            </a:pPr>
          </a:p>
        </p:txBody>
      </p:sp>
      <p:sp>
        <p:nvSpPr>
          <p:cNvPr name="TextBox 8" id="8"/>
          <p:cNvSpPr txBox="true"/>
          <p:nvPr/>
        </p:nvSpPr>
        <p:spPr>
          <a:xfrm rot="0">
            <a:off x="5699437" y="671113"/>
            <a:ext cx="7522831"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NÉN VỀ DẠNG MPEG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2339954"/>
            <a:ext cx="12881223" cy="968883"/>
          </a:xfrm>
          <a:prstGeom prst="rect">
            <a:avLst/>
          </a:prstGeom>
        </p:spPr>
        <p:txBody>
          <a:bodyPr anchor="t" rtlCol="false" tIns="0" lIns="0" bIns="0" rIns="0">
            <a:spAutoFit/>
          </a:bodyPr>
          <a:lstStyle/>
          <a:p>
            <a:pPr algn="l">
              <a:lnSpc>
                <a:spcPts val="3816"/>
              </a:lnSpc>
            </a:pPr>
            <a:r>
              <a:rPr lang="en-US" sz="3600" b="true">
                <a:solidFill>
                  <a:srgbClr val="9B6543"/>
                </a:solidFill>
                <a:latin typeface="Open Sauce Bold"/>
                <a:ea typeface="Open Sauce Bold"/>
                <a:cs typeface="Open Sauce Bold"/>
                <a:sym typeface="Open Sauce Bold"/>
              </a:rPr>
              <a:t>BƯỚC 3: BIẾN ĐỔI DCT (DISCRETE COSINE TRANSFORM)</a:t>
            </a:r>
          </a:p>
          <a:p>
            <a:pPr algn="l">
              <a:lnSpc>
                <a:spcPts val="3816"/>
              </a:lnSpc>
              <a:spcBef>
                <a:spcPct val="0"/>
              </a:spcBef>
            </a:pPr>
          </a:p>
        </p:txBody>
      </p:sp>
      <p:sp>
        <p:nvSpPr>
          <p:cNvPr name="TextBox 7" id="7"/>
          <p:cNvSpPr txBox="true"/>
          <p:nvPr/>
        </p:nvSpPr>
        <p:spPr>
          <a:xfrm rot="0">
            <a:off x="2101926" y="3740812"/>
            <a:ext cx="14084148" cy="1865757"/>
          </a:xfrm>
          <a:prstGeom prst="rect">
            <a:avLst/>
          </a:prstGeom>
        </p:spPr>
        <p:txBody>
          <a:bodyPr anchor="t" rtlCol="false" tIns="0" lIns="0" bIns="0" rIns="0">
            <a:spAutoFit/>
          </a:bodyPr>
          <a:lstStyle/>
          <a:p>
            <a:pPr algn="l" marL="777240" indent="-388620" lvl="1">
              <a:lnSpc>
                <a:spcPts val="5004"/>
              </a:lnSpc>
              <a:buFont typeface="Arial"/>
              <a:buChar char="•"/>
            </a:pPr>
            <a:r>
              <a:rPr lang="en-US" sz="3600">
                <a:solidFill>
                  <a:srgbClr val="9B6543"/>
                </a:solidFill>
                <a:latin typeface="Open Sauce"/>
                <a:ea typeface="Open Sauce"/>
                <a:cs typeface="Open Sauce"/>
                <a:sym typeface="Open Sauce"/>
              </a:rPr>
              <a:t>Giống như JPEG, mỗi khung hình trong MPEG cũng trải qua biến đổi DCT để chuyển đổi dữ liệu từ không gian ảnh sang không gian tần số.</a:t>
            </a:r>
          </a:p>
        </p:txBody>
      </p:sp>
      <p:sp>
        <p:nvSpPr>
          <p:cNvPr name="TextBox 8" id="8"/>
          <p:cNvSpPr txBox="true"/>
          <p:nvPr/>
        </p:nvSpPr>
        <p:spPr>
          <a:xfrm rot="0">
            <a:off x="5699437" y="671113"/>
            <a:ext cx="7522831"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NÉN VỀ DẠNG MPEG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066800"/>
            <a:ext cx="8737550" cy="177253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4: LƯỢNG TỬ HÓA (QUANTIZATION)</a:t>
            </a:r>
          </a:p>
          <a:p>
            <a:pPr algn="l">
              <a:lnSpc>
                <a:spcPts val="3459"/>
              </a:lnSpc>
            </a:pPr>
          </a:p>
          <a:p>
            <a:pPr algn="l">
              <a:lnSpc>
                <a:spcPts val="3459"/>
              </a:lnSpc>
            </a:pPr>
          </a:p>
          <a:p>
            <a:pPr algn="l">
              <a:lnSpc>
                <a:spcPts val="3459"/>
              </a:lnSpc>
              <a:spcBef>
                <a:spcPct val="0"/>
              </a:spcBef>
            </a:pPr>
          </a:p>
        </p:txBody>
      </p:sp>
      <p:sp>
        <p:nvSpPr>
          <p:cNvPr name="TextBox 7" id="7"/>
          <p:cNvSpPr txBox="true"/>
          <p:nvPr/>
        </p:nvSpPr>
        <p:spPr>
          <a:xfrm rot="0">
            <a:off x="1346352" y="3855112"/>
            <a:ext cx="14084148" cy="2990513"/>
          </a:xfrm>
          <a:prstGeom prst="rect">
            <a:avLst/>
          </a:prstGeom>
        </p:spPr>
        <p:txBody>
          <a:bodyPr anchor="t" rtlCol="false" tIns="0" lIns="0" bIns="0" rIns="0">
            <a:spAutoFit/>
          </a:bodyPr>
          <a:lstStyle/>
          <a:p>
            <a:pPr algn="l" marL="805536" indent="-402768" lvl="1">
              <a:lnSpc>
                <a:spcPts val="3954"/>
              </a:lnSpc>
              <a:buFont typeface="Arial"/>
              <a:buChar char="•"/>
            </a:pPr>
            <a:r>
              <a:rPr lang="en-US" sz="3731">
                <a:solidFill>
                  <a:srgbClr val="9B6543"/>
                </a:solidFill>
                <a:latin typeface="Open Sauce"/>
                <a:ea typeface="Open Sauce"/>
                <a:cs typeface="Open Sauce"/>
                <a:sym typeface="Open Sauce"/>
              </a:rPr>
              <a:t>Các tần số không quan trọng hoặc có giá trị nhỏ sẽ bị loại bỏ hoặc làm tròn trong quá trình lượng tử hóa, gây mất dữ liệu. Tuy nhiên, MPEG có thể sử dụng các phương pháp khác nhau cho việc này, tùy thuộc vào yêu cầu về chất lượng và băng thông.</a:t>
            </a:r>
          </a:p>
          <a:p>
            <a:pPr algn="l">
              <a:lnSpc>
                <a:spcPts val="3954"/>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8"/>
          <a:srcRect l="0" t="0" r="0" b="0"/>
          <a:stretch>
            <a:fillRect/>
          </a:stretch>
        </p:blipFill>
        <p:spPr>
          <a:xfrm flipH="false" flipV="false" rot="0">
            <a:off x="933226" y="7063241"/>
            <a:ext cx="2337400" cy="1478405"/>
          </a:xfrm>
          <a:prstGeom prst="rect">
            <a:avLst/>
          </a:prstGeom>
        </p:spPr>
      </p:pic>
      <p:sp>
        <p:nvSpPr>
          <p:cNvPr name="TextBox 7" id="7"/>
          <p:cNvSpPr txBox="true"/>
          <p:nvPr/>
        </p:nvSpPr>
        <p:spPr>
          <a:xfrm rot="0">
            <a:off x="2220907" y="1066800"/>
            <a:ext cx="7802612" cy="221068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5: MÃ HÓA (ENTROPY CODING)</a:t>
            </a:r>
          </a:p>
          <a:p>
            <a:pPr algn="l">
              <a:lnSpc>
                <a:spcPts val="3459"/>
              </a:lnSpc>
            </a:pPr>
          </a:p>
          <a:p>
            <a:pPr algn="l">
              <a:lnSpc>
                <a:spcPts val="3459"/>
              </a:lnSpc>
            </a:pPr>
          </a:p>
          <a:p>
            <a:pPr algn="l">
              <a:lnSpc>
                <a:spcPts val="3459"/>
              </a:lnSpc>
            </a:pPr>
          </a:p>
          <a:p>
            <a:pPr algn="l">
              <a:lnSpc>
                <a:spcPts val="3459"/>
              </a:lnSpc>
              <a:spcBef>
                <a:spcPct val="0"/>
              </a:spcBef>
            </a:pPr>
          </a:p>
        </p:txBody>
      </p:sp>
      <p:sp>
        <p:nvSpPr>
          <p:cNvPr name="TextBox 8" id="8"/>
          <p:cNvSpPr txBox="true"/>
          <p:nvPr/>
        </p:nvSpPr>
        <p:spPr>
          <a:xfrm rot="0">
            <a:off x="1565313" y="3325106"/>
            <a:ext cx="15157374" cy="1504613"/>
          </a:xfrm>
          <a:prstGeom prst="rect">
            <a:avLst/>
          </a:prstGeom>
        </p:spPr>
        <p:txBody>
          <a:bodyPr anchor="t" rtlCol="false" tIns="0" lIns="0" bIns="0" rIns="0">
            <a:spAutoFit/>
          </a:bodyPr>
          <a:lstStyle/>
          <a:p>
            <a:pPr algn="l" marL="805536" indent="-402768" lvl="1">
              <a:lnSpc>
                <a:spcPts val="3954"/>
              </a:lnSpc>
              <a:spcBef>
                <a:spcPct val="0"/>
              </a:spcBef>
              <a:buFont typeface="Arial"/>
              <a:buChar char="•"/>
            </a:pPr>
            <a:r>
              <a:rPr lang="en-US" sz="3731">
                <a:solidFill>
                  <a:srgbClr val="9B6543"/>
                </a:solidFill>
                <a:latin typeface="Open Sauce"/>
                <a:ea typeface="Open Sauce"/>
                <a:cs typeface="Open Sauce"/>
                <a:sym typeface="Open Sauce"/>
              </a:rPr>
              <a:t>Cuối cùng, các giá trị đã được lượng tử hóa sẽ được mã hóa bằng các phương pháp như Huffman coding hoặc Arithmetic coding, giúp giảm kích thước tệp video.</a:t>
            </a:r>
          </a:p>
        </p:txBody>
      </p:sp>
      <p:sp>
        <p:nvSpPr>
          <p:cNvPr name="TextBox 9" id="9"/>
          <p:cNvSpPr txBox="true"/>
          <p:nvPr/>
        </p:nvSpPr>
        <p:spPr>
          <a:xfrm rot="0">
            <a:off x="2981445" y="6821822"/>
            <a:ext cx="14084148" cy="2495213"/>
          </a:xfrm>
          <a:prstGeom prst="rect">
            <a:avLst/>
          </a:prstGeom>
        </p:spPr>
        <p:txBody>
          <a:bodyPr anchor="t" rtlCol="false" tIns="0" lIns="0" bIns="0" rIns="0">
            <a:spAutoFit/>
          </a:bodyPr>
          <a:lstStyle/>
          <a:p>
            <a:pPr algn="l">
              <a:lnSpc>
                <a:spcPts val="3954"/>
              </a:lnSpc>
            </a:pPr>
            <a:r>
              <a:rPr lang="en-US" sz="3731" b="true">
                <a:solidFill>
                  <a:srgbClr val="9B6543"/>
                </a:solidFill>
                <a:latin typeface="Open Sauce Bold"/>
                <a:ea typeface="Open Sauce Bold"/>
                <a:cs typeface="Open Sauce Bold"/>
                <a:sym typeface="Open Sauce Bold"/>
              </a:rPr>
              <a:t>Mất dữ liệu</a:t>
            </a:r>
            <a:r>
              <a:rPr lang="en-US" sz="3731">
                <a:solidFill>
                  <a:srgbClr val="9B6543"/>
                </a:solidFill>
                <a:latin typeface="Open Sauce"/>
                <a:ea typeface="Open Sauce"/>
                <a:cs typeface="Open Sauce"/>
                <a:sym typeface="Open Sauce"/>
              </a:rPr>
              <a:t> trong MPEG xảy ra chủ yếu ở bước </a:t>
            </a:r>
            <a:r>
              <a:rPr lang="en-US" sz="3731" b="true">
                <a:solidFill>
                  <a:srgbClr val="9B6543"/>
                </a:solidFill>
                <a:latin typeface="Open Sauce Bold"/>
                <a:ea typeface="Open Sauce Bold"/>
                <a:cs typeface="Open Sauce Bold"/>
                <a:sym typeface="Open Sauce Bold"/>
              </a:rPr>
              <a:t>lượng tử hóa (quantization)</a:t>
            </a:r>
            <a:r>
              <a:rPr lang="en-US" sz="3731">
                <a:solidFill>
                  <a:srgbClr val="9B6543"/>
                </a:solidFill>
                <a:latin typeface="Open Sauce"/>
                <a:ea typeface="Open Sauce"/>
                <a:cs typeface="Open Sauce"/>
                <a:sym typeface="Open Sauce"/>
              </a:rPr>
              <a:t>. Mặc dù bù chuyển động giúp giảm dữ liệu, nhưng lượng tử hóa là bước chính gây ra mất dữ liệu trong MPEG.</a:t>
            </a:r>
          </a:p>
          <a:p>
            <a:pPr algn="l">
              <a:lnSpc>
                <a:spcPts val="3954"/>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699437" y="671113"/>
            <a:ext cx="7522831"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NÉN VỀ DẠNG JPEG</a:t>
            </a:r>
          </a:p>
        </p:txBody>
      </p:sp>
      <p:sp>
        <p:nvSpPr>
          <p:cNvPr name="TextBox 7" id="7"/>
          <p:cNvSpPr txBox="true"/>
          <p:nvPr/>
        </p:nvSpPr>
        <p:spPr>
          <a:xfrm rot="0">
            <a:off x="1389727" y="3948711"/>
            <a:ext cx="16142252" cy="2304516"/>
          </a:xfrm>
          <a:prstGeom prst="rect">
            <a:avLst/>
          </a:prstGeom>
        </p:spPr>
        <p:txBody>
          <a:bodyPr anchor="t" rtlCol="false" tIns="0" lIns="0" bIns="0" rIns="0">
            <a:spAutoFit/>
          </a:bodyPr>
          <a:lstStyle/>
          <a:p>
            <a:pPr algn="l">
              <a:lnSpc>
                <a:spcPts val="4511"/>
              </a:lnSpc>
            </a:pPr>
            <a:r>
              <a:rPr lang="en-US" sz="4255">
                <a:solidFill>
                  <a:srgbClr val="9B6543"/>
                </a:solidFill>
                <a:latin typeface="Open Sauce"/>
                <a:ea typeface="Open Sauce"/>
                <a:cs typeface="Open Sauce"/>
                <a:sym typeface="Open Sauce"/>
              </a:rPr>
              <a:t> JPEG là một thuật toán nén hình ảnh phổ biến, được sử dụng chủ yếu cho các ảnh tĩnh. Quá trình nén của JPEG được thực hiện qua các bước sau:</a:t>
            </a:r>
          </a:p>
          <a:p>
            <a:pPr algn="l">
              <a:lnSpc>
                <a:spcPts val="4511"/>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066800"/>
            <a:ext cx="14737705" cy="458081"/>
          </a:xfrm>
          <a:prstGeom prst="rect">
            <a:avLst/>
          </a:prstGeom>
        </p:spPr>
        <p:txBody>
          <a:bodyPr anchor="t" rtlCol="false" tIns="0" lIns="0" bIns="0" rIns="0">
            <a:spAutoFit/>
          </a:bodyPr>
          <a:lstStyle/>
          <a:p>
            <a:pPr algn="l">
              <a:lnSpc>
                <a:spcPts val="3459"/>
              </a:lnSpc>
              <a:spcBef>
                <a:spcPct val="0"/>
              </a:spcBef>
            </a:pPr>
            <a:r>
              <a:rPr lang="en-US" b="true" sz="3263">
                <a:solidFill>
                  <a:srgbClr val="9B6543"/>
                </a:solidFill>
                <a:latin typeface="Open Sauce Bold"/>
                <a:ea typeface="Open Sauce Bold"/>
                <a:cs typeface="Open Sauce Bold"/>
                <a:sym typeface="Open Sauce Bold"/>
              </a:rPr>
              <a:t>BƯỚC 1: CHUYỂN ĐỔI KHÔNG GIAN MÀU (COLOR SPACE CONVERSION)</a:t>
            </a:r>
          </a:p>
        </p:txBody>
      </p:sp>
      <p:sp>
        <p:nvSpPr>
          <p:cNvPr name="TextBox 7" id="7"/>
          <p:cNvSpPr txBox="true"/>
          <p:nvPr/>
        </p:nvSpPr>
        <p:spPr>
          <a:xfrm rot="0">
            <a:off x="1028700" y="2362399"/>
            <a:ext cx="17259300" cy="1135634"/>
          </a:xfrm>
          <a:prstGeom prst="rect">
            <a:avLst/>
          </a:prstGeom>
        </p:spPr>
        <p:txBody>
          <a:bodyPr anchor="t" rtlCol="false" tIns="0" lIns="0" bIns="0" rIns="0">
            <a:spAutoFit/>
          </a:bodyPr>
          <a:lstStyle/>
          <a:p>
            <a:pPr algn="l">
              <a:lnSpc>
                <a:spcPts val="2967"/>
              </a:lnSpc>
            </a:pPr>
            <a:r>
              <a:rPr lang="en-US" sz="2799">
                <a:solidFill>
                  <a:srgbClr val="9B6543"/>
                </a:solidFill>
                <a:latin typeface="Open Sauce"/>
                <a:ea typeface="Open Sauce"/>
                <a:cs typeface="Open Sauce"/>
                <a:sym typeface="Open Sauce"/>
              </a:rPr>
              <a:t>JPEG THƯỜNG CHUYỂN ĐỔI ẢNH TỪ KHÔNG GIAN MÀU RGB (RED, GREEN, BLUE) SANG KHÔNG GIAN MÀU YCBCR. TRONG KHÔNG GIAN NÀY:</a:t>
            </a:r>
          </a:p>
          <a:p>
            <a:pPr algn="l">
              <a:lnSpc>
                <a:spcPts val="2967"/>
              </a:lnSpc>
              <a:spcBef>
                <a:spcPct val="0"/>
              </a:spcBef>
            </a:pPr>
          </a:p>
        </p:txBody>
      </p:sp>
      <p:sp>
        <p:nvSpPr>
          <p:cNvPr name="TextBox 8" id="8"/>
          <p:cNvSpPr txBox="true"/>
          <p:nvPr/>
        </p:nvSpPr>
        <p:spPr>
          <a:xfrm rot="0">
            <a:off x="2139153" y="3917705"/>
            <a:ext cx="15038393" cy="764159"/>
          </a:xfrm>
          <a:prstGeom prst="rect">
            <a:avLst/>
          </a:prstGeom>
        </p:spPr>
        <p:txBody>
          <a:bodyPr anchor="t" rtlCol="false" tIns="0" lIns="0" bIns="0" rIns="0">
            <a:spAutoFit/>
          </a:bodyPr>
          <a:lstStyle/>
          <a:p>
            <a:pPr algn="l" marL="604519" indent="-302260" lvl="1">
              <a:lnSpc>
                <a:spcPts val="2967"/>
              </a:lnSpc>
              <a:buFont typeface="Arial"/>
              <a:buChar char="•"/>
            </a:pPr>
            <a:r>
              <a:rPr lang="en-US" b="true" sz="2799">
                <a:solidFill>
                  <a:srgbClr val="9B6543"/>
                </a:solidFill>
                <a:latin typeface="Open Sauce Bold"/>
                <a:ea typeface="Open Sauce Bold"/>
                <a:cs typeface="Open Sauce Bold"/>
                <a:sym typeface="Open Sauce Bold"/>
              </a:rPr>
              <a:t>  Y </a:t>
            </a:r>
            <a:r>
              <a:rPr lang="en-US" sz="2799">
                <a:solidFill>
                  <a:srgbClr val="9B6543"/>
                </a:solidFill>
                <a:latin typeface="Open Sauce"/>
                <a:ea typeface="Open Sauce"/>
                <a:cs typeface="Open Sauce"/>
                <a:sym typeface="Open Sauce"/>
              </a:rPr>
              <a:t>đại diện cho độ sáng (luminance)</a:t>
            </a:r>
          </a:p>
          <a:p>
            <a:pPr algn="l">
              <a:lnSpc>
                <a:spcPts val="2967"/>
              </a:lnSpc>
              <a:spcBef>
                <a:spcPct val="0"/>
              </a:spcBef>
            </a:pPr>
          </a:p>
        </p:txBody>
      </p:sp>
      <p:sp>
        <p:nvSpPr>
          <p:cNvPr name="TextBox 9" id="9"/>
          <p:cNvSpPr txBox="true"/>
          <p:nvPr/>
        </p:nvSpPr>
        <p:spPr>
          <a:xfrm rot="0">
            <a:off x="2139153" y="5403031"/>
            <a:ext cx="15038393" cy="764159"/>
          </a:xfrm>
          <a:prstGeom prst="rect">
            <a:avLst/>
          </a:prstGeom>
        </p:spPr>
        <p:txBody>
          <a:bodyPr anchor="t" rtlCol="false" tIns="0" lIns="0" bIns="0" rIns="0">
            <a:spAutoFit/>
          </a:bodyPr>
          <a:lstStyle/>
          <a:p>
            <a:pPr algn="l" marL="604519" indent="-302260" lvl="1">
              <a:lnSpc>
                <a:spcPts val="2967"/>
              </a:lnSpc>
              <a:buFont typeface="Arial"/>
              <a:buChar char="•"/>
            </a:pPr>
            <a:r>
              <a:rPr lang="en-US" b="true" sz="2799">
                <a:solidFill>
                  <a:srgbClr val="9B6543"/>
                </a:solidFill>
                <a:latin typeface="Open Sauce Bold"/>
                <a:ea typeface="Open Sauce Bold"/>
                <a:cs typeface="Open Sauce Bold"/>
                <a:sym typeface="Open Sauce Bold"/>
              </a:rPr>
              <a:t> Cb và Cr</a:t>
            </a:r>
            <a:r>
              <a:rPr lang="en-US" sz="2799">
                <a:solidFill>
                  <a:srgbClr val="9B6543"/>
                </a:solidFill>
                <a:latin typeface="Open Sauce"/>
                <a:ea typeface="Open Sauce"/>
                <a:cs typeface="Open Sauce"/>
                <a:sym typeface="Open Sauce"/>
              </a:rPr>
              <a:t> đại diện cho các kênh màu sắc (chrominance).</a:t>
            </a:r>
          </a:p>
          <a:p>
            <a:pPr algn="l">
              <a:lnSpc>
                <a:spcPts val="2967"/>
              </a:lnSpc>
              <a:spcBef>
                <a:spcPct val="0"/>
              </a:spcBef>
            </a:pPr>
          </a:p>
        </p:txBody>
      </p:sp>
      <p:sp>
        <p:nvSpPr>
          <p:cNvPr name="TextBox 10" id="10"/>
          <p:cNvSpPr txBox="true"/>
          <p:nvPr/>
        </p:nvSpPr>
        <p:spPr>
          <a:xfrm rot="0">
            <a:off x="2139153" y="7014915"/>
            <a:ext cx="15038393" cy="1135634"/>
          </a:xfrm>
          <a:prstGeom prst="rect">
            <a:avLst/>
          </a:prstGeom>
        </p:spPr>
        <p:txBody>
          <a:bodyPr anchor="t" rtlCol="false" tIns="0" lIns="0" bIns="0" rIns="0">
            <a:spAutoFit/>
          </a:bodyPr>
          <a:lstStyle/>
          <a:p>
            <a:pPr algn="l" marL="604519" indent="-302260" lvl="1">
              <a:lnSpc>
                <a:spcPts val="2967"/>
              </a:lnSpc>
              <a:buFont typeface="Arial"/>
              <a:buChar char="•"/>
            </a:pPr>
            <a:r>
              <a:rPr lang="en-US" sz="2799">
                <a:solidFill>
                  <a:srgbClr val="9B6543"/>
                </a:solidFill>
                <a:latin typeface="Open Sauce"/>
                <a:ea typeface="Open Sauce"/>
                <a:cs typeface="Open Sauce"/>
                <a:sym typeface="Open Sauce"/>
              </a:rPr>
              <a:t> Điều này giúp phân tách thông tin về độ sáng và màu sắc, vì mắt người nhạy cảm hơn với độ sáng hơn là màu sắc.</a:t>
            </a:r>
          </a:p>
          <a:p>
            <a:pPr algn="l">
              <a:lnSpc>
                <a:spcPts val="2967"/>
              </a:lnSpc>
              <a:spcBef>
                <a:spcPct val="0"/>
              </a:spcBef>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066800"/>
            <a:ext cx="13336935" cy="133438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2: PHÂN VÙNG ẢNH THÀNH CÁC KHỐI (BLOCK SPLITTING)</a:t>
            </a:r>
          </a:p>
          <a:p>
            <a:pPr algn="l">
              <a:lnSpc>
                <a:spcPts val="3459"/>
              </a:lnSpc>
            </a:pPr>
          </a:p>
          <a:p>
            <a:pPr algn="l">
              <a:lnSpc>
                <a:spcPts val="3459"/>
              </a:lnSpc>
              <a:spcBef>
                <a:spcPct val="0"/>
              </a:spcBef>
            </a:pPr>
          </a:p>
        </p:txBody>
      </p:sp>
      <p:sp>
        <p:nvSpPr>
          <p:cNvPr name="TextBox 7" id="7"/>
          <p:cNvSpPr txBox="true"/>
          <p:nvPr/>
        </p:nvSpPr>
        <p:spPr>
          <a:xfrm rot="0">
            <a:off x="1310616" y="4411648"/>
            <a:ext cx="15666768" cy="1504613"/>
          </a:xfrm>
          <a:prstGeom prst="rect">
            <a:avLst/>
          </a:prstGeom>
        </p:spPr>
        <p:txBody>
          <a:bodyPr anchor="t" rtlCol="false" tIns="0" lIns="0" bIns="0" rIns="0">
            <a:spAutoFit/>
          </a:bodyPr>
          <a:lstStyle/>
          <a:p>
            <a:pPr algn="l" marL="805536" indent="-402768" lvl="1">
              <a:lnSpc>
                <a:spcPts val="3954"/>
              </a:lnSpc>
              <a:buFont typeface="Arial"/>
              <a:buChar char="•"/>
            </a:pPr>
            <a:r>
              <a:rPr lang="en-US" sz="3731">
                <a:solidFill>
                  <a:srgbClr val="9B6543"/>
                </a:solidFill>
                <a:latin typeface="Open Sauce"/>
                <a:ea typeface="Open Sauce"/>
                <a:cs typeface="Open Sauce"/>
                <a:sym typeface="Open Sauce"/>
              </a:rPr>
              <a:t>Ảnh sẽ được chia thành các khối 8x8 pixel (hoặc các kích thước khác tuỳ thuộc vào cài đặt).</a:t>
            </a:r>
          </a:p>
          <a:p>
            <a:pPr algn="l">
              <a:lnSpc>
                <a:spcPts val="395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AutoShape 2" id="2"/>
          <p:cNvSpPr/>
          <p:nvPr/>
        </p:nvSpPr>
        <p:spPr>
          <a:xfrm>
            <a:off x="-1434042" y="8463432"/>
            <a:ext cx="17690400" cy="42685"/>
          </a:xfrm>
          <a:prstGeom prst="line">
            <a:avLst/>
          </a:prstGeom>
          <a:ln cap="flat" w="38100">
            <a:solidFill>
              <a:srgbClr val="9B6543"/>
            </a:solidFill>
            <a:prstDash val="solid"/>
            <a:headEnd type="none" len="sm" w="sm"/>
            <a:tailEnd type="none" len="sm" w="sm"/>
          </a:ln>
        </p:spPr>
      </p:sp>
      <p:sp>
        <p:nvSpPr>
          <p:cNvPr name="AutoShape 3" id="3"/>
          <p:cNvSpPr/>
          <p:nvPr/>
        </p:nvSpPr>
        <p:spPr>
          <a:xfrm flipV="true">
            <a:off x="2147049" y="-5105346"/>
            <a:ext cx="0" cy="17120890"/>
          </a:xfrm>
          <a:prstGeom prst="line">
            <a:avLst/>
          </a:prstGeom>
          <a:ln cap="flat" w="38100">
            <a:solidFill>
              <a:srgbClr val="9B6543"/>
            </a:solidFill>
            <a:prstDash val="solid"/>
            <a:headEnd type="none" len="sm" w="sm"/>
            <a:tailEnd type="none" len="sm" w="sm"/>
          </a:ln>
        </p:spPr>
      </p:sp>
      <p:sp>
        <p:nvSpPr>
          <p:cNvPr name="TextBox 4" id="4"/>
          <p:cNvSpPr txBox="true"/>
          <p:nvPr/>
        </p:nvSpPr>
        <p:spPr>
          <a:xfrm rot="0">
            <a:off x="3113186" y="3864061"/>
            <a:ext cx="8298322" cy="3804285"/>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9B6543"/>
                </a:solidFill>
                <a:latin typeface="Open Sauce"/>
                <a:ea typeface="Open Sauce"/>
                <a:cs typeface="Open Sauce"/>
                <a:sym typeface="Open Sauce"/>
              </a:rPr>
              <a:t>Nội dung dịch chương 11 &amp; 12</a:t>
            </a:r>
          </a:p>
          <a:p>
            <a:pPr algn="l" marL="777240" indent="-388620" lvl="1">
              <a:lnSpc>
                <a:spcPts val="5040"/>
              </a:lnSpc>
              <a:buFont typeface="Arial"/>
              <a:buChar char="•"/>
            </a:pPr>
            <a:r>
              <a:rPr lang="en-US" sz="3600">
                <a:solidFill>
                  <a:srgbClr val="9B6543"/>
                </a:solidFill>
                <a:latin typeface="Open Sauce"/>
                <a:ea typeface="Open Sauce"/>
                <a:cs typeface="Open Sauce"/>
                <a:sym typeface="Open Sauce"/>
              </a:rPr>
              <a:t>Thuật toán nén MEPG</a:t>
            </a:r>
          </a:p>
          <a:p>
            <a:pPr algn="l" marL="777240" indent="-388620" lvl="1">
              <a:lnSpc>
                <a:spcPts val="5040"/>
              </a:lnSpc>
              <a:buFont typeface="Arial"/>
              <a:buChar char="•"/>
            </a:pPr>
            <a:r>
              <a:rPr lang="en-US" sz="3600">
                <a:solidFill>
                  <a:srgbClr val="9B6543"/>
                </a:solidFill>
                <a:latin typeface="Open Sauce"/>
                <a:ea typeface="Open Sauce"/>
                <a:cs typeface="Open Sauce"/>
                <a:sym typeface="Open Sauce"/>
              </a:rPr>
              <a:t>Thuật toán nén JEPG</a:t>
            </a:r>
          </a:p>
          <a:p>
            <a:pPr algn="l" marL="777240" indent="-388620" lvl="1">
              <a:lnSpc>
                <a:spcPts val="5040"/>
              </a:lnSpc>
              <a:buFont typeface="Arial"/>
              <a:buChar char="•"/>
            </a:pPr>
            <a:r>
              <a:rPr lang="en-US" sz="3600">
                <a:solidFill>
                  <a:srgbClr val="9B6543"/>
                </a:solidFill>
                <a:latin typeface="Open Sauce"/>
                <a:ea typeface="Open Sauce"/>
                <a:cs typeface="Open Sauce"/>
                <a:sym typeface="Open Sauce"/>
              </a:rPr>
              <a:t>Lưu phát và truyền video</a:t>
            </a:r>
          </a:p>
          <a:p>
            <a:pPr algn="l" marL="777240" indent="-388620" lvl="1">
              <a:lnSpc>
                <a:spcPts val="5040"/>
              </a:lnSpc>
              <a:buFont typeface="Arial"/>
              <a:buChar char="•"/>
            </a:pPr>
            <a:r>
              <a:rPr lang="en-US" sz="3600">
                <a:solidFill>
                  <a:srgbClr val="9B6543"/>
                </a:solidFill>
                <a:latin typeface="Open Sauce"/>
                <a:ea typeface="Open Sauce"/>
                <a:cs typeface="Open Sauce"/>
                <a:sym typeface="Open Sauce"/>
              </a:rPr>
              <a:t>Website giới thiệu game Dar Knight</a:t>
            </a:r>
          </a:p>
        </p:txBody>
      </p:sp>
      <p:sp>
        <p:nvSpPr>
          <p:cNvPr name="Freeform 5" id="5"/>
          <p:cNvSpPr/>
          <p:nvPr/>
        </p:nvSpPr>
        <p:spPr>
          <a:xfrm flipH="false" flipV="false" rot="0">
            <a:off x="1472986" y="354637"/>
            <a:ext cx="1386226" cy="1386226"/>
          </a:xfrm>
          <a:custGeom>
            <a:avLst/>
            <a:gdLst/>
            <a:ahLst/>
            <a:cxnLst/>
            <a:rect r="r" b="b" t="t" l="l"/>
            <a:pathLst>
              <a:path h="1386226" w="1386226">
                <a:moveTo>
                  <a:pt x="0" y="0"/>
                </a:moveTo>
                <a:lnTo>
                  <a:pt x="1386226" y="0"/>
                </a:lnTo>
                <a:lnTo>
                  <a:pt x="1386226" y="1386226"/>
                </a:lnTo>
                <a:lnTo>
                  <a:pt x="0" y="13862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0" y="6386982"/>
            <a:ext cx="5700605" cy="4114800"/>
          </a:xfrm>
          <a:custGeom>
            <a:avLst/>
            <a:gdLst/>
            <a:ahLst/>
            <a:cxnLst/>
            <a:rect r="r" b="b" t="t" l="l"/>
            <a:pathLst>
              <a:path h="4114800" w="5700605">
                <a:moveTo>
                  <a:pt x="5700605" y="0"/>
                </a:moveTo>
                <a:lnTo>
                  <a:pt x="0" y="0"/>
                </a:lnTo>
                <a:lnTo>
                  <a:pt x="0" y="4114800"/>
                </a:lnTo>
                <a:lnTo>
                  <a:pt x="5700605" y="4114800"/>
                </a:lnTo>
                <a:lnTo>
                  <a:pt x="570060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88951" y="629086"/>
            <a:ext cx="3261914" cy="4114800"/>
          </a:xfrm>
          <a:custGeom>
            <a:avLst/>
            <a:gdLst/>
            <a:ahLst/>
            <a:cxnLst/>
            <a:rect r="r" b="b" t="t" l="l"/>
            <a:pathLst>
              <a:path h="4114800" w="3261914">
                <a:moveTo>
                  <a:pt x="0" y="0"/>
                </a:moveTo>
                <a:lnTo>
                  <a:pt x="3261914" y="0"/>
                </a:lnTo>
                <a:lnTo>
                  <a:pt x="3261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650714" y="5239872"/>
            <a:ext cx="6000151" cy="5407544"/>
          </a:xfrm>
          <a:custGeom>
            <a:avLst/>
            <a:gdLst/>
            <a:ahLst/>
            <a:cxnLst/>
            <a:rect r="r" b="b" t="t" l="l"/>
            <a:pathLst>
              <a:path h="5407544" w="6000151">
                <a:moveTo>
                  <a:pt x="0" y="0"/>
                </a:moveTo>
                <a:lnTo>
                  <a:pt x="6000151" y="0"/>
                </a:lnTo>
                <a:lnTo>
                  <a:pt x="6000151" y="5407543"/>
                </a:lnTo>
                <a:lnTo>
                  <a:pt x="0" y="54075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a:grpSpLocks noChangeAspect="true"/>
          </p:cNvGrpSpPr>
          <p:nvPr/>
        </p:nvGrpSpPr>
        <p:grpSpPr>
          <a:xfrm rot="0">
            <a:off x="11569175" y="3763797"/>
            <a:ext cx="5246968" cy="5246370"/>
            <a:chOff x="0" y="0"/>
            <a:chExt cx="6350013" cy="6349289"/>
          </a:xfrm>
        </p:grpSpPr>
        <p:sp>
          <p:nvSpPr>
            <p:cNvPr name="Freeform 10" id="10"/>
            <p:cNvSpPr/>
            <p:nvPr/>
          </p:nvSpPr>
          <p:spPr>
            <a:xfrm flipH="false" flipV="false" rot="0">
              <a:off x="-95250" y="-95136"/>
              <a:ext cx="6540525" cy="6539573"/>
            </a:xfrm>
            <a:custGeom>
              <a:avLst/>
              <a:gdLst/>
              <a:ahLst/>
              <a:cxnLst/>
              <a:rect r="r" b="b" t="t" l="l"/>
              <a:pathLst>
                <a:path h="6539573" w="6540525">
                  <a:moveTo>
                    <a:pt x="5684545" y="1101865"/>
                  </a:moveTo>
                  <a:cubicBezTo>
                    <a:pt x="5560364"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7"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5"/>
                  </a:lnTo>
                  <a:cubicBezTo>
                    <a:pt x="631228" y="4637634"/>
                    <a:pt x="766077" y="4854448"/>
                    <a:pt x="766077" y="5102746"/>
                  </a:cubicBezTo>
                  <a:cubicBezTo>
                    <a:pt x="766077" y="5473268"/>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7" y="6354331"/>
                  </a:lnTo>
                  <a:cubicBezTo>
                    <a:pt x="3926408" y="6539573"/>
                    <a:pt x="4336694" y="6429617"/>
                    <a:pt x="4521987" y="6108764"/>
                  </a:cubicBezTo>
                  <a:cubicBezTo>
                    <a:pt x="4646130" y="5893766"/>
                    <a:pt x="4871314" y="5773446"/>
                    <a:pt x="5102961" y="5773281"/>
                  </a:cubicBezTo>
                  <a:lnTo>
                    <a:pt x="5102911" y="5773192"/>
                  </a:lnTo>
                  <a:cubicBezTo>
                    <a:pt x="5334558" y="5773027"/>
                    <a:pt x="5559780" y="5652707"/>
                    <a:pt x="5683885" y="5437709"/>
                  </a:cubicBezTo>
                  <a:cubicBezTo>
                    <a:pt x="5745010" y="5331855"/>
                    <a:pt x="5774017" y="5216234"/>
                    <a:pt x="5773890" y="5102213"/>
                  </a:cubicBezTo>
                  <a:lnTo>
                    <a:pt x="5773979" y="5102290"/>
                  </a:lnTo>
                  <a:cubicBezTo>
                    <a:pt x="5774182" y="4878846"/>
                    <a:pt x="5886145" y="4661358"/>
                    <a:pt x="6087059" y="4534828"/>
                  </a:cubicBezTo>
                  <a:cubicBezTo>
                    <a:pt x="6195364" y="4477881"/>
                    <a:pt x="6289357" y="4390620"/>
                    <a:pt x="6355029" y="4276866"/>
                  </a:cubicBezTo>
                  <a:cubicBezTo>
                    <a:pt x="6479222" y="4061753"/>
                    <a:pt x="6470777" y="3806572"/>
                    <a:pt x="6355118" y="3605886"/>
                  </a:cubicBezTo>
                  <a:lnTo>
                    <a:pt x="6355156" y="3605886"/>
                  </a:lnTo>
                  <a:cubicBezTo>
                    <a:pt x="6239535" y="3405201"/>
                    <a:pt x="6231077" y="3150020"/>
                    <a:pt x="6355245" y="2934971"/>
                  </a:cubicBezTo>
                  <a:cubicBezTo>
                    <a:pt x="6540525" y="2614080"/>
                    <a:pt x="6430568" y="2203832"/>
                    <a:pt x="6109677" y="2018552"/>
                  </a:cubicBezTo>
                  <a:lnTo>
                    <a:pt x="6109627" y="2018501"/>
                  </a:lnTo>
                  <a:lnTo>
                    <a:pt x="6109754" y="2018463"/>
                  </a:lnTo>
                  <a:cubicBezTo>
                    <a:pt x="5910847" y="1903375"/>
                    <a:pt x="5776557" y="1689088"/>
                    <a:pt x="5774436" y="1443267"/>
                  </a:cubicBezTo>
                  <a:cubicBezTo>
                    <a:pt x="5775604" y="1327265"/>
                    <a:pt x="5746686" y="1209536"/>
                    <a:pt x="5684545" y="1101865"/>
                  </a:cubicBezTo>
                </a:path>
              </a:pathLst>
            </a:custGeom>
            <a:blipFill>
              <a:blip r:embed="rId10"/>
              <a:stretch>
                <a:fillRect l="-25321" t="0" r="-25321" b="0"/>
              </a:stretch>
            </a:blipFill>
          </p:spPr>
        </p:sp>
      </p:grpSp>
      <p:sp>
        <p:nvSpPr>
          <p:cNvPr name="TextBox 11" id="11"/>
          <p:cNvSpPr txBox="true"/>
          <p:nvPr/>
        </p:nvSpPr>
        <p:spPr>
          <a:xfrm rot="0">
            <a:off x="3113186" y="1162050"/>
            <a:ext cx="10866804" cy="2404365"/>
          </a:xfrm>
          <a:prstGeom prst="rect">
            <a:avLst/>
          </a:prstGeom>
        </p:spPr>
        <p:txBody>
          <a:bodyPr anchor="t" rtlCol="false" tIns="0" lIns="0" bIns="0" rIns="0">
            <a:spAutoFit/>
          </a:bodyPr>
          <a:lstStyle/>
          <a:p>
            <a:pPr algn="l">
              <a:lnSpc>
                <a:spcPts val="9328"/>
              </a:lnSpc>
            </a:pPr>
            <a:r>
              <a:rPr lang="en-US" sz="8800" b="true">
                <a:solidFill>
                  <a:srgbClr val="9B6543"/>
                </a:solidFill>
                <a:latin typeface="Open Sauce Bold"/>
                <a:ea typeface="Open Sauce Bold"/>
                <a:cs typeface="Open Sauce Bold"/>
                <a:sym typeface="Open Sauce Bold"/>
              </a:rPr>
              <a:t>NỘI DUNG THUYẾT TRÌNH</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066800"/>
            <a:ext cx="11676311" cy="133438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3: BIẾN ĐỔI DCT (DISCRETE COSINE TRANSFORM)</a:t>
            </a:r>
          </a:p>
          <a:p>
            <a:pPr algn="l">
              <a:lnSpc>
                <a:spcPts val="3459"/>
              </a:lnSpc>
            </a:pPr>
          </a:p>
          <a:p>
            <a:pPr algn="l">
              <a:lnSpc>
                <a:spcPts val="3459"/>
              </a:lnSpc>
              <a:spcBef>
                <a:spcPct val="0"/>
              </a:spcBef>
            </a:pPr>
          </a:p>
        </p:txBody>
      </p:sp>
      <p:sp>
        <p:nvSpPr>
          <p:cNvPr name="TextBox 7" id="7"/>
          <p:cNvSpPr txBox="true"/>
          <p:nvPr/>
        </p:nvSpPr>
        <p:spPr>
          <a:xfrm rot="0">
            <a:off x="1310616" y="4411648"/>
            <a:ext cx="15666768" cy="2495213"/>
          </a:xfrm>
          <a:prstGeom prst="rect">
            <a:avLst/>
          </a:prstGeom>
        </p:spPr>
        <p:txBody>
          <a:bodyPr anchor="t" rtlCol="false" tIns="0" lIns="0" bIns="0" rIns="0">
            <a:spAutoFit/>
          </a:bodyPr>
          <a:lstStyle/>
          <a:p>
            <a:pPr algn="l" marL="805536" indent="-402768" lvl="1">
              <a:lnSpc>
                <a:spcPts val="3954"/>
              </a:lnSpc>
              <a:buFont typeface="Arial"/>
              <a:buChar char="•"/>
            </a:pPr>
            <a:r>
              <a:rPr lang="en-US" sz="3731">
                <a:solidFill>
                  <a:srgbClr val="9B6543"/>
                </a:solidFill>
                <a:latin typeface="Open Sauce"/>
                <a:ea typeface="Open Sauce"/>
                <a:cs typeface="Open Sauce"/>
                <a:sym typeface="Open Sauce"/>
              </a:rPr>
              <a:t>Mỗi khối 8x8 được biến đổi từ không gian không gian ảnh (spatial domain) sang không gian tần số (frequency domain) bằng cách sử dụng biến đổi DCT. Biến đổi DCT chuyển đổi thông tin ảnh thành các tần số.</a:t>
            </a:r>
          </a:p>
          <a:p>
            <a:pPr algn="l">
              <a:lnSpc>
                <a:spcPts val="3954"/>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066800"/>
            <a:ext cx="9327356" cy="133438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4: LƯỢC BỚT TẦN SỐ (QUANTIZATION)</a:t>
            </a:r>
          </a:p>
          <a:p>
            <a:pPr algn="l">
              <a:lnSpc>
                <a:spcPts val="3459"/>
              </a:lnSpc>
            </a:pPr>
          </a:p>
          <a:p>
            <a:pPr algn="l">
              <a:lnSpc>
                <a:spcPts val="3459"/>
              </a:lnSpc>
              <a:spcBef>
                <a:spcPct val="0"/>
              </a:spcBef>
            </a:pPr>
          </a:p>
        </p:txBody>
      </p:sp>
      <p:sp>
        <p:nvSpPr>
          <p:cNvPr name="TextBox 7" id="7"/>
          <p:cNvSpPr txBox="true"/>
          <p:nvPr/>
        </p:nvSpPr>
        <p:spPr>
          <a:xfrm rot="0">
            <a:off x="1310616" y="4411648"/>
            <a:ext cx="15666768" cy="2495213"/>
          </a:xfrm>
          <a:prstGeom prst="rect">
            <a:avLst/>
          </a:prstGeom>
        </p:spPr>
        <p:txBody>
          <a:bodyPr anchor="t" rtlCol="false" tIns="0" lIns="0" bIns="0" rIns="0">
            <a:spAutoFit/>
          </a:bodyPr>
          <a:lstStyle/>
          <a:p>
            <a:pPr algn="l" marL="805536" indent="-402768" lvl="1">
              <a:lnSpc>
                <a:spcPts val="3954"/>
              </a:lnSpc>
              <a:buFont typeface="Arial"/>
              <a:buChar char="•"/>
            </a:pPr>
            <a:r>
              <a:rPr lang="en-US" sz="3731">
                <a:solidFill>
                  <a:srgbClr val="9B6543"/>
                </a:solidFill>
                <a:latin typeface="Open Sauce"/>
                <a:ea typeface="Open Sauce"/>
                <a:cs typeface="Open Sauce"/>
                <a:sym typeface="Open Sauce"/>
              </a:rPr>
              <a:t>Ở bước này, thông tin tần số được làm tròn để giảm độ chính xác. Các tần số cao (tương ứng với các chi tiết nhỏ trong ảnh mà mắt người ít cảm nhận được) bị loại bỏ hoặc giảm bớt. Đây chính là bước nén mất dữ liệu.</a:t>
            </a:r>
          </a:p>
          <a:p>
            <a:pPr algn="l">
              <a:lnSpc>
                <a:spcPts val="3954"/>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922271" y="6496704"/>
            <a:ext cx="4127153" cy="4892099"/>
          </a:xfrm>
          <a:custGeom>
            <a:avLst/>
            <a:gdLst/>
            <a:ahLst/>
            <a:cxnLst/>
            <a:rect r="r" b="b" t="t" l="l"/>
            <a:pathLst>
              <a:path h="4892099" w="4127153">
                <a:moveTo>
                  <a:pt x="0" y="0"/>
                </a:moveTo>
                <a:lnTo>
                  <a:pt x="4127153" y="0"/>
                </a:lnTo>
                <a:lnTo>
                  <a:pt x="4127153"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71805"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559340"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5388"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62212" y="1151583"/>
            <a:ext cx="7802612" cy="1334381"/>
          </a:xfrm>
          <a:prstGeom prst="rect">
            <a:avLst/>
          </a:prstGeom>
        </p:spPr>
        <p:txBody>
          <a:bodyPr anchor="t" rtlCol="false" tIns="0" lIns="0" bIns="0" rIns="0">
            <a:spAutoFit/>
          </a:bodyPr>
          <a:lstStyle/>
          <a:p>
            <a:pPr algn="l">
              <a:lnSpc>
                <a:spcPts val="3459"/>
              </a:lnSpc>
            </a:pPr>
            <a:r>
              <a:rPr lang="en-US" sz="3263" b="true">
                <a:solidFill>
                  <a:srgbClr val="9B6543"/>
                </a:solidFill>
                <a:latin typeface="Open Sauce Bold"/>
                <a:ea typeface="Open Sauce Bold"/>
                <a:cs typeface="Open Sauce Bold"/>
                <a:sym typeface="Open Sauce Bold"/>
              </a:rPr>
              <a:t>BƯỚC 5: MÃ HÓA (ENTROPY CODING)</a:t>
            </a:r>
          </a:p>
          <a:p>
            <a:pPr algn="l">
              <a:lnSpc>
                <a:spcPts val="3459"/>
              </a:lnSpc>
            </a:pPr>
          </a:p>
          <a:p>
            <a:pPr algn="l">
              <a:lnSpc>
                <a:spcPts val="3459"/>
              </a:lnSpc>
              <a:spcBef>
                <a:spcPct val="0"/>
              </a:spcBef>
            </a:pPr>
          </a:p>
        </p:txBody>
      </p:sp>
      <p:sp>
        <p:nvSpPr>
          <p:cNvPr name="TextBox 7" id="7"/>
          <p:cNvSpPr txBox="true"/>
          <p:nvPr/>
        </p:nvSpPr>
        <p:spPr>
          <a:xfrm rot="0">
            <a:off x="1310616" y="3798458"/>
            <a:ext cx="15666768" cy="1999913"/>
          </a:xfrm>
          <a:prstGeom prst="rect">
            <a:avLst/>
          </a:prstGeom>
        </p:spPr>
        <p:txBody>
          <a:bodyPr anchor="t" rtlCol="false" tIns="0" lIns="0" bIns="0" rIns="0">
            <a:spAutoFit/>
          </a:bodyPr>
          <a:lstStyle/>
          <a:p>
            <a:pPr algn="l" marL="805536" indent="-402768" lvl="1">
              <a:lnSpc>
                <a:spcPts val="3954"/>
              </a:lnSpc>
              <a:buFont typeface="Arial"/>
              <a:buChar char="•"/>
            </a:pPr>
            <a:r>
              <a:rPr lang="en-US" sz="3731">
                <a:solidFill>
                  <a:srgbClr val="9B6543"/>
                </a:solidFill>
                <a:latin typeface="Open Sauce"/>
                <a:ea typeface="Open Sauce"/>
                <a:cs typeface="Open Sauce"/>
                <a:sym typeface="Open Sauce"/>
              </a:rPr>
              <a:t>Sau khi đã có các giá trị đã được lượng tử hóa, quá trình mã hóa bằng các kỹ thuật như Huffman coding hoặc Arithmetic coding sẽ nén thêm dữ liệu.</a:t>
            </a:r>
          </a:p>
          <a:p>
            <a:pPr algn="l">
              <a:lnSpc>
                <a:spcPts val="3954"/>
              </a:lnSpc>
              <a:spcBef>
                <a:spcPct val="0"/>
              </a:spcBef>
            </a:pPr>
          </a:p>
        </p:txBody>
      </p:sp>
      <p:pic>
        <p:nvPicPr>
          <p:cNvPr name="Picture 8" id="8"/>
          <p:cNvPicPr>
            <a:picLocks noChangeAspect="true"/>
          </p:cNvPicPr>
          <p:nvPr/>
        </p:nvPicPr>
        <p:blipFill>
          <a:blip r:embed="rId8"/>
          <a:srcRect l="0" t="0" r="0" b="0"/>
          <a:stretch>
            <a:fillRect/>
          </a:stretch>
        </p:blipFill>
        <p:spPr>
          <a:xfrm flipH="false" flipV="false" rot="0">
            <a:off x="933226" y="7063241"/>
            <a:ext cx="2337400" cy="1478405"/>
          </a:xfrm>
          <a:prstGeom prst="rect">
            <a:avLst/>
          </a:prstGeom>
        </p:spPr>
      </p:pic>
      <p:sp>
        <p:nvSpPr>
          <p:cNvPr name="TextBox 9" id="9"/>
          <p:cNvSpPr txBox="true"/>
          <p:nvPr/>
        </p:nvSpPr>
        <p:spPr>
          <a:xfrm rot="0">
            <a:off x="3270626" y="7258387"/>
            <a:ext cx="12755878" cy="2495213"/>
          </a:xfrm>
          <a:prstGeom prst="rect">
            <a:avLst/>
          </a:prstGeom>
        </p:spPr>
        <p:txBody>
          <a:bodyPr anchor="t" rtlCol="false" tIns="0" lIns="0" bIns="0" rIns="0">
            <a:spAutoFit/>
          </a:bodyPr>
          <a:lstStyle/>
          <a:p>
            <a:pPr algn="l">
              <a:lnSpc>
                <a:spcPts val="3954"/>
              </a:lnSpc>
            </a:pPr>
            <a:r>
              <a:rPr lang="en-US" sz="3731" b="true">
                <a:solidFill>
                  <a:srgbClr val="9B6543"/>
                </a:solidFill>
                <a:latin typeface="Open Sauce Bold"/>
                <a:ea typeface="Open Sauce Bold"/>
                <a:cs typeface="Open Sauce Bold"/>
                <a:sym typeface="Open Sauce Bold"/>
              </a:rPr>
              <a:t>Mất dữ liệu</a:t>
            </a:r>
            <a:r>
              <a:rPr lang="en-US" sz="3731">
                <a:solidFill>
                  <a:srgbClr val="9B6543"/>
                </a:solidFill>
                <a:latin typeface="Open Sauce"/>
                <a:ea typeface="Open Sauce"/>
                <a:cs typeface="Open Sauce"/>
                <a:sym typeface="Open Sauce"/>
              </a:rPr>
              <a:t> trong JPEG xảy ra chủ yếu ở bước </a:t>
            </a:r>
            <a:r>
              <a:rPr lang="en-US" sz="3731" b="true">
                <a:solidFill>
                  <a:srgbClr val="9B6543"/>
                </a:solidFill>
                <a:latin typeface="Open Sauce Bold"/>
                <a:ea typeface="Open Sauce Bold"/>
                <a:cs typeface="Open Sauce Bold"/>
                <a:sym typeface="Open Sauce Bold"/>
              </a:rPr>
              <a:t>lượng tử hóa (quantization)</a:t>
            </a:r>
            <a:r>
              <a:rPr lang="en-US" sz="3731">
                <a:solidFill>
                  <a:srgbClr val="9B6543"/>
                </a:solidFill>
                <a:latin typeface="Open Sauce"/>
                <a:ea typeface="Open Sauce"/>
                <a:cs typeface="Open Sauce"/>
                <a:sym typeface="Open Sauce"/>
              </a:rPr>
              <a:t>, khi một số tần số không quan trọng hoặc có giá trị rất nhỏ bị loại bỏ, dẫn đến mất thông tin chi tiết.</a:t>
            </a:r>
          </a:p>
          <a:p>
            <a:pPr algn="l">
              <a:lnSpc>
                <a:spcPts val="3954"/>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68977" y="671113"/>
            <a:ext cx="13941961" cy="2290318"/>
          </a:xfrm>
          <a:prstGeom prst="rect">
            <a:avLst/>
          </a:prstGeom>
        </p:spPr>
        <p:txBody>
          <a:bodyPr anchor="t" rtlCol="false" tIns="0" lIns="0" bIns="0" rIns="0">
            <a:spAutoFit/>
          </a:bodyPr>
          <a:lstStyle/>
          <a:p>
            <a:pPr algn="ctr">
              <a:lnSpc>
                <a:spcPts val="5936"/>
              </a:lnSpc>
            </a:pPr>
            <a:r>
              <a:rPr lang="en-US" b="true" sz="5600">
                <a:solidFill>
                  <a:srgbClr val="9B6543"/>
                </a:solidFill>
                <a:latin typeface="Open Sauce Bold"/>
                <a:ea typeface="Open Sauce Bold"/>
                <a:cs typeface="Open Sauce Bold"/>
                <a:sym typeface="Open Sauce Bold"/>
              </a:rPr>
              <a:t>TÌM HIỂU CÁCH LƯU, PHÁT LẠI VÀ   TRUYỀN VIDEO</a:t>
            </a:r>
          </a:p>
          <a:p>
            <a:pPr algn="l">
              <a:lnSpc>
                <a:spcPts val="5936"/>
              </a:lnSpc>
            </a:pPr>
          </a:p>
        </p:txBody>
      </p:sp>
      <p:sp>
        <p:nvSpPr>
          <p:cNvPr name="TextBox 7" id="7"/>
          <p:cNvSpPr txBox="true"/>
          <p:nvPr/>
        </p:nvSpPr>
        <p:spPr>
          <a:xfrm rot="0">
            <a:off x="1389727" y="3948711"/>
            <a:ext cx="16142252" cy="2876016"/>
          </a:xfrm>
          <a:prstGeom prst="rect">
            <a:avLst/>
          </a:prstGeom>
        </p:spPr>
        <p:txBody>
          <a:bodyPr anchor="t" rtlCol="false" tIns="0" lIns="0" bIns="0" rIns="0">
            <a:spAutoFit/>
          </a:bodyPr>
          <a:lstStyle/>
          <a:p>
            <a:pPr algn="l">
              <a:lnSpc>
                <a:spcPts val="4511"/>
              </a:lnSpc>
            </a:pPr>
            <a:r>
              <a:rPr lang="en-US" sz="4255">
                <a:solidFill>
                  <a:srgbClr val="9B6543"/>
                </a:solidFill>
                <a:latin typeface="Open Sauce"/>
                <a:ea typeface="Open Sauce"/>
                <a:cs typeface="Open Sauce"/>
                <a:sym typeface="Open Sauce"/>
              </a:rPr>
              <a:t>Việc lưu trữ, phát lại và truyền video là các quá trình quan trọng trong việc quản lý nội dung video trong môi trường số. Dưới đây là hướng dẫn chi tiết nhất về các phương pháp và công nghệ sử dụng để lưu trữ, phát lại và truyền video.</a:t>
            </a:r>
          </a:p>
          <a:p>
            <a:pPr algn="l">
              <a:lnSpc>
                <a:spcPts val="4511"/>
              </a:lnSpc>
              <a:spcBef>
                <a:spcPct val="0"/>
              </a:spcBef>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513631"/>
            <a:ext cx="3114397"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1. LƯU VIDEO</a:t>
            </a:r>
          </a:p>
          <a:p>
            <a:pPr algn="l">
              <a:lnSpc>
                <a:spcPts val="4060"/>
              </a:lnSpc>
              <a:spcBef>
                <a:spcPct val="0"/>
              </a:spcBef>
            </a:pPr>
          </a:p>
        </p:txBody>
      </p:sp>
      <p:sp>
        <p:nvSpPr>
          <p:cNvPr name="TextBox 7" id="7"/>
          <p:cNvSpPr txBox="true"/>
          <p:nvPr/>
        </p:nvSpPr>
        <p:spPr>
          <a:xfrm rot="0">
            <a:off x="1806790" y="3883687"/>
            <a:ext cx="14674420" cy="3395217"/>
          </a:xfrm>
          <a:prstGeom prst="rect">
            <a:avLst/>
          </a:prstGeom>
        </p:spPr>
        <p:txBody>
          <a:bodyPr anchor="t" rtlCol="false" tIns="0" lIns="0" bIns="0" rIns="0">
            <a:spAutoFit/>
          </a:bodyPr>
          <a:lstStyle/>
          <a:p>
            <a:pPr algn="just">
              <a:lnSpc>
                <a:spcPts val="5368"/>
              </a:lnSpc>
            </a:pPr>
            <a:r>
              <a:rPr lang="en-US" sz="5064">
                <a:solidFill>
                  <a:srgbClr val="9B6543"/>
                </a:solidFill>
                <a:latin typeface="Open Sauce"/>
                <a:ea typeface="Open Sauce"/>
                <a:cs typeface="Open Sauce"/>
                <a:sym typeface="Open Sauce"/>
              </a:rPr>
              <a:t>Lưu video có thể được thực hiện theo nhiều cách, tùy thuộc vào mục đích và môi trường sử dụng. Dưới đây là một số phương pháp lưu video phổ biến.</a:t>
            </a:r>
          </a:p>
          <a:p>
            <a:pPr algn="just">
              <a:lnSpc>
                <a:spcPts val="5368"/>
              </a:lnSpc>
              <a:spcBef>
                <a:spcPct val="0"/>
              </a:spcBef>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9340047"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A) LƯU VIDEO TRÊN THIẾT BỊ CÁ NHÂN</a:t>
            </a:r>
          </a:p>
          <a:p>
            <a:pPr algn="l">
              <a:lnSpc>
                <a:spcPts val="4060"/>
              </a:lnSpc>
              <a:spcBef>
                <a:spcPct val="0"/>
              </a:spcBef>
            </a:pPr>
          </a:p>
        </p:txBody>
      </p:sp>
      <p:sp>
        <p:nvSpPr>
          <p:cNvPr name="TextBox 7" id="7"/>
          <p:cNvSpPr txBox="true"/>
          <p:nvPr/>
        </p:nvSpPr>
        <p:spPr>
          <a:xfrm rot="0">
            <a:off x="2721067" y="1579364"/>
            <a:ext cx="9220034" cy="8864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Máy tính (PC / Laptop):</a:t>
            </a:r>
          </a:p>
          <a:p>
            <a:pPr algn="l">
              <a:lnSpc>
                <a:spcPts val="3180"/>
              </a:lnSpc>
              <a:spcBef>
                <a:spcPct val="0"/>
              </a:spcBef>
            </a:pPr>
          </a:p>
        </p:txBody>
      </p:sp>
      <p:sp>
        <p:nvSpPr>
          <p:cNvPr name="TextBox 8" id="8"/>
          <p:cNvSpPr txBox="true"/>
          <p:nvPr/>
        </p:nvSpPr>
        <p:spPr>
          <a:xfrm rot="0">
            <a:off x="3681966" y="2435733"/>
            <a:ext cx="13233105" cy="2707767"/>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Lưu video từ các nguồn trực tuyến: Video có thể được tải từ các dịch vụ chia sẻ video (ví dụ: YouTube, Vimeo) thông qua các công cụ tải xuống (như 4K Video Downloader, JDownloader). Các video này thường có định dạng MP4, MKV, MOV hoặc AVI.</a:t>
            </a:r>
          </a:p>
          <a:p>
            <a:pPr algn="l">
              <a:lnSpc>
                <a:spcPts val="3566"/>
              </a:lnSpc>
              <a:spcBef>
                <a:spcPct val="0"/>
              </a:spcBef>
            </a:pPr>
          </a:p>
        </p:txBody>
      </p:sp>
      <p:sp>
        <p:nvSpPr>
          <p:cNvPr name="TextBox 9" id="9"/>
          <p:cNvSpPr txBox="true"/>
          <p:nvPr/>
        </p:nvSpPr>
        <p:spPr>
          <a:xfrm rot="0">
            <a:off x="3681966" y="5181600"/>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Quay và lưu video: Bạn có thể quay video từ webcam hoặc các thiết bị kết nối khác (máy quay, điện thoại thông minh) và lưu chúng vào ổ cứng.</a:t>
            </a:r>
          </a:p>
          <a:p>
            <a:pPr algn="l">
              <a:lnSpc>
                <a:spcPts val="3566"/>
              </a:lnSpc>
              <a:spcBef>
                <a:spcPct val="0"/>
              </a:spcBef>
            </a:pPr>
          </a:p>
        </p:txBody>
      </p:sp>
      <p:sp>
        <p:nvSpPr>
          <p:cNvPr name="TextBox 10" id="10"/>
          <p:cNvSpPr txBox="true"/>
          <p:nvPr/>
        </p:nvSpPr>
        <p:spPr>
          <a:xfrm rot="0">
            <a:off x="3681966" y="7032117"/>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Lưu dưới dạng file: Video được lưu dưới dạng các file có định dạng phổ biến như MP4 (H.264/HEVC), MKV, AVI, MOV, WMV, FLV... Tùy thuộc vào nhu cầu lưu trữ và chia sẻ, bạn có thể chọn định dạng tương ứng.</a:t>
            </a:r>
          </a:p>
          <a:p>
            <a:pPr algn="l">
              <a:lnSpc>
                <a:spcPts val="3566"/>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21067" y="1579364"/>
            <a:ext cx="9220034" cy="8864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Điện thoại di động:</a:t>
            </a:r>
          </a:p>
          <a:p>
            <a:pPr algn="l">
              <a:lnSpc>
                <a:spcPts val="3180"/>
              </a:lnSpc>
              <a:spcBef>
                <a:spcPct val="0"/>
              </a:spcBef>
            </a:pPr>
          </a:p>
        </p:txBody>
      </p:sp>
      <p:sp>
        <p:nvSpPr>
          <p:cNvPr name="TextBox 7" id="7"/>
          <p:cNvSpPr txBox="true"/>
          <p:nvPr/>
        </p:nvSpPr>
        <p:spPr>
          <a:xfrm rot="0">
            <a:off x="3681966" y="2435733"/>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Lưu video từ các ứng dụng: Các video từ YouTube, Facebook, Instagram có thể được lưu xuống bộ nhớ điện thoại thông qua các ứng dụng hỗ trợ tải video hoặc các công cụ chuyển đổi.</a:t>
            </a:r>
          </a:p>
          <a:p>
            <a:pPr algn="l">
              <a:lnSpc>
                <a:spcPts val="3566"/>
              </a:lnSpc>
              <a:spcBef>
                <a:spcPct val="0"/>
              </a:spcBef>
            </a:pPr>
          </a:p>
        </p:txBody>
      </p:sp>
      <p:sp>
        <p:nvSpPr>
          <p:cNvPr name="TextBox 8" id="8"/>
          <p:cNvSpPr txBox="true"/>
          <p:nvPr/>
        </p:nvSpPr>
        <p:spPr>
          <a:xfrm rot="0">
            <a:off x="3681966" y="4637641"/>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Ghi lại video từ camera: Điện thoại di động hiện nay đều trang bị tính năng quay video với chất lượng cao (4K, 1080p). Video được lưu trong bộ nhớ trong hoặc thẻ nhớ của điện thoại.</a:t>
            </a:r>
          </a:p>
          <a:p>
            <a:pPr algn="l">
              <a:lnSpc>
                <a:spcPts val="3566"/>
              </a:lnSpc>
              <a:spcBef>
                <a:spcPct val="0"/>
              </a:spcBef>
            </a:pPr>
          </a:p>
        </p:txBody>
      </p:sp>
      <p:sp>
        <p:nvSpPr>
          <p:cNvPr name="TextBox 9" id="9"/>
          <p:cNvSpPr txBox="true"/>
          <p:nvPr/>
        </p:nvSpPr>
        <p:spPr>
          <a:xfrm rot="0">
            <a:off x="3681966" y="7032117"/>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Ứng dụng lưu trữ video: Các ứng dụng như Google Photos, iCloud, hoặc Dropbox giúp bạn lưu video lên dịch vụ đám mây và có thể truy cập từ bất kỳ thiết bị nào có kết nối internet.</a:t>
            </a:r>
          </a:p>
          <a:p>
            <a:pPr algn="l">
              <a:lnSpc>
                <a:spcPts val="3566"/>
              </a:lnSpc>
              <a:spcBef>
                <a:spcPct val="0"/>
              </a:spcBef>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9504956"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B) LƯU VIDEO TRÊN DỊCH VỤ ĐÁM MÂY</a:t>
            </a:r>
          </a:p>
          <a:p>
            <a:pPr algn="l">
              <a:lnSpc>
                <a:spcPts val="4060"/>
              </a:lnSpc>
              <a:spcBef>
                <a:spcPct val="0"/>
              </a:spcBef>
            </a:pPr>
          </a:p>
        </p:txBody>
      </p:sp>
      <p:sp>
        <p:nvSpPr>
          <p:cNvPr name="TextBox 7" id="7"/>
          <p:cNvSpPr txBox="true"/>
          <p:nvPr/>
        </p:nvSpPr>
        <p:spPr>
          <a:xfrm rot="0">
            <a:off x="2476382" y="1287776"/>
            <a:ext cx="15644273" cy="1353185"/>
          </a:xfrm>
          <a:prstGeom prst="rect">
            <a:avLst/>
          </a:prstGeom>
        </p:spPr>
        <p:txBody>
          <a:bodyPr anchor="t" rtlCol="false" tIns="0" lIns="0" bIns="0" rIns="0">
            <a:spAutoFit/>
          </a:bodyPr>
          <a:lstStyle/>
          <a:p>
            <a:pPr algn="l">
              <a:lnSpc>
                <a:spcPts val="3709"/>
              </a:lnSpc>
            </a:pPr>
            <a:r>
              <a:rPr lang="en-US" sz="3499" b="true">
                <a:solidFill>
                  <a:srgbClr val="9B6543"/>
                </a:solidFill>
                <a:latin typeface="Open Sauce Bold"/>
                <a:ea typeface="Open Sauce Bold"/>
                <a:cs typeface="Open Sauce Bold"/>
                <a:sym typeface="Open Sauce Bold"/>
              </a:rPr>
              <a:t>Lưu trữ video trên đám mây giúp bảo vệ dữ liệu khỏi mất mát và dễ dàng chia sẻ. Các dịch vụ phổ biến bao gồm:</a:t>
            </a:r>
          </a:p>
          <a:p>
            <a:pPr algn="l">
              <a:lnSpc>
                <a:spcPts val="3180"/>
              </a:lnSpc>
              <a:spcBef>
                <a:spcPct val="0"/>
              </a:spcBef>
            </a:pPr>
          </a:p>
        </p:txBody>
      </p:sp>
      <p:sp>
        <p:nvSpPr>
          <p:cNvPr name="TextBox 8" id="8"/>
          <p:cNvSpPr txBox="true"/>
          <p:nvPr/>
        </p:nvSpPr>
        <p:spPr>
          <a:xfrm rot="0">
            <a:off x="3060223" y="2527528"/>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Google Drive: </a:t>
            </a:r>
            <a:r>
              <a:rPr lang="en-US" sz="3364">
                <a:solidFill>
                  <a:srgbClr val="9B6543"/>
                </a:solidFill>
                <a:latin typeface="Open Sauce"/>
                <a:ea typeface="Open Sauce"/>
                <a:cs typeface="Open Sauce"/>
                <a:sym typeface="Open Sauce"/>
              </a:rPr>
              <a:t>Cho phép bạn tải lên video (định dạng MP4, MOV, AVI, v.v.) với dung lượng miễn phí lên đến 15GB.</a:t>
            </a:r>
          </a:p>
          <a:p>
            <a:pPr algn="l">
              <a:lnSpc>
                <a:spcPts val="3566"/>
              </a:lnSpc>
              <a:spcBef>
                <a:spcPct val="0"/>
              </a:spcBef>
            </a:pPr>
          </a:p>
        </p:txBody>
      </p:sp>
      <p:sp>
        <p:nvSpPr>
          <p:cNvPr name="TextBox 9" id="9"/>
          <p:cNvSpPr txBox="true"/>
          <p:nvPr/>
        </p:nvSpPr>
        <p:spPr>
          <a:xfrm rot="0">
            <a:off x="3060223" y="3930370"/>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Dropbox:</a:t>
            </a:r>
            <a:r>
              <a:rPr lang="en-US" sz="3364">
                <a:solidFill>
                  <a:srgbClr val="9B6543"/>
                </a:solidFill>
                <a:latin typeface="Open Sauce"/>
                <a:ea typeface="Open Sauce"/>
                <a:cs typeface="Open Sauce"/>
                <a:sym typeface="Open Sauce"/>
              </a:rPr>
              <a:t> Hỗ trợ lưu trữ video trực tuyến và chia sẻ dễ dàng, nhưng dung lượng miễn phí khá hạn chế (2GB).</a:t>
            </a:r>
          </a:p>
          <a:p>
            <a:pPr algn="l">
              <a:lnSpc>
                <a:spcPts val="3566"/>
              </a:lnSpc>
              <a:spcBef>
                <a:spcPct val="0"/>
              </a:spcBef>
            </a:pPr>
          </a:p>
        </p:txBody>
      </p:sp>
      <p:sp>
        <p:nvSpPr>
          <p:cNvPr name="TextBox 10" id="10"/>
          <p:cNvSpPr txBox="true"/>
          <p:nvPr/>
        </p:nvSpPr>
        <p:spPr>
          <a:xfrm rot="0">
            <a:off x="3060223" y="5372191"/>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OneDrive: </a:t>
            </a:r>
            <a:r>
              <a:rPr lang="en-US" sz="3364">
                <a:solidFill>
                  <a:srgbClr val="9B6543"/>
                </a:solidFill>
                <a:latin typeface="Open Sauce"/>
                <a:ea typeface="Open Sauce"/>
                <a:cs typeface="Open Sauce"/>
                <a:sym typeface="Open Sauce"/>
              </a:rPr>
              <a:t>Cung cấp khả năng lưu trữ video với dung lượng miễn phí 5GB và dung lượng cao hơn cho các tài khoản trả phí.</a:t>
            </a:r>
          </a:p>
          <a:p>
            <a:pPr algn="l">
              <a:lnSpc>
                <a:spcPts val="3566"/>
              </a:lnSpc>
              <a:spcBef>
                <a:spcPct val="0"/>
              </a:spcBef>
            </a:pPr>
          </a:p>
        </p:txBody>
      </p:sp>
      <p:sp>
        <p:nvSpPr>
          <p:cNvPr name="TextBox 11" id="11"/>
          <p:cNvSpPr txBox="true"/>
          <p:nvPr/>
        </p:nvSpPr>
        <p:spPr>
          <a:xfrm rot="0">
            <a:off x="3060223" y="7130337"/>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Amazon S3:</a:t>
            </a:r>
            <a:r>
              <a:rPr lang="en-US" sz="3364">
                <a:solidFill>
                  <a:srgbClr val="9B6543"/>
                </a:solidFill>
                <a:latin typeface="Open Sauce"/>
                <a:ea typeface="Open Sauce"/>
                <a:cs typeface="Open Sauce"/>
                <a:sym typeface="Open Sauce"/>
              </a:rPr>
              <a:t> Dịch vụ lưu trữ video cho các doanh nghiệp, cho phép lưu trữ video với khả năng mở rộng không giới hạn.</a:t>
            </a:r>
          </a:p>
          <a:p>
            <a:pPr algn="l">
              <a:lnSpc>
                <a:spcPts val="3566"/>
              </a:lnSpc>
              <a:spcBef>
                <a:spcPct val="0"/>
              </a:spcBef>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15686946" cy="1553840"/>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C) LƯU VIDEO TRÊN HỆ THỐNG NAS (NETWORK-ATTACHED STORAGE)</a:t>
            </a:r>
          </a:p>
          <a:p>
            <a:pPr algn="l">
              <a:lnSpc>
                <a:spcPts val="4060"/>
              </a:lnSpc>
              <a:spcBef>
                <a:spcPct val="0"/>
              </a:spcBef>
            </a:pPr>
          </a:p>
        </p:txBody>
      </p:sp>
      <p:sp>
        <p:nvSpPr>
          <p:cNvPr name="TextBox 7" id="7"/>
          <p:cNvSpPr txBox="true"/>
          <p:nvPr/>
        </p:nvSpPr>
        <p:spPr>
          <a:xfrm rot="0">
            <a:off x="2601054" y="2093656"/>
            <a:ext cx="14798261" cy="2753360"/>
          </a:xfrm>
          <a:prstGeom prst="rect">
            <a:avLst/>
          </a:prstGeom>
        </p:spPr>
        <p:txBody>
          <a:bodyPr anchor="t" rtlCol="false" tIns="0" lIns="0" bIns="0" rIns="0">
            <a:spAutoFit/>
          </a:bodyPr>
          <a:lstStyle/>
          <a:p>
            <a:pPr algn="just">
              <a:lnSpc>
                <a:spcPts val="3709"/>
              </a:lnSpc>
            </a:pPr>
            <a:r>
              <a:rPr lang="en-US" sz="3499" b="true">
                <a:solidFill>
                  <a:srgbClr val="9B6543"/>
                </a:solidFill>
                <a:latin typeface="Open Sauce Bold"/>
                <a:ea typeface="Open Sauce Bold"/>
                <a:cs typeface="Open Sauce Bold"/>
                <a:sym typeface="Open Sauce Bold"/>
              </a:rPr>
              <a:t>Hệ thống NAS là một lựa chọn lý tưởng để lưu trữ video trong mạng gia đình hoặc doanh nghiệp. Bạn có thể truy cập video từ nhiều thiết bị khác nhau thông qua mạng nội bộ hoặc thậm chí từ xa thông qua VPN.</a:t>
            </a:r>
          </a:p>
          <a:p>
            <a:pPr algn="l">
              <a:lnSpc>
                <a:spcPts val="3709"/>
              </a:lnSpc>
            </a:pPr>
          </a:p>
          <a:p>
            <a:pPr algn="l">
              <a:lnSpc>
                <a:spcPts val="3180"/>
              </a:lnSpc>
              <a:spcBef>
                <a:spcPct val="0"/>
              </a:spcBef>
            </a:pPr>
          </a:p>
        </p:txBody>
      </p:sp>
      <p:sp>
        <p:nvSpPr>
          <p:cNvPr name="TextBox 8" id="8"/>
          <p:cNvSpPr txBox="true"/>
          <p:nvPr/>
        </p:nvSpPr>
        <p:spPr>
          <a:xfrm rot="0">
            <a:off x="3184894" y="4677671"/>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Các thiết bị NAS phổ biến: </a:t>
            </a:r>
            <a:r>
              <a:rPr lang="en-US" sz="3364">
                <a:solidFill>
                  <a:srgbClr val="9B6543"/>
                </a:solidFill>
                <a:latin typeface="Open Sauce"/>
                <a:ea typeface="Open Sauce"/>
                <a:cs typeface="Open Sauce"/>
                <a:sym typeface="Open Sauce"/>
              </a:rPr>
              <a:t>Synology, QNAP, Western Digital My Cloud.</a:t>
            </a:r>
          </a:p>
          <a:p>
            <a:pPr algn="l">
              <a:lnSpc>
                <a:spcPts val="3566"/>
              </a:lnSpc>
              <a:spcBef>
                <a:spcPct val="0"/>
              </a:spcBef>
            </a:pPr>
          </a:p>
        </p:txBody>
      </p:sp>
      <p:sp>
        <p:nvSpPr>
          <p:cNvPr name="TextBox 9" id="9"/>
          <p:cNvSpPr txBox="true"/>
          <p:nvPr/>
        </p:nvSpPr>
        <p:spPr>
          <a:xfrm rot="0">
            <a:off x="3184894" y="6671100"/>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Lợi ích:</a:t>
            </a:r>
            <a:r>
              <a:rPr lang="en-US" sz="3364">
                <a:solidFill>
                  <a:srgbClr val="9B6543"/>
                </a:solidFill>
                <a:latin typeface="Open Sauce"/>
                <a:ea typeface="Open Sauce"/>
                <a:cs typeface="Open Sauce"/>
                <a:sym typeface="Open Sauce"/>
              </a:rPr>
              <a:t> Lưu trữ video với dung lượng lớn, dễ dàng sao lưu và chia sẻ trong mạng gia đình hoặc công ty.</a:t>
            </a:r>
          </a:p>
          <a:p>
            <a:pPr algn="l">
              <a:lnSpc>
                <a:spcPts val="3566"/>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513631"/>
            <a:ext cx="4436985"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2. PHÁT LẠI VIDEO</a:t>
            </a:r>
          </a:p>
          <a:p>
            <a:pPr algn="l">
              <a:lnSpc>
                <a:spcPts val="4060"/>
              </a:lnSpc>
              <a:spcBef>
                <a:spcPct val="0"/>
              </a:spcBef>
            </a:pPr>
          </a:p>
        </p:txBody>
      </p:sp>
      <p:sp>
        <p:nvSpPr>
          <p:cNvPr name="TextBox 7" id="7"/>
          <p:cNvSpPr txBox="true"/>
          <p:nvPr/>
        </p:nvSpPr>
        <p:spPr>
          <a:xfrm rot="0">
            <a:off x="2026378" y="3883687"/>
            <a:ext cx="14674420" cy="3375251"/>
          </a:xfrm>
          <a:prstGeom prst="rect">
            <a:avLst/>
          </a:prstGeom>
        </p:spPr>
        <p:txBody>
          <a:bodyPr anchor="t" rtlCol="false" tIns="0" lIns="0" bIns="0" rIns="0">
            <a:spAutoFit/>
          </a:bodyPr>
          <a:lstStyle/>
          <a:p>
            <a:pPr algn="l">
              <a:lnSpc>
                <a:spcPts val="5368"/>
              </a:lnSpc>
            </a:pPr>
            <a:r>
              <a:rPr lang="en-US" sz="5064">
                <a:solidFill>
                  <a:srgbClr val="9B6543"/>
                </a:solidFill>
                <a:latin typeface="Open Sauce"/>
                <a:ea typeface="Open Sauce"/>
                <a:cs typeface="Open Sauce"/>
                <a:sym typeface="Open Sauce"/>
              </a:rPr>
              <a:t>Phát lại video là quá trình mở và xem video từ các nguồn khác nhau. Các công nghệ phổ biến hiện nay hỗ trợ phát lại video từ các thiết bị và dịch vụ khác nhau.</a:t>
            </a:r>
          </a:p>
          <a:p>
            <a:pPr algn="l">
              <a:lnSpc>
                <a:spcPts val="536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198684"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11</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1 - Tổng quan</a:t>
            </a:r>
          </a:p>
        </p:txBody>
      </p:sp>
      <p:sp>
        <p:nvSpPr>
          <p:cNvPr name="TextBox 8" id="8"/>
          <p:cNvSpPr txBox="true"/>
          <p:nvPr/>
        </p:nvSpPr>
        <p:spPr>
          <a:xfrm rot="0">
            <a:off x="1423894" y="2546505"/>
            <a:ext cx="15276904" cy="2583434"/>
          </a:xfrm>
          <a:prstGeom prst="rect">
            <a:avLst/>
          </a:prstGeom>
        </p:spPr>
        <p:txBody>
          <a:bodyPr anchor="t" rtlCol="false" tIns="0" lIns="0" bIns="0" rIns="0">
            <a:spAutoFit/>
          </a:bodyPr>
          <a:lstStyle/>
          <a:p>
            <a:pPr algn="l" marL="690881" indent="-345440" lvl="1">
              <a:lnSpc>
                <a:spcPts val="5248"/>
              </a:lnSpc>
              <a:buFont typeface="Arial"/>
              <a:buChar char="•"/>
            </a:pPr>
            <a:r>
              <a:rPr lang="en-US" sz="3200">
                <a:solidFill>
                  <a:srgbClr val="9B6543"/>
                </a:solidFill>
                <a:latin typeface="Open Sauce"/>
                <a:ea typeface="Open Sauce"/>
                <a:cs typeface="Open Sauce"/>
                <a:sym typeface="Open Sauce"/>
              </a:rPr>
              <a:t>Nhóm MPEG (1988) phát triển các tiêu chuẩn nén video và âm thanh nhằm tối ưu truyền tải và lưu trữ. Các tiêu chuẩn tập trung vào nén hiệu quả, khả năng mở rộng, và đáp ứng nhu cầu đa dạng từ lưu trữ CD đến truyền hình số và ứng dụng đa phương tiện.</a:t>
            </a:r>
          </a:p>
        </p:txBody>
      </p:sp>
      <p:sp>
        <p:nvSpPr>
          <p:cNvPr name="TextBox 9" id="9"/>
          <p:cNvSpPr txBox="true"/>
          <p:nvPr/>
        </p:nvSpPr>
        <p:spPr>
          <a:xfrm rot="0">
            <a:off x="1423894" y="5344719"/>
            <a:ext cx="2565814"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2 - MPEG-1</a:t>
            </a:r>
          </a:p>
        </p:txBody>
      </p:sp>
      <p:sp>
        <p:nvSpPr>
          <p:cNvPr name="TextBox 10" id="10"/>
          <p:cNvSpPr txBox="true"/>
          <p:nvPr/>
        </p:nvSpPr>
        <p:spPr>
          <a:xfrm rot="0">
            <a:off x="1423894" y="6167477"/>
            <a:ext cx="16864106" cy="390969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9B6543"/>
                </a:solidFill>
                <a:latin typeface="Open Sauce"/>
                <a:ea typeface="Open Sauce"/>
                <a:cs typeface="Open Sauce"/>
                <a:sym typeface="Open Sauce"/>
              </a:rPr>
              <a:t>Tiêu chuẩn nén cho lưu trữ số với tốc độ bit 1.5 Mbps, mang lại chất lượng hình ảnh tương đương VHS và âm thanh CD.</a:t>
            </a:r>
          </a:p>
          <a:p>
            <a:pPr algn="l" marL="690881" indent="-345440" lvl="1">
              <a:lnSpc>
                <a:spcPts val="4480"/>
              </a:lnSpc>
              <a:buFont typeface="Arial"/>
              <a:buChar char="•"/>
            </a:pPr>
            <a:r>
              <a:rPr lang="en-US" sz="3200">
                <a:solidFill>
                  <a:srgbClr val="9B6543"/>
                </a:solidFill>
                <a:latin typeface="Open Sauce"/>
                <a:ea typeface="Open Sauce"/>
                <a:cs typeface="Open Sauce"/>
                <a:sym typeface="Open Sauce"/>
              </a:rPr>
              <a:t>Công nghệ: mã hóa lai kết hợp dự đoán chuyển động và mã hóa biến đổi (DCT), sử dụng B-frame để dự đoán hai chiều.</a:t>
            </a:r>
          </a:p>
          <a:p>
            <a:pPr algn="l" marL="690881" indent="-345440" lvl="1">
              <a:lnSpc>
                <a:spcPts val="4480"/>
              </a:lnSpc>
              <a:buFont typeface="Arial"/>
              <a:buChar char="•"/>
            </a:pPr>
            <a:r>
              <a:rPr lang="en-US" sz="3200">
                <a:solidFill>
                  <a:srgbClr val="9B6543"/>
                </a:solidFill>
                <a:latin typeface="Open Sauce"/>
                <a:ea typeface="Open Sauce"/>
                <a:cs typeface="Open Sauce"/>
                <a:sym typeface="Open Sauce"/>
              </a:rPr>
              <a:t>Bitstream phân cấp với các lớp như GOP, Slice, Macroblock giúp ghép kênh và đồng bộ dữ liệu hiệu quả.</a:t>
            </a:r>
          </a:p>
          <a:p>
            <a:pPr algn="l">
              <a:lnSpc>
                <a:spcPts val="4480"/>
              </a:lnSpc>
              <a:spcBef>
                <a:spcPct val="0"/>
              </a:spcBef>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7641698"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A) PHÁT VIDEO TRÊN MÁY TÍNH</a:t>
            </a:r>
          </a:p>
          <a:p>
            <a:pPr algn="l">
              <a:lnSpc>
                <a:spcPts val="4060"/>
              </a:lnSpc>
              <a:spcBef>
                <a:spcPct val="0"/>
              </a:spcBef>
            </a:pPr>
          </a:p>
        </p:txBody>
      </p:sp>
      <p:sp>
        <p:nvSpPr>
          <p:cNvPr name="TextBox 7" id="7"/>
          <p:cNvSpPr txBox="true"/>
          <p:nvPr/>
        </p:nvSpPr>
        <p:spPr>
          <a:xfrm rot="0">
            <a:off x="2721067" y="1579364"/>
            <a:ext cx="9220034" cy="8864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Phần mềm phát video:</a:t>
            </a:r>
          </a:p>
          <a:p>
            <a:pPr algn="l">
              <a:lnSpc>
                <a:spcPts val="3180"/>
              </a:lnSpc>
              <a:spcBef>
                <a:spcPct val="0"/>
              </a:spcBef>
            </a:pPr>
          </a:p>
        </p:txBody>
      </p:sp>
      <p:sp>
        <p:nvSpPr>
          <p:cNvPr name="TextBox 8" id="8"/>
          <p:cNvSpPr txBox="true"/>
          <p:nvPr/>
        </p:nvSpPr>
        <p:spPr>
          <a:xfrm rot="0">
            <a:off x="3681966" y="2435733"/>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VLC Media Player:</a:t>
            </a:r>
            <a:r>
              <a:rPr lang="en-US" sz="3364">
                <a:solidFill>
                  <a:srgbClr val="9B6543"/>
                </a:solidFill>
                <a:latin typeface="Open Sauce"/>
                <a:ea typeface="Open Sauce"/>
                <a:cs typeface="Open Sauce"/>
                <a:sym typeface="Open Sauce"/>
              </a:rPr>
              <a:t> Một phần mềm miễn phí rất phổ biến, hỗ trợ hầu hết các định dạng video và âm thanh. VLC có thể phát video từ ổ cứng, từ mạng, hoặc qua URL.</a:t>
            </a:r>
          </a:p>
          <a:p>
            <a:pPr algn="l">
              <a:lnSpc>
                <a:spcPts val="3566"/>
              </a:lnSpc>
              <a:spcBef>
                <a:spcPct val="0"/>
              </a:spcBef>
            </a:pPr>
          </a:p>
        </p:txBody>
      </p:sp>
      <p:sp>
        <p:nvSpPr>
          <p:cNvPr name="TextBox 9" id="9"/>
          <p:cNvSpPr txBox="true"/>
          <p:nvPr/>
        </p:nvSpPr>
        <p:spPr>
          <a:xfrm rot="0">
            <a:off x="3626199" y="4433171"/>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Windows Media Player:</a:t>
            </a:r>
            <a:r>
              <a:rPr lang="en-US" sz="3364">
                <a:solidFill>
                  <a:srgbClr val="9B6543"/>
                </a:solidFill>
                <a:latin typeface="Open Sauce"/>
                <a:ea typeface="Open Sauce"/>
                <a:cs typeface="Open Sauce"/>
                <a:sym typeface="Open Sauce"/>
              </a:rPr>
              <a:t> Một phần mềm phát video mặc định trên hệ điều hành Windows, hỗ trợ nhiều định dạng video phổ biến.</a:t>
            </a:r>
          </a:p>
          <a:p>
            <a:pPr algn="l">
              <a:lnSpc>
                <a:spcPts val="3566"/>
              </a:lnSpc>
              <a:spcBef>
                <a:spcPct val="0"/>
              </a:spcBef>
            </a:pPr>
          </a:p>
        </p:txBody>
      </p:sp>
      <p:sp>
        <p:nvSpPr>
          <p:cNvPr name="TextBox 10" id="10"/>
          <p:cNvSpPr txBox="true"/>
          <p:nvPr/>
        </p:nvSpPr>
        <p:spPr>
          <a:xfrm rot="0">
            <a:off x="3681966" y="6430609"/>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KMPlayer, Media Player Classic:</a:t>
            </a:r>
            <a:r>
              <a:rPr lang="en-US" sz="3364">
                <a:solidFill>
                  <a:srgbClr val="9B6543"/>
                </a:solidFill>
                <a:latin typeface="Open Sauce"/>
                <a:ea typeface="Open Sauce"/>
                <a:cs typeface="Open Sauce"/>
                <a:sym typeface="Open Sauce"/>
              </a:rPr>
              <a:t> Những phần mềm này cũng hỗ trợ nhiều định dạng video khác nhau và có khả năng phát video 4K, HDR.</a:t>
            </a:r>
          </a:p>
          <a:p>
            <a:pPr algn="l">
              <a:lnSpc>
                <a:spcPts val="3566"/>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21067" y="1579364"/>
            <a:ext cx="9220034" cy="8864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Phát Video qua Trình Duyệt Web:</a:t>
            </a:r>
          </a:p>
          <a:p>
            <a:pPr algn="l">
              <a:lnSpc>
                <a:spcPts val="3180"/>
              </a:lnSpc>
              <a:spcBef>
                <a:spcPct val="0"/>
              </a:spcBef>
            </a:pPr>
          </a:p>
        </p:txBody>
      </p:sp>
      <p:sp>
        <p:nvSpPr>
          <p:cNvPr name="TextBox 7" id="7"/>
          <p:cNvSpPr txBox="true"/>
          <p:nvPr/>
        </p:nvSpPr>
        <p:spPr>
          <a:xfrm rot="0">
            <a:off x="3681966" y="3220072"/>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Nếu video được lưu trên các dịch vụ trực tuyến như </a:t>
            </a:r>
            <a:r>
              <a:rPr lang="en-US" b="true" sz="3364">
                <a:solidFill>
                  <a:srgbClr val="9B6543"/>
                </a:solidFill>
                <a:latin typeface="Open Sauce Bold"/>
                <a:ea typeface="Open Sauce Bold"/>
                <a:cs typeface="Open Sauce Bold"/>
                <a:sym typeface="Open Sauce Bold"/>
              </a:rPr>
              <a:t>YouTube</a:t>
            </a:r>
            <a:r>
              <a:rPr lang="en-US" sz="3364">
                <a:solidFill>
                  <a:srgbClr val="9B6543"/>
                </a:solidFill>
                <a:latin typeface="Open Sauce"/>
                <a:ea typeface="Open Sauce"/>
                <a:cs typeface="Open Sauce"/>
                <a:sym typeface="Open Sauce"/>
              </a:rPr>
              <a:t>, </a:t>
            </a:r>
            <a:r>
              <a:rPr lang="en-US" b="true" sz="3364">
                <a:solidFill>
                  <a:srgbClr val="9B6543"/>
                </a:solidFill>
                <a:latin typeface="Open Sauce Bold"/>
                <a:ea typeface="Open Sauce Bold"/>
                <a:cs typeface="Open Sauce Bold"/>
                <a:sym typeface="Open Sauce Bold"/>
              </a:rPr>
              <a:t>Vimeo</a:t>
            </a:r>
            <a:r>
              <a:rPr lang="en-US" sz="3364">
                <a:solidFill>
                  <a:srgbClr val="9B6543"/>
                </a:solidFill>
                <a:latin typeface="Open Sauce"/>
                <a:ea typeface="Open Sauce"/>
                <a:cs typeface="Open Sauce"/>
                <a:sym typeface="Open Sauce"/>
              </a:rPr>
              <a:t>, bạn chỉ cần truy cập trang web và sử dụng trình duyệt để phát video.</a:t>
            </a:r>
          </a:p>
          <a:p>
            <a:pPr algn="l">
              <a:lnSpc>
                <a:spcPts val="3566"/>
              </a:lnSpc>
              <a:spcBef>
                <a:spcPct val="0"/>
              </a:spcBef>
            </a:pPr>
          </a:p>
        </p:txBody>
      </p:sp>
      <p:sp>
        <p:nvSpPr>
          <p:cNvPr name="TextBox 8" id="8"/>
          <p:cNvSpPr txBox="true"/>
          <p:nvPr/>
        </p:nvSpPr>
        <p:spPr>
          <a:xfrm rot="0">
            <a:off x="3681966" y="5987529"/>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sz="3364">
                <a:solidFill>
                  <a:srgbClr val="9B6543"/>
                </a:solidFill>
                <a:latin typeface="Open Sauce"/>
                <a:ea typeface="Open Sauce"/>
                <a:cs typeface="Open Sauce"/>
                <a:sym typeface="Open Sauce"/>
              </a:rPr>
              <a:t>Các trang web video sử dụng </a:t>
            </a:r>
            <a:r>
              <a:rPr lang="en-US" b="true" sz="3364">
                <a:solidFill>
                  <a:srgbClr val="9B6543"/>
                </a:solidFill>
                <a:latin typeface="Open Sauce Bold"/>
                <a:ea typeface="Open Sauce Bold"/>
                <a:cs typeface="Open Sauce Bold"/>
                <a:sym typeface="Open Sauce Bold"/>
              </a:rPr>
              <a:t>HTML5 Video Player</a:t>
            </a:r>
            <a:r>
              <a:rPr lang="en-US" sz="3364">
                <a:solidFill>
                  <a:srgbClr val="9B6543"/>
                </a:solidFill>
                <a:latin typeface="Open Sauce"/>
                <a:ea typeface="Open Sauce"/>
                <a:cs typeface="Open Sauce"/>
                <a:sym typeface="Open Sauce"/>
              </a:rPr>
              <a:t>, giúp phát video mà không cần cài đặt plugin Flash.</a:t>
            </a:r>
          </a:p>
          <a:p>
            <a:pPr algn="l">
              <a:lnSpc>
                <a:spcPts val="3566"/>
              </a:lnSpc>
              <a:spcBef>
                <a:spcPct val="0"/>
              </a:spcBef>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10253508"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B) PHÁT VIDEO TRÊN ĐIỆN THOẠI DI ĐỘNG</a:t>
            </a:r>
          </a:p>
          <a:p>
            <a:pPr algn="l">
              <a:lnSpc>
                <a:spcPts val="4060"/>
              </a:lnSpc>
              <a:spcBef>
                <a:spcPct val="0"/>
              </a:spcBef>
            </a:pPr>
          </a:p>
        </p:txBody>
      </p:sp>
      <p:sp>
        <p:nvSpPr>
          <p:cNvPr name="TextBox 7" id="7"/>
          <p:cNvSpPr txBox="true"/>
          <p:nvPr/>
        </p:nvSpPr>
        <p:spPr>
          <a:xfrm rot="0">
            <a:off x="2721067" y="1579364"/>
            <a:ext cx="9220034" cy="8864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Ứng dụng phát video:</a:t>
            </a:r>
          </a:p>
          <a:p>
            <a:pPr algn="l">
              <a:lnSpc>
                <a:spcPts val="3180"/>
              </a:lnSpc>
              <a:spcBef>
                <a:spcPct val="0"/>
              </a:spcBef>
            </a:pPr>
          </a:p>
        </p:txBody>
      </p:sp>
      <p:sp>
        <p:nvSpPr>
          <p:cNvPr name="TextBox 8" id="8"/>
          <p:cNvSpPr txBox="true"/>
          <p:nvPr/>
        </p:nvSpPr>
        <p:spPr>
          <a:xfrm rot="0">
            <a:off x="3681966" y="2435733"/>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VLC for Mobile: </a:t>
            </a:r>
            <a:r>
              <a:rPr lang="en-US" sz="3364">
                <a:solidFill>
                  <a:srgbClr val="9B6543"/>
                </a:solidFill>
                <a:latin typeface="Open Sauce"/>
                <a:ea typeface="Open Sauce"/>
                <a:cs typeface="Open Sauce"/>
                <a:sym typeface="Open Sauce"/>
              </a:rPr>
              <a:t>Phiên bản di động của VLC hỗ trợ phát nhiều định dạng video từ bộ nhớ điện thoại hoặc qua mạng.</a:t>
            </a:r>
          </a:p>
          <a:p>
            <a:pPr algn="l">
              <a:lnSpc>
                <a:spcPts val="3566"/>
              </a:lnSpc>
              <a:spcBef>
                <a:spcPct val="0"/>
              </a:spcBef>
            </a:pPr>
          </a:p>
        </p:txBody>
      </p:sp>
      <p:sp>
        <p:nvSpPr>
          <p:cNvPr name="TextBox 9" id="9"/>
          <p:cNvSpPr txBox="true"/>
          <p:nvPr/>
        </p:nvSpPr>
        <p:spPr>
          <a:xfrm rot="0">
            <a:off x="3681966" y="3765845"/>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MX Player:</a:t>
            </a:r>
            <a:r>
              <a:rPr lang="en-US" sz="3364">
                <a:solidFill>
                  <a:srgbClr val="9B6543"/>
                </a:solidFill>
                <a:latin typeface="Open Sauce"/>
                <a:ea typeface="Open Sauce"/>
                <a:cs typeface="Open Sauce"/>
                <a:sym typeface="Open Sauce"/>
              </a:rPr>
              <a:t> Một ứng dụng mạnh mẽ trên Android, hỗ trợ phát các video độ phân giải cao và nhiều định dạng khác nhau.</a:t>
            </a:r>
          </a:p>
          <a:p>
            <a:pPr algn="l">
              <a:lnSpc>
                <a:spcPts val="3566"/>
              </a:lnSpc>
              <a:spcBef>
                <a:spcPct val="0"/>
              </a:spcBef>
            </a:pPr>
          </a:p>
        </p:txBody>
      </p:sp>
      <p:sp>
        <p:nvSpPr>
          <p:cNvPr name="TextBox 10" id="10"/>
          <p:cNvSpPr txBox="true"/>
          <p:nvPr/>
        </p:nvSpPr>
        <p:spPr>
          <a:xfrm rot="0">
            <a:off x="3681966" y="5181600"/>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YouTube, Vimeo, Netflix: </a:t>
            </a:r>
            <a:r>
              <a:rPr lang="en-US" sz="3364">
                <a:solidFill>
                  <a:srgbClr val="9B6543"/>
                </a:solidFill>
                <a:latin typeface="Open Sauce"/>
                <a:ea typeface="Open Sauce"/>
                <a:cs typeface="Open Sauce"/>
                <a:sym typeface="Open Sauce"/>
              </a:rPr>
              <a:t>Các ứng dụng này cho phép phát video trực tuyến từ nền tảng của họ.</a:t>
            </a:r>
          </a:p>
          <a:p>
            <a:pPr algn="l">
              <a:lnSpc>
                <a:spcPts val="3566"/>
              </a:lnSpc>
              <a:spcBef>
                <a:spcPct val="0"/>
              </a:spcBef>
            </a:pPr>
          </a:p>
        </p:txBody>
      </p:sp>
      <p:sp>
        <p:nvSpPr>
          <p:cNvPr name="TextBox 11" id="11"/>
          <p:cNvSpPr txBox="true"/>
          <p:nvPr/>
        </p:nvSpPr>
        <p:spPr>
          <a:xfrm rot="0">
            <a:off x="2601054" y="6593967"/>
            <a:ext cx="14314018" cy="2286635"/>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Phát video từ bộ nhớ điện thoại</a:t>
            </a:r>
            <a:r>
              <a:rPr lang="en-US" sz="3499">
                <a:solidFill>
                  <a:srgbClr val="9B6543"/>
                </a:solidFill>
                <a:latin typeface="Open Sauce"/>
                <a:ea typeface="Open Sauce"/>
                <a:cs typeface="Open Sauce"/>
                <a:sym typeface="Open Sauce"/>
              </a:rPr>
              <a:t>: Video lưu trong bộ nhớ điện thoại có thể được phát trực tiếp từ thư viện video hoặc bằng cách sử dụng các ứng dụng như </a:t>
            </a:r>
            <a:r>
              <a:rPr lang="en-US" b="true" sz="3499">
                <a:solidFill>
                  <a:srgbClr val="9B6543"/>
                </a:solidFill>
                <a:latin typeface="Open Sauce Bold"/>
                <a:ea typeface="Open Sauce Bold"/>
                <a:cs typeface="Open Sauce Bold"/>
                <a:sym typeface="Open Sauce Bold"/>
              </a:rPr>
              <a:t>Google Photos</a:t>
            </a:r>
            <a:r>
              <a:rPr lang="en-US" sz="3499">
                <a:solidFill>
                  <a:srgbClr val="9B6543"/>
                </a:solidFill>
                <a:latin typeface="Open Sauce"/>
                <a:ea typeface="Open Sauce"/>
                <a:cs typeface="Open Sauce"/>
                <a:sym typeface="Open Sauce"/>
              </a:rPr>
              <a:t> (đối với </a:t>
            </a:r>
            <a:r>
              <a:rPr lang="en-US" b="true" sz="3499">
                <a:solidFill>
                  <a:srgbClr val="9B6543"/>
                </a:solidFill>
                <a:latin typeface="Open Sauce Bold"/>
                <a:ea typeface="Open Sauce Bold"/>
                <a:cs typeface="Open Sauce Bold"/>
                <a:sym typeface="Open Sauce Bold"/>
              </a:rPr>
              <a:t>Android</a:t>
            </a:r>
            <a:r>
              <a:rPr lang="en-US" sz="3499">
                <a:solidFill>
                  <a:srgbClr val="9B6543"/>
                </a:solidFill>
                <a:latin typeface="Open Sauce"/>
                <a:ea typeface="Open Sauce"/>
                <a:cs typeface="Open Sauce"/>
                <a:sym typeface="Open Sauce"/>
              </a:rPr>
              <a:t> và </a:t>
            </a:r>
            <a:r>
              <a:rPr lang="en-US" b="true" sz="3499">
                <a:solidFill>
                  <a:srgbClr val="9B6543"/>
                </a:solidFill>
                <a:latin typeface="Open Sauce Bold"/>
                <a:ea typeface="Open Sauce Bold"/>
                <a:cs typeface="Open Sauce Bold"/>
                <a:sym typeface="Open Sauce Bold"/>
              </a:rPr>
              <a:t>iOS</a:t>
            </a:r>
            <a:r>
              <a:rPr lang="en-US" sz="3499">
                <a:solidFill>
                  <a:srgbClr val="9B6543"/>
                </a:solidFill>
                <a:latin typeface="Open Sauce"/>
                <a:ea typeface="Open Sauce"/>
                <a:cs typeface="Open Sauce"/>
                <a:sym typeface="Open Sauce"/>
              </a:rPr>
              <a:t>).</a:t>
            </a:r>
          </a:p>
          <a:p>
            <a:pPr algn="l">
              <a:lnSpc>
                <a:spcPts val="3180"/>
              </a:lnSpc>
              <a:spcBef>
                <a:spcPct val="0"/>
              </a:spcBef>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792919"/>
            <a:ext cx="15404336" cy="1553840"/>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C) PHÁT VIDEO QUA TV VÀ THIẾT BỊ PHÁT NHƯ CHROMECAST, APPLE TV, ROKU</a:t>
            </a:r>
          </a:p>
          <a:p>
            <a:pPr algn="l">
              <a:lnSpc>
                <a:spcPts val="4060"/>
              </a:lnSpc>
              <a:spcBef>
                <a:spcPct val="0"/>
              </a:spcBef>
            </a:pPr>
          </a:p>
        </p:txBody>
      </p:sp>
      <p:sp>
        <p:nvSpPr>
          <p:cNvPr name="TextBox 7" id="7"/>
          <p:cNvSpPr txBox="true"/>
          <p:nvPr/>
        </p:nvSpPr>
        <p:spPr>
          <a:xfrm rot="0">
            <a:off x="2721067" y="2435733"/>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Chromecast: </a:t>
            </a:r>
            <a:r>
              <a:rPr lang="en-US" sz="3364">
                <a:solidFill>
                  <a:srgbClr val="9B6543"/>
                </a:solidFill>
                <a:latin typeface="Open Sauce"/>
                <a:ea typeface="Open Sauce"/>
                <a:cs typeface="Open Sauce"/>
                <a:sym typeface="Open Sauce"/>
              </a:rPr>
              <a:t>Dễ dàng phát video từ điện thoại hoặc máy tính lên TV qua Chromecast. Bạn chỉ cần kết nối thiết bị với mạng Wi-Fi và sử dụng tính năng Cast trong các ứng dụng hỗ trợ.</a:t>
            </a:r>
          </a:p>
          <a:p>
            <a:pPr algn="l">
              <a:lnSpc>
                <a:spcPts val="3566"/>
              </a:lnSpc>
              <a:spcBef>
                <a:spcPct val="0"/>
              </a:spcBef>
            </a:pPr>
          </a:p>
        </p:txBody>
      </p:sp>
      <p:sp>
        <p:nvSpPr>
          <p:cNvPr name="TextBox 8" id="8"/>
          <p:cNvSpPr txBox="true"/>
          <p:nvPr/>
        </p:nvSpPr>
        <p:spPr>
          <a:xfrm rot="0">
            <a:off x="2721067" y="6671100"/>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Roku: </a:t>
            </a:r>
            <a:r>
              <a:rPr lang="en-US" sz="3364">
                <a:solidFill>
                  <a:srgbClr val="9B6543"/>
                </a:solidFill>
                <a:latin typeface="Open Sauce"/>
                <a:ea typeface="Open Sauce"/>
                <a:cs typeface="Open Sauce"/>
                <a:sym typeface="Open Sauce"/>
              </a:rPr>
              <a:t>Một thiết bị phát video từ các ứng dụng như Netflix, Hulu, YouTube lên TV.</a:t>
            </a:r>
          </a:p>
          <a:p>
            <a:pPr algn="l">
              <a:lnSpc>
                <a:spcPts val="3566"/>
              </a:lnSpc>
              <a:spcBef>
                <a:spcPct val="0"/>
              </a:spcBef>
            </a:pPr>
          </a:p>
        </p:txBody>
      </p:sp>
      <p:sp>
        <p:nvSpPr>
          <p:cNvPr name="TextBox 9" id="9"/>
          <p:cNvSpPr txBox="true"/>
          <p:nvPr/>
        </p:nvSpPr>
        <p:spPr>
          <a:xfrm rot="0">
            <a:off x="2721067" y="4677671"/>
            <a:ext cx="13233105" cy="136474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Apple TV: </a:t>
            </a:r>
            <a:r>
              <a:rPr lang="en-US" sz="3364">
                <a:solidFill>
                  <a:srgbClr val="9B6543"/>
                </a:solidFill>
                <a:latin typeface="Open Sauce"/>
                <a:ea typeface="Open Sauce"/>
                <a:cs typeface="Open Sauce"/>
                <a:sym typeface="Open Sauce"/>
              </a:rPr>
              <a:t>Sử dụng ứng dụng như AirPlay để phát video từ iPhone, iPad hoặc Mac lên TV qua Apple TV.</a:t>
            </a:r>
          </a:p>
          <a:p>
            <a:pPr algn="l">
              <a:lnSpc>
                <a:spcPts val="3566"/>
              </a:lnSpc>
              <a:spcBef>
                <a:spcPct val="0"/>
              </a:spcBef>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11921"/>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20907" y="1513631"/>
            <a:ext cx="4244301"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3. TRUYỀN VIDEO</a:t>
            </a:r>
          </a:p>
          <a:p>
            <a:pPr algn="l">
              <a:lnSpc>
                <a:spcPts val="4060"/>
              </a:lnSpc>
              <a:spcBef>
                <a:spcPct val="0"/>
              </a:spcBef>
            </a:pPr>
          </a:p>
        </p:txBody>
      </p:sp>
      <p:sp>
        <p:nvSpPr>
          <p:cNvPr name="TextBox 7" id="7"/>
          <p:cNvSpPr txBox="true"/>
          <p:nvPr/>
        </p:nvSpPr>
        <p:spPr>
          <a:xfrm rot="0">
            <a:off x="2026378" y="3883687"/>
            <a:ext cx="14674420" cy="3375251"/>
          </a:xfrm>
          <a:prstGeom prst="rect">
            <a:avLst/>
          </a:prstGeom>
        </p:spPr>
        <p:txBody>
          <a:bodyPr anchor="t" rtlCol="false" tIns="0" lIns="0" bIns="0" rIns="0">
            <a:spAutoFit/>
          </a:bodyPr>
          <a:lstStyle/>
          <a:p>
            <a:pPr algn="l">
              <a:lnSpc>
                <a:spcPts val="5368"/>
              </a:lnSpc>
            </a:pPr>
            <a:r>
              <a:rPr lang="en-US" sz="5064">
                <a:solidFill>
                  <a:srgbClr val="9B6543"/>
                </a:solidFill>
                <a:latin typeface="Open Sauce"/>
                <a:ea typeface="Open Sauce"/>
                <a:cs typeface="Open Sauce"/>
                <a:sym typeface="Open Sauce"/>
              </a:rPr>
              <a:t>Truyền tải video có thể được thực hiện qua nhiều giao thức và nền tảng khác nhau, từ việc phát video trực tuyến cho đến việc truyền video qua mạng.</a:t>
            </a:r>
          </a:p>
          <a:p>
            <a:pPr algn="l">
              <a:lnSpc>
                <a:spcPts val="5368"/>
              </a:lnSpc>
              <a:spcBef>
                <a:spcPct val="0"/>
              </a:spcBef>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7675414"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A) TRUYỀN VIDEO TRỰC TUYẾN</a:t>
            </a:r>
          </a:p>
          <a:p>
            <a:pPr algn="l">
              <a:lnSpc>
                <a:spcPts val="4060"/>
              </a:lnSpc>
              <a:spcBef>
                <a:spcPct val="0"/>
              </a:spcBef>
            </a:pPr>
          </a:p>
        </p:txBody>
      </p:sp>
      <p:sp>
        <p:nvSpPr>
          <p:cNvPr name="TextBox 7" id="7"/>
          <p:cNvSpPr txBox="true"/>
          <p:nvPr/>
        </p:nvSpPr>
        <p:spPr>
          <a:xfrm rot="0">
            <a:off x="2721067" y="1579364"/>
            <a:ext cx="14479891" cy="2753360"/>
          </a:xfrm>
          <a:prstGeom prst="rect">
            <a:avLst/>
          </a:prstGeom>
        </p:spPr>
        <p:txBody>
          <a:bodyPr anchor="t" rtlCol="false" tIns="0" lIns="0" bIns="0" rIns="0">
            <a:spAutoFit/>
          </a:bodyPr>
          <a:lstStyle/>
          <a:p>
            <a:pPr algn="l" marL="755647" indent="-377824" lvl="1">
              <a:lnSpc>
                <a:spcPts val="3709"/>
              </a:lnSpc>
              <a:buFont typeface="Arial"/>
              <a:buChar char="•"/>
            </a:pPr>
            <a:r>
              <a:rPr lang="en-US" b="true" sz="3499">
                <a:solidFill>
                  <a:srgbClr val="9B6543"/>
                </a:solidFill>
                <a:latin typeface="Open Sauce Bold"/>
                <a:ea typeface="Open Sauce Bold"/>
                <a:cs typeface="Open Sauce Bold"/>
                <a:sym typeface="Open Sauce Bold"/>
              </a:rPr>
              <a:t>Streaming (Truyền video trực tiếp):</a:t>
            </a:r>
            <a:r>
              <a:rPr lang="en-US" sz="3499">
                <a:solidFill>
                  <a:srgbClr val="9B6543"/>
                </a:solidFill>
                <a:latin typeface="Open Sauce"/>
                <a:ea typeface="Open Sauce"/>
                <a:cs typeface="Open Sauce"/>
                <a:sym typeface="Open Sauce"/>
              </a:rPr>
              <a:t> Đây là phương pháp phổ biến nhất để truyền tải video qua internet. Các dịch vụ streaming như </a:t>
            </a:r>
            <a:r>
              <a:rPr lang="en-US" b="true" sz="3499">
                <a:solidFill>
                  <a:srgbClr val="9B6543"/>
                </a:solidFill>
                <a:latin typeface="Open Sauce Bold"/>
                <a:ea typeface="Open Sauce Bold"/>
                <a:cs typeface="Open Sauce Bold"/>
                <a:sym typeface="Open Sauce Bold"/>
              </a:rPr>
              <a:t>YouTube</a:t>
            </a:r>
            <a:r>
              <a:rPr lang="en-US" sz="3499">
                <a:solidFill>
                  <a:srgbClr val="9B6543"/>
                </a:solidFill>
                <a:latin typeface="Open Sauce"/>
                <a:ea typeface="Open Sauce"/>
                <a:cs typeface="Open Sauce"/>
                <a:sym typeface="Open Sauce"/>
              </a:rPr>
              <a:t>, </a:t>
            </a:r>
            <a:r>
              <a:rPr lang="en-US" b="true" sz="3499">
                <a:solidFill>
                  <a:srgbClr val="9B6543"/>
                </a:solidFill>
                <a:latin typeface="Open Sauce Bold"/>
                <a:ea typeface="Open Sauce Bold"/>
                <a:cs typeface="Open Sauce Bold"/>
                <a:sym typeface="Open Sauce Bold"/>
              </a:rPr>
              <a:t>Netflix</a:t>
            </a:r>
            <a:r>
              <a:rPr lang="en-US" sz="3499">
                <a:solidFill>
                  <a:srgbClr val="9B6543"/>
                </a:solidFill>
                <a:latin typeface="Open Sauce"/>
                <a:ea typeface="Open Sauce"/>
                <a:cs typeface="Open Sauce"/>
                <a:sym typeface="Open Sauce"/>
              </a:rPr>
              <a:t>, </a:t>
            </a:r>
            <a:r>
              <a:rPr lang="en-US" b="true" sz="3499">
                <a:solidFill>
                  <a:srgbClr val="9B6543"/>
                </a:solidFill>
                <a:latin typeface="Open Sauce Bold"/>
                <a:ea typeface="Open Sauce Bold"/>
                <a:cs typeface="Open Sauce Bold"/>
                <a:sym typeface="Open Sauce Bold"/>
              </a:rPr>
              <a:t>Twitch </a:t>
            </a:r>
            <a:r>
              <a:rPr lang="en-US" sz="3499">
                <a:solidFill>
                  <a:srgbClr val="9B6543"/>
                </a:solidFill>
                <a:latin typeface="Open Sauce"/>
                <a:ea typeface="Open Sauce"/>
                <a:cs typeface="Open Sauce"/>
                <a:sym typeface="Open Sauce"/>
              </a:rPr>
              <a:t>sử dụng công nghệ </a:t>
            </a:r>
            <a:r>
              <a:rPr lang="en-US" b="true" sz="3499">
                <a:solidFill>
                  <a:srgbClr val="9B6543"/>
                </a:solidFill>
                <a:latin typeface="Open Sauce Bold"/>
                <a:ea typeface="Open Sauce Bold"/>
                <a:cs typeface="Open Sauce Bold"/>
                <a:sym typeface="Open Sauce Bold"/>
              </a:rPr>
              <a:t>HLS </a:t>
            </a:r>
            <a:r>
              <a:rPr lang="en-US" sz="3499">
                <a:solidFill>
                  <a:srgbClr val="9B6543"/>
                </a:solidFill>
                <a:latin typeface="Open Sauce"/>
                <a:ea typeface="Open Sauce"/>
                <a:cs typeface="Open Sauce"/>
                <a:sym typeface="Open Sauce"/>
              </a:rPr>
              <a:t>(HTTP Live Streaming) hoặc </a:t>
            </a:r>
            <a:r>
              <a:rPr lang="en-US" b="true" sz="3499">
                <a:solidFill>
                  <a:srgbClr val="9B6543"/>
                </a:solidFill>
                <a:latin typeface="Open Sauce Bold"/>
                <a:ea typeface="Open Sauce Bold"/>
                <a:cs typeface="Open Sauce Bold"/>
                <a:sym typeface="Open Sauce Bold"/>
              </a:rPr>
              <a:t>DASH </a:t>
            </a:r>
            <a:r>
              <a:rPr lang="en-US" sz="3499">
                <a:solidFill>
                  <a:srgbClr val="9B6543"/>
                </a:solidFill>
                <a:latin typeface="Open Sauce"/>
                <a:ea typeface="Open Sauce"/>
                <a:cs typeface="Open Sauce"/>
                <a:sym typeface="Open Sauce"/>
              </a:rPr>
              <a:t>(Dynamic Adaptive Streaming over HTTP) để truyền tải video.</a:t>
            </a:r>
          </a:p>
          <a:p>
            <a:pPr algn="l">
              <a:lnSpc>
                <a:spcPts val="3180"/>
              </a:lnSpc>
              <a:spcBef>
                <a:spcPct val="0"/>
              </a:spcBef>
            </a:pPr>
          </a:p>
        </p:txBody>
      </p:sp>
      <p:sp>
        <p:nvSpPr>
          <p:cNvPr name="TextBox 8" id="8"/>
          <p:cNvSpPr txBox="true"/>
          <p:nvPr/>
        </p:nvSpPr>
        <p:spPr>
          <a:xfrm rot="0">
            <a:off x="2975417" y="7831758"/>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Live Streaming:</a:t>
            </a:r>
            <a:r>
              <a:rPr lang="en-US" sz="3364">
                <a:solidFill>
                  <a:srgbClr val="9B6543"/>
                </a:solidFill>
                <a:latin typeface="Open Sauce"/>
                <a:ea typeface="Open Sauce"/>
                <a:cs typeface="Open Sauce"/>
                <a:sym typeface="Open Sauce"/>
              </a:rPr>
              <a:t> Các nền tảng như </a:t>
            </a:r>
            <a:r>
              <a:rPr lang="en-US" b="true" sz="3364">
                <a:solidFill>
                  <a:srgbClr val="9B6543"/>
                </a:solidFill>
                <a:latin typeface="Open Sauce Bold"/>
                <a:ea typeface="Open Sauce Bold"/>
                <a:cs typeface="Open Sauce Bold"/>
                <a:sym typeface="Open Sauce Bold"/>
              </a:rPr>
              <a:t>YouTube Live</a:t>
            </a:r>
            <a:r>
              <a:rPr lang="en-US" sz="3364">
                <a:solidFill>
                  <a:srgbClr val="9B6543"/>
                </a:solidFill>
                <a:latin typeface="Open Sauce"/>
                <a:ea typeface="Open Sauce"/>
                <a:cs typeface="Open Sauce"/>
                <a:sym typeface="Open Sauce"/>
              </a:rPr>
              <a:t>, </a:t>
            </a:r>
            <a:r>
              <a:rPr lang="en-US" b="true" sz="3364">
                <a:solidFill>
                  <a:srgbClr val="9B6543"/>
                </a:solidFill>
                <a:latin typeface="Open Sauce Bold"/>
                <a:ea typeface="Open Sauce Bold"/>
                <a:cs typeface="Open Sauce Bold"/>
                <a:sym typeface="Open Sauce Bold"/>
              </a:rPr>
              <a:t>Facebook Live</a:t>
            </a:r>
            <a:r>
              <a:rPr lang="en-US" sz="3364">
                <a:solidFill>
                  <a:srgbClr val="9B6543"/>
                </a:solidFill>
                <a:latin typeface="Open Sauce"/>
                <a:ea typeface="Open Sauce"/>
                <a:cs typeface="Open Sauce"/>
                <a:sym typeface="Open Sauce"/>
              </a:rPr>
              <a:t>, </a:t>
            </a:r>
            <a:r>
              <a:rPr lang="en-US" b="true" sz="3364">
                <a:solidFill>
                  <a:srgbClr val="9B6543"/>
                </a:solidFill>
                <a:latin typeface="Open Sauce Bold"/>
                <a:ea typeface="Open Sauce Bold"/>
                <a:cs typeface="Open Sauce Bold"/>
                <a:sym typeface="Open Sauce Bold"/>
              </a:rPr>
              <a:t>Instagram Live </a:t>
            </a:r>
            <a:r>
              <a:rPr lang="en-US" sz="3364">
                <a:solidFill>
                  <a:srgbClr val="9B6543"/>
                </a:solidFill>
                <a:latin typeface="Open Sauce"/>
                <a:ea typeface="Open Sauce"/>
                <a:cs typeface="Open Sauce"/>
                <a:sym typeface="Open Sauce"/>
              </a:rPr>
              <a:t>cho phép người dùng phát video trực tiếp lên các nền tảng này. Các giao thức chính sử dụng là </a:t>
            </a:r>
            <a:r>
              <a:rPr lang="en-US" b="true" sz="3364">
                <a:solidFill>
                  <a:srgbClr val="9B6543"/>
                </a:solidFill>
                <a:latin typeface="Open Sauce Bold"/>
                <a:ea typeface="Open Sauce Bold"/>
                <a:cs typeface="Open Sauce Bold"/>
                <a:sym typeface="Open Sauce Bold"/>
              </a:rPr>
              <a:t>RTMP (Real-Time Messaging Protocol)</a:t>
            </a:r>
            <a:r>
              <a:rPr lang="en-US" sz="3364">
                <a:solidFill>
                  <a:srgbClr val="9B6543"/>
                </a:solidFill>
                <a:latin typeface="Open Sauce"/>
                <a:ea typeface="Open Sauce"/>
                <a:cs typeface="Open Sauce"/>
                <a:sym typeface="Open Sauce"/>
              </a:rPr>
              <a:t> hoặc </a:t>
            </a:r>
            <a:r>
              <a:rPr lang="en-US" b="true" sz="3364">
                <a:solidFill>
                  <a:srgbClr val="9B6543"/>
                </a:solidFill>
                <a:latin typeface="Open Sauce Bold"/>
                <a:ea typeface="Open Sauce Bold"/>
                <a:cs typeface="Open Sauce Bold"/>
                <a:sym typeface="Open Sauce Bold"/>
              </a:rPr>
              <a:t>HLS</a:t>
            </a:r>
            <a:r>
              <a:rPr lang="en-US" sz="3364">
                <a:solidFill>
                  <a:srgbClr val="9B6543"/>
                </a:solidFill>
                <a:latin typeface="Open Sauce"/>
                <a:ea typeface="Open Sauce"/>
                <a:cs typeface="Open Sauce"/>
                <a:sym typeface="Open Sauce"/>
              </a:rPr>
              <a:t>.</a:t>
            </a:r>
          </a:p>
          <a:p>
            <a:pPr algn="l">
              <a:lnSpc>
                <a:spcPts val="3566"/>
              </a:lnSpc>
              <a:spcBef>
                <a:spcPct val="0"/>
              </a:spcBef>
            </a:pPr>
          </a:p>
        </p:txBody>
      </p:sp>
      <p:sp>
        <p:nvSpPr>
          <p:cNvPr name="TextBox 9" id="9"/>
          <p:cNvSpPr txBox="true"/>
          <p:nvPr/>
        </p:nvSpPr>
        <p:spPr>
          <a:xfrm rot="0">
            <a:off x="4026195" y="6106859"/>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DASH: </a:t>
            </a:r>
            <a:r>
              <a:rPr lang="en-US" sz="3364">
                <a:solidFill>
                  <a:srgbClr val="9B6543"/>
                </a:solidFill>
                <a:latin typeface="Open Sauce"/>
                <a:ea typeface="Open Sauce"/>
                <a:cs typeface="Open Sauce"/>
                <a:sym typeface="Open Sauce"/>
              </a:rPr>
              <a:t>DASH cũng chia video thành các đoạn nhỏ và hỗ trợ các tính năng tương tự HLS, nhưng thường sử dụng giao thức MP4.</a:t>
            </a:r>
          </a:p>
          <a:p>
            <a:pPr algn="l">
              <a:lnSpc>
                <a:spcPts val="3566"/>
              </a:lnSpc>
              <a:spcBef>
                <a:spcPct val="0"/>
              </a:spcBef>
            </a:pPr>
          </a:p>
        </p:txBody>
      </p:sp>
      <p:sp>
        <p:nvSpPr>
          <p:cNvPr name="TextBox 10" id="10"/>
          <p:cNvSpPr txBox="true"/>
          <p:nvPr/>
        </p:nvSpPr>
        <p:spPr>
          <a:xfrm rot="0">
            <a:off x="4026195" y="4256341"/>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HLS: </a:t>
            </a:r>
            <a:r>
              <a:rPr lang="en-US" sz="3364">
                <a:solidFill>
                  <a:srgbClr val="9B6543"/>
                </a:solidFill>
                <a:latin typeface="Open Sauce"/>
                <a:ea typeface="Open Sauce"/>
                <a:cs typeface="Open Sauce"/>
                <a:sym typeface="Open Sauce"/>
              </a:rPr>
              <a:t>HLS chia video thành các đoạn nhỏ và truyền tải chúng qua HTTP. HLS có khả năng điều chỉnh chất lượng video theo băng thông và khả năng xử lý của thiết bị người dùng.</a:t>
            </a:r>
          </a:p>
          <a:p>
            <a:pPr algn="l">
              <a:lnSpc>
                <a:spcPts val="3566"/>
              </a:lnSpc>
              <a:spcBef>
                <a:spcPct val="0"/>
              </a:spcBef>
            </a:pP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8314959"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B) TRUYỀN VIDEO QUA MẠNG LAN</a:t>
            </a:r>
          </a:p>
          <a:p>
            <a:pPr algn="l">
              <a:lnSpc>
                <a:spcPts val="4060"/>
              </a:lnSpc>
              <a:spcBef>
                <a:spcPct val="0"/>
              </a:spcBef>
            </a:pPr>
          </a:p>
        </p:txBody>
      </p:sp>
      <p:sp>
        <p:nvSpPr>
          <p:cNvPr name="TextBox 7" id="7"/>
          <p:cNvSpPr txBox="true"/>
          <p:nvPr/>
        </p:nvSpPr>
        <p:spPr>
          <a:xfrm rot="0">
            <a:off x="3681966" y="2435733"/>
            <a:ext cx="13233105" cy="270776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DLNA (Digital Living Network Alliance):</a:t>
            </a:r>
            <a:r>
              <a:rPr lang="en-US" sz="3364">
                <a:solidFill>
                  <a:srgbClr val="9B6543"/>
                </a:solidFill>
                <a:latin typeface="Open Sauce"/>
                <a:ea typeface="Open Sauce"/>
                <a:cs typeface="Open Sauce"/>
                <a:sym typeface="Open Sauce"/>
              </a:rPr>
              <a:t> Cho phép chia sẻ video giữa các thiết bị trong cùng một mạng LAN, chẳng hạn như giữa máy tính, TV, hoặc các thiết bị phát đa phương tiện. Bạn chỉ cần một phần mềm hỗ trợ DLNA như Plex hoặc Universal Media Server.</a:t>
            </a:r>
          </a:p>
          <a:p>
            <a:pPr algn="l">
              <a:lnSpc>
                <a:spcPts val="3566"/>
              </a:lnSpc>
              <a:spcBef>
                <a:spcPct val="0"/>
              </a:spcBef>
            </a:pPr>
          </a:p>
        </p:txBody>
      </p:sp>
      <p:sp>
        <p:nvSpPr>
          <p:cNvPr name="TextBox 8" id="8"/>
          <p:cNvSpPr txBox="true"/>
          <p:nvPr/>
        </p:nvSpPr>
        <p:spPr>
          <a:xfrm rot="0">
            <a:off x="3681966" y="5786738"/>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Casting: </a:t>
            </a:r>
            <a:r>
              <a:rPr lang="en-US" sz="3364">
                <a:solidFill>
                  <a:srgbClr val="9B6543"/>
                </a:solidFill>
                <a:latin typeface="Open Sauce"/>
                <a:ea typeface="Open Sauce"/>
                <a:cs typeface="Open Sauce"/>
                <a:sym typeface="Open Sauce"/>
              </a:rPr>
              <a:t>Truyền video từ điện thoại hoặc máy tính lên TV thông qua các thiết bị như Chromecast, Miracast, hoặc Apple AirPlay.</a:t>
            </a:r>
          </a:p>
          <a:p>
            <a:pPr algn="l">
              <a:lnSpc>
                <a:spcPts val="3566"/>
              </a:lnSpc>
              <a:spcBef>
                <a:spcPct val="0"/>
              </a:spcBef>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1563416" y="6496704"/>
            <a:ext cx="4127153" cy="4892099"/>
          </a:xfrm>
          <a:custGeom>
            <a:avLst/>
            <a:gdLst/>
            <a:ahLst/>
            <a:cxnLst/>
            <a:rect r="r" b="b" t="t" l="l"/>
            <a:pathLst>
              <a:path h="4892099" w="4127153">
                <a:moveTo>
                  <a:pt x="0" y="0"/>
                </a:moveTo>
                <a:lnTo>
                  <a:pt x="4127152" y="0"/>
                </a:lnTo>
                <a:lnTo>
                  <a:pt x="4127152"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30660" y="862642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94688">
            <a:off x="17918195" y="-516136"/>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36533" y="-194075"/>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601054" y="501716"/>
            <a:ext cx="8109696" cy="1039548"/>
          </a:xfrm>
          <a:prstGeom prst="rect">
            <a:avLst/>
          </a:prstGeom>
        </p:spPr>
        <p:txBody>
          <a:bodyPr anchor="t" rtlCol="false" tIns="0" lIns="0" bIns="0" rIns="0">
            <a:spAutoFit/>
          </a:bodyPr>
          <a:lstStyle/>
          <a:p>
            <a:pPr algn="l">
              <a:lnSpc>
                <a:spcPts val="4060"/>
              </a:lnSpc>
            </a:pPr>
            <a:r>
              <a:rPr lang="en-US" sz="3831" b="true">
                <a:solidFill>
                  <a:srgbClr val="9B6543"/>
                </a:solidFill>
                <a:latin typeface="Open Sauce Bold"/>
                <a:ea typeface="Open Sauce Bold"/>
                <a:cs typeface="Open Sauce Bold"/>
                <a:sym typeface="Open Sauce Bold"/>
              </a:rPr>
              <a:t>C) TRUYỀN VIDEO QUA INTERNET</a:t>
            </a:r>
          </a:p>
          <a:p>
            <a:pPr algn="l">
              <a:lnSpc>
                <a:spcPts val="4060"/>
              </a:lnSpc>
              <a:spcBef>
                <a:spcPct val="0"/>
              </a:spcBef>
            </a:pPr>
          </a:p>
        </p:txBody>
      </p:sp>
      <p:sp>
        <p:nvSpPr>
          <p:cNvPr name="TextBox 7" id="7"/>
          <p:cNvSpPr txBox="true"/>
          <p:nvPr/>
        </p:nvSpPr>
        <p:spPr>
          <a:xfrm rot="0">
            <a:off x="3681966" y="2435733"/>
            <a:ext cx="13233105" cy="2260092"/>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FTP (File Transfer Protocol):</a:t>
            </a:r>
            <a:r>
              <a:rPr lang="en-US" sz="3364">
                <a:solidFill>
                  <a:srgbClr val="9B6543"/>
                </a:solidFill>
                <a:latin typeface="Open Sauce"/>
                <a:ea typeface="Open Sauce"/>
                <a:cs typeface="Open Sauce"/>
                <a:sym typeface="Open Sauce"/>
              </a:rPr>
              <a:t> Nếu bạn cần truyền tải video đến một máy chủ hoặc giữa các máy tính, </a:t>
            </a:r>
            <a:r>
              <a:rPr lang="en-US" b="true" sz="3364">
                <a:solidFill>
                  <a:srgbClr val="9B6543"/>
                </a:solidFill>
                <a:latin typeface="Open Sauce Bold"/>
                <a:ea typeface="Open Sauce Bold"/>
                <a:cs typeface="Open Sauce Bold"/>
                <a:sym typeface="Open Sauce Bold"/>
              </a:rPr>
              <a:t>FTP </a:t>
            </a:r>
            <a:r>
              <a:rPr lang="en-US" sz="3364">
                <a:solidFill>
                  <a:srgbClr val="9B6543"/>
                </a:solidFill>
                <a:latin typeface="Open Sauce"/>
                <a:ea typeface="Open Sauce"/>
                <a:cs typeface="Open Sauce"/>
                <a:sym typeface="Open Sauce"/>
              </a:rPr>
              <a:t>là một lựa chọn. Bạn có thể sử dụng phần mềm như </a:t>
            </a:r>
            <a:r>
              <a:rPr lang="en-US" b="true" sz="3364">
                <a:solidFill>
                  <a:srgbClr val="9B6543"/>
                </a:solidFill>
                <a:latin typeface="Open Sauce Bold"/>
                <a:ea typeface="Open Sauce Bold"/>
                <a:cs typeface="Open Sauce Bold"/>
                <a:sym typeface="Open Sauce Bold"/>
              </a:rPr>
              <a:t>FileZilla </a:t>
            </a:r>
            <a:r>
              <a:rPr lang="en-US" sz="3364">
                <a:solidFill>
                  <a:srgbClr val="9B6543"/>
                </a:solidFill>
                <a:latin typeface="Open Sauce"/>
                <a:ea typeface="Open Sauce"/>
                <a:cs typeface="Open Sauce"/>
                <a:sym typeface="Open Sauce"/>
              </a:rPr>
              <a:t>để tải lên và tải xuống video từ các máy chủ FTP.</a:t>
            </a:r>
          </a:p>
          <a:p>
            <a:pPr algn="l">
              <a:lnSpc>
                <a:spcPts val="3566"/>
              </a:lnSpc>
              <a:spcBef>
                <a:spcPct val="0"/>
              </a:spcBef>
            </a:pPr>
          </a:p>
        </p:txBody>
      </p:sp>
      <p:sp>
        <p:nvSpPr>
          <p:cNvPr name="TextBox 8" id="8"/>
          <p:cNvSpPr txBox="true"/>
          <p:nvPr/>
        </p:nvSpPr>
        <p:spPr>
          <a:xfrm rot="0">
            <a:off x="3681966" y="5786738"/>
            <a:ext cx="13233105" cy="1812417"/>
          </a:xfrm>
          <a:prstGeom prst="rect">
            <a:avLst/>
          </a:prstGeom>
        </p:spPr>
        <p:txBody>
          <a:bodyPr anchor="t" rtlCol="false" tIns="0" lIns="0" bIns="0" rIns="0">
            <a:spAutoFit/>
          </a:bodyPr>
          <a:lstStyle/>
          <a:p>
            <a:pPr algn="l" marL="726352" indent="-363176" lvl="1">
              <a:lnSpc>
                <a:spcPts val="3566"/>
              </a:lnSpc>
              <a:buFont typeface="Arial"/>
              <a:buChar char="•"/>
            </a:pPr>
            <a:r>
              <a:rPr lang="en-US" b="true" sz="3364">
                <a:solidFill>
                  <a:srgbClr val="9B6543"/>
                </a:solidFill>
                <a:latin typeface="Open Sauce Bold"/>
                <a:ea typeface="Open Sauce Bold"/>
                <a:cs typeface="Open Sauce Bold"/>
                <a:sym typeface="Open Sauce Bold"/>
              </a:rPr>
              <a:t>RTSP (Real-Time Streaming Protocol):</a:t>
            </a:r>
            <a:r>
              <a:rPr lang="en-US" sz="3364">
                <a:solidFill>
                  <a:srgbClr val="9B6543"/>
                </a:solidFill>
                <a:latin typeface="Open Sauce"/>
                <a:ea typeface="Open Sauce"/>
                <a:cs typeface="Open Sauce"/>
                <a:sym typeface="Open Sauce"/>
              </a:rPr>
              <a:t> Dùng để truyền tải video trực tiếp từ các thiết bị như camera an ninh lên server hoặc các thiết bị khác qua internet.</a:t>
            </a:r>
          </a:p>
          <a:p>
            <a:pPr algn="l">
              <a:lnSpc>
                <a:spcPts val="3566"/>
              </a:lnSpc>
              <a:spcBef>
                <a:spcPct val="0"/>
              </a:spcBef>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0">
            <a:off x="891739" y="402201"/>
            <a:ext cx="16504522" cy="9482598"/>
          </a:xfrm>
          <a:custGeom>
            <a:avLst/>
            <a:gdLst/>
            <a:ahLst/>
            <a:cxnLst/>
            <a:rect r="r" b="b" t="t" l="l"/>
            <a:pathLst>
              <a:path h="9482598" w="16504522">
                <a:moveTo>
                  <a:pt x="0" y="0"/>
                </a:moveTo>
                <a:lnTo>
                  <a:pt x="16504522" y="0"/>
                </a:lnTo>
                <a:lnTo>
                  <a:pt x="16504522" y="9482598"/>
                </a:lnTo>
                <a:lnTo>
                  <a:pt x="0" y="9482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74981" y="279579"/>
            <a:ext cx="3261914" cy="4114800"/>
          </a:xfrm>
          <a:custGeom>
            <a:avLst/>
            <a:gdLst/>
            <a:ahLst/>
            <a:cxnLst/>
            <a:rect r="r" b="b" t="t" l="l"/>
            <a:pathLst>
              <a:path h="4114800" w="3261914">
                <a:moveTo>
                  <a:pt x="0" y="0"/>
                </a:moveTo>
                <a:lnTo>
                  <a:pt x="3261915" y="0"/>
                </a:lnTo>
                <a:lnTo>
                  <a:pt x="326191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82213" y="3658182"/>
            <a:ext cx="12671325" cy="4834261"/>
          </a:xfrm>
          <a:prstGeom prst="rect">
            <a:avLst/>
          </a:prstGeom>
        </p:spPr>
        <p:txBody>
          <a:bodyPr anchor="t" rtlCol="false" tIns="0" lIns="0" bIns="0" rIns="0">
            <a:spAutoFit/>
          </a:bodyPr>
          <a:lstStyle/>
          <a:p>
            <a:pPr algn="l">
              <a:lnSpc>
                <a:spcPts val="5494"/>
              </a:lnSpc>
            </a:pPr>
            <a:r>
              <a:rPr lang="en-US" sz="3924">
                <a:solidFill>
                  <a:srgbClr val="9B6543"/>
                </a:solidFill>
                <a:latin typeface="Open Sauce"/>
                <a:ea typeface="Open Sauce"/>
                <a:cs typeface="Open Sauce"/>
                <a:sym typeface="Open Sauce"/>
              </a:rPr>
              <a:t>Tại vùng đất bị nguyền rủa Caladrias, nơi ánh sáng đã rời bỏ và bóng tối lên ngôi, Dar knight trỗi dậy — một thực thể sinh ra từ bóng đêm, định mệnh của nó là tái sinh một thế giới đã tan vỡ. Từng là nơi yên bình, Caladrias giờ đây chỉ còn là mảnh vỡ, với tàn tích của Tấm Màn, cổ vật ánh sáng, vương vãi khắp nơi...</a:t>
            </a:r>
          </a:p>
        </p:txBody>
      </p:sp>
      <p:sp>
        <p:nvSpPr>
          <p:cNvPr name="TextBox 5" id="5"/>
          <p:cNvSpPr txBox="true"/>
          <p:nvPr/>
        </p:nvSpPr>
        <p:spPr>
          <a:xfrm rot="0">
            <a:off x="2290871" y="1919480"/>
            <a:ext cx="13684110" cy="1232789"/>
          </a:xfrm>
          <a:prstGeom prst="rect">
            <a:avLst/>
          </a:prstGeom>
        </p:spPr>
        <p:txBody>
          <a:bodyPr anchor="t" rtlCol="false" tIns="0" lIns="0" bIns="0" rIns="0">
            <a:spAutoFit/>
          </a:bodyPr>
          <a:lstStyle/>
          <a:p>
            <a:pPr algn="ctr">
              <a:lnSpc>
                <a:spcPts val="9327"/>
              </a:lnSpc>
            </a:pPr>
            <a:r>
              <a:rPr lang="en-US" sz="8799">
                <a:solidFill>
                  <a:srgbClr val="9B6543"/>
                </a:solidFill>
                <a:latin typeface="Open Sauce"/>
                <a:ea typeface="Open Sauce"/>
                <a:cs typeface="Open Sauce"/>
                <a:sym typeface="Open Sauce"/>
              </a:rPr>
              <a:t> DAR KNIGHT</a:t>
            </a:r>
          </a:p>
        </p:txBody>
      </p:sp>
      <p:sp>
        <p:nvSpPr>
          <p:cNvPr name="Freeform 6" id="6"/>
          <p:cNvSpPr/>
          <p:nvPr/>
        </p:nvSpPr>
        <p:spPr>
          <a:xfrm flipH="true" flipV="false" rot="0">
            <a:off x="-739218" y="4377643"/>
            <a:ext cx="3261914" cy="4114800"/>
          </a:xfrm>
          <a:custGeom>
            <a:avLst/>
            <a:gdLst/>
            <a:ahLst/>
            <a:cxnLst/>
            <a:rect r="r" b="b" t="t" l="l"/>
            <a:pathLst>
              <a:path h="4114800" w="3261914">
                <a:moveTo>
                  <a:pt x="3261914" y="0"/>
                </a:moveTo>
                <a:lnTo>
                  <a:pt x="0" y="0"/>
                </a:lnTo>
                <a:lnTo>
                  <a:pt x="0" y="4114800"/>
                </a:lnTo>
                <a:lnTo>
                  <a:pt x="3261914" y="4114800"/>
                </a:lnTo>
                <a:lnTo>
                  <a:pt x="32619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AutoShape 2" id="2"/>
          <p:cNvSpPr/>
          <p:nvPr/>
        </p:nvSpPr>
        <p:spPr>
          <a:xfrm>
            <a:off x="-1434042" y="8463432"/>
            <a:ext cx="17690400" cy="42685"/>
          </a:xfrm>
          <a:prstGeom prst="line">
            <a:avLst/>
          </a:prstGeom>
          <a:ln cap="flat" w="38100">
            <a:solidFill>
              <a:srgbClr val="9B6543"/>
            </a:solidFill>
            <a:prstDash val="solid"/>
            <a:headEnd type="none" len="sm" w="sm"/>
            <a:tailEnd type="none" len="sm" w="sm"/>
          </a:ln>
        </p:spPr>
      </p:sp>
      <p:sp>
        <p:nvSpPr>
          <p:cNvPr name="AutoShape 3" id="3"/>
          <p:cNvSpPr/>
          <p:nvPr/>
        </p:nvSpPr>
        <p:spPr>
          <a:xfrm flipV="true">
            <a:off x="2147049" y="-5105346"/>
            <a:ext cx="0" cy="17120890"/>
          </a:xfrm>
          <a:prstGeom prst="line">
            <a:avLst/>
          </a:prstGeom>
          <a:ln cap="flat" w="38100">
            <a:solidFill>
              <a:srgbClr val="9B6543"/>
            </a:solidFill>
            <a:prstDash val="solid"/>
            <a:headEnd type="none" len="sm" w="sm"/>
            <a:tailEnd type="none" len="sm" w="sm"/>
          </a:ln>
        </p:spPr>
      </p:sp>
      <p:sp>
        <p:nvSpPr>
          <p:cNvPr name="Freeform 4" id="4"/>
          <p:cNvSpPr/>
          <p:nvPr/>
        </p:nvSpPr>
        <p:spPr>
          <a:xfrm flipH="false" flipV="false" rot="0">
            <a:off x="-427834" y="-867796"/>
            <a:ext cx="2963187" cy="2657889"/>
          </a:xfrm>
          <a:custGeom>
            <a:avLst/>
            <a:gdLst/>
            <a:ahLst/>
            <a:cxnLst/>
            <a:rect r="r" b="b" t="t" l="l"/>
            <a:pathLst>
              <a:path h="2657889" w="2963187">
                <a:moveTo>
                  <a:pt x="0" y="0"/>
                </a:moveTo>
                <a:lnTo>
                  <a:pt x="2963186" y="0"/>
                </a:lnTo>
                <a:lnTo>
                  <a:pt x="2963186" y="2657888"/>
                </a:lnTo>
                <a:lnTo>
                  <a:pt x="0" y="2657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311361" y="8005196"/>
            <a:ext cx="3534196" cy="3170067"/>
          </a:xfrm>
          <a:custGeom>
            <a:avLst/>
            <a:gdLst/>
            <a:ahLst/>
            <a:cxnLst/>
            <a:rect r="r" b="b" t="t" l="l"/>
            <a:pathLst>
              <a:path h="3170067" w="3534196">
                <a:moveTo>
                  <a:pt x="0" y="0"/>
                </a:moveTo>
                <a:lnTo>
                  <a:pt x="3534196" y="0"/>
                </a:lnTo>
                <a:lnTo>
                  <a:pt x="3534196" y="3170067"/>
                </a:lnTo>
                <a:lnTo>
                  <a:pt x="0" y="31700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3126254" y="-10252"/>
            <a:ext cx="5216125" cy="6154720"/>
          </a:xfrm>
          <a:custGeom>
            <a:avLst/>
            <a:gdLst/>
            <a:ahLst/>
            <a:cxnLst/>
            <a:rect r="r" b="b" t="t" l="l"/>
            <a:pathLst>
              <a:path h="6154720" w="5216125">
                <a:moveTo>
                  <a:pt x="5216125" y="6154720"/>
                </a:moveTo>
                <a:lnTo>
                  <a:pt x="0" y="6154720"/>
                </a:lnTo>
                <a:lnTo>
                  <a:pt x="0" y="0"/>
                </a:lnTo>
                <a:lnTo>
                  <a:pt x="5216125" y="0"/>
                </a:lnTo>
                <a:lnTo>
                  <a:pt x="5216125" y="6154720"/>
                </a:lnTo>
                <a:close/>
              </a:path>
            </a:pathLst>
          </a:custGeom>
          <a:blipFill>
            <a:blip r:embed="rId4"/>
            <a:stretch>
              <a:fillRect l="0" t="0" r="0" b="0"/>
            </a:stretch>
          </a:blipFill>
        </p:spPr>
      </p:sp>
      <p:sp>
        <p:nvSpPr>
          <p:cNvPr name="TextBox 7" id="7"/>
          <p:cNvSpPr txBox="true"/>
          <p:nvPr/>
        </p:nvSpPr>
        <p:spPr>
          <a:xfrm rot="0">
            <a:off x="3209378" y="3276658"/>
            <a:ext cx="13047025" cy="4220453"/>
          </a:xfrm>
          <a:prstGeom prst="rect">
            <a:avLst/>
          </a:prstGeom>
        </p:spPr>
        <p:txBody>
          <a:bodyPr anchor="t" rtlCol="false" tIns="0" lIns="0" bIns="0" rIns="0">
            <a:spAutoFit/>
          </a:bodyPr>
          <a:lstStyle/>
          <a:p>
            <a:pPr algn="l">
              <a:lnSpc>
                <a:spcPts val="16396"/>
              </a:lnSpc>
            </a:pPr>
            <a:r>
              <a:rPr lang="en-US" sz="15468" b="true">
                <a:solidFill>
                  <a:srgbClr val="9B6543"/>
                </a:solidFill>
                <a:latin typeface="Open Sauce Bold"/>
                <a:ea typeface="Open Sauce Bold"/>
                <a:cs typeface="Open Sauce Bold"/>
                <a:sym typeface="Open Sauce Bold"/>
              </a:rPr>
              <a:t>THANK YOU</a:t>
            </a:r>
          </a:p>
          <a:p>
            <a:pPr algn="l">
              <a:lnSpc>
                <a:spcPts val="16396"/>
              </a:lnSpc>
            </a:pPr>
            <a:r>
              <a:rPr lang="en-US" sz="15468" b="true">
                <a:solidFill>
                  <a:srgbClr val="9B6543"/>
                </a:solidFill>
                <a:latin typeface="Open Sauce Bold"/>
                <a:ea typeface="Open Sauce Bold"/>
                <a:cs typeface="Open Sauce Bold"/>
                <a:sym typeface="Open Sauce Bold"/>
              </a:rPr>
              <a:t>SO MUCH</a:t>
            </a:r>
          </a:p>
        </p:txBody>
      </p:sp>
      <p:sp>
        <p:nvSpPr>
          <p:cNvPr name="Freeform 8" id="8"/>
          <p:cNvSpPr/>
          <p:nvPr/>
        </p:nvSpPr>
        <p:spPr>
          <a:xfrm flipH="false" flipV="false" rot="0">
            <a:off x="-427834" y="7497110"/>
            <a:ext cx="4382529" cy="2908406"/>
          </a:xfrm>
          <a:custGeom>
            <a:avLst/>
            <a:gdLst/>
            <a:ahLst/>
            <a:cxnLst/>
            <a:rect r="r" b="b" t="t" l="l"/>
            <a:pathLst>
              <a:path h="2908406" w="4382529">
                <a:moveTo>
                  <a:pt x="0" y="0"/>
                </a:moveTo>
                <a:lnTo>
                  <a:pt x="4382529" y="0"/>
                </a:lnTo>
                <a:lnTo>
                  <a:pt x="4382529" y="2908406"/>
                </a:lnTo>
                <a:lnTo>
                  <a:pt x="0" y="29084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818522" y="6144468"/>
            <a:ext cx="2469478" cy="4179117"/>
          </a:xfrm>
          <a:custGeom>
            <a:avLst/>
            <a:gdLst/>
            <a:ahLst/>
            <a:cxnLst/>
            <a:rect r="r" b="b" t="t" l="l"/>
            <a:pathLst>
              <a:path h="4179117" w="2469478">
                <a:moveTo>
                  <a:pt x="0" y="0"/>
                </a:moveTo>
                <a:lnTo>
                  <a:pt x="2469478" y="0"/>
                </a:lnTo>
                <a:lnTo>
                  <a:pt x="2469478" y="4179116"/>
                </a:lnTo>
                <a:lnTo>
                  <a:pt x="0" y="41791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949165" y="3059837"/>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198684"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11</a:t>
            </a:r>
          </a:p>
        </p:txBody>
      </p:sp>
      <p:sp>
        <p:nvSpPr>
          <p:cNvPr name="TextBox 7" id="7"/>
          <p:cNvSpPr txBox="true"/>
          <p:nvPr/>
        </p:nvSpPr>
        <p:spPr>
          <a:xfrm rot="0">
            <a:off x="1555280" y="2138541"/>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3 - MPEG-2</a:t>
            </a:r>
          </a:p>
        </p:txBody>
      </p:sp>
      <p:sp>
        <p:nvSpPr>
          <p:cNvPr name="TextBox 8" id="8"/>
          <p:cNvSpPr txBox="true"/>
          <p:nvPr/>
        </p:nvSpPr>
        <p:spPr>
          <a:xfrm rot="0">
            <a:off x="1555280" y="3190101"/>
            <a:ext cx="16242263" cy="5513197"/>
          </a:xfrm>
          <a:prstGeom prst="rect">
            <a:avLst/>
          </a:prstGeom>
        </p:spPr>
        <p:txBody>
          <a:bodyPr anchor="t" rtlCol="false" tIns="0" lIns="0" bIns="0" rIns="0">
            <a:spAutoFit/>
          </a:bodyPr>
          <a:lstStyle/>
          <a:p>
            <a:pPr algn="l" marL="690881" indent="-345440" lvl="1">
              <a:lnSpc>
                <a:spcPts val="5504"/>
              </a:lnSpc>
              <a:buFont typeface="Arial"/>
              <a:buChar char="•"/>
            </a:pPr>
            <a:r>
              <a:rPr lang="en-US" sz="3200">
                <a:solidFill>
                  <a:srgbClr val="9B6543"/>
                </a:solidFill>
                <a:latin typeface="Open Sauce"/>
                <a:ea typeface="Open Sauce"/>
                <a:cs typeface="Open Sauce"/>
                <a:sym typeface="Open Sauce"/>
              </a:rPr>
              <a:t>Hỗ trợ truyền hình số và HDTV với tốc độ bit cao (&gt; 4 Mbps), cải tiến từ MPEG-1.</a:t>
            </a:r>
          </a:p>
          <a:p>
            <a:pPr algn="l" marL="690881" indent="-345440" lvl="1">
              <a:lnSpc>
                <a:spcPts val="5504"/>
              </a:lnSpc>
              <a:buFont typeface="Arial"/>
              <a:buChar char="•"/>
            </a:pPr>
            <a:r>
              <a:rPr lang="en-US" sz="3200">
                <a:solidFill>
                  <a:srgbClr val="9B6543"/>
                </a:solidFill>
                <a:latin typeface="Open Sauce"/>
                <a:ea typeface="Open Sauce"/>
                <a:cs typeface="Open Sauce"/>
                <a:sym typeface="Open Sauce"/>
              </a:rPr>
              <a:t>Bổ sung hỗ trợ video interlaced, nhiều cấu hình (profiles) cho các ứng dụng từ video hội nghị đến HDTV.</a:t>
            </a:r>
          </a:p>
          <a:p>
            <a:pPr algn="l" marL="690881" indent="-345440" lvl="1">
              <a:lnSpc>
                <a:spcPts val="5504"/>
              </a:lnSpc>
              <a:buFont typeface="Arial"/>
              <a:buChar char="•"/>
            </a:pPr>
            <a:r>
              <a:rPr lang="en-US" sz="3200">
                <a:solidFill>
                  <a:srgbClr val="9B6543"/>
                </a:solidFill>
                <a:latin typeface="Open Sauce"/>
                <a:ea typeface="Open Sauce"/>
                <a:cs typeface="Open Sauce"/>
                <a:sym typeface="Open Sauce"/>
              </a:rPr>
              <a:t>Các khả năng mở rộng: SNR (cải thiện tỷ lệ tín hiệu/nhiễu), không gian (độ phân giải), thời gian (tốc độ khung hình), và hỗn hợp.</a:t>
            </a:r>
          </a:p>
          <a:p>
            <a:pPr algn="l" marL="690881" indent="-345440" lvl="1">
              <a:lnSpc>
                <a:spcPts val="5504"/>
              </a:lnSpc>
              <a:buFont typeface="Arial"/>
              <a:buChar char="•"/>
            </a:pPr>
            <a:r>
              <a:rPr lang="en-US" sz="3200">
                <a:solidFill>
                  <a:srgbClr val="9B6543"/>
                </a:solidFill>
                <a:latin typeface="Open Sauce"/>
                <a:ea typeface="Open Sauce"/>
                <a:cs typeface="Open Sauce"/>
                <a:sym typeface="Open Sauce"/>
              </a:rPr>
              <a:t>Tăng khả năng chống lỗi bit, thêm mẫu màu 4:2:2 và 4:4:4 để nâng cao chất lượng màu.</a:t>
            </a:r>
          </a:p>
          <a:p>
            <a:pPr algn="l" marL="690881" indent="-345440" lvl="1">
              <a:lnSpc>
                <a:spcPts val="5504"/>
              </a:lnSpc>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198684"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11</a:t>
            </a:r>
          </a:p>
        </p:txBody>
      </p:sp>
      <p:sp>
        <p:nvSpPr>
          <p:cNvPr name="TextBox 7" id="7"/>
          <p:cNvSpPr txBox="true"/>
          <p:nvPr/>
        </p:nvSpPr>
        <p:spPr>
          <a:xfrm rot="0">
            <a:off x="1509081" y="2209963"/>
            <a:ext cx="2565814"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4 - MPEG-4</a:t>
            </a:r>
          </a:p>
        </p:txBody>
      </p:sp>
      <p:sp>
        <p:nvSpPr>
          <p:cNvPr name="TextBox 8" id="8"/>
          <p:cNvSpPr txBox="true"/>
          <p:nvPr/>
        </p:nvSpPr>
        <p:spPr>
          <a:xfrm rot="0">
            <a:off x="769703" y="3026348"/>
            <a:ext cx="17518297" cy="6456299"/>
          </a:xfrm>
          <a:prstGeom prst="rect">
            <a:avLst/>
          </a:prstGeom>
        </p:spPr>
        <p:txBody>
          <a:bodyPr anchor="t" rtlCol="false" tIns="0" lIns="0" bIns="0" rIns="0">
            <a:spAutoFit/>
          </a:bodyPr>
          <a:lstStyle/>
          <a:p>
            <a:pPr algn="just" marL="690881" indent="-345440" lvl="1">
              <a:lnSpc>
                <a:spcPts val="5728"/>
              </a:lnSpc>
              <a:buFont typeface="Arial"/>
              <a:buChar char="•"/>
            </a:pPr>
            <a:r>
              <a:rPr lang="en-US" sz="3200">
                <a:solidFill>
                  <a:srgbClr val="9B6543"/>
                </a:solidFill>
                <a:latin typeface="Open Sauce"/>
                <a:ea typeface="Open Sauce"/>
                <a:cs typeface="Open Sauce"/>
                <a:sym typeface="Open Sauce"/>
              </a:rPr>
              <a:t>Tập trung vào mã hóa dựa trên đối tượng, không chỉ nén mà còn hỗ trợ tương tác và biên tập video.</a:t>
            </a:r>
          </a:p>
          <a:p>
            <a:pPr algn="just" marL="690881" indent="-345440" lvl="1">
              <a:lnSpc>
                <a:spcPts val="5728"/>
              </a:lnSpc>
              <a:buFont typeface="Arial"/>
              <a:buChar char="•"/>
            </a:pPr>
            <a:r>
              <a:rPr lang="en-US" sz="3200">
                <a:solidFill>
                  <a:srgbClr val="9B6543"/>
                </a:solidFill>
                <a:latin typeface="Open Sauce"/>
                <a:ea typeface="Open Sauce"/>
                <a:cs typeface="Open Sauce"/>
                <a:sym typeface="Open Sauce"/>
              </a:rPr>
              <a:t>Cấu trúc video phân cấp: các đối tượng (VO), lớp đối tượng (VOL), mặt phẳng đối tượng (VOP).</a:t>
            </a:r>
          </a:p>
          <a:p>
            <a:pPr algn="just" marL="690881" indent="-345440" lvl="1">
              <a:lnSpc>
                <a:spcPts val="5728"/>
              </a:lnSpc>
              <a:buFont typeface="Arial"/>
              <a:buChar char="•"/>
            </a:pPr>
            <a:r>
              <a:rPr lang="en-US" sz="3200">
                <a:solidFill>
                  <a:srgbClr val="9B6543"/>
                </a:solidFill>
                <a:latin typeface="Open Sauce"/>
                <a:ea typeface="Open Sauce"/>
                <a:cs typeface="Open Sauce"/>
                <a:sym typeface="Open Sauce"/>
              </a:rPr>
              <a:t>Công nghệ: mã hóa hình dạng (nhị phân hoặc độ xám), mã hóa kết cấu (DCT và SA-DCT), bù chuyển động cho đối tượng tự nhiên và tổng hợp.</a:t>
            </a:r>
          </a:p>
          <a:p>
            <a:pPr algn="just" marL="690881" indent="-345440" lvl="1">
              <a:lnSpc>
                <a:spcPts val="5728"/>
              </a:lnSpc>
              <a:buFont typeface="Arial"/>
              <a:buChar char="•"/>
            </a:pPr>
            <a:r>
              <a:rPr lang="en-US" sz="3200">
                <a:solidFill>
                  <a:srgbClr val="9B6543"/>
                </a:solidFill>
                <a:latin typeface="Open Sauce"/>
                <a:ea typeface="Open Sauce"/>
                <a:cs typeface="Open Sauce"/>
                <a:sym typeface="Open Sauce"/>
              </a:rPr>
              <a:t>Hỗ trợ băng thông từ 5 kbps đến 10 Mbps, ứng dụng cho Internet, mạng di động và đa phương tiện.</a:t>
            </a:r>
          </a:p>
          <a:p>
            <a:pPr algn="just">
              <a:lnSpc>
                <a:spcPts val="572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3024476" y="6562326"/>
            <a:ext cx="4127153" cy="4892099"/>
          </a:xfrm>
          <a:custGeom>
            <a:avLst/>
            <a:gdLst/>
            <a:ahLst/>
            <a:cxnLst/>
            <a:rect r="r" b="b" t="t" l="l"/>
            <a:pathLst>
              <a:path h="4892099" w="4127153">
                <a:moveTo>
                  <a:pt x="0" y="0"/>
                </a:moveTo>
                <a:lnTo>
                  <a:pt x="4127153" y="0"/>
                </a:lnTo>
                <a:lnTo>
                  <a:pt x="4127153" y="4892100"/>
                </a:lnTo>
                <a:lnTo>
                  <a:pt x="0" y="4892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198684"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11</a:t>
            </a:r>
          </a:p>
        </p:txBody>
      </p:sp>
      <p:sp>
        <p:nvSpPr>
          <p:cNvPr name="TextBox 7" id="7"/>
          <p:cNvSpPr txBox="true"/>
          <p:nvPr/>
        </p:nvSpPr>
        <p:spPr>
          <a:xfrm rot="0">
            <a:off x="1372095" y="1769548"/>
            <a:ext cx="2565814"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5 - MPEG-7</a:t>
            </a:r>
          </a:p>
        </p:txBody>
      </p:sp>
      <p:sp>
        <p:nvSpPr>
          <p:cNvPr name="TextBox 8" id="8"/>
          <p:cNvSpPr txBox="true"/>
          <p:nvPr/>
        </p:nvSpPr>
        <p:spPr>
          <a:xfrm rot="0">
            <a:off x="1028700" y="2424622"/>
            <a:ext cx="16663608" cy="6535547"/>
          </a:xfrm>
          <a:prstGeom prst="rect">
            <a:avLst/>
          </a:prstGeom>
        </p:spPr>
        <p:txBody>
          <a:bodyPr anchor="t" rtlCol="false" tIns="0" lIns="0" bIns="0" rIns="0">
            <a:spAutoFit/>
          </a:bodyPr>
          <a:lstStyle/>
          <a:p>
            <a:pPr algn="l" marL="604519" indent="-302260" lvl="1">
              <a:lnSpc>
                <a:spcPts val="5823"/>
              </a:lnSpc>
              <a:buFont typeface="Arial"/>
              <a:buChar char="•"/>
            </a:pPr>
            <a:r>
              <a:rPr lang="en-US" sz="2799">
                <a:solidFill>
                  <a:srgbClr val="9B6543"/>
                </a:solidFill>
                <a:latin typeface="Open Sauce"/>
                <a:ea typeface="Open Sauce"/>
                <a:cs typeface="Open Sauce"/>
                <a:sym typeface="Open Sauce"/>
              </a:rPr>
              <a:t>TIÊU CHUẨN TẬP TRUNG VÀO QUẢN LÝ VÀ TRUY XUẤT NỘI DUNG VIDEO, HỖ TRỢ LẬP CHỈ MỤC VÀ PHÂN LOẠI NỘI DUNG HIỆU QUẢ.</a:t>
            </a:r>
          </a:p>
          <a:p>
            <a:pPr algn="l" marL="604519" indent="-302260" lvl="1">
              <a:lnSpc>
                <a:spcPts val="5823"/>
              </a:lnSpc>
              <a:buFont typeface="Arial"/>
              <a:buChar char="•"/>
            </a:pPr>
            <a:r>
              <a:rPr lang="en-US" sz="2799">
                <a:solidFill>
                  <a:srgbClr val="9B6543"/>
                </a:solidFill>
                <a:latin typeface="Open Sauce"/>
                <a:ea typeface="Open Sauce"/>
                <a:cs typeface="Open Sauce"/>
                <a:sym typeface="Open Sauce"/>
              </a:rPr>
              <a:t>CHUẨN NÀY CUNG CẤP CÁC CÔNG CỤ MÔ TẢ DỮ LIỆU (DESCRIPTORS) VÀ LƯỢC ĐỒ MÔ TẢ (DESCRIPTION SCHEMES) ĐỂ BIỂU DIỄN THÔNG TIN NỘI DUNG</a:t>
            </a:r>
          </a:p>
          <a:p>
            <a:pPr algn="l" marL="604519" indent="-302260" lvl="1">
              <a:lnSpc>
                <a:spcPts val="5823"/>
              </a:lnSpc>
              <a:buFont typeface="Arial"/>
              <a:buChar char="•"/>
            </a:pPr>
            <a:r>
              <a:rPr lang="en-US" sz="2799">
                <a:solidFill>
                  <a:srgbClr val="9B6543"/>
                </a:solidFill>
                <a:latin typeface="Open Sauce"/>
                <a:ea typeface="Open Sauce"/>
                <a:cs typeface="Open Sauce"/>
                <a:sym typeface="Open Sauce"/>
              </a:rPr>
              <a:t>CÁC ỨNG DỤNG CHÍNH CỦA MPEG-7 BAO GỒM TÌM KIẾM VIDEO/AUDIO, NHẬN DẠNG ĐỐI TƯỢNG, VÀ QUẢN LÝ CƠ SỞ DỮ LIỆU ĐA PHƯƠNG TIỆN.</a:t>
            </a:r>
          </a:p>
          <a:p>
            <a:pPr algn="l" marL="604519" indent="-302260" lvl="1">
              <a:lnSpc>
                <a:spcPts val="5823"/>
              </a:lnSpc>
              <a:buFont typeface="Arial"/>
              <a:buChar char="•"/>
            </a:pPr>
            <a:r>
              <a:rPr lang="en-US" sz="2799">
                <a:solidFill>
                  <a:srgbClr val="9B6543"/>
                </a:solidFill>
                <a:latin typeface="Open Sauce"/>
                <a:ea typeface="Open Sauce"/>
                <a:cs typeface="Open Sauce"/>
                <a:sym typeface="Open Sauce"/>
              </a:rPr>
              <a:t>MẶC DÙ KHÔNG PHỔ BIẾN NHƯ MPEG-4, MPEG-7 ĐẶT NỀN TẢNG QUAN TRỌNG CHO CÁC HỆ THỐNG XỬ LÝ NỘI DUNG TRONG TƯƠNG LAI, ĐẶC BIỆT LÀ VỚI SỰ PHÁT TRIỂN CỦA CÔNG NGHỆ TRÍ TUỆ NHÂN TẠO VÀ HỌC MÁY.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063576" y="6432828"/>
            <a:ext cx="4127153" cy="4892099"/>
          </a:xfrm>
          <a:custGeom>
            <a:avLst/>
            <a:gdLst/>
            <a:ahLst/>
            <a:cxnLst/>
            <a:rect r="r" b="b" t="t" l="l"/>
            <a:pathLst>
              <a:path h="4892099" w="4127153">
                <a:moveTo>
                  <a:pt x="0" y="0"/>
                </a:moveTo>
                <a:lnTo>
                  <a:pt x="4127152" y="0"/>
                </a:lnTo>
                <a:lnTo>
                  <a:pt x="4127152"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1 - H.264</a:t>
            </a:r>
          </a:p>
        </p:txBody>
      </p:sp>
      <p:sp>
        <p:nvSpPr>
          <p:cNvPr name="TextBox 8" id="8"/>
          <p:cNvSpPr txBox="true"/>
          <p:nvPr/>
        </p:nvSpPr>
        <p:spPr>
          <a:xfrm rot="0">
            <a:off x="1423894" y="2854303"/>
            <a:ext cx="15552680" cy="5868162"/>
          </a:xfrm>
          <a:prstGeom prst="rect">
            <a:avLst/>
          </a:prstGeom>
        </p:spPr>
        <p:txBody>
          <a:bodyPr anchor="t" rtlCol="false" tIns="0" lIns="0" bIns="0" rIns="0">
            <a:spAutoFit/>
          </a:bodyPr>
          <a:lstStyle/>
          <a:p>
            <a:pPr algn="just" marL="690881" indent="-345440" lvl="1">
              <a:lnSpc>
                <a:spcPts val="5184"/>
              </a:lnSpc>
              <a:buFont typeface="Arial"/>
              <a:buChar char="•"/>
            </a:pPr>
            <a:r>
              <a:rPr lang="en-US" sz="3200">
                <a:solidFill>
                  <a:srgbClr val="9B6543"/>
                </a:solidFill>
                <a:latin typeface="Open Sauce"/>
                <a:ea typeface="Open Sauce"/>
                <a:cs typeface="Open Sauce"/>
                <a:sym typeface="Open Sauce"/>
              </a:rPr>
              <a:t>GIỚI THIỆU: </a:t>
            </a:r>
          </a:p>
          <a:p>
            <a:pPr algn="just" marL="1381761" indent="-460587" lvl="2">
              <a:lnSpc>
                <a:spcPts val="5184"/>
              </a:lnSpc>
              <a:buFont typeface="Arial"/>
              <a:buChar char="⚬"/>
            </a:pPr>
            <a:r>
              <a:rPr lang="en-US" sz="3200">
                <a:solidFill>
                  <a:srgbClr val="9B6543"/>
                </a:solidFill>
                <a:latin typeface="Open Sauce"/>
                <a:ea typeface="Open Sauce"/>
                <a:cs typeface="Open Sauce"/>
                <a:sym typeface="Open Sauce"/>
              </a:rPr>
              <a:t>ĐƯỢC PHÁT TRIỂN BỞI NHÓM VIDEO CHUNG (JVT) CỦA ISO/IEC MPEG VÀ ITU-T VCEG.</a:t>
            </a:r>
          </a:p>
          <a:p>
            <a:pPr algn="just" marL="1381761" indent="-460587" lvl="2">
              <a:lnSpc>
                <a:spcPts val="5184"/>
              </a:lnSpc>
              <a:buFont typeface="Arial"/>
              <a:buChar char="⚬"/>
            </a:pPr>
            <a:r>
              <a:rPr lang="en-US" sz="3200">
                <a:solidFill>
                  <a:srgbClr val="9B6543"/>
                </a:solidFill>
                <a:latin typeface="Open Sauce"/>
                <a:ea typeface="Open Sauce"/>
                <a:cs typeface="Open Sauce"/>
                <a:sym typeface="Open Sauce"/>
              </a:rPr>
              <a:t>CUNG CẤP KHẢ NĂNG NÉN TỐT HƠN TỚI 50% SO VỚI MPEG-2 VÀ 30% SO VỚI H.263+, TRONG KHI VẪN DUY TRÌ CHẤT LƯỢNG VIDEO TƯƠNG ĐƯƠNG.</a:t>
            </a:r>
          </a:p>
          <a:p>
            <a:pPr algn="just" marL="1381761" indent="-460587" lvl="2">
              <a:lnSpc>
                <a:spcPts val="5184"/>
              </a:lnSpc>
              <a:buFont typeface="Arial"/>
              <a:buChar char="⚬"/>
            </a:pPr>
            <a:r>
              <a:rPr lang="en-US" sz="3200">
                <a:solidFill>
                  <a:srgbClr val="9B6543"/>
                </a:solidFill>
                <a:latin typeface="Open Sauce"/>
                <a:ea typeface="Open Sauce"/>
                <a:cs typeface="Open Sauce"/>
                <a:sym typeface="Open Sauce"/>
              </a:rPr>
              <a:t>ĐƯỢC ỨNG DỤNG RỘNG RÃI TRONG BLU-RAY, HDTV, VIDEO TRỰC TUYẾN VÀ THIẾT BỊ DI ĐỘNG.</a:t>
            </a:r>
          </a:p>
          <a:p>
            <a:pPr algn="just">
              <a:lnSpc>
                <a:spcPts val="518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ADDCA"/>
        </a:solidFill>
      </p:bgPr>
    </p:bg>
    <p:spTree>
      <p:nvGrpSpPr>
        <p:cNvPr id="1" name=""/>
        <p:cNvGrpSpPr/>
        <p:nvPr/>
      </p:nvGrpSpPr>
      <p:grpSpPr>
        <a:xfrm>
          <a:off x="0" y="0"/>
          <a:ext cx="0" cy="0"/>
          <a:chOff x="0" y="0"/>
          <a:chExt cx="0" cy="0"/>
        </a:xfrm>
      </p:grpSpPr>
      <p:sp>
        <p:nvSpPr>
          <p:cNvPr name="Freeform 2" id="2"/>
          <p:cNvSpPr/>
          <p:nvPr/>
        </p:nvSpPr>
        <p:spPr>
          <a:xfrm flipH="false" flipV="false" rot="-2621754">
            <a:off x="-2400272" y="6432828"/>
            <a:ext cx="4127153" cy="4892099"/>
          </a:xfrm>
          <a:custGeom>
            <a:avLst/>
            <a:gdLst/>
            <a:ahLst/>
            <a:cxnLst/>
            <a:rect r="r" b="b" t="t" l="l"/>
            <a:pathLst>
              <a:path h="4892099" w="4127153">
                <a:moveTo>
                  <a:pt x="0" y="0"/>
                </a:moveTo>
                <a:lnTo>
                  <a:pt x="4127153" y="0"/>
                </a:lnTo>
                <a:lnTo>
                  <a:pt x="4127153" y="4892099"/>
                </a:lnTo>
                <a:lnTo>
                  <a:pt x="0" y="4892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94688">
            <a:off x="17418035" y="-600919"/>
            <a:ext cx="2334214" cy="4114800"/>
          </a:xfrm>
          <a:custGeom>
            <a:avLst/>
            <a:gdLst/>
            <a:ahLst/>
            <a:cxnLst/>
            <a:rect r="r" b="b" t="t" l="l"/>
            <a:pathLst>
              <a:path h="4114800" w="2334214">
                <a:moveTo>
                  <a:pt x="0" y="0"/>
                </a:moveTo>
                <a:lnTo>
                  <a:pt x="2334214" y="0"/>
                </a:lnTo>
                <a:lnTo>
                  <a:pt x="23342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6693" y="-278859"/>
            <a:ext cx="3657600" cy="1882001"/>
          </a:xfrm>
          <a:custGeom>
            <a:avLst/>
            <a:gdLst/>
            <a:ahLst/>
            <a:cxnLst/>
            <a:rect r="r" b="b" t="t" l="l"/>
            <a:pathLst>
              <a:path h="1882001" w="3657600">
                <a:moveTo>
                  <a:pt x="0" y="0"/>
                </a:moveTo>
                <a:lnTo>
                  <a:pt x="3657600" y="0"/>
                </a:lnTo>
                <a:lnTo>
                  <a:pt x="3657600" y="1882002"/>
                </a:lnTo>
                <a:lnTo>
                  <a:pt x="0" y="1882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430500" y="8541646"/>
            <a:ext cx="3657600" cy="1882001"/>
          </a:xfrm>
          <a:custGeom>
            <a:avLst/>
            <a:gdLst/>
            <a:ahLst/>
            <a:cxnLst/>
            <a:rect r="r" b="b" t="t" l="l"/>
            <a:pathLst>
              <a:path h="1882001" w="3657600">
                <a:moveTo>
                  <a:pt x="0" y="0"/>
                </a:moveTo>
                <a:lnTo>
                  <a:pt x="3657600" y="0"/>
                </a:lnTo>
                <a:lnTo>
                  <a:pt x="3657600" y="1882001"/>
                </a:lnTo>
                <a:lnTo>
                  <a:pt x="0" y="1882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044658" y="671113"/>
            <a:ext cx="4583680" cy="785368"/>
          </a:xfrm>
          <a:prstGeom prst="rect">
            <a:avLst/>
          </a:prstGeom>
        </p:spPr>
        <p:txBody>
          <a:bodyPr anchor="t" rtlCol="false" tIns="0" lIns="0" bIns="0" rIns="0">
            <a:spAutoFit/>
          </a:bodyPr>
          <a:lstStyle/>
          <a:p>
            <a:pPr algn="l">
              <a:lnSpc>
                <a:spcPts val="5936"/>
              </a:lnSpc>
            </a:pPr>
            <a:r>
              <a:rPr lang="en-US" sz="5600" b="true">
                <a:solidFill>
                  <a:srgbClr val="9B6543"/>
                </a:solidFill>
                <a:latin typeface="Open Sauce Bold"/>
                <a:ea typeface="Open Sauce Bold"/>
                <a:cs typeface="Open Sauce Bold"/>
                <a:sym typeface="Open Sauce Bold"/>
              </a:rPr>
              <a:t>CHƯƠNG 12</a:t>
            </a:r>
          </a:p>
        </p:txBody>
      </p:sp>
      <p:sp>
        <p:nvSpPr>
          <p:cNvPr name="TextBox 7" id="7"/>
          <p:cNvSpPr txBox="true"/>
          <p:nvPr/>
        </p:nvSpPr>
        <p:spPr>
          <a:xfrm rot="0">
            <a:off x="1423894" y="1799745"/>
            <a:ext cx="3181806" cy="613410"/>
          </a:xfrm>
          <a:prstGeom prst="rect">
            <a:avLst/>
          </a:prstGeom>
        </p:spPr>
        <p:txBody>
          <a:bodyPr anchor="t" rtlCol="false" tIns="0" lIns="0" bIns="0" rIns="0">
            <a:spAutoFit/>
          </a:bodyPr>
          <a:lstStyle/>
          <a:p>
            <a:pPr algn="l">
              <a:lnSpc>
                <a:spcPts val="5040"/>
              </a:lnSpc>
              <a:spcBef>
                <a:spcPct val="0"/>
              </a:spcBef>
            </a:pPr>
            <a:r>
              <a:rPr lang="en-US" b="true" sz="3600">
                <a:solidFill>
                  <a:srgbClr val="9B6543"/>
                </a:solidFill>
                <a:latin typeface="Open Sauce Bold"/>
                <a:ea typeface="Open Sauce Bold"/>
                <a:cs typeface="Open Sauce Bold"/>
                <a:sym typeface="Open Sauce Bold"/>
              </a:rPr>
              <a:t>1 - H.264</a:t>
            </a:r>
          </a:p>
        </p:txBody>
      </p:sp>
      <p:sp>
        <p:nvSpPr>
          <p:cNvPr name="TextBox 8" id="8"/>
          <p:cNvSpPr txBox="true"/>
          <p:nvPr/>
        </p:nvSpPr>
        <p:spPr>
          <a:xfrm rot="0">
            <a:off x="1191385" y="2524506"/>
            <a:ext cx="16526822" cy="7762494"/>
          </a:xfrm>
          <a:prstGeom prst="rect">
            <a:avLst/>
          </a:prstGeom>
        </p:spPr>
        <p:txBody>
          <a:bodyPr anchor="t" rtlCol="false" tIns="0" lIns="0" bIns="0" rIns="0">
            <a:spAutoFit/>
          </a:bodyPr>
          <a:lstStyle/>
          <a:p>
            <a:pPr algn="just" marL="604519" indent="-302260" lvl="1">
              <a:lnSpc>
                <a:spcPts val="4787"/>
              </a:lnSpc>
              <a:buFont typeface="Arial"/>
              <a:buChar char="•"/>
            </a:pPr>
            <a:r>
              <a:rPr lang="en-US" sz="2799">
                <a:solidFill>
                  <a:srgbClr val="9B6543"/>
                </a:solidFill>
                <a:latin typeface="Open Sauce"/>
                <a:ea typeface="Open Sauce"/>
                <a:cs typeface="Open Sauce"/>
                <a:sym typeface="Open Sauce"/>
              </a:rPr>
              <a:t>TÍNH NĂNG CHÍNH:</a:t>
            </a:r>
          </a:p>
          <a:p>
            <a:pPr algn="just" marL="1209039" indent="-403013" lvl="2">
              <a:lnSpc>
                <a:spcPts val="4787"/>
              </a:lnSpc>
              <a:buFont typeface="Arial"/>
              <a:buChar char="⚬"/>
            </a:pPr>
            <a:r>
              <a:rPr lang="en-US" sz="2799">
                <a:solidFill>
                  <a:srgbClr val="9B6543"/>
                </a:solidFill>
                <a:latin typeface="Open Sauce"/>
                <a:ea typeface="Open Sauce"/>
                <a:cs typeface="Open Sauce"/>
                <a:sym typeface="Open Sauce"/>
              </a:rPr>
              <a:t>Biến đổi số nguyên 4×4: Giảm đ</a:t>
            </a:r>
            <a:r>
              <a:rPr lang="en-US" sz="2799">
                <a:solidFill>
                  <a:srgbClr val="9B6543"/>
                </a:solidFill>
                <a:latin typeface="Open Sauce"/>
                <a:ea typeface="Open Sauce"/>
                <a:cs typeface="Open Sauce"/>
                <a:sym typeface="Open Sauce"/>
              </a:rPr>
              <a:t>Ộ PHỨC TẠP VÀ LOẠI BỎ LỖI TÍNH TOÁN DẤU PHẨY ĐỘNG.</a:t>
            </a:r>
          </a:p>
          <a:p>
            <a:pPr algn="just" marL="1209039" indent="-403013" lvl="2">
              <a:lnSpc>
                <a:spcPts val="4787"/>
              </a:lnSpc>
              <a:buFont typeface="Arial"/>
              <a:buChar char="⚬"/>
            </a:pPr>
            <a:r>
              <a:rPr lang="en-US" sz="2799">
                <a:solidFill>
                  <a:srgbClr val="9B6543"/>
                </a:solidFill>
                <a:latin typeface="Open Sauce"/>
                <a:ea typeface="Open Sauce"/>
                <a:cs typeface="Open Sauce"/>
                <a:sym typeface="Open Sauce"/>
              </a:rPr>
              <a:t>BÙ CHUYỂN ĐỘNG LINH HOẠT: HỖ TRỢ CÁC KHỐI TỪ 16×16 ĐẾN 4×4, ĐỘ CHÍNH XÁC ĐẾN 1/4 PIXEL.</a:t>
            </a:r>
          </a:p>
          <a:p>
            <a:pPr algn="just" marL="1209039" indent="-403013" lvl="2">
              <a:lnSpc>
                <a:spcPts val="4787"/>
              </a:lnSpc>
              <a:buFont typeface="Arial"/>
              <a:buChar char="⚬"/>
            </a:pPr>
            <a:r>
              <a:rPr lang="en-US" sz="2799">
                <a:solidFill>
                  <a:srgbClr val="9B6543"/>
                </a:solidFill>
                <a:latin typeface="Open Sauce"/>
                <a:ea typeface="Open Sauce"/>
                <a:cs typeface="Open Sauce"/>
                <a:sym typeface="Open Sauce"/>
              </a:rPr>
              <a:t>DỰ ĐOÁN KHÔNG GIAN: TĂNG KHẢ NĂNG NÉN BẰNG CÁC HƯỚNG DỰ ĐOÁN KHÁC NHAU.</a:t>
            </a:r>
          </a:p>
          <a:p>
            <a:pPr algn="just" marL="1209039" indent="-403013" lvl="2">
              <a:lnSpc>
                <a:spcPts val="4787"/>
              </a:lnSpc>
              <a:buFont typeface="Arial"/>
              <a:buChar char="⚬"/>
            </a:pPr>
            <a:r>
              <a:rPr lang="en-US" sz="2799">
                <a:solidFill>
                  <a:srgbClr val="9B6543"/>
                </a:solidFill>
                <a:latin typeface="Open Sauce"/>
                <a:ea typeface="Open Sauce"/>
                <a:cs typeface="Open Sauce"/>
                <a:sym typeface="Open Sauce"/>
              </a:rPr>
              <a:t>LỌC BỎ CHẶN TRONG VÒNG LẶP: CẢI THIỆN CHẤT LƯỢNG VIDEO BẰNG CÁCH LOẠI BỎ HIỆN TƯỢNG KHỐI HÓA.</a:t>
            </a:r>
          </a:p>
          <a:p>
            <a:pPr algn="just" marL="1209039" indent="-403013" lvl="2">
              <a:lnSpc>
                <a:spcPts val="4787"/>
              </a:lnSpc>
              <a:buFont typeface="Arial"/>
              <a:buChar char="⚬"/>
            </a:pPr>
            <a:r>
              <a:rPr lang="en-US" sz="2799">
                <a:solidFill>
                  <a:srgbClr val="9B6543"/>
                </a:solidFill>
                <a:latin typeface="Open Sauce"/>
                <a:ea typeface="Open Sauce"/>
                <a:cs typeface="Open Sauce"/>
                <a:sym typeface="Open Sauce"/>
              </a:rPr>
              <a:t>MÃ HÓA ENTROPY (CAVLC, CABAC):</a:t>
            </a:r>
          </a:p>
          <a:p>
            <a:pPr algn="just" marL="1813558" indent="-453390" lvl="3">
              <a:lnSpc>
                <a:spcPts val="4787"/>
              </a:lnSpc>
              <a:buFont typeface="Arial"/>
              <a:buChar char="￭"/>
            </a:pPr>
            <a:r>
              <a:rPr lang="en-US" sz="2799">
                <a:solidFill>
                  <a:srgbClr val="9B6543"/>
                </a:solidFill>
                <a:latin typeface="Open Sauce"/>
                <a:ea typeface="Open Sauce"/>
                <a:cs typeface="Open Sauce"/>
                <a:sym typeface="Open Sauce"/>
              </a:rPr>
              <a:t>CAVLC: PHÙ HỢP VỚI CẤU TRÚC THƯA THỚT.</a:t>
            </a:r>
          </a:p>
          <a:p>
            <a:pPr algn="just" marL="1813558" indent="-453390" lvl="3">
              <a:lnSpc>
                <a:spcPts val="4787"/>
              </a:lnSpc>
              <a:buFont typeface="Arial"/>
              <a:buChar char="￭"/>
            </a:pPr>
            <a:r>
              <a:rPr lang="en-US" sz="2799">
                <a:solidFill>
                  <a:srgbClr val="9B6543"/>
                </a:solidFill>
                <a:latin typeface="Open Sauce"/>
                <a:ea typeface="Open Sauce"/>
                <a:cs typeface="Open Sauce"/>
                <a:sym typeface="Open Sauce"/>
              </a:rPr>
              <a:t>CABAC: TĂNG HIỆU SUẤT MÃ HÓA VỚI CÁC MÔ HÌNH THÍCH ỨNG NGỮ CẢNH.</a:t>
            </a:r>
          </a:p>
          <a:p>
            <a:pPr algn="just">
              <a:lnSpc>
                <a:spcPts val="478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DAGWvX4maRk</dc:identifier>
  <dcterms:modified xsi:type="dcterms:W3CDTF">2011-08-01T06:04:30Z</dcterms:modified>
  <cp:revision>1</cp:revision>
  <dc:title>Multimedia_Nhom 6_66PM5</dc:title>
</cp:coreProperties>
</file>