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9"/>
  </p:notesMasterIdLst>
  <p:sldIdLst>
    <p:sldId id="256" r:id="rId3"/>
    <p:sldId id="257" r:id="rId4"/>
    <p:sldId id="269" r:id="rId5"/>
    <p:sldId id="270" r:id="rId6"/>
    <p:sldId id="271"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uhf5aoxMUbS0VlF2DZKzWNTldr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Hoàng Minh Hậu" initials="THMH" lastIdx="1" clrIdx="0">
    <p:extLst>
      <p:ext uri="{19B8F6BF-5375-455C-9EA6-DF929625EA0E}">
        <p15:presenceInfo xmlns="" xmlns:p15="http://schemas.microsoft.com/office/powerpoint/2012/main" userId="S::2001190522@hufi.edu.vn::bb8daf05-2719-4603-97c6-c8a48006bc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83" d="100"/>
          <a:sy n="83" d="100"/>
        </p:scale>
        <p:origin x="-139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600243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1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2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6" name="Google Shape;76;p2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83" name="Google Shape;83;p2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1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1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9"/>
          <p:cNvSpPr txBox="1">
            <a:spLocks noGrp="1"/>
          </p:cNvSpPr>
          <p:nvPr>
            <p:ph type="body" idx="1"/>
          </p:nvPr>
        </p:nvSpPr>
        <p:spPr>
          <a:xfrm rot="5400000">
            <a:off x="2396332"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 name="Google Shape;38;p1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0"/>
          <p:cNvSpPr>
            <a:spLocks noGrp="1"/>
          </p:cNvSpPr>
          <p:nvPr>
            <p:ph type="pic" idx="2"/>
          </p:nvPr>
        </p:nvSpPr>
        <p:spPr>
          <a:xfrm>
            <a:off x="3887391" y="987426"/>
            <a:ext cx="4629150" cy="4873625"/>
          </a:xfrm>
          <a:prstGeom prst="rect">
            <a:avLst/>
          </a:prstGeom>
          <a:noFill/>
          <a:ln>
            <a:noFill/>
          </a:ln>
        </p:spPr>
      </p:sp>
      <p:sp>
        <p:nvSpPr>
          <p:cNvPr id="44" name="Google Shape;44;p2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45" name="Google Shape;45;p2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1" name="Google Shape;51;p2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 name="Google Shape;52;p2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7" name="Google Shape;67;p2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24"/>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9" name="Google Shape;69;p24"/>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0" name="Google Shape;70;p2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6"/>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0" name="Google Shape;20;p1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1" name="Google Shape;21;p1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2" name="Google Shape;22;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261937" y="1779587"/>
            <a:ext cx="9175750" cy="2642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Calibri"/>
              <a:buNone/>
            </a:pPr>
            <a:r>
              <a:rPr lang="en-US" sz="4400" b="0" i="0" u="none" dirty="0">
                <a:solidFill>
                  <a:schemeClr val="lt1"/>
                </a:solidFill>
                <a:latin typeface="Times New Roman" panose="02020603050405020304" pitchFamily="18" charset="0"/>
                <a:cs typeface="Times New Roman" panose="02020603050405020304" pitchFamily="18" charset="0"/>
                <a:sym typeface="Calibri"/>
              </a:rPr>
              <a:t>ĐỀ TÀI:</a:t>
            </a:r>
            <a:br>
              <a:rPr lang="en-US" sz="4400" b="0" i="0" u="none" dirty="0">
                <a:solidFill>
                  <a:schemeClr val="lt1"/>
                </a:solidFill>
                <a:latin typeface="Times New Roman" panose="02020603050405020304" pitchFamily="18" charset="0"/>
                <a:cs typeface="Times New Roman" panose="02020603050405020304" pitchFamily="18" charset="0"/>
                <a:sym typeface="Calibri"/>
              </a:rPr>
            </a:br>
            <a:r>
              <a:rPr lang="en-US" sz="4400" b="0" i="0" u="none" dirty="0">
                <a:solidFill>
                  <a:schemeClr val="lt1"/>
                </a:solidFill>
                <a:latin typeface="Times New Roman" panose="02020603050405020304" pitchFamily="18" charset="0"/>
                <a:cs typeface="Times New Roman" panose="02020603050405020304" pitchFamily="18" charset="0"/>
                <a:sym typeface="Calibri"/>
              </a:rPr>
              <a:t> XÂY DỰNG CƠ SỞ DỮ LIỆU</a:t>
            </a:r>
            <a:br>
              <a:rPr lang="en-US" sz="4400" b="0" i="0" u="none" dirty="0">
                <a:solidFill>
                  <a:schemeClr val="lt1"/>
                </a:solidFill>
                <a:latin typeface="Times New Roman" panose="02020603050405020304" pitchFamily="18" charset="0"/>
                <a:cs typeface="Times New Roman" panose="02020603050405020304" pitchFamily="18" charset="0"/>
                <a:sym typeface="Calibri"/>
              </a:rPr>
            </a:br>
            <a:r>
              <a:rPr lang="en-US" sz="4400" b="0" i="0" u="none" dirty="0">
                <a:solidFill>
                  <a:schemeClr val="lt1"/>
                </a:solidFill>
                <a:latin typeface="Times New Roman" panose="02020603050405020304" pitchFamily="18" charset="0"/>
                <a:cs typeface="Times New Roman" panose="02020603050405020304" pitchFamily="18" charset="0"/>
                <a:sym typeface="Calibri"/>
              </a:rPr>
              <a:t>QUẢN LÝ SÂN BÓNG ĐÁ MINI</a:t>
            </a:r>
            <a:endParaRPr sz="4400" dirty="0">
              <a:latin typeface="Times New Roman" panose="02020603050405020304" pitchFamily="18" charset="0"/>
              <a:cs typeface="Times New Roman" panose="02020603050405020304" pitchFamily="18" charset="0"/>
            </a:endParaRPr>
          </a:p>
        </p:txBody>
      </p:sp>
      <p:sp>
        <p:nvSpPr>
          <p:cNvPr id="91" name="Google Shape;91;p1"/>
          <p:cNvSpPr txBox="1">
            <a:spLocks noGrp="1"/>
          </p:cNvSpPr>
          <p:nvPr>
            <p:ph type="subTitle" idx="1"/>
          </p:nvPr>
        </p:nvSpPr>
        <p:spPr>
          <a:xfrm>
            <a:off x="1547812" y="549275"/>
            <a:ext cx="7559675" cy="14906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400"/>
              <a:buNone/>
            </a:pPr>
            <a:r>
              <a:rPr lang="en-US" sz="2400" b="0" i="0" u="none">
                <a:solidFill>
                  <a:schemeClr val="lt1"/>
                </a:solidFill>
                <a:latin typeface="Times New Roman"/>
                <a:ea typeface="Times New Roman"/>
                <a:cs typeface="Times New Roman"/>
                <a:sym typeface="Times New Roman"/>
              </a:rPr>
              <a:t>TRƯỜNG ĐẠI HỌC CÔNG NGHIỆP THỰC PHẨM</a:t>
            </a:r>
            <a:endParaRPr/>
          </a:p>
          <a:p>
            <a:pPr marL="0" lvl="0" indent="0" algn="ctr" rtl="0">
              <a:lnSpc>
                <a:spcPct val="90000"/>
              </a:lnSpc>
              <a:spcBef>
                <a:spcPts val="1000"/>
              </a:spcBef>
              <a:spcAft>
                <a:spcPts val="0"/>
              </a:spcAft>
              <a:buClr>
                <a:schemeClr val="lt1"/>
              </a:buClr>
              <a:buSzPts val="2400"/>
              <a:buNone/>
            </a:pPr>
            <a:r>
              <a:rPr lang="en-US" sz="2400" b="0" i="0" u="none">
                <a:solidFill>
                  <a:schemeClr val="lt1"/>
                </a:solidFill>
                <a:latin typeface="Times New Roman"/>
                <a:ea typeface="Times New Roman"/>
                <a:cs typeface="Times New Roman"/>
                <a:sym typeface="Times New Roman"/>
              </a:rPr>
              <a:t>KHOA CÔNG NGHỆ THÔNG TIN </a:t>
            </a:r>
            <a:r>
              <a:rPr lang="en-US" sz="2400" b="0" i="0" u="none">
                <a:solidFill>
                  <a:schemeClr val="lt1"/>
                </a:solidFill>
                <a:latin typeface="Calibri"/>
                <a:ea typeface="Calibri"/>
                <a:cs typeface="Calibri"/>
                <a:sym typeface="Calibri"/>
              </a:rPr>
              <a:t>	</a:t>
            </a:r>
            <a:endParaRPr/>
          </a:p>
        </p:txBody>
      </p:sp>
      <p:pic>
        <p:nvPicPr>
          <p:cNvPr id="92" name="Google Shape;92;p1"/>
          <p:cNvPicPr preferRelativeResize="0"/>
          <p:nvPr/>
        </p:nvPicPr>
        <p:blipFill rotWithShape="1">
          <a:blip r:embed="rId4">
            <a:alphaModFix/>
          </a:blip>
          <a:srcRect/>
          <a:stretch/>
        </p:blipFill>
        <p:spPr>
          <a:xfrm>
            <a:off x="179387" y="65087"/>
            <a:ext cx="1655762" cy="1714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Chi Tiết Bảng SAN</a:t>
            </a:r>
            <a:endParaRPr>
              <a:latin typeface="Times New Roman" panose="02020603050405020304" pitchFamily="18" charset="0"/>
              <a:cs typeface="Times New Roman" panose="02020603050405020304" pitchFamily="18" charset="0"/>
            </a:endParaRPr>
          </a:p>
        </p:txBody>
      </p:sp>
      <p:pic>
        <p:nvPicPr>
          <p:cNvPr id="176" name="Google Shape;176;p7"/>
          <p:cNvPicPr preferRelativeResize="0">
            <a:picLocks noGrp="1"/>
          </p:cNvPicPr>
          <p:nvPr>
            <p:ph type="body" idx="1"/>
          </p:nvPr>
        </p:nvPicPr>
        <p:blipFill rotWithShape="1">
          <a:blip r:embed="rId4">
            <a:alphaModFix/>
          </a:blip>
          <a:srcRect/>
          <a:stretch/>
        </p:blipFill>
        <p:spPr>
          <a:xfrm>
            <a:off x="1042987" y="1844675"/>
            <a:ext cx="3052762" cy="1512887"/>
          </a:xfrm>
          <a:prstGeom prst="rect">
            <a:avLst/>
          </a:prstGeom>
          <a:noFill/>
          <a:ln>
            <a:noFill/>
          </a:ln>
        </p:spPr>
      </p:pic>
      <p:sp>
        <p:nvSpPr>
          <p:cNvPr id="177" name="Google Shape;177;p7"/>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www.themegallery.com</a:t>
            </a:r>
            <a:endParaRPr>
              <a:latin typeface="Times New Roman" panose="02020603050405020304" pitchFamily="18" charset="0"/>
              <a:cs typeface="Times New Roman" panose="02020603050405020304" pitchFamily="18" charset="0"/>
            </a:endParaRPr>
          </a:p>
        </p:txBody>
      </p:sp>
      <p:sp>
        <p:nvSpPr>
          <p:cNvPr id="178" name="Google Shape;178;p7"/>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Company Logo</a:t>
            </a:r>
            <a:endParaRPr>
              <a:latin typeface="Times New Roman" panose="02020603050405020304" pitchFamily="18" charset="0"/>
              <a:cs typeface="Times New Roman" panose="02020603050405020304" pitchFamily="18" charset="0"/>
            </a:endParaRPr>
          </a:p>
        </p:txBody>
      </p:sp>
      <p:sp>
        <p:nvSpPr>
          <p:cNvPr id="179" name="Google Shape;179;p7"/>
          <p:cNvSpPr txBox="1"/>
          <p:nvPr/>
        </p:nvSpPr>
        <p:spPr>
          <a:xfrm>
            <a:off x="6051550" y="2451100"/>
            <a:ext cx="2214562"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BẢNG SÂN</a:t>
            </a:r>
            <a:endParaRPr>
              <a:latin typeface="Times New Roman" panose="02020603050405020304" pitchFamily="18" charset="0"/>
              <a:cs typeface="Times New Roman" panose="02020603050405020304" pitchFamily="18" charset="0"/>
            </a:endParaRPr>
          </a:p>
        </p:txBody>
      </p:sp>
      <p:cxnSp>
        <p:nvCxnSpPr>
          <p:cNvPr id="180" name="Google Shape;180;p7"/>
          <p:cNvCxnSpPr/>
          <p:nvPr/>
        </p:nvCxnSpPr>
        <p:spPr>
          <a:xfrm rot="10800000">
            <a:off x="4095750" y="2997200"/>
            <a:ext cx="2347912" cy="0"/>
          </a:xfrm>
          <a:prstGeom prst="straightConnector1">
            <a:avLst/>
          </a:prstGeom>
          <a:noFill/>
          <a:ln w="9525" cap="flat" cmpd="sng">
            <a:solidFill>
              <a:schemeClr val="accent1"/>
            </a:solidFill>
            <a:prstDash val="solid"/>
            <a:miter lim="800000"/>
            <a:headEnd type="none" w="med" len="med"/>
            <a:tailEnd type="triangle" w="med" len="med"/>
          </a:ln>
        </p:spPr>
      </p:cxnSp>
      <p:sp>
        <p:nvSpPr>
          <p:cNvPr id="181" name="Google Shape;181;p7"/>
          <p:cNvSpPr txBox="1"/>
          <p:nvPr/>
        </p:nvSpPr>
        <p:spPr>
          <a:xfrm>
            <a:off x="1004000" y="4797424"/>
            <a:ext cx="2024950"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NHẬP DỮ LIỆU</a:t>
            </a:r>
            <a:endParaRPr>
              <a:latin typeface="Times New Roman" panose="02020603050405020304" pitchFamily="18" charset="0"/>
              <a:cs typeface="Times New Roman" panose="02020603050405020304" pitchFamily="18" charset="0"/>
            </a:endParaRPr>
          </a:p>
        </p:txBody>
      </p:sp>
      <p:pic>
        <p:nvPicPr>
          <p:cNvPr id="182" name="Google Shape;182;p7"/>
          <p:cNvPicPr preferRelativeResize="0"/>
          <p:nvPr/>
        </p:nvPicPr>
        <p:blipFill rotWithShape="1">
          <a:blip r:embed="rId5">
            <a:alphaModFix/>
          </a:blip>
          <a:srcRect/>
          <a:stretch/>
        </p:blipFill>
        <p:spPr>
          <a:xfrm>
            <a:off x="5219700" y="4227512"/>
            <a:ext cx="3268662" cy="1428750"/>
          </a:xfrm>
          <a:prstGeom prst="rect">
            <a:avLst/>
          </a:prstGeom>
          <a:noFill/>
          <a:ln>
            <a:noFill/>
          </a:ln>
        </p:spPr>
      </p:pic>
      <p:cxnSp>
        <p:nvCxnSpPr>
          <p:cNvPr id="183" name="Google Shape;183;p7"/>
          <p:cNvCxnSpPr/>
          <p:nvPr/>
        </p:nvCxnSpPr>
        <p:spPr>
          <a:xfrm>
            <a:off x="2686049" y="5084064"/>
            <a:ext cx="2822576" cy="73724"/>
          </a:xfrm>
          <a:prstGeom prst="straightConnector1">
            <a:avLst/>
          </a:prstGeom>
          <a:noFill/>
          <a:ln w="9525" cap="flat" cmpd="sng">
            <a:solidFill>
              <a:schemeClr val="accent1"/>
            </a:solidFill>
            <a:prstDash val="solid"/>
            <a:miter lim="800000"/>
            <a:headEnd type="none" w="med" len="med"/>
            <a:tailEnd type="triangle" w="med" len="med"/>
          </a:ln>
        </p:spPr>
      </p:cxnSp>
      <p:cxnSp>
        <p:nvCxnSpPr>
          <p:cNvPr id="3" name="Straight Arrow Connector 2"/>
          <p:cNvCxnSpPr/>
          <p:nvPr/>
        </p:nvCxnSpPr>
        <p:spPr>
          <a:xfrm flipH="1" flipV="1">
            <a:off x="2686050" y="5084064"/>
            <a:ext cx="157734" cy="73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anim calcmode="lin" valueType="num">
                                      <p:cBhvr>
                                        <p:cTn id="8" dur="1000" fill="hold"/>
                                        <p:tgtEl>
                                          <p:spTgt spid="175"/>
                                        </p:tgtEl>
                                        <p:attrNameLst>
                                          <p:attrName>ppt_x</p:attrName>
                                        </p:attrNameLst>
                                      </p:cBhvr>
                                      <p:tavLst>
                                        <p:tav tm="0">
                                          <p:val>
                                            <p:strVal val="#ppt_x"/>
                                          </p:val>
                                        </p:tav>
                                        <p:tav tm="100000">
                                          <p:val>
                                            <p:strVal val="#ppt_x"/>
                                          </p:val>
                                        </p:tav>
                                      </p:tavLst>
                                    </p:anim>
                                    <p:anim calcmode="lin" valueType="num">
                                      <p:cBhvr>
                                        <p:cTn id="9" dur="1000" fill="hold"/>
                                        <p:tgtEl>
                                          <p:spTgt spid="17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1000"/>
                                        <p:tgtEl>
                                          <p:spTgt spid="176"/>
                                        </p:tgtEl>
                                      </p:cBhvr>
                                    </p:animEffect>
                                    <p:anim calcmode="lin" valueType="num">
                                      <p:cBhvr>
                                        <p:cTn id="13" dur="1000" fill="hold"/>
                                        <p:tgtEl>
                                          <p:spTgt spid="176"/>
                                        </p:tgtEl>
                                        <p:attrNameLst>
                                          <p:attrName>ppt_x</p:attrName>
                                        </p:attrNameLst>
                                      </p:cBhvr>
                                      <p:tavLst>
                                        <p:tav tm="0">
                                          <p:val>
                                            <p:strVal val="#ppt_x"/>
                                          </p:val>
                                        </p:tav>
                                        <p:tav tm="100000">
                                          <p:val>
                                            <p:strVal val="#ppt_x"/>
                                          </p:val>
                                        </p:tav>
                                      </p:tavLst>
                                    </p:anim>
                                    <p:anim calcmode="lin" valueType="num">
                                      <p:cBhvr>
                                        <p:cTn id="14" dur="1000" fill="hold"/>
                                        <p:tgtEl>
                                          <p:spTgt spid="17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1000"/>
                                        <p:tgtEl>
                                          <p:spTgt spid="177"/>
                                        </p:tgtEl>
                                      </p:cBhvr>
                                    </p:animEffect>
                                    <p:anim calcmode="lin" valueType="num">
                                      <p:cBhvr>
                                        <p:cTn id="18" dur="1000" fill="hold"/>
                                        <p:tgtEl>
                                          <p:spTgt spid="177"/>
                                        </p:tgtEl>
                                        <p:attrNameLst>
                                          <p:attrName>ppt_x</p:attrName>
                                        </p:attrNameLst>
                                      </p:cBhvr>
                                      <p:tavLst>
                                        <p:tav tm="0">
                                          <p:val>
                                            <p:strVal val="#ppt_x"/>
                                          </p:val>
                                        </p:tav>
                                        <p:tav tm="100000">
                                          <p:val>
                                            <p:strVal val="#ppt_x"/>
                                          </p:val>
                                        </p:tav>
                                      </p:tavLst>
                                    </p:anim>
                                    <p:anim calcmode="lin" valueType="num">
                                      <p:cBhvr>
                                        <p:cTn id="19" dur="1000" fill="hold"/>
                                        <p:tgtEl>
                                          <p:spTgt spid="17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8"/>
                                        </p:tgtEl>
                                        <p:attrNameLst>
                                          <p:attrName>style.visibility</p:attrName>
                                        </p:attrNameLst>
                                      </p:cBhvr>
                                      <p:to>
                                        <p:strVal val="visible"/>
                                      </p:to>
                                    </p:set>
                                    <p:animEffect transition="in" filter="fade">
                                      <p:cBhvr>
                                        <p:cTn id="22" dur="1000"/>
                                        <p:tgtEl>
                                          <p:spTgt spid="178"/>
                                        </p:tgtEl>
                                      </p:cBhvr>
                                    </p:animEffect>
                                    <p:anim calcmode="lin" valueType="num">
                                      <p:cBhvr>
                                        <p:cTn id="23" dur="1000" fill="hold"/>
                                        <p:tgtEl>
                                          <p:spTgt spid="178"/>
                                        </p:tgtEl>
                                        <p:attrNameLst>
                                          <p:attrName>ppt_x</p:attrName>
                                        </p:attrNameLst>
                                      </p:cBhvr>
                                      <p:tavLst>
                                        <p:tav tm="0">
                                          <p:val>
                                            <p:strVal val="#ppt_x"/>
                                          </p:val>
                                        </p:tav>
                                        <p:tav tm="100000">
                                          <p:val>
                                            <p:strVal val="#ppt_x"/>
                                          </p:val>
                                        </p:tav>
                                      </p:tavLst>
                                    </p:anim>
                                    <p:anim calcmode="lin" valueType="num">
                                      <p:cBhvr>
                                        <p:cTn id="24" dur="1000" fill="hold"/>
                                        <p:tgtEl>
                                          <p:spTgt spid="17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9"/>
                                        </p:tgtEl>
                                        <p:attrNameLst>
                                          <p:attrName>style.visibility</p:attrName>
                                        </p:attrNameLst>
                                      </p:cBhvr>
                                      <p:to>
                                        <p:strVal val="visible"/>
                                      </p:to>
                                    </p:set>
                                    <p:animEffect transition="in" filter="fade">
                                      <p:cBhvr>
                                        <p:cTn id="27" dur="1000"/>
                                        <p:tgtEl>
                                          <p:spTgt spid="179"/>
                                        </p:tgtEl>
                                      </p:cBhvr>
                                    </p:animEffect>
                                    <p:anim calcmode="lin" valueType="num">
                                      <p:cBhvr>
                                        <p:cTn id="28" dur="1000" fill="hold"/>
                                        <p:tgtEl>
                                          <p:spTgt spid="179"/>
                                        </p:tgtEl>
                                        <p:attrNameLst>
                                          <p:attrName>ppt_x</p:attrName>
                                        </p:attrNameLst>
                                      </p:cBhvr>
                                      <p:tavLst>
                                        <p:tav tm="0">
                                          <p:val>
                                            <p:strVal val="#ppt_x"/>
                                          </p:val>
                                        </p:tav>
                                        <p:tav tm="100000">
                                          <p:val>
                                            <p:strVal val="#ppt_x"/>
                                          </p:val>
                                        </p:tav>
                                      </p:tavLst>
                                    </p:anim>
                                    <p:anim calcmode="lin" valueType="num">
                                      <p:cBhvr>
                                        <p:cTn id="29" dur="1000" fill="hold"/>
                                        <p:tgtEl>
                                          <p:spTgt spid="17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0"/>
                                        </p:tgtEl>
                                        <p:attrNameLst>
                                          <p:attrName>style.visibility</p:attrName>
                                        </p:attrNameLst>
                                      </p:cBhvr>
                                      <p:to>
                                        <p:strVal val="visible"/>
                                      </p:to>
                                    </p:set>
                                    <p:animEffect transition="in" filter="fade">
                                      <p:cBhvr>
                                        <p:cTn id="32" dur="1000"/>
                                        <p:tgtEl>
                                          <p:spTgt spid="180"/>
                                        </p:tgtEl>
                                      </p:cBhvr>
                                    </p:animEffect>
                                    <p:anim calcmode="lin" valueType="num">
                                      <p:cBhvr>
                                        <p:cTn id="33" dur="1000" fill="hold"/>
                                        <p:tgtEl>
                                          <p:spTgt spid="180"/>
                                        </p:tgtEl>
                                        <p:attrNameLst>
                                          <p:attrName>ppt_x</p:attrName>
                                        </p:attrNameLst>
                                      </p:cBhvr>
                                      <p:tavLst>
                                        <p:tav tm="0">
                                          <p:val>
                                            <p:strVal val="#ppt_x"/>
                                          </p:val>
                                        </p:tav>
                                        <p:tav tm="100000">
                                          <p:val>
                                            <p:strVal val="#ppt_x"/>
                                          </p:val>
                                        </p:tav>
                                      </p:tavLst>
                                    </p:anim>
                                    <p:anim calcmode="lin" valueType="num">
                                      <p:cBhvr>
                                        <p:cTn id="34" dur="1000" fill="hold"/>
                                        <p:tgtEl>
                                          <p:spTgt spid="18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1"/>
                                        </p:tgtEl>
                                        <p:attrNameLst>
                                          <p:attrName>style.visibility</p:attrName>
                                        </p:attrNameLst>
                                      </p:cBhvr>
                                      <p:to>
                                        <p:strVal val="visible"/>
                                      </p:to>
                                    </p:set>
                                    <p:animEffect transition="in" filter="fade">
                                      <p:cBhvr>
                                        <p:cTn id="37" dur="1000"/>
                                        <p:tgtEl>
                                          <p:spTgt spid="181"/>
                                        </p:tgtEl>
                                      </p:cBhvr>
                                    </p:animEffect>
                                    <p:anim calcmode="lin" valueType="num">
                                      <p:cBhvr>
                                        <p:cTn id="38" dur="1000" fill="hold"/>
                                        <p:tgtEl>
                                          <p:spTgt spid="181"/>
                                        </p:tgtEl>
                                        <p:attrNameLst>
                                          <p:attrName>ppt_x</p:attrName>
                                        </p:attrNameLst>
                                      </p:cBhvr>
                                      <p:tavLst>
                                        <p:tav tm="0">
                                          <p:val>
                                            <p:strVal val="#ppt_x"/>
                                          </p:val>
                                        </p:tav>
                                        <p:tav tm="100000">
                                          <p:val>
                                            <p:strVal val="#ppt_x"/>
                                          </p:val>
                                        </p:tav>
                                      </p:tavLst>
                                    </p:anim>
                                    <p:anim calcmode="lin" valueType="num">
                                      <p:cBhvr>
                                        <p:cTn id="39" dur="1000" fill="hold"/>
                                        <p:tgtEl>
                                          <p:spTgt spid="18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82"/>
                                        </p:tgtEl>
                                        <p:attrNameLst>
                                          <p:attrName>style.visibility</p:attrName>
                                        </p:attrNameLst>
                                      </p:cBhvr>
                                      <p:to>
                                        <p:strVal val="visible"/>
                                      </p:to>
                                    </p:set>
                                    <p:animEffect transition="in" filter="fade">
                                      <p:cBhvr>
                                        <p:cTn id="42" dur="1000"/>
                                        <p:tgtEl>
                                          <p:spTgt spid="182"/>
                                        </p:tgtEl>
                                      </p:cBhvr>
                                    </p:animEffect>
                                    <p:anim calcmode="lin" valueType="num">
                                      <p:cBhvr>
                                        <p:cTn id="43" dur="1000" fill="hold"/>
                                        <p:tgtEl>
                                          <p:spTgt spid="182"/>
                                        </p:tgtEl>
                                        <p:attrNameLst>
                                          <p:attrName>ppt_x</p:attrName>
                                        </p:attrNameLst>
                                      </p:cBhvr>
                                      <p:tavLst>
                                        <p:tav tm="0">
                                          <p:val>
                                            <p:strVal val="#ppt_x"/>
                                          </p:val>
                                        </p:tav>
                                        <p:tav tm="100000">
                                          <p:val>
                                            <p:strVal val="#ppt_x"/>
                                          </p:val>
                                        </p:tav>
                                      </p:tavLst>
                                    </p:anim>
                                    <p:anim calcmode="lin" valueType="num">
                                      <p:cBhvr>
                                        <p:cTn id="44" dur="1000" fill="hold"/>
                                        <p:tgtEl>
                                          <p:spTgt spid="18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83"/>
                                        </p:tgtEl>
                                        <p:attrNameLst>
                                          <p:attrName>style.visibility</p:attrName>
                                        </p:attrNameLst>
                                      </p:cBhvr>
                                      <p:to>
                                        <p:strVal val="visible"/>
                                      </p:to>
                                    </p:set>
                                    <p:animEffect transition="in" filter="fade">
                                      <p:cBhvr>
                                        <p:cTn id="47" dur="1000"/>
                                        <p:tgtEl>
                                          <p:spTgt spid="183"/>
                                        </p:tgtEl>
                                      </p:cBhvr>
                                    </p:animEffect>
                                    <p:anim calcmode="lin" valueType="num">
                                      <p:cBhvr>
                                        <p:cTn id="48" dur="1000" fill="hold"/>
                                        <p:tgtEl>
                                          <p:spTgt spid="183"/>
                                        </p:tgtEl>
                                        <p:attrNameLst>
                                          <p:attrName>ppt_x</p:attrName>
                                        </p:attrNameLst>
                                      </p:cBhvr>
                                      <p:tavLst>
                                        <p:tav tm="0">
                                          <p:val>
                                            <p:strVal val="#ppt_x"/>
                                          </p:val>
                                        </p:tav>
                                        <p:tav tm="100000">
                                          <p:val>
                                            <p:strVal val="#ppt_x"/>
                                          </p:val>
                                        </p:tav>
                                      </p:tavLst>
                                    </p:anim>
                                    <p:anim calcmode="lin" valueType="num">
                                      <p:cBhvr>
                                        <p:cTn id="49"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p:bldP spid="177" grpId="0"/>
      <p:bldP spid="178" grpId="0"/>
      <p:bldP spid="179" grpId="0" animBg="1"/>
      <p:bldP spid="1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Chi Tiết Bảng DICHVU</a:t>
            </a:r>
            <a:endParaRPr>
              <a:latin typeface="Times New Roman" panose="02020603050405020304" pitchFamily="18" charset="0"/>
              <a:cs typeface="Times New Roman" panose="02020603050405020304" pitchFamily="18" charset="0"/>
            </a:endParaRPr>
          </a:p>
        </p:txBody>
      </p:sp>
      <p:pic>
        <p:nvPicPr>
          <p:cNvPr id="189" name="Google Shape;189;p8"/>
          <p:cNvPicPr preferRelativeResize="0">
            <a:picLocks noGrp="1"/>
          </p:cNvPicPr>
          <p:nvPr>
            <p:ph type="body" idx="1"/>
          </p:nvPr>
        </p:nvPicPr>
        <p:blipFill rotWithShape="1">
          <a:blip r:embed="rId4">
            <a:alphaModFix/>
          </a:blip>
          <a:srcRect/>
          <a:stretch/>
        </p:blipFill>
        <p:spPr>
          <a:xfrm>
            <a:off x="971550" y="1795462"/>
            <a:ext cx="2682875" cy="1514475"/>
          </a:xfrm>
          <a:prstGeom prst="rect">
            <a:avLst/>
          </a:prstGeom>
          <a:noFill/>
          <a:ln>
            <a:noFill/>
          </a:ln>
        </p:spPr>
      </p:pic>
      <p:sp>
        <p:nvSpPr>
          <p:cNvPr id="190" name="Google Shape;190;p8"/>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www.themegallery.com</a:t>
            </a:r>
            <a:endParaRPr>
              <a:latin typeface="Times New Roman" panose="02020603050405020304" pitchFamily="18" charset="0"/>
              <a:cs typeface="Times New Roman" panose="02020603050405020304" pitchFamily="18" charset="0"/>
            </a:endParaRPr>
          </a:p>
        </p:txBody>
      </p:sp>
      <p:sp>
        <p:nvSpPr>
          <p:cNvPr id="191" name="Google Shape;191;p8"/>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Company Logo</a:t>
            </a:r>
            <a:endParaRPr>
              <a:latin typeface="Times New Roman" panose="02020603050405020304" pitchFamily="18" charset="0"/>
              <a:cs typeface="Times New Roman" panose="02020603050405020304" pitchFamily="18" charset="0"/>
            </a:endParaRPr>
          </a:p>
        </p:txBody>
      </p:sp>
      <p:pic>
        <p:nvPicPr>
          <p:cNvPr id="192" name="Google Shape;192;p8"/>
          <p:cNvPicPr preferRelativeResize="0"/>
          <p:nvPr/>
        </p:nvPicPr>
        <p:blipFill rotWithShape="1">
          <a:blip r:embed="rId5">
            <a:alphaModFix/>
          </a:blip>
          <a:srcRect/>
          <a:stretch/>
        </p:blipFill>
        <p:spPr>
          <a:xfrm>
            <a:off x="4735512" y="4437062"/>
            <a:ext cx="3800475" cy="1250950"/>
          </a:xfrm>
          <a:prstGeom prst="rect">
            <a:avLst/>
          </a:prstGeom>
          <a:noFill/>
          <a:ln>
            <a:noFill/>
          </a:ln>
        </p:spPr>
      </p:pic>
      <p:sp>
        <p:nvSpPr>
          <p:cNvPr id="193" name="Google Shape;193;p8"/>
          <p:cNvSpPr txBox="1"/>
          <p:nvPr/>
        </p:nvSpPr>
        <p:spPr>
          <a:xfrm>
            <a:off x="6051550" y="2451100"/>
            <a:ext cx="2214562"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BẢNG Dịch Vụ</a:t>
            </a:r>
            <a:endParaRPr>
              <a:latin typeface="Times New Roman" panose="02020603050405020304" pitchFamily="18" charset="0"/>
              <a:cs typeface="Times New Roman" panose="02020603050405020304" pitchFamily="18" charset="0"/>
            </a:endParaRPr>
          </a:p>
        </p:txBody>
      </p:sp>
      <p:cxnSp>
        <p:nvCxnSpPr>
          <p:cNvPr id="194" name="Google Shape;194;p8"/>
          <p:cNvCxnSpPr/>
          <p:nvPr/>
        </p:nvCxnSpPr>
        <p:spPr>
          <a:xfrm rot="10800000">
            <a:off x="3635375" y="2852737"/>
            <a:ext cx="2665412" cy="0"/>
          </a:xfrm>
          <a:prstGeom prst="straightConnector1">
            <a:avLst/>
          </a:prstGeom>
          <a:noFill/>
          <a:ln w="9525" cap="flat" cmpd="sng">
            <a:solidFill>
              <a:schemeClr val="accent1"/>
            </a:solidFill>
            <a:prstDash val="solid"/>
            <a:miter lim="800000"/>
            <a:headEnd type="none" w="med" len="med"/>
            <a:tailEnd type="triangle" w="med" len="med"/>
          </a:ln>
        </p:spPr>
      </p:cxnSp>
      <p:sp>
        <p:nvSpPr>
          <p:cNvPr id="195" name="Google Shape;195;p8"/>
          <p:cNvSpPr txBox="1"/>
          <p:nvPr/>
        </p:nvSpPr>
        <p:spPr>
          <a:xfrm>
            <a:off x="1042987" y="4833937"/>
            <a:ext cx="2216150"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NHẬP DỮ LIỆU</a:t>
            </a:r>
            <a:endParaRPr>
              <a:latin typeface="Times New Roman" panose="02020603050405020304" pitchFamily="18" charset="0"/>
              <a:cs typeface="Times New Roman" panose="02020603050405020304" pitchFamily="18" charset="0"/>
            </a:endParaRPr>
          </a:p>
        </p:txBody>
      </p:sp>
      <p:cxnSp>
        <p:nvCxnSpPr>
          <p:cNvPr id="196" name="Google Shape;196;p8"/>
          <p:cNvCxnSpPr/>
          <p:nvPr/>
        </p:nvCxnSpPr>
        <p:spPr>
          <a:xfrm>
            <a:off x="3028950" y="5194300"/>
            <a:ext cx="1938337" cy="0"/>
          </a:xfrm>
          <a:prstGeom prst="straightConnector1">
            <a:avLst/>
          </a:prstGeom>
          <a:noFill/>
          <a:ln w="9525" cap="flat" cmpd="sng">
            <a:solidFill>
              <a:schemeClr val="accent1"/>
            </a:solidFill>
            <a:prstDash val="solid"/>
            <a:miter lim="800000"/>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par>
                                <p:cTn id="8" presetID="22" presetClass="entr" presetSubtype="4" fill="hold"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wipe(down)">
                                      <p:cBhvr>
                                        <p:cTn id="10" dur="500"/>
                                        <p:tgtEl>
                                          <p:spTgt spid="18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1"/>
                                        </p:tgtEl>
                                        <p:attrNameLst>
                                          <p:attrName>style.visibility</p:attrName>
                                        </p:attrNameLst>
                                      </p:cBhvr>
                                      <p:to>
                                        <p:strVal val="visible"/>
                                      </p:to>
                                    </p:set>
                                    <p:animEffect transition="in" filter="wipe(down)">
                                      <p:cBhvr>
                                        <p:cTn id="16" dur="500"/>
                                        <p:tgtEl>
                                          <p:spTgt spid="191"/>
                                        </p:tgtEl>
                                      </p:cBhvr>
                                    </p:animEffect>
                                  </p:childTnLst>
                                </p:cTn>
                              </p:par>
                              <p:par>
                                <p:cTn id="17" presetID="22" presetClass="entr" presetSubtype="4" fill="hold" nodeType="with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down)">
                                      <p:cBhvr>
                                        <p:cTn id="19" dur="500"/>
                                        <p:tgtEl>
                                          <p:spTgt spid="19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3"/>
                                        </p:tgtEl>
                                        <p:attrNameLst>
                                          <p:attrName>style.visibility</p:attrName>
                                        </p:attrNameLst>
                                      </p:cBhvr>
                                      <p:to>
                                        <p:strVal val="visible"/>
                                      </p:to>
                                    </p:set>
                                    <p:animEffect transition="in" filter="wipe(down)">
                                      <p:cBhvr>
                                        <p:cTn id="22" dur="500"/>
                                        <p:tgtEl>
                                          <p:spTgt spid="193"/>
                                        </p:tgtEl>
                                      </p:cBhvr>
                                    </p:animEffect>
                                  </p:childTnLst>
                                </p:cTn>
                              </p:par>
                              <p:par>
                                <p:cTn id="23" presetID="22" presetClass="entr" presetSubtype="4" fill="hold" nodeType="with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wipe(down)">
                                      <p:cBhvr>
                                        <p:cTn id="25" dur="500"/>
                                        <p:tgtEl>
                                          <p:spTgt spid="19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wipe(down)">
                                      <p:cBhvr>
                                        <p:cTn id="28" dur="500"/>
                                        <p:tgtEl>
                                          <p:spTgt spid="195"/>
                                        </p:tgtEl>
                                      </p:cBhvr>
                                    </p:animEffect>
                                  </p:childTnLst>
                                </p:cTn>
                              </p:par>
                              <p:par>
                                <p:cTn id="29" presetID="22" presetClass="entr" presetSubtype="4" fill="hold" nodeType="withEffect">
                                  <p:stCondLst>
                                    <p:cond delay="0"/>
                                  </p:stCondLst>
                                  <p:childTnLst>
                                    <p:set>
                                      <p:cBhvr>
                                        <p:cTn id="30" dur="1" fill="hold">
                                          <p:stCondLst>
                                            <p:cond delay="0"/>
                                          </p:stCondLst>
                                        </p:cTn>
                                        <p:tgtEl>
                                          <p:spTgt spid="196"/>
                                        </p:tgtEl>
                                        <p:attrNameLst>
                                          <p:attrName>style.visibility</p:attrName>
                                        </p:attrNameLst>
                                      </p:cBhvr>
                                      <p:to>
                                        <p:strVal val="visible"/>
                                      </p:to>
                                    </p:set>
                                    <p:animEffect transition="in" filter="wipe(down)">
                                      <p:cBhvr>
                                        <p:cTn id="31"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90" grpId="0"/>
      <p:bldP spid="191" grpId="0"/>
      <p:bldP spid="193" grpId="0" animBg="1"/>
      <p:bldP spid="1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Chi Tiết Bảng THUESAN</a:t>
            </a:r>
            <a:endParaRPr>
              <a:latin typeface="Times New Roman" panose="02020603050405020304" pitchFamily="18" charset="0"/>
              <a:cs typeface="Times New Roman" panose="02020603050405020304" pitchFamily="18" charset="0"/>
            </a:endParaRPr>
          </a:p>
        </p:txBody>
      </p:sp>
      <p:sp>
        <p:nvSpPr>
          <p:cNvPr id="202" name="Google Shape;202;p9"/>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www.themegallery.com</a:t>
            </a:r>
            <a:endParaRPr>
              <a:latin typeface="Times New Roman" panose="02020603050405020304" pitchFamily="18" charset="0"/>
              <a:cs typeface="Times New Roman" panose="02020603050405020304" pitchFamily="18" charset="0"/>
            </a:endParaRPr>
          </a:p>
        </p:txBody>
      </p:sp>
      <p:sp>
        <p:nvSpPr>
          <p:cNvPr id="203" name="Google Shape;203;p9"/>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Company Logo</a:t>
            </a:r>
            <a:endParaRPr>
              <a:latin typeface="Times New Roman" panose="02020603050405020304" pitchFamily="18" charset="0"/>
              <a:cs typeface="Times New Roman" panose="02020603050405020304" pitchFamily="18" charset="0"/>
            </a:endParaRPr>
          </a:p>
        </p:txBody>
      </p:sp>
      <p:pic>
        <p:nvPicPr>
          <p:cNvPr id="204" name="Google Shape;204;p9"/>
          <p:cNvPicPr preferRelativeResize="0">
            <a:picLocks noGrp="1"/>
          </p:cNvPicPr>
          <p:nvPr>
            <p:ph type="body" idx="1"/>
          </p:nvPr>
        </p:nvPicPr>
        <p:blipFill rotWithShape="1">
          <a:blip r:embed="rId4">
            <a:alphaModFix/>
          </a:blip>
          <a:srcRect/>
          <a:stretch/>
        </p:blipFill>
        <p:spPr>
          <a:xfrm>
            <a:off x="1187450" y="1916112"/>
            <a:ext cx="2879725" cy="1828800"/>
          </a:xfrm>
          <a:prstGeom prst="rect">
            <a:avLst/>
          </a:prstGeom>
          <a:noFill/>
          <a:ln>
            <a:noFill/>
          </a:ln>
        </p:spPr>
      </p:pic>
      <p:pic>
        <p:nvPicPr>
          <p:cNvPr id="205" name="Google Shape;205;p9"/>
          <p:cNvPicPr preferRelativeResize="0"/>
          <p:nvPr/>
        </p:nvPicPr>
        <p:blipFill rotWithShape="1">
          <a:blip r:embed="rId5">
            <a:alphaModFix/>
          </a:blip>
          <a:srcRect/>
          <a:stretch/>
        </p:blipFill>
        <p:spPr>
          <a:xfrm>
            <a:off x="2916237" y="4797425"/>
            <a:ext cx="6148387" cy="1428750"/>
          </a:xfrm>
          <a:prstGeom prst="rect">
            <a:avLst/>
          </a:prstGeom>
          <a:noFill/>
          <a:ln>
            <a:noFill/>
          </a:ln>
        </p:spPr>
      </p:pic>
      <p:sp>
        <p:nvSpPr>
          <p:cNvPr id="206" name="Google Shape;206;p9"/>
          <p:cNvSpPr txBox="1"/>
          <p:nvPr/>
        </p:nvSpPr>
        <p:spPr>
          <a:xfrm>
            <a:off x="219455" y="5138736"/>
            <a:ext cx="2092451" cy="719137"/>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dirty="0">
                <a:solidFill>
                  <a:srgbClr val="FFFFFF"/>
                </a:solidFill>
                <a:latin typeface="Times New Roman" panose="02020603050405020304" pitchFamily="18" charset="0"/>
                <a:ea typeface="Calibri"/>
                <a:cs typeface="Times New Roman" panose="02020603050405020304" pitchFamily="18" charset="0"/>
                <a:sym typeface="Calibri"/>
              </a:rPr>
              <a:t>NHẬP DỮ LIỆU</a:t>
            </a:r>
            <a:endParaRPr dirty="0">
              <a:latin typeface="Times New Roman" panose="02020603050405020304" pitchFamily="18" charset="0"/>
              <a:cs typeface="Times New Roman" panose="02020603050405020304" pitchFamily="18" charset="0"/>
            </a:endParaRPr>
          </a:p>
        </p:txBody>
      </p:sp>
      <p:sp>
        <p:nvSpPr>
          <p:cNvPr id="207" name="Google Shape;207;p9"/>
          <p:cNvSpPr txBox="1"/>
          <p:nvPr/>
        </p:nvSpPr>
        <p:spPr>
          <a:xfrm>
            <a:off x="5907087" y="2471737"/>
            <a:ext cx="2214562" cy="719137"/>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Bảng Thuê Sân</a:t>
            </a:r>
            <a:endParaRPr>
              <a:latin typeface="Times New Roman" panose="02020603050405020304" pitchFamily="18" charset="0"/>
              <a:cs typeface="Times New Roman" panose="02020603050405020304" pitchFamily="18" charset="0"/>
            </a:endParaRPr>
          </a:p>
        </p:txBody>
      </p:sp>
      <p:cxnSp>
        <p:nvCxnSpPr>
          <p:cNvPr id="208" name="Google Shape;208;p9"/>
          <p:cNvCxnSpPr/>
          <p:nvPr/>
        </p:nvCxnSpPr>
        <p:spPr>
          <a:xfrm flipH="1">
            <a:off x="3924300" y="2778125"/>
            <a:ext cx="2303462" cy="50800"/>
          </a:xfrm>
          <a:prstGeom prst="straightConnector1">
            <a:avLst/>
          </a:prstGeom>
          <a:noFill/>
          <a:ln w="9525" cap="flat" cmpd="sng">
            <a:solidFill>
              <a:schemeClr val="accent1"/>
            </a:solidFill>
            <a:prstDash val="solid"/>
            <a:miter lim="800000"/>
            <a:headEnd type="none" w="med" len="med"/>
            <a:tailEnd type="triangle" w="med" len="med"/>
          </a:ln>
        </p:spPr>
      </p:cxnSp>
      <p:cxnSp>
        <p:nvCxnSpPr>
          <p:cNvPr id="209" name="Google Shape;209;p9"/>
          <p:cNvCxnSpPr/>
          <p:nvPr/>
        </p:nvCxnSpPr>
        <p:spPr>
          <a:xfrm>
            <a:off x="1979612" y="5511800"/>
            <a:ext cx="1296987" cy="0"/>
          </a:xfrm>
          <a:prstGeom prst="straightConnector1">
            <a:avLst/>
          </a:prstGeom>
          <a:noFill/>
          <a:ln w="9525" cap="flat" cmpd="sng">
            <a:solidFill>
              <a:schemeClr val="accent1"/>
            </a:solidFill>
            <a:prstDash val="solid"/>
            <a:miter lim="800000"/>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randombar(horizontal)">
                                      <p:cBhvr>
                                        <p:cTn id="7" dur="500"/>
                                        <p:tgtEl>
                                          <p:spTgt spid="20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2"/>
                                        </p:tgtEl>
                                        <p:attrNameLst>
                                          <p:attrName>style.visibility</p:attrName>
                                        </p:attrNameLst>
                                      </p:cBhvr>
                                      <p:to>
                                        <p:strVal val="visible"/>
                                      </p:to>
                                    </p:set>
                                    <p:animEffect transition="in" filter="randombar(horizontal)">
                                      <p:cBhvr>
                                        <p:cTn id="10" dur="500"/>
                                        <p:tgtEl>
                                          <p:spTgt spid="20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3"/>
                                        </p:tgtEl>
                                        <p:attrNameLst>
                                          <p:attrName>style.visibility</p:attrName>
                                        </p:attrNameLst>
                                      </p:cBhvr>
                                      <p:to>
                                        <p:strVal val="visible"/>
                                      </p:to>
                                    </p:set>
                                    <p:animEffect transition="in" filter="randombar(horizontal)">
                                      <p:cBhvr>
                                        <p:cTn id="13" dur="500"/>
                                        <p:tgtEl>
                                          <p:spTgt spid="203"/>
                                        </p:tgtEl>
                                      </p:cBhvr>
                                    </p:animEffect>
                                  </p:childTnLst>
                                </p:cTn>
                              </p:par>
                              <p:par>
                                <p:cTn id="14" presetID="14" presetClass="entr" presetSubtype="10" fill="hold" nodeType="withEffect">
                                  <p:stCondLst>
                                    <p:cond delay="0"/>
                                  </p:stCondLst>
                                  <p:childTnLst>
                                    <p:set>
                                      <p:cBhvr>
                                        <p:cTn id="15" dur="1" fill="hold">
                                          <p:stCondLst>
                                            <p:cond delay="0"/>
                                          </p:stCondLst>
                                        </p:cTn>
                                        <p:tgtEl>
                                          <p:spTgt spid="204"/>
                                        </p:tgtEl>
                                        <p:attrNameLst>
                                          <p:attrName>style.visibility</p:attrName>
                                        </p:attrNameLst>
                                      </p:cBhvr>
                                      <p:to>
                                        <p:strVal val="visible"/>
                                      </p:to>
                                    </p:set>
                                    <p:animEffect transition="in" filter="randombar(horizontal)">
                                      <p:cBhvr>
                                        <p:cTn id="16" dur="500"/>
                                        <p:tgtEl>
                                          <p:spTgt spid="204"/>
                                        </p:tgtEl>
                                      </p:cBhvr>
                                    </p:animEffect>
                                  </p:childTnLst>
                                </p:cTn>
                              </p:par>
                              <p:par>
                                <p:cTn id="17" presetID="14" presetClass="entr" presetSubtype="10" fill="hold" nodeType="withEffect">
                                  <p:stCondLst>
                                    <p:cond delay="0"/>
                                  </p:stCondLst>
                                  <p:childTnLst>
                                    <p:set>
                                      <p:cBhvr>
                                        <p:cTn id="18" dur="1" fill="hold">
                                          <p:stCondLst>
                                            <p:cond delay="0"/>
                                          </p:stCondLst>
                                        </p:cTn>
                                        <p:tgtEl>
                                          <p:spTgt spid="205"/>
                                        </p:tgtEl>
                                        <p:attrNameLst>
                                          <p:attrName>style.visibility</p:attrName>
                                        </p:attrNameLst>
                                      </p:cBhvr>
                                      <p:to>
                                        <p:strVal val="visible"/>
                                      </p:to>
                                    </p:set>
                                    <p:animEffect transition="in" filter="randombar(horizontal)">
                                      <p:cBhvr>
                                        <p:cTn id="19" dur="500"/>
                                        <p:tgtEl>
                                          <p:spTgt spid="20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randombar(horizontal)">
                                      <p:cBhvr>
                                        <p:cTn id="22" dur="500"/>
                                        <p:tgtEl>
                                          <p:spTgt spid="20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randombar(horizontal)">
                                      <p:cBhvr>
                                        <p:cTn id="25" dur="500"/>
                                        <p:tgtEl>
                                          <p:spTgt spid="207"/>
                                        </p:tgtEl>
                                      </p:cBhvr>
                                    </p:animEffect>
                                  </p:childTnLst>
                                </p:cTn>
                              </p:par>
                              <p:par>
                                <p:cTn id="26" presetID="14" presetClass="entr" presetSubtype="10" fill="hold" nodeType="withEffect">
                                  <p:stCondLst>
                                    <p:cond delay="0"/>
                                  </p:stCondLst>
                                  <p:childTnLst>
                                    <p:set>
                                      <p:cBhvr>
                                        <p:cTn id="27" dur="1" fill="hold">
                                          <p:stCondLst>
                                            <p:cond delay="0"/>
                                          </p:stCondLst>
                                        </p:cTn>
                                        <p:tgtEl>
                                          <p:spTgt spid="208"/>
                                        </p:tgtEl>
                                        <p:attrNameLst>
                                          <p:attrName>style.visibility</p:attrName>
                                        </p:attrNameLst>
                                      </p:cBhvr>
                                      <p:to>
                                        <p:strVal val="visible"/>
                                      </p:to>
                                    </p:set>
                                    <p:animEffect transition="in" filter="randombar(horizontal)">
                                      <p:cBhvr>
                                        <p:cTn id="28" dur="500"/>
                                        <p:tgtEl>
                                          <p:spTgt spid="208"/>
                                        </p:tgtEl>
                                      </p:cBhvr>
                                    </p:animEffect>
                                  </p:childTnLst>
                                </p:cTn>
                              </p:par>
                              <p:par>
                                <p:cTn id="29" presetID="14" presetClass="entr" presetSubtype="10" fill="hold" nodeType="withEffect">
                                  <p:stCondLst>
                                    <p:cond delay="0"/>
                                  </p:stCondLst>
                                  <p:childTnLst>
                                    <p:set>
                                      <p:cBhvr>
                                        <p:cTn id="30" dur="1" fill="hold">
                                          <p:stCondLst>
                                            <p:cond delay="0"/>
                                          </p:stCondLst>
                                        </p:cTn>
                                        <p:tgtEl>
                                          <p:spTgt spid="209"/>
                                        </p:tgtEl>
                                        <p:attrNameLst>
                                          <p:attrName>style.visibility</p:attrName>
                                        </p:attrNameLst>
                                      </p:cBhvr>
                                      <p:to>
                                        <p:strVal val="visible"/>
                                      </p:to>
                                    </p:set>
                                    <p:animEffect transition="in" filter="randombar(horizontal)">
                                      <p:cBhvr>
                                        <p:cTn id="31"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02" grpId="0"/>
      <p:bldP spid="203" grpId="0"/>
      <p:bldP spid="206" grpId="0" animBg="1"/>
      <p:bldP spid="20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213"/>
        <p:cNvGrpSpPr/>
        <p:nvPr/>
      </p:nvGrpSpPr>
      <p:grpSpPr>
        <a:xfrm>
          <a:off x="0" y="0"/>
          <a:ext cx="0" cy="0"/>
          <a:chOff x="0" y="0"/>
          <a:chExt cx="0" cy="0"/>
        </a:xfrm>
      </p:grpSpPr>
      <p:sp>
        <p:nvSpPr>
          <p:cNvPr id="214" name="Google Shape;214;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Chi Tiết Bảng HOADON</a:t>
            </a:r>
            <a:endParaRPr>
              <a:latin typeface="Times New Roman" panose="02020603050405020304" pitchFamily="18" charset="0"/>
              <a:cs typeface="Times New Roman" panose="02020603050405020304" pitchFamily="18" charset="0"/>
            </a:endParaRPr>
          </a:p>
        </p:txBody>
      </p:sp>
      <p:pic>
        <p:nvPicPr>
          <p:cNvPr id="215" name="Google Shape;215;p10"/>
          <p:cNvPicPr preferRelativeResize="0">
            <a:picLocks noGrp="1"/>
          </p:cNvPicPr>
          <p:nvPr>
            <p:ph type="body" idx="1"/>
          </p:nvPr>
        </p:nvPicPr>
        <p:blipFill rotWithShape="1">
          <a:blip r:embed="rId4">
            <a:alphaModFix/>
          </a:blip>
          <a:srcRect/>
          <a:stretch/>
        </p:blipFill>
        <p:spPr>
          <a:xfrm>
            <a:off x="3028950" y="4652962"/>
            <a:ext cx="6086475" cy="1335087"/>
          </a:xfrm>
          <a:prstGeom prst="rect">
            <a:avLst/>
          </a:prstGeom>
          <a:noFill/>
          <a:ln>
            <a:noFill/>
          </a:ln>
        </p:spPr>
      </p:pic>
      <p:sp>
        <p:nvSpPr>
          <p:cNvPr id="216" name="Google Shape;216;p10"/>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www.themegallery.com</a:t>
            </a:r>
            <a:endParaRPr>
              <a:latin typeface="Times New Roman" panose="02020603050405020304" pitchFamily="18" charset="0"/>
              <a:cs typeface="Times New Roman" panose="02020603050405020304" pitchFamily="18" charset="0"/>
            </a:endParaRPr>
          </a:p>
        </p:txBody>
      </p:sp>
      <p:sp>
        <p:nvSpPr>
          <p:cNvPr id="217" name="Google Shape;217;p10"/>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Company Logo</a:t>
            </a:r>
            <a:endParaRPr>
              <a:latin typeface="Times New Roman" panose="02020603050405020304" pitchFamily="18" charset="0"/>
              <a:cs typeface="Times New Roman" panose="02020603050405020304" pitchFamily="18" charset="0"/>
            </a:endParaRPr>
          </a:p>
        </p:txBody>
      </p:sp>
      <p:sp>
        <p:nvSpPr>
          <p:cNvPr id="218" name="Google Shape;218;p10"/>
          <p:cNvSpPr txBox="1"/>
          <p:nvPr/>
        </p:nvSpPr>
        <p:spPr>
          <a:xfrm>
            <a:off x="179387" y="4797425"/>
            <a:ext cx="2214562" cy="719137"/>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NHẬP DỮ LIỆU</a:t>
            </a:r>
            <a:endParaRPr>
              <a:latin typeface="Times New Roman" panose="02020603050405020304" pitchFamily="18" charset="0"/>
              <a:cs typeface="Times New Roman" panose="02020603050405020304" pitchFamily="18" charset="0"/>
            </a:endParaRPr>
          </a:p>
        </p:txBody>
      </p:sp>
      <p:pic>
        <p:nvPicPr>
          <p:cNvPr id="219" name="Google Shape;219;p10"/>
          <p:cNvPicPr preferRelativeResize="0"/>
          <p:nvPr/>
        </p:nvPicPr>
        <p:blipFill rotWithShape="1">
          <a:blip r:embed="rId5">
            <a:alphaModFix/>
          </a:blip>
          <a:srcRect/>
          <a:stretch/>
        </p:blipFill>
        <p:spPr>
          <a:xfrm>
            <a:off x="866775" y="1698625"/>
            <a:ext cx="3128962" cy="1990725"/>
          </a:xfrm>
          <a:prstGeom prst="rect">
            <a:avLst/>
          </a:prstGeom>
          <a:noFill/>
          <a:ln>
            <a:noFill/>
          </a:ln>
        </p:spPr>
      </p:pic>
      <p:sp>
        <p:nvSpPr>
          <p:cNvPr id="220" name="Google Shape;220;p10"/>
          <p:cNvSpPr txBox="1"/>
          <p:nvPr/>
        </p:nvSpPr>
        <p:spPr>
          <a:xfrm>
            <a:off x="5724525" y="2333625"/>
            <a:ext cx="2214562"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BẢNG HÓA ĐƠN</a:t>
            </a:r>
            <a:endParaRPr>
              <a:latin typeface="Times New Roman" panose="02020603050405020304" pitchFamily="18" charset="0"/>
              <a:cs typeface="Times New Roman" panose="02020603050405020304" pitchFamily="18" charset="0"/>
            </a:endParaRPr>
          </a:p>
        </p:txBody>
      </p:sp>
      <p:cxnSp>
        <p:nvCxnSpPr>
          <p:cNvPr id="221" name="Google Shape;221;p10"/>
          <p:cNvCxnSpPr/>
          <p:nvPr/>
        </p:nvCxnSpPr>
        <p:spPr>
          <a:xfrm flipH="1">
            <a:off x="3995737" y="2636837"/>
            <a:ext cx="2119312" cy="57150"/>
          </a:xfrm>
          <a:prstGeom prst="straightConnector1">
            <a:avLst/>
          </a:prstGeom>
          <a:noFill/>
          <a:ln w="9525" cap="flat" cmpd="sng">
            <a:solidFill>
              <a:schemeClr val="accent1"/>
            </a:solidFill>
            <a:prstDash val="solid"/>
            <a:miter lim="800000"/>
            <a:headEnd type="none" w="med" len="med"/>
            <a:tailEnd type="triangle" w="med" len="med"/>
          </a:ln>
        </p:spPr>
      </p:cxnSp>
      <p:cxnSp>
        <p:nvCxnSpPr>
          <p:cNvPr id="222" name="Google Shape;222;p10"/>
          <p:cNvCxnSpPr/>
          <p:nvPr/>
        </p:nvCxnSpPr>
        <p:spPr>
          <a:xfrm>
            <a:off x="2268537" y="5084762"/>
            <a:ext cx="935037" cy="0"/>
          </a:xfrm>
          <a:prstGeom prst="straightConnector1">
            <a:avLst/>
          </a:prstGeom>
          <a:noFill/>
          <a:ln w="9525" cap="flat" cmpd="sng">
            <a:solidFill>
              <a:schemeClr val="accent1"/>
            </a:solidFill>
            <a:prstDash val="solid"/>
            <a:miter lim="800000"/>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p:cTn id="7" dur="500" fill="hold"/>
                                        <p:tgtEl>
                                          <p:spTgt spid="214"/>
                                        </p:tgtEl>
                                        <p:attrNameLst>
                                          <p:attrName>ppt_w</p:attrName>
                                        </p:attrNameLst>
                                      </p:cBhvr>
                                      <p:tavLst>
                                        <p:tav tm="0">
                                          <p:val>
                                            <p:fltVal val="0"/>
                                          </p:val>
                                        </p:tav>
                                        <p:tav tm="100000">
                                          <p:val>
                                            <p:strVal val="#ppt_w"/>
                                          </p:val>
                                        </p:tav>
                                      </p:tavLst>
                                    </p:anim>
                                    <p:anim calcmode="lin" valueType="num">
                                      <p:cBhvr>
                                        <p:cTn id="8" dur="500" fill="hold"/>
                                        <p:tgtEl>
                                          <p:spTgt spid="214"/>
                                        </p:tgtEl>
                                        <p:attrNameLst>
                                          <p:attrName>ppt_h</p:attrName>
                                        </p:attrNameLst>
                                      </p:cBhvr>
                                      <p:tavLst>
                                        <p:tav tm="0">
                                          <p:val>
                                            <p:fltVal val="0"/>
                                          </p:val>
                                        </p:tav>
                                        <p:tav tm="100000">
                                          <p:val>
                                            <p:strVal val="#ppt_h"/>
                                          </p:val>
                                        </p:tav>
                                      </p:tavLst>
                                    </p:anim>
                                    <p:animEffect transition="in" filter="fade">
                                      <p:cBhvr>
                                        <p:cTn id="9" dur="500"/>
                                        <p:tgtEl>
                                          <p:spTgt spid="214"/>
                                        </p:tgtEl>
                                      </p:cBhvr>
                                    </p:animEffect>
                                  </p:childTnLst>
                                </p:cTn>
                              </p:par>
                              <p:par>
                                <p:cTn id="10" presetID="53" presetClass="entr" presetSubtype="16" fill="hold" nodeType="withEffect">
                                  <p:stCondLst>
                                    <p:cond delay="0"/>
                                  </p:stCondLst>
                                  <p:childTnLst>
                                    <p:set>
                                      <p:cBhvr>
                                        <p:cTn id="11" dur="1" fill="hold">
                                          <p:stCondLst>
                                            <p:cond delay="0"/>
                                          </p:stCondLst>
                                        </p:cTn>
                                        <p:tgtEl>
                                          <p:spTgt spid="215"/>
                                        </p:tgtEl>
                                        <p:attrNameLst>
                                          <p:attrName>style.visibility</p:attrName>
                                        </p:attrNameLst>
                                      </p:cBhvr>
                                      <p:to>
                                        <p:strVal val="visible"/>
                                      </p:to>
                                    </p:set>
                                    <p:anim calcmode="lin" valueType="num">
                                      <p:cBhvr>
                                        <p:cTn id="12" dur="500" fill="hold"/>
                                        <p:tgtEl>
                                          <p:spTgt spid="215"/>
                                        </p:tgtEl>
                                        <p:attrNameLst>
                                          <p:attrName>ppt_w</p:attrName>
                                        </p:attrNameLst>
                                      </p:cBhvr>
                                      <p:tavLst>
                                        <p:tav tm="0">
                                          <p:val>
                                            <p:fltVal val="0"/>
                                          </p:val>
                                        </p:tav>
                                        <p:tav tm="100000">
                                          <p:val>
                                            <p:strVal val="#ppt_w"/>
                                          </p:val>
                                        </p:tav>
                                      </p:tavLst>
                                    </p:anim>
                                    <p:anim calcmode="lin" valueType="num">
                                      <p:cBhvr>
                                        <p:cTn id="13" dur="500" fill="hold"/>
                                        <p:tgtEl>
                                          <p:spTgt spid="215"/>
                                        </p:tgtEl>
                                        <p:attrNameLst>
                                          <p:attrName>ppt_h</p:attrName>
                                        </p:attrNameLst>
                                      </p:cBhvr>
                                      <p:tavLst>
                                        <p:tav tm="0">
                                          <p:val>
                                            <p:fltVal val="0"/>
                                          </p:val>
                                        </p:tav>
                                        <p:tav tm="100000">
                                          <p:val>
                                            <p:strVal val="#ppt_h"/>
                                          </p:val>
                                        </p:tav>
                                      </p:tavLst>
                                    </p:anim>
                                    <p:animEffect transition="in" filter="fade">
                                      <p:cBhvr>
                                        <p:cTn id="14" dur="500"/>
                                        <p:tgtEl>
                                          <p:spTgt spid="2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6"/>
                                        </p:tgtEl>
                                        <p:attrNameLst>
                                          <p:attrName>style.visibility</p:attrName>
                                        </p:attrNameLst>
                                      </p:cBhvr>
                                      <p:to>
                                        <p:strVal val="visible"/>
                                      </p:to>
                                    </p:set>
                                    <p:anim calcmode="lin" valueType="num">
                                      <p:cBhvr>
                                        <p:cTn id="17" dur="500" fill="hold"/>
                                        <p:tgtEl>
                                          <p:spTgt spid="216"/>
                                        </p:tgtEl>
                                        <p:attrNameLst>
                                          <p:attrName>ppt_w</p:attrName>
                                        </p:attrNameLst>
                                      </p:cBhvr>
                                      <p:tavLst>
                                        <p:tav tm="0">
                                          <p:val>
                                            <p:fltVal val="0"/>
                                          </p:val>
                                        </p:tav>
                                        <p:tav tm="100000">
                                          <p:val>
                                            <p:strVal val="#ppt_w"/>
                                          </p:val>
                                        </p:tav>
                                      </p:tavLst>
                                    </p:anim>
                                    <p:anim calcmode="lin" valueType="num">
                                      <p:cBhvr>
                                        <p:cTn id="18" dur="500" fill="hold"/>
                                        <p:tgtEl>
                                          <p:spTgt spid="216"/>
                                        </p:tgtEl>
                                        <p:attrNameLst>
                                          <p:attrName>ppt_h</p:attrName>
                                        </p:attrNameLst>
                                      </p:cBhvr>
                                      <p:tavLst>
                                        <p:tav tm="0">
                                          <p:val>
                                            <p:fltVal val="0"/>
                                          </p:val>
                                        </p:tav>
                                        <p:tav tm="100000">
                                          <p:val>
                                            <p:strVal val="#ppt_h"/>
                                          </p:val>
                                        </p:tav>
                                      </p:tavLst>
                                    </p:anim>
                                    <p:animEffect transition="in" filter="fade">
                                      <p:cBhvr>
                                        <p:cTn id="19" dur="500"/>
                                        <p:tgtEl>
                                          <p:spTgt spid="2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7"/>
                                        </p:tgtEl>
                                        <p:attrNameLst>
                                          <p:attrName>style.visibility</p:attrName>
                                        </p:attrNameLst>
                                      </p:cBhvr>
                                      <p:to>
                                        <p:strVal val="visible"/>
                                      </p:to>
                                    </p:set>
                                    <p:anim calcmode="lin" valueType="num">
                                      <p:cBhvr>
                                        <p:cTn id="22" dur="500" fill="hold"/>
                                        <p:tgtEl>
                                          <p:spTgt spid="217"/>
                                        </p:tgtEl>
                                        <p:attrNameLst>
                                          <p:attrName>ppt_w</p:attrName>
                                        </p:attrNameLst>
                                      </p:cBhvr>
                                      <p:tavLst>
                                        <p:tav tm="0">
                                          <p:val>
                                            <p:fltVal val="0"/>
                                          </p:val>
                                        </p:tav>
                                        <p:tav tm="100000">
                                          <p:val>
                                            <p:strVal val="#ppt_w"/>
                                          </p:val>
                                        </p:tav>
                                      </p:tavLst>
                                    </p:anim>
                                    <p:anim calcmode="lin" valueType="num">
                                      <p:cBhvr>
                                        <p:cTn id="23" dur="500" fill="hold"/>
                                        <p:tgtEl>
                                          <p:spTgt spid="217"/>
                                        </p:tgtEl>
                                        <p:attrNameLst>
                                          <p:attrName>ppt_h</p:attrName>
                                        </p:attrNameLst>
                                      </p:cBhvr>
                                      <p:tavLst>
                                        <p:tav tm="0">
                                          <p:val>
                                            <p:fltVal val="0"/>
                                          </p:val>
                                        </p:tav>
                                        <p:tav tm="100000">
                                          <p:val>
                                            <p:strVal val="#ppt_h"/>
                                          </p:val>
                                        </p:tav>
                                      </p:tavLst>
                                    </p:anim>
                                    <p:animEffect transition="in" filter="fade">
                                      <p:cBhvr>
                                        <p:cTn id="24" dur="500"/>
                                        <p:tgtEl>
                                          <p:spTgt spid="2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18"/>
                                        </p:tgtEl>
                                        <p:attrNameLst>
                                          <p:attrName>style.visibility</p:attrName>
                                        </p:attrNameLst>
                                      </p:cBhvr>
                                      <p:to>
                                        <p:strVal val="visible"/>
                                      </p:to>
                                    </p:set>
                                    <p:anim calcmode="lin" valueType="num">
                                      <p:cBhvr>
                                        <p:cTn id="27" dur="500" fill="hold"/>
                                        <p:tgtEl>
                                          <p:spTgt spid="218"/>
                                        </p:tgtEl>
                                        <p:attrNameLst>
                                          <p:attrName>ppt_w</p:attrName>
                                        </p:attrNameLst>
                                      </p:cBhvr>
                                      <p:tavLst>
                                        <p:tav tm="0">
                                          <p:val>
                                            <p:fltVal val="0"/>
                                          </p:val>
                                        </p:tav>
                                        <p:tav tm="100000">
                                          <p:val>
                                            <p:strVal val="#ppt_w"/>
                                          </p:val>
                                        </p:tav>
                                      </p:tavLst>
                                    </p:anim>
                                    <p:anim calcmode="lin" valueType="num">
                                      <p:cBhvr>
                                        <p:cTn id="28" dur="500" fill="hold"/>
                                        <p:tgtEl>
                                          <p:spTgt spid="218"/>
                                        </p:tgtEl>
                                        <p:attrNameLst>
                                          <p:attrName>ppt_h</p:attrName>
                                        </p:attrNameLst>
                                      </p:cBhvr>
                                      <p:tavLst>
                                        <p:tav tm="0">
                                          <p:val>
                                            <p:fltVal val="0"/>
                                          </p:val>
                                        </p:tav>
                                        <p:tav tm="100000">
                                          <p:val>
                                            <p:strVal val="#ppt_h"/>
                                          </p:val>
                                        </p:tav>
                                      </p:tavLst>
                                    </p:anim>
                                    <p:animEffect transition="in" filter="fade">
                                      <p:cBhvr>
                                        <p:cTn id="29" dur="500"/>
                                        <p:tgtEl>
                                          <p:spTgt spid="218"/>
                                        </p:tgtEl>
                                      </p:cBhvr>
                                    </p:animEffect>
                                  </p:childTnLst>
                                </p:cTn>
                              </p:par>
                              <p:par>
                                <p:cTn id="30" presetID="53" presetClass="entr" presetSubtype="16" fill="hold" nodeType="withEffect">
                                  <p:stCondLst>
                                    <p:cond delay="0"/>
                                  </p:stCondLst>
                                  <p:childTnLst>
                                    <p:set>
                                      <p:cBhvr>
                                        <p:cTn id="31" dur="1" fill="hold">
                                          <p:stCondLst>
                                            <p:cond delay="0"/>
                                          </p:stCondLst>
                                        </p:cTn>
                                        <p:tgtEl>
                                          <p:spTgt spid="219"/>
                                        </p:tgtEl>
                                        <p:attrNameLst>
                                          <p:attrName>style.visibility</p:attrName>
                                        </p:attrNameLst>
                                      </p:cBhvr>
                                      <p:to>
                                        <p:strVal val="visible"/>
                                      </p:to>
                                    </p:set>
                                    <p:anim calcmode="lin" valueType="num">
                                      <p:cBhvr>
                                        <p:cTn id="32" dur="500" fill="hold"/>
                                        <p:tgtEl>
                                          <p:spTgt spid="219"/>
                                        </p:tgtEl>
                                        <p:attrNameLst>
                                          <p:attrName>ppt_w</p:attrName>
                                        </p:attrNameLst>
                                      </p:cBhvr>
                                      <p:tavLst>
                                        <p:tav tm="0">
                                          <p:val>
                                            <p:fltVal val="0"/>
                                          </p:val>
                                        </p:tav>
                                        <p:tav tm="100000">
                                          <p:val>
                                            <p:strVal val="#ppt_w"/>
                                          </p:val>
                                        </p:tav>
                                      </p:tavLst>
                                    </p:anim>
                                    <p:anim calcmode="lin" valueType="num">
                                      <p:cBhvr>
                                        <p:cTn id="33" dur="500" fill="hold"/>
                                        <p:tgtEl>
                                          <p:spTgt spid="219"/>
                                        </p:tgtEl>
                                        <p:attrNameLst>
                                          <p:attrName>ppt_h</p:attrName>
                                        </p:attrNameLst>
                                      </p:cBhvr>
                                      <p:tavLst>
                                        <p:tav tm="0">
                                          <p:val>
                                            <p:fltVal val="0"/>
                                          </p:val>
                                        </p:tav>
                                        <p:tav tm="100000">
                                          <p:val>
                                            <p:strVal val="#ppt_h"/>
                                          </p:val>
                                        </p:tav>
                                      </p:tavLst>
                                    </p:anim>
                                    <p:animEffect transition="in" filter="fade">
                                      <p:cBhvr>
                                        <p:cTn id="34" dur="500"/>
                                        <p:tgtEl>
                                          <p:spTgt spid="2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anim calcmode="lin" valueType="num">
                                      <p:cBhvr>
                                        <p:cTn id="37" dur="500" fill="hold"/>
                                        <p:tgtEl>
                                          <p:spTgt spid="220"/>
                                        </p:tgtEl>
                                        <p:attrNameLst>
                                          <p:attrName>ppt_w</p:attrName>
                                        </p:attrNameLst>
                                      </p:cBhvr>
                                      <p:tavLst>
                                        <p:tav tm="0">
                                          <p:val>
                                            <p:fltVal val="0"/>
                                          </p:val>
                                        </p:tav>
                                        <p:tav tm="100000">
                                          <p:val>
                                            <p:strVal val="#ppt_w"/>
                                          </p:val>
                                        </p:tav>
                                      </p:tavLst>
                                    </p:anim>
                                    <p:anim calcmode="lin" valueType="num">
                                      <p:cBhvr>
                                        <p:cTn id="38" dur="500" fill="hold"/>
                                        <p:tgtEl>
                                          <p:spTgt spid="220"/>
                                        </p:tgtEl>
                                        <p:attrNameLst>
                                          <p:attrName>ppt_h</p:attrName>
                                        </p:attrNameLst>
                                      </p:cBhvr>
                                      <p:tavLst>
                                        <p:tav tm="0">
                                          <p:val>
                                            <p:fltVal val="0"/>
                                          </p:val>
                                        </p:tav>
                                        <p:tav tm="100000">
                                          <p:val>
                                            <p:strVal val="#ppt_h"/>
                                          </p:val>
                                        </p:tav>
                                      </p:tavLst>
                                    </p:anim>
                                    <p:animEffect transition="in" filter="fade">
                                      <p:cBhvr>
                                        <p:cTn id="39" dur="500"/>
                                        <p:tgtEl>
                                          <p:spTgt spid="220"/>
                                        </p:tgtEl>
                                      </p:cBhvr>
                                    </p:animEffect>
                                  </p:childTnLst>
                                </p:cTn>
                              </p:par>
                              <p:par>
                                <p:cTn id="40" presetID="53" presetClass="entr" presetSubtype="16" fill="hold" nodeType="withEffect">
                                  <p:stCondLst>
                                    <p:cond delay="0"/>
                                  </p:stCondLst>
                                  <p:childTnLst>
                                    <p:set>
                                      <p:cBhvr>
                                        <p:cTn id="41" dur="1" fill="hold">
                                          <p:stCondLst>
                                            <p:cond delay="0"/>
                                          </p:stCondLst>
                                        </p:cTn>
                                        <p:tgtEl>
                                          <p:spTgt spid="221"/>
                                        </p:tgtEl>
                                        <p:attrNameLst>
                                          <p:attrName>style.visibility</p:attrName>
                                        </p:attrNameLst>
                                      </p:cBhvr>
                                      <p:to>
                                        <p:strVal val="visible"/>
                                      </p:to>
                                    </p:set>
                                    <p:anim calcmode="lin" valueType="num">
                                      <p:cBhvr>
                                        <p:cTn id="42" dur="500" fill="hold"/>
                                        <p:tgtEl>
                                          <p:spTgt spid="221"/>
                                        </p:tgtEl>
                                        <p:attrNameLst>
                                          <p:attrName>ppt_w</p:attrName>
                                        </p:attrNameLst>
                                      </p:cBhvr>
                                      <p:tavLst>
                                        <p:tav tm="0">
                                          <p:val>
                                            <p:fltVal val="0"/>
                                          </p:val>
                                        </p:tav>
                                        <p:tav tm="100000">
                                          <p:val>
                                            <p:strVal val="#ppt_w"/>
                                          </p:val>
                                        </p:tav>
                                      </p:tavLst>
                                    </p:anim>
                                    <p:anim calcmode="lin" valueType="num">
                                      <p:cBhvr>
                                        <p:cTn id="43" dur="500" fill="hold"/>
                                        <p:tgtEl>
                                          <p:spTgt spid="221"/>
                                        </p:tgtEl>
                                        <p:attrNameLst>
                                          <p:attrName>ppt_h</p:attrName>
                                        </p:attrNameLst>
                                      </p:cBhvr>
                                      <p:tavLst>
                                        <p:tav tm="0">
                                          <p:val>
                                            <p:fltVal val="0"/>
                                          </p:val>
                                        </p:tav>
                                        <p:tav tm="100000">
                                          <p:val>
                                            <p:strVal val="#ppt_h"/>
                                          </p:val>
                                        </p:tav>
                                      </p:tavLst>
                                    </p:anim>
                                    <p:animEffect transition="in" filter="fade">
                                      <p:cBhvr>
                                        <p:cTn id="44" dur="500"/>
                                        <p:tgtEl>
                                          <p:spTgt spid="221"/>
                                        </p:tgtEl>
                                      </p:cBhvr>
                                    </p:animEffect>
                                  </p:childTnLst>
                                </p:cTn>
                              </p:par>
                              <p:par>
                                <p:cTn id="45" presetID="53" presetClass="entr" presetSubtype="16" fill="hold" nodeType="withEffect">
                                  <p:stCondLst>
                                    <p:cond delay="0"/>
                                  </p:stCondLst>
                                  <p:childTnLst>
                                    <p:set>
                                      <p:cBhvr>
                                        <p:cTn id="46" dur="1" fill="hold">
                                          <p:stCondLst>
                                            <p:cond delay="0"/>
                                          </p:stCondLst>
                                        </p:cTn>
                                        <p:tgtEl>
                                          <p:spTgt spid="222"/>
                                        </p:tgtEl>
                                        <p:attrNameLst>
                                          <p:attrName>style.visibility</p:attrName>
                                        </p:attrNameLst>
                                      </p:cBhvr>
                                      <p:to>
                                        <p:strVal val="visible"/>
                                      </p:to>
                                    </p:set>
                                    <p:anim calcmode="lin" valueType="num">
                                      <p:cBhvr>
                                        <p:cTn id="47" dur="500" fill="hold"/>
                                        <p:tgtEl>
                                          <p:spTgt spid="222"/>
                                        </p:tgtEl>
                                        <p:attrNameLst>
                                          <p:attrName>ppt_w</p:attrName>
                                        </p:attrNameLst>
                                      </p:cBhvr>
                                      <p:tavLst>
                                        <p:tav tm="0">
                                          <p:val>
                                            <p:fltVal val="0"/>
                                          </p:val>
                                        </p:tav>
                                        <p:tav tm="100000">
                                          <p:val>
                                            <p:strVal val="#ppt_w"/>
                                          </p:val>
                                        </p:tav>
                                      </p:tavLst>
                                    </p:anim>
                                    <p:anim calcmode="lin" valueType="num">
                                      <p:cBhvr>
                                        <p:cTn id="48" dur="500" fill="hold"/>
                                        <p:tgtEl>
                                          <p:spTgt spid="222"/>
                                        </p:tgtEl>
                                        <p:attrNameLst>
                                          <p:attrName>ppt_h</p:attrName>
                                        </p:attrNameLst>
                                      </p:cBhvr>
                                      <p:tavLst>
                                        <p:tav tm="0">
                                          <p:val>
                                            <p:fltVal val="0"/>
                                          </p:val>
                                        </p:tav>
                                        <p:tav tm="100000">
                                          <p:val>
                                            <p:strVal val="#ppt_h"/>
                                          </p:val>
                                        </p:tav>
                                      </p:tavLst>
                                    </p:anim>
                                    <p:animEffect transition="in" filter="fade">
                                      <p:cBhvr>
                                        <p:cTn id="49"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6" grpId="0"/>
      <p:bldP spid="217" grpId="0"/>
      <p:bldP spid="218" grpId="0" animBg="1"/>
      <p:bldP spid="2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226"/>
        <p:cNvGrpSpPr/>
        <p:nvPr/>
      </p:nvGrpSpPr>
      <p:grpSpPr>
        <a:xfrm>
          <a:off x="0" y="0"/>
          <a:ext cx="0" cy="0"/>
          <a:chOff x="0" y="0"/>
          <a:chExt cx="0" cy="0"/>
        </a:xfrm>
      </p:grpSpPr>
      <p:sp>
        <p:nvSpPr>
          <p:cNvPr id="227" name="Google Shape;227;p11"/>
          <p:cNvSpPr txBox="1">
            <a:spLocks noGrp="1"/>
          </p:cNvSpPr>
          <p:nvPr>
            <p:ph type="title"/>
          </p:nvPr>
        </p:nvSpPr>
        <p:spPr>
          <a:xfrm>
            <a:off x="440880" y="370713"/>
            <a:ext cx="84963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Những Lệnh Ràng Buộc Của CSDL</a:t>
            </a:r>
            <a:endParaRPr>
              <a:latin typeface="Times New Roman" panose="02020603050405020304" pitchFamily="18" charset="0"/>
              <a:cs typeface="Times New Roman" panose="02020603050405020304" pitchFamily="18" charset="0"/>
            </a:endParaRPr>
          </a:p>
        </p:txBody>
      </p:sp>
      <p:pic>
        <p:nvPicPr>
          <p:cNvPr id="228" name="Google Shape;228;p11"/>
          <p:cNvPicPr preferRelativeResize="0">
            <a:picLocks noGrp="1"/>
          </p:cNvPicPr>
          <p:nvPr>
            <p:ph type="body" idx="1"/>
          </p:nvPr>
        </p:nvPicPr>
        <p:blipFill rotWithShape="1">
          <a:blip r:embed="rId4">
            <a:alphaModFix/>
          </a:blip>
          <a:srcRect/>
          <a:stretch/>
        </p:blipFill>
        <p:spPr>
          <a:xfrm>
            <a:off x="827087" y="2205037"/>
            <a:ext cx="7345362" cy="3384550"/>
          </a:xfrm>
          <a:prstGeom prst="rect">
            <a:avLst/>
          </a:prstGeom>
          <a:noFill/>
          <a:ln>
            <a:noFill/>
          </a:ln>
        </p:spPr>
      </p:pic>
      <p:sp>
        <p:nvSpPr>
          <p:cNvPr id="229" name="Google Shape;229;p11"/>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dirty="0">
                <a:solidFill>
                  <a:srgbClr val="FFFFFF"/>
                </a:solidFill>
                <a:latin typeface="Times New Roman" panose="02020603050405020304" pitchFamily="18" charset="0"/>
                <a:cs typeface="Times New Roman" panose="02020603050405020304" pitchFamily="18" charset="0"/>
                <a:sym typeface="Arial"/>
              </a:rPr>
              <a:t>www.themegallery.com</a:t>
            </a:r>
            <a:endParaRPr dirty="0">
              <a:latin typeface="Times New Roman" panose="02020603050405020304" pitchFamily="18" charset="0"/>
              <a:cs typeface="Times New Roman" panose="02020603050405020304" pitchFamily="18" charset="0"/>
            </a:endParaRPr>
          </a:p>
        </p:txBody>
      </p:sp>
      <p:sp>
        <p:nvSpPr>
          <p:cNvPr id="230" name="Google Shape;230;p11"/>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dirty="0">
                <a:solidFill>
                  <a:srgbClr val="FFFFFF"/>
                </a:solidFill>
                <a:latin typeface="Times New Roman" panose="02020603050405020304" pitchFamily="18" charset="0"/>
                <a:cs typeface="Times New Roman" panose="02020603050405020304" pitchFamily="18" charset="0"/>
                <a:sym typeface="Arial"/>
              </a:rPr>
              <a:t>Company Logo</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500"/>
                                        <p:tgtEl>
                                          <p:spTgt spid="227"/>
                                        </p:tgtEl>
                                      </p:cBhvr>
                                    </p:animEffect>
                                  </p:childTnLst>
                                </p:cTn>
                              </p:par>
                              <p:par>
                                <p:cTn id="8" presetID="10" presetClass="entr" presetSubtype="0"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fade">
                                      <p:cBhvr>
                                        <p:cTn id="10" dur="500"/>
                                        <p:tgtEl>
                                          <p:spTgt spid="2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9"/>
                                        </p:tgtEl>
                                        <p:attrNameLst>
                                          <p:attrName>style.visibility</p:attrName>
                                        </p:attrNameLst>
                                      </p:cBhvr>
                                      <p:to>
                                        <p:strVal val="visible"/>
                                      </p:to>
                                    </p:set>
                                    <p:animEffect transition="in" filter="fade">
                                      <p:cBhvr>
                                        <p:cTn id="13" dur="500"/>
                                        <p:tgtEl>
                                          <p:spTgt spid="2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0"/>
                                        </p:tgtEl>
                                        <p:attrNameLst>
                                          <p:attrName>style.visibility</p:attrName>
                                        </p:attrNameLst>
                                      </p:cBhvr>
                                      <p:to>
                                        <p:strVal val="visible"/>
                                      </p:to>
                                    </p:set>
                                    <p:animEffect transition="in" filter="fade">
                                      <p:cBhvr>
                                        <p:cTn id="16"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29" grpId="0"/>
      <p:bldP spid="23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234"/>
        <p:cNvGrpSpPr/>
        <p:nvPr/>
      </p:nvGrpSpPr>
      <p:grpSpPr>
        <a:xfrm>
          <a:off x="0" y="0"/>
          <a:ext cx="0" cy="0"/>
          <a:chOff x="0" y="0"/>
          <a:chExt cx="0" cy="0"/>
        </a:xfrm>
      </p:grpSpPr>
      <p:sp>
        <p:nvSpPr>
          <p:cNvPr id="235" name="Google Shape;235;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Diagram của CSDL SÂN BÓNG</a:t>
            </a:r>
            <a:endParaRPr>
              <a:latin typeface="Times New Roman" panose="02020603050405020304" pitchFamily="18" charset="0"/>
              <a:cs typeface="Times New Roman" panose="02020603050405020304" pitchFamily="18" charset="0"/>
            </a:endParaRPr>
          </a:p>
        </p:txBody>
      </p:sp>
      <p:pic>
        <p:nvPicPr>
          <p:cNvPr id="236" name="Google Shape;236;p12"/>
          <p:cNvPicPr preferRelativeResize="0"/>
          <p:nvPr/>
        </p:nvPicPr>
        <p:blipFill rotWithShape="1">
          <a:blip r:embed="rId4">
            <a:alphaModFix/>
          </a:blip>
          <a:srcRect/>
          <a:stretch/>
        </p:blipFill>
        <p:spPr>
          <a:xfrm>
            <a:off x="862012" y="1412875"/>
            <a:ext cx="7419975" cy="52022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1000"/>
                                        <p:tgtEl>
                                          <p:spTgt spid="235"/>
                                        </p:tgtEl>
                                      </p:cBhvr>
                                    </p:animEffect>
                                    <p:anim calcmode="lin" valueType="num">
                                      <p:cBhvr>
                                        <p:cTn id="8" dur="1000" fill="hold"/>
                                        <p:tgtEl>
                                          <p:spTgt spid="235"/>
                                        </p:tgtEl>
                                        <p:attrNameLst>
                                          <p:attrName>ppt_x</p:attrName>
                                        </p:attrNameLst>
                                      </p:cBhvr>
                                      <p:tavLst>
                                        <p:tav tm="0">
                                          <p:val>
                                            <p:strVal val="#ppt_x"/>
                                          </p:val>
                                        </p:tav>
                                        <p:tav tm="100000">
                                          <p:val>
                                            <p:strVal val="#ppt_x"/>
                                          </p:val>
                                        </p:tav>
                                      </p:tavLst>
                                    </p:anim>
                                    <p:anim calcmode="lin" valueType="num">
                                      <p:cBhvr>
                                        <p:cTn id="9" dur="1000" fill="hold"/>
                                        <p:tgtEl>
                                          <p:spTgt spid="23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6"/>
                                        </p:tgtEl>
                                        <p:attrNameLst>
                                          <p:attrName>style.visibility</p:attrName>
                                        </p:attrNameLst>
                                      </p:cBhvr>
                                      <p:to>
                                        <p:strVal val="visible"/>
                                      </p:to>
                                    </p:set>
                                    <p:animEffect transition="in" filter="fade">
                                      <p:cBhvr>
                                        <p:cTn id="12" dur="1000"/>
                                        <p:tgtEl>
                                          <p:spTgt spid="236"/>
                                        </p:tgtEl>
                                      </p:cBhvr>
                                    </p:animEffect>
                                    <p:anim calcmode="lin" valueType="num">
                                      <p:cBhvr>
                                        <p:cTn id="13" dur="1000" fill="hold"/>
                                        <p:tgtEl>
                                          <p:spTgt spid="236"/>
                                        </p:tgtEl>
                                        <p:attrNameLst>
                                          <p:attrName>ppt_x</p:attrName>
                                        </p:attrNameLst>
                                      </p:cBhvr>
                                      <p:tavLst>
                                        <p:tav tm="0">
                                          <p:val>
                                            <p:strVal val="#ppt_x"/>
                                          </p:val>
                                        </p:tav>
                                        <p:tav tm="100000">
                                          <p:val>
                                            <p:strVal val="#ppt_x"/>
                                          </p:val>
                                        </p:tav>
                                      </p:tavLst>
                                    </p:anim>
                                    <p:anim calcmode="lin" valueType="num">
                                      <p:cBhvr>
                                        <p:cTn id="14"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Shape 240"/>
        <p:cNvGrpSpPr/>
        <p:nvPr/>
      </p:nvGrpSpPr>
      <p:grpSpPr>
        <a:xfrm>
          <a:off x="0" y="0"/>
          <a:ext cx="0" cy="0"/>
          <a:chOff x="0" y="0"/>
          <a:chExt cx="0" cy="0"/>
        </a:xfrm>
      </p:grpSpPr>
      <p:pic>
        <p:nvPicPr>
          <p:cNvPr id="4" name="Google Shape;242;p13">
            <a:extLst>
              <a:ext uri="{FF2B5EF4-FFF2-40B4-BE49-F238E27FC236}">
                <a16:creationId xmlns="" xmlns:a16="http://schemas.microsoft.com/office/drawing/2014/main" id="{E1171052-E4DE-6B77-9A3E-FAE100C4D771}"/>
              </a:ext>
            </a:extLst>
          </p:cNvPr>
          <p:cNvPicPr preferRelativeResize="0"/>
          <p:nvPr/>
        </p:nvPicPr>
        <p:blipFill rotWithShape="1">
          <a:blip r:embed="rId4">
            <a:alphaModFix/>
          </a:blip>
          <a:srcRect/>
          <a:stretch/>
        </p:blipFill>
        <p:spPr>
          <a:xfrm>
            <a:off x="0" y="0"/>
            <a:ext cx="1690687" cy="158062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sym typeface="Calibri"/>
              </a:rPr>
              <a:t>QUẢN LÝ SÂN BÓNG ĐÁ MINI</a:t>
            </a:r>
            <a:endParaRPr/>
          </a:p>
        </p:txBody>
      </p:sp>
      <p:sp>
        <p:nvSpPr>
          <p:cNvPr id="98" name="Google Shape;98;p2"/>
          <p:cNvSpPr txBox="1"/>
          <p:nvPr/>
        </p:nvSpPr>
        <p:spPr>
          <a:xfrm>
            <a:off x="1660525" y="722312"/>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99" name="Google Shape;99;p2"/>
          <p:cNvSpPr/>
          <p:nvPr/>
        </p:nvSpPr>
        <p:spPr>
          <a:xfrm rot="5400000">
            <a:off x="-2422525" y="1474787"/>
            <a:ext cx="4824412" cy="4770437"/>
          </a:xfrm>
          <a:custGeom>
            <a:avLst/>
            <a:gdLst/>
            <a:ahLst/>
            <a:cxnLst/>
            <a:rect l="l" t="t" r="r" b="b"/>
            <a:pathLst>
              <a:path w="21600" h="21600" extrusionOk="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lnTo>
                  <a:pt x="323" y="10641"/>
                </a:lnTo>
                <a:close/>
              </a:path>
            </a:pathLst>
          </a:custGeom>
          <a:gradFill>
            <a:gsLst>
              <a:gs pos="0">
                <a:srgbClr val="AAB1BB"/>
              </a:gs>
              <a:gs pos="50000">
                <a:schemeClr val="dk2"/>
              </a:gs>
              <a:gs pos="100000">
                <a:srgbClr val="AAB1BB"/>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00" name="Google Shape;100;p2"/>
          <p:cNvSpPr/>
          <p:nvPr/>
        </p:nvSpPr>
        <p:spPr>
          <a:xfrm rot="5400000" flipH="1">
            <a:off x="-2016918" y="1910556"/>
            <a:ext cx="4032250" cy="3929062"/>
          </a:xfrm>
          <a:custGeom>
            <a:avLst/>
            <a:gdLst/>
            <a:ahLst/>
            <a:cxnLst/>
            <a:rect l="l" t="t" r="r" b="b"/>
            <a:pathLst>
              <a:path w="21600" h="21600" extrusionOk="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lnTo>
                  <a:pt x="10744" y="10800"/>
                </a:lnTo>
                <a:close/>
              </a:path>
            </a:pathLst>
          </a:custGeom>
          <a:gradFill>
            <a:gsLst>
              <a:gs pos="0">
                <a:srgbClr val="0563C1">
                  <a:alpha val="55686"/>
                </a:srgbClr>
              </a:gs>
              <a:gs pos="100000">
                <a:srgbClr val="FFFFFF">
                  <a:alpha val="47843"/>
                </a:srgbClr>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01" name="Google Shape;101;p2"/>
          <p:cNvSpPr/>
          <p:nvPr/>
        </p:nvSpPr>
        <p:spPr>
          <a:xfrm>
            <a:off x="2241550" y="4949825"/>
            <a:ext cx="4797425" cy="508000"/>
          </a:xfrm>
          <a:prstGeom prst="roundRect">
            <a:avLst>
              <a:gd name="adj" fmla="val 10800"/>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u="none">
                <a:solidFill>
                  <a:schemeClr val="lt2"/>
                </a:solidFill>
                <a:sym typeface="Arial"/>
              </a:rPr>
              <a:t>3. TRẦN HOÀNG MINH HẬU_2001190522</a:t>
            </a:r>
            <a:endParaRPr/>
          </a:p>
        </p:txBody>
      </p:sp>
      <p:sp>
        <p:nvSpPr>
          <p:cNvPr id="102" name="Google Shape;102;p2"/>
          <p:cNvSpPr/>
          <p:nvPr/>
        </p:nvSpPr>
        <p:spPr>
          <a:xfrm>
            <a:off x="2682875" y="3449637"/>
            <a:ext cx="4419600" cy="508000"/>
          </a:xfrm>
          <a:prstGeom prst="roundRect">
            <a:avLst>
              <a:gd name="adj" fmla="val 10800"/>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u="none">
                <a:solidFill>
                  <a:schemeClr val="lt2"/>
                </a:solidFill>
                <a:sym typeface="Arial"/>
              </a:rPr>
              <a:t>2. LÊ TỰ KIÊN_2001190627	</a:t>
            </a:r>
            <a:endParaRPr/>
          </a:p>
        </p:txBody>
      </p:sp>
      <p:sp>
        <p:nvSpPr>
          <p:cNvPr id="103" name="Google Shape;103;p2"/>
          <p:cNvSpPr/>
          <p:nvPr/>
        </p:nvSpPr>
        <p:spPr>
          <a:xfrm>
            <a:off x="2241550" y="2108200"/>
            <a:ext cx="4419600" cy="508000"/>
          </a:xfrm>
          <a:prstGeom prst="roundRect">
            <a:avLst>
              <a:gd name="adj" fmla="val 10800"/>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u="none">
                <a:solidFill>
                  <a:schemeClr val="lt2"/>
                </a:solidFill>
                <a:sym typeface="Arial"/>
              </a:rPr>
              <a:t>1. NGUYỄN THÀNH NAM _2001190685</a:t>
            </a:r>
            <a:endParaRPr/>
          </a:p>
        </p:txBody>
      </p:sp>
      <p:grpSp>
        <p:nvGrpSpPr>
          <p:cNvPr id="104" name="Google Shape;104;p2"/>
          <p:cNvGrpSpPr/>
          <p:nvPr/>
        </p:nvGrpSpPr>
        <p:grpSpPr>
          <a:xfrm>
            <a:off x="1663700" y="2239962"/>
            <a:ext cx="381000" cy="381000"/>
            <a:chOff x="2078" y="1680"/>
            <a:chExt cx="1615" cy="1615"/>
          </a:xfrm>
        </p:grpSpPr>
        <p:sp>
          <p:nvSpPr>
            <p:cNvPr id="105" name="Google Shape;105;p2"/>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06" name="Google Shape;106;p2"/>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07" name="Google Shape;107;p2"/>
            <p:cNvSpPr/>
            <p:nvPr/>
          </p:nvSpPr>
          <p:spPr>
            <a:xfrm>
              <a:off x="2253" y="1855"/>
              <a:ext cx="1265" cy="1265"/>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08" name="Google Shape;108;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09" name="Google Shape;109;p2"/>
            <p:cNvSpPr/>
            <p:nvPr/>
          </p:nvSpPr>
          <p:spPr>
            <a:xfrm>
              <a:off x="2334" y="1936"/>
              <a:ext cx="1097" cy="1104"/>
            </a:xfrm>
            <a:prstGeom prst="ellipse">
              <a:avLst/>
            </a:prstGeom>
            <a:gradFill>
              <a:gsLst>
                <a:gs pos="0">
                  <a:srgbClr val="033668"/>
                </a:gs>
                <a:gs pos="50000">
                  <a:schemeClr val="hlink"/>
                </a:gs>
                <a:gs pos="100000">
                  <a:srgbClr val="033668"/>
                </a:gs>
              </a:gsLst>
              <a:lin ang="189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10" name="Google Shape;110;p2"/>
            <p:cNvSpPr/>
            <p:nvPr/>
          </p:nvSpPr>
          <p:spPr>
            <a:xfrm>
              <a:off x="2337" y="1939"/>
              <a:ext cx="1096" cy="1098"/>
            </a:xfrm>
            <a:prstGeom prst="ellipse">
              <a:avLst/>
            </a:prstGeom>
            <a:gradFill>
              <a:gsLst>
                <a:gs pos="0">
                  <a:srgbClr val="FFCC00"/>
                </a:gs>
                <a:gs pos="100000">
                  <a:srgbClr val="7C6300"/>
                </a:gs>
              </a:gsLst>
              <a:lin ang="27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grpSp>
      <p:grpSp>
        <p:nvGrpSpPr>
          <p:cNvPr id="111" name="Google Shape;111;p2"/>
          <p:cNvGrpSpPr/>
          <p:nvPr/>
        </p:nvGrpSpPr>
        <p:grpSpPr>
          <a:xfrm>
            <a:off x="2133600" y="3514725"/>
            <a:ext cx="381000" cy="381000"/>
            <a:chOff x="2078" y="1680"/>
            <a:chExt cx="1615" cy="1615"/>
          </a:xfrm>
        </p:grpSpPr>
        <p:sp>
          <p:nvSpPr>
            <p:cNvPr id="112" name="Google Shape;112;p2"/>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13" name="Google Shape;113;p2"/>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14" name="Google Shape;114;p2"/>
            <p:cNvSpPr/>
            <p:nvPr/>
          </p:nvSpPr>
          <p:spPr>
            <a:xfrm>
              <a:off x="2253" y="1855"/>
              <a:ext cx="1265" cy="1265"/>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15" name="Google Shape;115;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16" name="Google Shape;116;p2"/>
            <p:cNvSpPr/>
            <p:nvPr/>
          </p:nvSpPr>
          <p:spPr>
            <a:xfrm>
              <a:off x="2334" y="1936"/>
              <a:ext cx="1097" cy="1104"/>
            </a:xfrm>
            <a:prstGeom prst="ellipse">
              <a:avLst/>
            </a:prstGeom>
            <a:gradFill>
              <a:gsLst>
                <a:gs pos="0">
                  <a:srgbClr val="033668"/>
                </a:gs>
                <a:gs pos="50000">
                  <a:schemeClr val="hlink"/>
                </a:gs>
                <a:gs pos="100000">
                  <a:srgbClr val="033668"/>
                </a:gs>
              </a:gsLst>
              <a:lin ang="189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17" name="Google Shape;117;p2"/>
            <p:cNvSpPr/>
            <p:nvPr/>
          </p:nvSpPr>
          <p:spPr>
            <a:xfrm>
              <a:off x="2337" y="1939"/>
              <a:ext cx="1096" cy="1098"/>
            </a:xfrm>
            <a:prstGeom prst="ellipse">
              <a:avLst/>
            </a:prstGeom>
            <a:gradFill>
              <a:gsLst>
                <a:gs pos="0">
                  <a:srgbClr val="48BE67"/>
                </a:gs>
                <a:gs pos="100000">
                  <a:srgbClr val="235C32"/>
                </a:gs>
              </a:gsLst>
              <a:lin ang="27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grpSp>
      <p:grpSp>
        <p:nvGrpSpPr>
          <p:cNvPr id="118" name="Google Shape;118;p2"/>
          <p:cNvGrpSpPr/>
          <p:nvPr/>
        </p:nvGrpSpPr>
        <p:grpSpPr>
          <a:xfrm>
            <a:off x="1744662" y="5013325"/>
            <a:ext cx="381000" cy="381000"/>
            <a:chOff x="2078" y="1680"/>
            <a:chExt cx="1615" cy="1615"/>
          </a:xfrm>
        </p:grpSpPr>
        <p:sp>
          <p:nvSpPr>
            <p:cNvPr id="119" name="Google Shape;119;p2"/>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20" name="Google Shape;120;p2"/>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21" name="Google Shape;121;p2"/>
            <p:cNvSpPr/>
            <p:nvPr/>
          </p:nvSpPr>
          <p:spPr>
            <a:xfrm>
              <a:off x="2253" y="1855"/>
              <a:ext cx="1265" cy="1265"/>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22" name="Google Shape;122;p2"/>
            <p:cNvSpPr/>
            <p:nvPr/>
          </p:nvSpPr>
          <p:spPr>
            <a:xfrm>
              <a:off x="2254" y="1856"/>
              <a:ext cx="1262" cy="1264"/>
            </a:xfrm>
            <a:prstGeom prst="ellipse">
              <a:avLst/>
            </a:prstGeom>
            <a:gradFill>
              <a:gsLst>
                <a:gs pos="0">
                  <a:srgbClr val="21B3E1"/>
                </a:gs>
                <a:gs pos="100000">
                  <a:srgbClr val="0F5368"/>
                </a:gs>
              </a:gsLst>
              <a:lin ang="54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23" name="Google Shape;123;p2"/>
            <p:cNvSpPr/>
            <p:nvPr/>
          </p:nvSpPr>
          <p:spPr>
            <a:xfrm>
              <a:off x="2334" y="1936"/>
              <a:ext cx="1097" cy="1104"/>
            </a:xfrm>
            <a:prstGeom prst="ellipse">
              <a:avLst/>
            </a:prstGeom>
            <a:gradFill>
              <a:gsLst>
                <a:gs pos="0">
                  <a:srgbClr val="033668"/>
                </a:gs>
                <a:gs pos="50000">
                  <a:schemeClr val="hlink"/>
                </a:gs>
                <a:gs pos="100000">
                  <a:srgbClr val="033668"/>
                </a:gs>
              </a:gsLst>
              <a:lin ang="189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sp>
          <p:nvSpPr>
            <p:cNvPr id="124" name="Google Shape;124;p2"/>
            <p:cNvSpPr/>
            <p:nvPr/>
          </p:nvSpPr>
          <p:spPr>
            <a:xfrm>
              <a:off x="2337" y="1939"/>
              <a:ext cx="1096" cy="1098"/>
            </a:xfrm>
            <a:prstGeom prst="ellipse">
              <a:avLst/>
            </a:prstGeom>
            <a:gradFill>
              <a:gsLst>
                <a:gs pos="0">
                  <a:srgbClr val="21B3E1"/>
                </a:gs>
                <a:gs pos="100000">
                  <a:srgbClr val="10576D"/>
                </a:gs>
              </a:gsLst>
              <a:lin ang="2700000" scaled="0"/>
            </a:gra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lt1"/>
                </a:solidFill>
                <a:sym typeface="Arial"/>
              </a:endParaRPr>
            </a:p>
          </p:txBody>
        </p:sp>
      </p:grpSp>
      <p:sp>
        <p:nvSpPr>
          <p:cNvPr id="125" name="Google Shape;125;p2"/>
          <p:cNvSpPr txBox="1"/>
          <p:nvPr/>
        </p:nvSpPr>
        <p:spPr>
          <a:xfrm>
            <a:off x="900112" y="1257300"/>
            <a:ext cx="50752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a:solidFill>
                  <a:schemeClr val="lt1"/>
                </a:solidFill>
                <a:sym typeface="Arial"/>
              </a:rPr>
              <a:t>THÀNH VIÊN NHÓM : </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500" fill="hold"/>
                                        <p:tgtEl>
                                          <p:spTgt spid="98"/>
                                        </p:tgtEl>
                                        <p:attrNameLst>
                                          <p:attrName>ppt_x</p:attrName>
                                        </p:attrNameLst>
                                      </p:cBhvr>
                                      <p:tavLst>
                                        <p:tav tm="0">
                                          <p:val>
                                            <p:strVal val="#ppt_x"/>
                                          </p:val>
                                        </p:tav>
                                        <p:tav tm="100000">
                                          <p:val>
                                            <p:strVal val="#ppt_x"/>
                                          </p:val>
                                        </p:tav>
                                      </p:tavLst>
                                    </p:anim>
                                    <p:anim calcmode="lin" valueType="num">
                                      <p:cBhvr additive="base">
                                        <p:cTn id="12" dur="500" fill="hold"/>
                                        <p:tgtEl>
                                          <p:spTgt spid="9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anim calcmode="lin" valueType="num">
                                      <p:cBhvr additive="base">
                                        <p:cTn id="15" dur="500" fill="hold"/>
                                        <p:tgtEl>
                                          <p:spTgt spid="99"/>
                                        </p:tgtEl>
                                        <p:attrNameLst>
                                          <p:attrName>ppt_x</p:attrName>
                                        </p:attrNameLst>
                                      </p:cBhvr>
                                      <p:tavLst>
                                        <p:tav tm="0">
                                          <p:val>
                                            <p:strVal val="#ppt_x"/>
                                          </p:val>
                                        </p:tav>
                                        <p:tav tm="100000">
                                          <p:val>
                                            <p:strVal val="#ppt_x"/>
                                          </p:val>
                                        </p:tav>
                                      </p:tavLst>
                                    </p:anim>
                                    <p:anim calcmode="lin" valueType="num">
                                      <p:cBhvr additive="base">
                                        <p:cTn id="16" dur="500" fill="hold"/>
                                        <p:tgtEl>
                                          <p:spTgt spid="9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 calcmode="lin" valueType="num">
                                      <p:cBhvr additive="base">
                                        <p:cTn id="19" dur="500" fill="hold"/>
                                        <p:tgtEl>
                                          <p:spTgt spid="100"/>
                                        </p:tgtEl>
                                        <p:attrNameLst>
                                          <p:attrName>ppt_x</p:attrName>
                                        </p:attrNameLst>
                                      </p:cBhvr>
                                      <p:tavLst>
                                        <p:tav tm="0">
                                          <p:val>
                                            <p:strVal val="#ppt_x"/>
                                          </p:val>
                                        </p:tav>
                                        <p:tav tm="100000">
                                          <p:val>
                                            <p:strVal val="#ppt_x"/>
                                          </p:val>
                                        </p:tav>
                                      </p:tavLst>
                                    </p:anim>
                                    <p:anim calcmode="lin" valueType="num">
                                      <p:cBhvr additive="base">
                                        <p:cTn id="20" dur="500" fill="hold"/>
                                        <p:tgtEl>
                                          <p:spTgt spid="10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additive="base">
                                        <p:cTn id="23" dur="500" fill="hold"/>
                                        <p:tgtEl>
                                          <p:spTgt spid="101"/>
                                        </p:tgtEl>
                                        <p:attrNameLst>
                                          <p:attrName>ppt_x</p:attrName>
                                        </p:attrNameLst>
                                      </p:cBhvr>
                                      <p:tavLst>
                                        <p:tav tm="0">
                                          <p:val>
                                            <p:strVal val="#ppt_x"/>
                                          </p:val>
                                        </p:tav>
                                        <p:tav tm="100000">
                                          <p:val>
                                            <p:strVal val="#ppt_x"/>
                                          </p:val>
                                        </p:tav>
                                      </p:tavLst>
                                    </p:anim>
                                    <p:anim calcmode="lin" valueType="num">
                                      <p:cBhvr additive="base">
                                        <p:cTn id="24" dur="500" fill="hold"/>
                                        <p:tgtEl>
                                          <p:spTgt spid="10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2"/>
                                        </p:tgtEl>
                                        <p:attrNameLst>
                                          <p:attrName>style.visibility</p:attrName>
                                        </p:attrNameLst>
                                      </p:cBhvr>
                                      <p:to>
                                        <p:strVal val="visible"/>
                                      </p:to>
                                    </p:set>
                                    <p:anim calcmode="lin" valueType="num">
                                      <p:cBhvr additive="base">
                                        <p:cTn id="27" dur="500" fill="hold"/>
                                        <p:tgtEl>
                                          <p:spTgt spid="102"/>
                                        </p:tgtEl>
                                        <p:attrNameLst>
                                          <p:attrName>ppt_x</p:attrName>
                                        </p:attrNameLst>
                                      </p:cBhvr>
                                      <p:tavLst>
                                        <p:tav tm="0">
                                          <p:val>
                                            <p:strVal val="#ppt_x"/>
                                          </p:val>
                                        </p:tav>
                                        <p:tav tm="100000">
                                          <p:val>
                                            <p:strVal val="#ppt_x"/>
                                          </p:val>
                                        </p:tav>
                                      </p:tavLst>
                                    </p:anim>
                                    <p:anim calcmode="lin" valueType="num">
                                      <p:cBhvr additive="base">
                                        <p:cTn id="28" dur="500" fill="hold"/>
                                        <p:tgtEl>
                                          <p:spTgt spid="10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 calcmode="lin" valueType="num">
                                      <p:cBhvr additive="base">
                                        <p:cTn id="31" dur="500" fill="hold"/>
                                        <p:tgtEl>
                                          <p:spTgt spid="103"/>
                                        </p:tgtEl>
                                        <p:attrNameLst>
                                          <p:attrName>ppt_x</p:attrName>
                                        </p:attrNameLst>
                                      </p:cBhvr>
                                      <p:tavLst>
                                        <p:tav tm="0">
                                          <p:val>
                                            <p:strVal val="#ppt_x"/>
                                          </p:val>
                                        </p:tav>
                                        <p:tav tm="100000">
                                          <p:val>
                                            <p:strVal val="#ppt_x"/>
                                          </p:val>
                                        </p:tav>
                                      </p:tavLst>
                                    </p:anim>
                                    <p:anim calcmode="lin" valueType="num">
                                      <p:cBhvr additive="base">
                                        <p:cTn id="32" dur="500" fill="hold"/>
                                        <p:tgtEl>
                                          <p:spTgt spid="10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4"/>
                                        </p:tgtEl>
                                        <p:attrNameLst>
                                          <p:attrName>style.visibility</p:attrName>
                                        </p:attrNameLst>
                                      </p:cBhvr>
                                      <p:to>
                                        <p:strVal val="visible"/>
                                      </p:to>
                                    </p:set>
                                    <p:anim calcmode="lin" valueType="num">
                                      <p:cBhvr additive="base">
                                        <p:cTn id="35" dur="500" fill="hold"/>
                                        <p:tgtEl>
                                          <p:spTgt spid="104"/>
                                        </p:tgtEl>
                                        <p:attrNameLst>
                                          <p:attrName>ppt_x</p:attrName>
                                        </p:attrNameLst>
                                      </p:cBhvr>
                                      <p:tavLst>
                                        <p:tav tm="0">
                                          <p:val>
                                            <p:strVal val="#ppt_x"/>
                                          </p:val>
                                        </p:tav>
                                        <p:tav tm="100000">
                                          <p:val>
                                            <p:strVal val="#ppt_x"/>
                                          </p:val>
                                        </p:tav>
                                      </p:tavLst>
                                    </p:anim>
                                    <p:anim calcmode="lin" valueType="num">
                                      <p:cBhvr additive="base">
                                        <p:cTn id="36" dur="500" fill="hold"/>
                                        <p:tgtEl>
                                          <p:spTgt spid="10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anim calcmode="lin" valueType="num">
                                      <p:cBhvr additive="base">
                                        <p:cTn id="39" dur="500" fill="hold"/>
                                        <p:tgtEl>
                                          <p:spTgt spid="111"/>
                                        </p:tgtEl>
                                        <p:attrNameLst>
                                          <p:attrName>ppt_x</p:attrName>
                                        </p:attrNameLst>
                                      </p:cBhvr>
                                      <p:tavLst>
                                        <p:tav tm="0">
                                          <p:val>
                                            <p:strVal val="#ppt_x"/>
                                          </p:val>
                                        </p:tav>
                                        <p:tav tm="100000">
                                          <p:val>
                                            <p:strVal val="#ppt_x"/>
                                          </p:val>
                                        </p:tav>
                                      </p:tavLst>
                                    </p:anim>
                                    <p:anim calcmode="lin" valueType="num">
                                      <p:cBhvr additive="base">
                                        <p:cTn id="40" dur="500" fill="hold"/>
                                        <p:tgtEl>
                                          <p:spTgt spid="11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8"/>
                                        </p:tgtEl>
                                        <p:attrNameLst>
                                          <p:attrName>style.visibility</p:attrName>
                                        </p:attrNameLst>
                                      </p:cBhvr>
                                      <p:to>
                                        <p:strVal val="visible"/>
                                      </p:to>
                                    </p:set>
                                    <p:anim calcmode="lin" valueType="num">
                                      <p:cBhvr additive="base">
                                        <p:cTn id="43" dur="500" fill="hold"/>
                                        <p:tgtEl>
                                          <p:spTgt spid="118"/>
                                        </p:tgtEl>
                                        <p:attrNameLst>
                                          <p:attrName>ppt_x</p:attrName>
                                        </p:attrNameLst>
                                      </p:cBhvr>
                                      <p:tavLst>
                                        <p:tav tm="0">
                                          <p:val>
                                            <p:strVal val="#ppt_x"/>
                                          </p:val>
                                        </p:tav>
                                        <p:tav tm="100000">
                                          <p:val>
                                            <p:strVal val="#ppt_x"/>
                                          </p:val>
                                        </p:tav>
                                      </p:tavLst>
                                    </p:anim>
                                    <p:anim calcmode="lin" valueType="num">
                                      <p:cBhvr additive="base">
                                        <p:cTn id="44" dur="500" fill="hold"/>
                                        <p:tgtEl>
                                          <p:spTgt spid="1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anim calcmode="lin" valueType="num">
                                      <p:cBhvr additive="base">
                                        <p:cTn id="47" dur="500" fill="hold"/>
                                        <p:tgtEl>
                                          <p:spTgt spid="125"/>
                                        </p:tgtEl>
                                        <p:attrNameLst>
                                          <p:attrName>ppt_x</p:attrName>
                                        </p:attrNameLst>
                                      </p:cBhvr>
                                      <p:tavLst>
                                        <p:tav tm="0">
                                          <p:val>
                                            <p:strVal val="#ppt_x"/>
                                          </p:val>
                                        </p:tav>
                                        <p:tav tm="100000">
                                          <p:val>
                                            <p:strVal val="#ppt_x"/>
                                          </p:val>
                                        </p:tav>
                                      </p:tavLst>
                                    </p:anim>
                                    <p:anim calcmode="lin" valueType="num">
                                      <p:cBhvr additive="base">
                                        <p:cTn id="4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99" grpId="0" animBg="1"/>
      <p:bldP spid="100" grpId="0" animBg="1"/>
      <p:bldP spid="101" grpId="0" animBg="1"/>
      <p:bldP spid="102" grpId="0" animBg="1"/>
      <p:bldP spid="103" grpId="0" animBg="1"/>
      <p:bldP spid="1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4B0339-C38E-137D-1A50-6CCF9D551C63}"/>
              </a:ext>
            </a:extLst>
          </p:cNvPr>
          <p:cNvSpPr txBox="1"/>
          <p:nvPr/>
        </p:nvSpPr>
        <p:spPr>
          <a:xfrm>
            <a:off x="941493" y="406400"/>
            <a:ext cx="3115734" cy="655885"/>
          </a:xfrm>
          <a:prstGeom prst="rect">
            <a:avLst/>
          </a:prstGeom>
          <a:noFill/>
        </p:spPr>
        <p:txBody>
          <a:bodyPr wrap="square" rtlCol="0">
            <a:spAutoFit/>
          </a:bodyPr>
          <a:lstStyle/>
          <a:p>
            <a:pPr>
              <a:lnSpc>
                <a:spcPct val="107000"/>
              </a:lnSpc>
              <a:spcBef>
                <a:spcPts val="1200"/>
              </a:spcBef>
            </a:pPr>
            <a:r>
              <a:rPr lang="vi-VN" sz="3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 Tả </a:t>
            </a:r>
            <a:r>
              <a:rPr lang="en-US" sz="36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3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vi-VN" sz="3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C4455B18-4047-1C49-35BB-1A50A0198BB1}"/>
              </a:ext>
            </a:extLst>
          </p:cNvPr>
          <p:cNvSpPr txBox="1"/>
          <p:nvPr/>
        </p:nvSpPr>
        <p:spPr>
          <a:xfrm>
            <a:off x="786384" y="1303866"/>
            <a:ext cx="7406640" cy="5904693"/>
          </a:xfrm>
          <a:prstGeom prst="rect">
            <a:avLst/>
          </a:prstGeom>
          <a:noFill/>
        </p:spPr>
        <p:txBody>
          <a:bodyPr wrap="square" rtlCol="0">
            <a:spAutoFit/>
          </a:bodyPr>
          <a:lstStyle/>
          <a:p>
            <a:pPr algn="just">
              <a:lnSpc>
                <a:spcPct val="107000"/>
              </a:lnSpc>
              <a:spcAft>
                <a:spcPts val="800"/>
              </a:spcAft>
            </a:pP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sân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bóng</a:t>
            </a: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thực hiện công việc quản lý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vi-V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bao gồm những công việc sau: </a:t>
            </a:r>
            <a:endParaRPr lang="en-US" sz="2000" dirty="0">
              <a:solidFill>
                <a:schemeClr val="bg1"/>
              </a:solidFill>
              <a:effectLst/>
              <a:latin typeface=".VnTime"/>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uản lý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sân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bóng</a:t>
            </a:r>
            <a:endParaRPr lang="en-US" sz="2400" dirty="0">
              <a:solidFill>
                <a:schemeClr val="bg1"/>
              </a:solidFill>
              <a:effectLst/>
              <a:latin typeface=".VnTime"/>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sân</a:t>
            </a:r>
            <a:endParaRPr lang="en-US" sz="2400" dirty="0">
              <a:solidFill>
                <a:schemeClr val="bg1"/>
              </a:solidFill>
              <a:effectLst/>
              <a:latin typeface=".VnTime"/>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sân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bg1"/>
              </a:solidFill>
              <a:effectLst/>
              <a:latin typeface=".VnTime"/>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bg1"/>
              </a:solidFill>
              <a:effectLst/>
              <a:latin typeface=".VnTime"/>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solidFill>
                <a:schemeClr val="bg1"/>
              </a:solidFill>
              <a:effectLst/>
              <a:latin typeface=".VnTime"/>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bg1"/>
              </a:solidFill>
              <a:effectLst/>
              <a:latin typeface=".VnTime"/>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bg1"/>
              </a:solidFill>
              <a:effectLst/>
              <a:latin typeface=".VnTime"/>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thuê</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sân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bg1"/>
              </a:solidFill>
              <a:effectLst/>
              <a:latin typeface=".VnTime"/>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yếu</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tố</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chi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sân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bóng</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mini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solidFill>
                <a:schemeClr val="bg1"/>
              </a:solidFill>
              <a:effectLst/>
              <a:latin typeface=".VnTime"/>
              <a:ea typeface="Times New Roman" panose="02020603050405020304" pitchFamily="18" charset="0"/>
              <a:cs typeface="Times New Roman" panose="02020603050405020304" pitchFamily="18" charset="0"/>
            </a:endParaRPr>
          </a:p>
          <a:p>
            <a:endParaRPr lang="en-US" sz="2000" dirty="0">
              <a:solidFill>
                <a:schemeClr val="bg1"/>
              </a:solidFill>
            </a:endParaRPr>
          </a:p>
        </p:txBody>
      </p:sp>
    </p:spTree>
    <p:extLst>
      <p:ext uri="{BB962C8B-B14F-4D97-AF65-F5344CB8AC3E}">
        <p14:creationId xmlns:p14="http://schemas.microsoft.com/office/powerpoint/2010/main" val="3548921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0DDAA78-C248-7B17-2299-491B66BDE473}"/>
              </a:ext>
            </a:extLst>
          </p:cNvPr>
          <p:cNvSpPr txBox="1"/>
          <p:nvPr/>
        </p:nvSpPr>
        <p:spPr>
          <a:xfrm>
            <a:off x="1024467" y="171272"/>
            <a:ext cx="7704666" cy="1200329"/>
          </a:xfrm>
          <a:prstGeom prst="rect">
            <a:avLst/>
          </a:prstGeom>
          <a:noFill/>
        </p:spPr>
        <p:txBody>
          <a:bodyPr wrap="square" rtlCol="0">
            <a:spAutoFit/>
          </a:bodyPr>
          <a:lstStyle/>
          <a:p>
            <a:r>
              <a:rPr lang="en-US" sz="36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1.Thiết kế mô hình thực thể kết hợp</a:t>
            </a:r>
            <a:endParaRPr lang="en-US" sz="3600">
              <a:solidFill>
                <a:schemeClr val="bg1"/>
              </a:solidFill>
              <a:effectLst/>
              <a:latin typeface=".VnTime"/>
              <a:ea typeface="Times New Roman" panose="02020603050405020304" pitchFamily="18" charset="0"/>
              <a:cs typeface="Times New Roman" panose="02020603050405020304" pitchFamily="18" charset="0"/>
            </a:endParaRPr>
          </a:p>
          <a:p>
            <a:endParaRPr lang="en-US" sz="3600">
              <a:solidFill>
                <a:schemeClr val="bg1"/>
              </a:solidFill>
            </a:endParaRPr>
          </a:p>
        </p:txBody>
      </p:sp>
      <p:sp>
        <p:nvSpPr>
          <p:cNvPr id="7" name="TextBox 6">
            <a:extLst>
              <a:ext uri="{FF2B5EF4-FFF2-40B4-BE49-F238E27FC236}">
                <a16:creationId xmlns="" xmlns:a16="http://schemas.microsoft.com/office/drawing/2014/main" id="{045BEE06-959A-A072-34E7-44468A3F51F3}"/>
              </a:ext>
            </a:extLst>
          </p:cNvPr>
          <p:cNvSpPr txBox="1"/>
          <p:nvPr/>
        </p:nvSpPr>
        <p:spPr>
          <a:xfrm>
            <a:off x="1354666" y="948267"/>
            <a:ext cx="7374467" cy="1692771"/>
          </a:xfrm>
          <a:prstGeom prst="rect">
            <a:avLst/>
          </a:prstGeom>
          <a:noFill/>
        </p:spPr>
        <p:txBody>
          <a:bodyPr wrap="square" rtlCol="0">
            <a:spAutoFit/>
          </a:bodyPr>
          <a:lstStyle/>
          <a:p>
            <a:r>
              <a:rPr lang="en-US"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Mô hình dữ liệu quan niệm (Conceptual Data Model – CDM) là một dạng mô hìnhdùng để biểu diễn các đối tượng dữ liệu trong một hệ thống. Có nhiều dạng mô hìnhquan niệm dữ liệu như: mô hình dữ liệu mạng, mô hình dữ liệu phân cấp, mô hình thựcthể kết hợp,...Trong đó, mô hình thực thể kết hợp là một trong những mô hình biểu diễn dữ liệu thông dụng nhất.</a:t>
            </a:r>
            <a:endParaRPr lang="en-US" sz="1800">
              <a:solidFill>
                <a:schemeClr val="bg1"/>
              </a:solidFill>
              <a:effectLst/>
              <a:latin typeface=".VnTime"/>
              <a:ea typeface="Times New Roman" panose="02020603050405020304" pitchFamily="18" charset="0"/>
              <a:cs typeface="Times New Roman" panose="02020603050405020304" pitchFamily="18" charset="0"/>
            </a:endParaRPr>
          </a:p>
          <a:p>
            <a:endParaRPr lang="en-US">
              <a:solidFill>
                <a:schemeClr val="bg1"/>
              </a:solidFill>
            </a:endParaRPr>
          </a:p>
        </p:txBody>
      </p:sp>
      <p:pic>
        <p:nvPicPr>
          <p:cNvPr id="8" name="Picture 7">
            <a:extLst>
              <a:ext uri="{FF2B5EF4-FFF2-40B4-BE49-F238E27FC236}">
                <a16:creationId xmlns="" xmlns:a16="http://schemas.microsoft.com/office/drawing/2014/main" id="{BA1A9CB0-1795-5A1A-CDE2-A9BA4137330E}"/>
              </a:ext>
            </a:extLst>
          </p:cNvPr>
          <p:cNvPicPr>
            <a:picLocks noChangeAspect="1"/>
          </p:cNvPicPr>
          <p:nvPr/>
        </p:nvPicPr>
        <p:blipFill>
          <a:blip r:embed="rId3"/>
          <a:stretch>
            <a:fillRect/>
          </a:stretch>
        </p:blipFill>
        <p:spPr>
          <a:xfrm>
            <a:off x="105410" y="3565949"/>
            <a:ext cx="4418098" cy="2343784"/>
          </a:xfrm>
          <a:prstGeom prst="rect">
            <a:avLst/>
          </a:prstGeom>
        </p:spPr>
      </p:pic>
      <p:pic>
        <p:nvPicPr>
          <p:cNvPr id="9" name="Picture 8">
            <a:extLst>
              <a:ext uri="{FF2B5EF4-FFF2-40B4-BE49-F238E27FC236}">
                <a16:creationId xmlns="" xmlns:a16="http://schemas.microsoft.com/office/drawing/2014/main" id="{8449DC42-DFB0-0794-D708-8AC258CB2B3A}"/>
              </a:ext>
            </a:extLst>
          </p:cNvPr>
          <p:cNvPicPr>
            <a:picLocks noChangeAspect="1"/>
          </p:cNvPicPr>
          <p:nvPr/>
        </p:nvPicPr>
        <p:blipFill>
          <a:blip r:embed="rId4"/>
          <a:stretch>
            <a:fillRect/>
          </a:stretch>
        </p:blipFill>
        <p:spPr>
          <a:xfrm>
            <a:off x="4620492" y="3565947"/>
            <a:ext cx="4460195" cy="2343785"/>
          </a:xfrm>
          <a:prstGeom prst="rect">
            <a:avLst/>
          </a:prstGeom>
        </p:spPr>
      </p:pic>
      <p:sp>
        <p:nvSpPr>
          <p:cNvPr id="10" name="TextBox 9">
            <a:extLst>
              <a:ext uri="{FF2B5EF4-FFF2-40B4-BE49-F238E27FC236}">
                <a16:creationId xmlns="" xmlns:a16="http://schemas.microsoft.com/office/drawing/2014/main" id="{051D111D-32E9-4D77-87AF-ACD9A9B7A2CE}"/>
              </a:ext>
            </a:extLst>
          </p:cNvPr>
          <p:cNvSpPr txBox="1"/>
          <p:nvPr/>
        </p:nvSpPr>
        <p:spPr>
          <a:xfrm>
            <a:off x="2374899" y="3136612"/>
            <a:ext cx="5334000" cy="584775"/>
          </a:xfrm>
          <a:prstGeom prst="rect">
            <a:avLst/>
          </a:prstGeom>
          <a:noFill/>
        </p:spPr>
        <p:txBody>
          <a:bodyPr wrap="square" rtlCol="0">
            <a:spAutoFit/>
          </a:bodyPr>
          <a:lstStyle/>
          <a:p>
            <a:r>
              <a:rPr lang="en-US"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Chuyển đổi MÔ HÌNH CDM -&gt; PDM</a:t>
            </a:r>
            <a:endParaRPr lang="en-US" sz="1800">
              <a:solidFill>
                <a:schemeClr val="bg1"/>
              </a:solidFill>
              <a:effectLst/>
              <a:latin typeface=".VnTime"/>
              <a:ea typeface="Times New Roman" panose="02020603050405020304" pitchFamily="18" charset="0"/>
              <a:cs typeface="Times New Roman" panose="02020603050405020304" pitchFamily="18" charset="0"/>
            </a:endParaRPr>
          </a:p>
          <a:p>
            <a:endParaRPr lang="en-US">
              <a:solidFill>
                <a:schemeClr val="bg1"/>
              </a:solidFill>
            </a:endParaRPr>
          </a:p>
        </p:txBody>
      </p:sp>
      <p:sp>
        <p:nvSpPr>
          <p:cNvPr id="12" name="TextBox 11">
            <a:extLst>
              <a:ext uri="{FF2B5EF4-FFF2-40B4-BE49-F238E27FC236}">
                <a16:creationId xmlns="" xmlns:a16="http://schemas.microsoft.com/office/drawing/2014/main" id="{7124C696-6D44-3EC8-8F3E-8183C738B484}"/>
              </a:ext>
            </a:extLst>
          </p:cNvPr>
          <p:cNvSpPr txBox="1"/>
          <p:nvPr/>
        </p:nvSpPr>
        <p:spPr>
          <a:xfrm>
            <a:off x="1905000" y="6018311"/>
            <a:ext cx="1117600" cy="307777"/>
          </a:xfrm>
          <a:prstGeom prst="rect">
            <a:avLst/>
          </a:prstGeom>
          <a:noFill/>
        </p:spPr>
        <p:txBody>
          <a:bodyPr wrap="square" rtlCol="0">
            <a:spAutoFit/>
          </a:bodyPr>
          <a:lstStyle/>
          <a:p>
            <a:r>
              <a:rPr lang="en-US"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CDM</a:t>
            </a:r>
            <a:endParaRPr lang="en-US"/>
          </a:p>
        </p:txBody>
      </p:sp>
      <p:sp>
        <p:nvSpPr>
          <p:cNvPr id="13" name="TextBox 12">
            <a:extLst>
              <a:ext uri="{FF2B5EF4-FFF2-40B4-BE49-F238E27FC236}">
                <a16:creationId xmlns="" xmlns:a16="http://schemas.microsoft.com/office/drawing/2014/main" id="{5728990C-A613-D946-ECB2-FEF561CEB2CC}"/>
              </a:ext>
            </a:extLst>
          </p:cNvPr>
          <p:cNvSpPr txBox="1"/>
          <p:nvPr/>
        </p:nvSpPr>
        <p:spPr>
          <a:xfrm>
            <a:off x="6510867" y="6016820"/>
            <a:ext cx="1117600" cy="307777"/>
          </a:xfrm>
          <a:prstGeom prst="rect">
            <a:avLst/>
          </a:prstGeom>
          <a:noFill/>
        </p:spPr>
        <p:txBody>
          <a:bodyPr wrap="square" rtlCol="0">
            <a:spAutoFit/>
          </a:bodyPr>
          <a:lstStyle/>
          <a:p>
            <a:r>
              <a:rPr lang="en-US" sz="1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PDM</a:t>
            </a:r>
            <a:endParaRPr lang="en-US"/>
          </a:p>
        </p:txBody>
      </p:sp>
    </p:spTree>
    <p:extLst>
      <p:ext uri="{BB962C8B-B14F-4D97-AF65-F5344CB8AC3E}">
        <p14:creationId xmlns:p14="http://schemas.microsoft.com/office/powerpoint/2010/main" val="3305481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ircle(in)">
                                      <p:cBhvr>
                                        <p:cTn id="2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30EF9E1-D256-DEAC-089E-90CB60CD473F}"/>
              </a:ext>
            </a:extLst>
          </p:cNvPr>
          <p:cNvPicPr>
            <a:picLocks noChangeAspect="1"/>
          </p:cNvPicPr>
          <p:nvPr/>
        </p:nvPicPr>
        <p:blipFill>
          <a:blip r:embed="rId3"/>
          <a:stretch>
            <a:fillRect/>
          </a:stretch>
        </p:blipFill>
        <p:spPr>
          <a:xfrm>
            <a:off x="0" y="2210144"/>
            <a:ext cx="4507992" cy="2583816"/>
          </a:xfrm>
          <a:prstGeom prst="rect">
            <a:avLst/>
          </a:prstGeom>
        </p:spPr>
      </p:pic>
      <p:pic>
        <p:nvPicPr>
          <p:cNvPr id="5" name="Picture 4">
            <a:extLst>
              <a:ext uri="{FF2B5EF4-FFF2-40B4-BE49-F238E27FC236}">
                <a16:creationId xmlns="" xmlns:a16="http://schemas.microsoft.com/office/drawing/2014/main" id="{43D12A20-744D-255A-EB9C-48C63C994C7E}"/>
              </a:ext>
            </a:extLst>
          </p:cNvPr>
          <p:cNvPicPr>
            <a:picLocks noChangeAspect="1"/>
          </p:cNvPicPr>
          <p:nvPr/>
        </p:nvPicPr>
        <p:blipFill>
          <a:blip r:embed="rId4"/>
          <a:stretch>
            <a:fillRect/>
          </a:stretch>
        </p:blipFill>
        <p:spPr>
          <a:xfrm>
            <a:off x="4974336" y="2230569"/>
            <a:ext cx="3933585" cy="2583817"/>
          </a:xfrm>
          <a:prstGeom prst="rect">
            <a:avLst/>
          </a:prstGeom>
        </p:spPr>
      </p:pic>
      <p:sp>
        <p:nvSpPr>
          <p:cNvPr id="6" name="TextBox 5">
            <a:extLst>
              <a:ext uri="{FF2B5EF4-FFF2-40B4-BE49-F238E27FC236}">
                <a16:creationId xmlns="" xmlns:a16="http://schemas.microsoft.com/office/drawing/2014/main" id="{8782E06E-C532-F8B6-4AF2-DBB5E9B43451}"/>
              </a:ext>
            </a:extLst>
          </p:cNvPr>
          <p:cNvSpPr txBox="1"/>
          <p:nvPr/>
        </p:nvSpPr>
        <p:spPr>
          <a:xfrm>
            <a:off x="630936" y="720345"/>
            <a:ext cx="8276985" cy="750975"/>
          </a:xfrm>
          <a:prstGeom prst="rect">
            <a:avLst/>
          </a:prstGeom>
          <a:noFill/>
        </p:spPr>
        <p:txBody>
          <a:bodyPr wrap="square" rtlCol="0">
            <a:spAutoFit/>
          </a:bodyPr>
          <a:lstStyle/>
          <a:p>
            <a:pPr>
              <a:lnSpc>
                <a:spcPct val="107000"/>
              </a:lnSpc>
              <a:spcAft>
                <a:spcPts val="800"/>
              </a:spcAft>
            </a:pPr>
            <a:r>
              <a:rPr lang="en-US" sz="4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4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4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MÔ HÌNH PDM =&gt; SQL</a:t>
            </a:r>
            <a:endParaRPr lang="en-US" sz="4000" dirty="0">
              <a:solidFill>
                <a:schemeClr val="bg1"/>
              </a:solidFill>
              <a:effectLst/>
              <a:latin typeface=".VnTime"/>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F608EFB2-63F1-9B8F-107F-891C6099B282}"/>
              </a:ext>
            </a:extLst>
          </p:cNvPr>
          <p:cNvSpPr txBox="1"/>
          <p:nvPr/>
        </p:nvSpPr>
        <p:spPr>
          <a:xfrm>
            <a:off x="1751518" y="4793960"/>
            <a:ext cx="1413934" cy="707886"/>
          </a:xfrm>
          <a:prstGeom prst="rect">
            <a:avLst/>
          </a:prstGeom>
          <a:noFill/>
        </p:spPr>
        <p:txBody>
          <a:bodyPr wrap="square" rtlCol="0">
            <a:spAutoFit/>
          </a:bodyPr>
          <a:lstStyle/>
          <a:p>
            <a:r>
              <a:rPr lang="en-US" sz="4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PDM</a:t>
            </a:r>
            <a:endParaRPr lang="en-US" sz="4000"/>
          </a:p>
        </p:txBody>
      </p:sp>
      <p:sp>
        <p:nvSpPr>
          <p:cNvPr id="9" name="TextBox 8">
            <a:extLst>
              <a:ext uri="{FF2B5EF4-FFF2-40B4-BE49-F238E27FC236}">
                <a16:creationId xmlns="" xmlns:a16="http://schemas.microsoft.com/office/drawing/2014/main" id="{E2F0AF46-264B-A6E5-5503-4E451DAAF20A}"/>
              </a:ext>
            </a:extLst>
          </p:cNvPr>
          <p:cNvSpPr txBox="1"/>
          <p:nvPr/>
        </p:nvSpPr>
        <p:spPr>
          <a:xfrm>
            <a:off x="6602166" y="4858624"/>
            <a:ext cx="1092200" cy="646331"/>
          </a:xfrm>
          <a:prstGeom prst="rect">
            <a:avLst/>
          </a:prstGeom>
          <a:noFill/>
        </p:spPr>
        <p:txBody>
          <a:bodyPr wrap="square" rtlCol="0">
            <a:spAutoFit/>
          </a:bodyPr>
          <a:lstStyle/>
          <a:p>
            <a:r>
              <a:rPr lang="en-US" sz="3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SQL</a:t>
            </a:r>
            <a:endParaRPr lang="en-US" sz="3600" dirty="0"/>
          </a:p>
        </p:txBody>
      </p:sp>
    </p:spTree>
    <p:extLst>
      <p:ext uri="{BB962C8B-B14F-4D97-AF65-F5344CB8AC3E}">
        <p14:creationId xmlns:p14="http://schemas.microsoft.com/office/powerpoint/2010/main" val="4077496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3600" b="0" i="0" u="none">
                <a:solidFill>
                  <a:schemeClr val="lt1"/>
                </a:solidFill>
                <a:latin typeface="Times New Roman" panose="02020603050405020304" pitchFamily="18" charset="0"/>
                <a:cs typeface="Times New Roman" panose="02020603050405020304" pitchFamily="18" charset="0"/>
                <a:sym typeface="Calibri"/>
              </a:rPr>
              <a:t>2.Chi Tiết Cơ Sở Dữ Liệu Của Đề Tài</a:t>
            </a:r>
            <a:endParaRPr sz="3600">
              <a:latin typeface="Times New Roman" panose="02020603050405020304" pitchFamily="18" charset="0"/>
              <a:cs typeface="Times New Roman" panose="02020603050405020304" pitchFamily="18" charset="0"/>
            </a:endParaRPr>
          </a:p>
        </p:txBody>
      </p:sp>
      <p:sp>
        <p:nvSpPr>
          <p:cNvPr id="131" name="Google Shape;131;p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1"/>
              </a:buClr>
              <a:buSzPts val="3200"/>
              <a:buFont typeface="Arial"/>
              <a:buChar char="•"/>
            </a:pPr>
            <a:r>
              <a:rPr lang="en-US" sz="3200" b="0" i="0" u="none" strike="noStrike" cap="none">
                <a:solidFill>
                  <a:schemeClr val="lt1"/>
                </a:solidFill>
                <a:latin typeface="Times New Roman" panose="02020603050405020304" pitchFamily="18" charset="0"/>
                <a:cs typeface="Times New Roman" panose="02020603050405020304" pitchFamily="18" charset="0"/>
                <a:sym typeface="Calibri"/>
              </a:rPr>
              <a:t>Gồm 7 bảng </a:t>
            </a:r>
            <a:endParaRPr>
              <a:latin typeface="Times New Roman" panose="02020603050405020304" pitchFamily="18" charset="0"/>
              <a:cs typeface="Times New Roman" panose="02020603050405020304" pitchFamily="18" charset="0"/>
            </a:endParaRPr>
          </a:p>
          <a:p>
            <a:pPr marL="2057400" marR="0" lvl="4" indent="-228600" algn="l" rtl="0">
              <a:lnSpc>
                <a:spcPct val="90000"/>
              </a:lnSpc>
              <a:spcBef>
                <a:spcPts val="500"/>
              </a:spcBef>
              <a:spcAft>
                <a:spcPts val="0"/>
              </a:spcAft>
              <a:buClr>
                <a:schemeClr val="lt1"/>
              </a:buClr>
              <a:buSzPts val="3600"/>
              <a:buFont typeface="Arial"/>
              <a:buChar char="•"/>
            </a:pPr>
            <a:r>
              <a:rPr lang="en-US" sz="3600" b="0" i="0" u="none" strike="noStrike" cap="none">
                <a:solidFill>
                  <a:schemeClr val="lt1"/>
                </a:solidFill>
                <a:latin typeface="Times New Roman" panose="02020603050405020304" pitchFamily="18" charset="0"/>
                <a:cs typeface="Times New Roman" panose="02020603050405020304" pitchFamily="18" charset="0"/>
                <a:sym typeface="Calibri"/>
              </a:rPr>
              <a:t>+ Nhân Viên</a:t>
            </a:r>
            <a:endParaRPr>
              <a:latin typeface="Times New Roman" panose="02020603050405020304" pitchFamily="18" charset="0"/>
              <a:cs typeface="Times New Roman" panose="02020603050405020304" pitchFamily="18" charset="0"/>
            </a:endParaRPr>
          </a:p>
          <a:p>
            <a:pPr marL="2057400" marR="0" lvl="4" indent="-228600" algn="l" rtl="0">
              <a:lnSpc>
                <a:spcPct val="90000"/>
              </a:lnSpc>
              <a:spcBef>
                <a:spcPts val="500"/>
              </a:spcBef>
              <a:spcAft>
                <a:spcPts val="0"/>
              </a:spcAft>
              <a:buClr>
                <a:schemeClr val="lt1"/>
              </a:buClr>
              <a:buSzPts val="3600"/>
              <a:buFont typeface="Arial"/>
              <a:buChar char="•"/>
            </a:pPr>
            <a:r>
              <a:rPr lang="en-US" sz="3600" b="0" i="0" u="none" strike="noStrike" cap="none">
                <a:solidFill>
                  <a:schemeClr val="lt1"/>
                </a:solidFill>
                <a:latin typeface="Times New Roman" panose="02020603050405020304" pitchFamily="18" charset="0"/>
                <a:cs typeface="Times New Roman" panose="02020603050405020304" pitchFamily="18" charset="0"/>
                <a:sym typeface="Calibri"/>
              </a:rPr>
              <a:t>+ Khách Hàng</a:t>
            </a:r>
            <a:endParaRPr>
              <a:latin typeface="Times New Roman" panose="02020603050405020304" pitchFamily="18" charset="0"/>
              <a:cs typeface="Times New Roman" panose="02020603050405020304" pitchFamily="18" charset="0"/>
            </a:endParaRPr>
          </a:p>
          <a:p>
            <a:pPr marL="2057400" marR="0" lvl="4" indent="-228600" algn="l" rtl="0">
              <a:lnSpc>
                <a:spcPct val="90000"/>
              </a:lnSpc>
              <a:spcBef>
                <a:spcPts val="500"/>
              </a:spcBef>
              <a:spcAft>
                <a:spcPts val="0"/>
              </a:spcAft>
              <a:buClr>
                <a:schemeClr val="lt1"/>
              </a:buClr>
              <a:buSzPts val="3600"/>
              <a:buFont typeface="Arial"/>
              <a:buChar char="•"/>
            </a:pPr>
            <a:r>
              <a:rPr lang="en-US" sz="3600" b="0" i="0" u="none" strike="noStrike" cap="none">
                <a:solidFill>
                  <a:schemeClr val="lt1"/>
                </a:solidFill>
                <a:latin typeface="Times New Roman" panose="02020603050405020304" pitchFamily="18" charset="0"/>
                <a:cs typeface="Times New Roman" panose="02020603050405020304" pitchFamily="18" charset="0"/>
                <a:sym typeface="Calibri"/>
              </a:rPr>
              <a:t>+ Loại Sân </a:t>
            </a:r>
            <a:endParaRPr>
              <a:latin typeface="Times New Roman" panose="02020603050405020304" pitchFamily="18" charset="0"/>
              <a:cs typeface="Times New Roman" panose="02020603050405020304" pitchFamily="18" charset="0"/>
            </a:endParaRPr>
          </a:p>
          <a:p>
            <a:pPr marL="2057400" marR="0" lvl="4" indent="-228600" algn="l" rtl="0">
              <a:lnSpc>
                <a:spcPct val="90000"/>
              </a:lnSpc>
              <a:spcBef>
                <a:spcPts val="500"/>
              </a:spcBef>
              <a:spcAft>
                <a:spcPts val="0"/>
              </a:spcAft>
              <a:buClr>
                <a:schemeClr val="lt1"/>
              </a:buClr>
              <a:buSzPts val="3600"/>
              <a:buFont typeface="Arial"/>
              <a:buChar char="•"/>
            </a:pPr>
            <a:r>
              <a:rPr lang="en-US" sz="3600" b="0" i="0" u="none" strike="noStrike" cap="none">
                <a:solidFill>
                  <a:schemeClr val="lt1"/>
                </a:solidFill>
                <a:latin typeface="Times New Roman" panose="02020603050405020304" pitchFamily="18" charset="0"/>
                <a:cs typeface="Times New Roman" panose="02020603050405020304" pitchFamily="18" charset="0"/>
                <a:sym typeface="Calibri"/>
              </a:rPr>
              <a:t>+ Sân</a:t>
            </a:r>
            <a:endParaRPr>
              <a:latin typeface="Times New Roman" panose="02020603050405020304" pitchFamily="18" charset="0"/>
              <a:cs typeface="Times New Roman" panose="02020603050405020304" pitchFamily="18" charset="0"/>
            </a:endParaRPr>
          </a:p>
          <a:p>
            <a:pPr marL="2057400" marR="0" lvl="4" indent="-228600" algn="l" rtl="0">
              <a:lnSpc>
                <a:spcPct val="90000"/>
              </a:lnSpc>
              <a:spcBef>
                <a:spcPts val="500"/>
              </a:spcBef>
              <a:spcAft>
                <a:spcPts val="0"/>
              </a:spcAft>
              <a:buClr>
                <a:schemeClr val="lt1"/>
              </a:buClr>
              <a:buSzPts val="3600"/>
              <a:buFont typeface="Arial"/>
              <a:buChar char="•"/>
            </a:pPr>
            <a:r>
              <a:rPr lang="en-US" sz="3600" b="0" i="0" u="none" strike="noStrike" cap="none">
                <a:solidFill>
                  <a:schemeClr val="lt1"/>
                </a:solidFill>
                <a:latin typeface="Times New Roman" panose="02020603050405020304" pitchFamily="18" charset="0"/>
                <a:cs typeface="Times New Roman" panose="02020603050405020304" pitchFamily="18" charset="0"/>
                <a:sym typeface="Calibri"/>
              </a:rPr>
              <a:t>+ Dịch Vụ</a:t>
            </a:r>
            <a:endParaRPr>
              <a:latin typeface="Times New Roman" panose="02020603050405020304" pitchFamily="18" charset="0"/>
              <a:cs typeface="Times New Roman" panose="02020603050405020304" pitchFamily="18" charset="0"/>
            </a:endParaRPr>
          </a:p>
          <a:p>
            <a:pPr marL="2057400" marR="0" lvl="4" indent="-228600" algn="l" rtl="0">
              <a:lnSpc>
                <a:spcPct val="90000"/>
              </a:lnSpc>
              <a:spcBef>
                <a:spcPts val="500"/>
              </a:spcBef>
              <a:spcAft>
                <a:spcPts val="0"/>
              </a:spcAft>
              <a:buClr>
                <a:schemeClr val="lt1"/>
              </a:buClr>
              <a:buSzPts val="3600"/>
              <a:buFont typeface="Arial"/>
              <a:buChar char="•"/>
            </a:pPr>
            <a:r>
              <a:rPr lang="en-US" sz="3600" b="0" i="0" u="none" strike="noStrike" cap="none">
                <a:solidFill>
                  <a:schemeClr val="lt1"/>
                </a:solidFill>
                <a:latin typeface="Times New Roman" panose="02020603050405020304" pitchFamily="18" charset="0"/>
                <a:cs typeface="Times New Roman" panose="02020603050405020304" pitchFamily="18" charset="0"/>
                <a:sym typeface="Calibri"/>
              </a:rPr>
              <a:t>+ Thuê Sân</a:t>
            </a:r>
            <a:endParaRPr>
              <a:latin typeface="Times New Roman" panose="02020603050405020304" pitchFamily="18" charset="0"/>
              <a:cs typeface="Times New Roman" panose="02020603050405020304" pitchFamily="18" charset="0"/>
            </a:endParaRPr>
          </a:p>
          <a:p>
            <a:pPr marL="2057400" marR="0" lvl="4" indent="-228600" algn="l" rtl="0">
              <a:lnSpc>
                <a:spcPct val="90000"/>
              </a:lnSpc>
              <a:spcBef>
                <a:spcPts val="500"/>
              </a:spcBef>
              <a:spcAft>
                <a:spcPts val="0"/>
              </a:spcAft>
              <a:buClr>
                <a:schemeClr val="lt1"/>
              </a:buClr>
              <a:buSzPts val="3600"/>
              <a:buFont typeface="Arial"/>
              <a:buChar char="•"/>
            </a:pPr>
            <a:r>
              <a:rPr lang="en-US" sz="3600" b="0" i="0" u="none" strike="noStrike" cap="none">
                <a:solidFill>
                  <a:schemeClr val="lt1"/>
                </a:solidFill>
                <a:latin typeface="Times New Roman" panose="02020603050405020304" pitchFamily="18" charset="0"/>
                <a:cs typeface="Times New Roman" panose="02020603050405020304" pitchFamily="18" charset="0"/>
                <a:sym typeface="Calibri"/>
              </a:rPr>
              <a:t>+ Hóa Đơn</a:t>
            </a:r>
            <a:endParaRPr>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 calcmode="lin" valueType="num">
                                      <p:cBhvr>
                                        <p:cTn id="7" dur="500" fill="hold"/>
                                        <p:tgtEl>
                                          <p:spTgt spid="1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1">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 calcmode="lin" valueType="num">
                                      <p:cBhvr>
                                        <p:cTn id="12" dur="500" fill="hold"/>
                                        <p:tgtEl>
                                          <p:spTgt spid="13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3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31">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 calcmode="lin" valueType="num">
                                      <p:cBhvr>
                                        <p:cTn id="17" dur="500" fill="hold"/>
                                        <p:tgtEl>
                                          <p:spTgt spid="13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3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31">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 calcmode="lin" valueType="num">
                                      <p:cBhvr>
                                        <p:cTn id="22" dur="500" fill="hold"/>
                                        <p:tgtEl>
                                          <p:spTgt spid="13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3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31">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 calcmode="lin" valueType="num">
                                      <p:cBhvr>
                                        <p:cTn id="27" dur="500" fill="hold"/>
                                        <p:tgtEl>
                                          <p:spTgt spid="131">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31">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31">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1">
                                            <p:txEl>
                                              <p:pRg st="5" end="5"/>
                                            </p:txEl>
                                          </p:spTgt>
                                        </p:tgtEl>
                                        <p:attrNameLst>
                                          <p:attrName>style.visibility</p:attrName>
                                        </p:attrNameLst>
                                      </p:cBhvr>
                                      <p:to>
                                        <p:strVal val="visible"/>
                                      </p:to>
                                    </p:set>
                                    <p:anim calcmode="lin" valueType="num">
                                      <p:cBhvr>
                                        <p:cTn id="32" dur="500" fill="hold"/>
                                        <p:tgtEl>
                                          <p:spTgt spid="131">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31">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131">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1">
                                            <p:txEl>
                                              <p:pRg st="6" end="6"/>
                                            </p:txEl>
                                          </p:spTgt>
                                        </p:tgtEl>
                                        <p:attrNameLst>
                                          <p:attrName>style.visibility</p:attrName>
                                        </p:attrNameLst>
                                      </p:cBhvr>
                                      <p:to>
                                        <p:strVal val="visible"/>
                                      </p:to>
                                    </p:set>
                                    <p:anim calcmode="lin" valueType="num">
                                      <p:cBhvr>
                                        <p:cTn id="37" dur="500" fill="hold"/>
                                        <p:tgtEl>
                                          <p:spTgt spid="131">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31">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31">
                                            <p:txEl>
                                              <p:pRg st="6" end="6"/>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1">
                                            <p:txEl>
                                              <p:pRg st="7" end="7"/>
                                            </p:txEl>
                                          </p:spTgt>
                                        </p:tgtEl>
                                        <p:attrNameLst>
                                          <p:attrName>style.visibility</p:attrName>
                                        </p:attrNameLst>
                                      </p:cBhvr>
                                      <p:to>
                                        <p:strVal val="visible"/>
                                      </p:to>
                                    </p:set>
                                    <p:anim calcmode="lin" valueType="num">
                                      <p:cBhvr>
                                        <p:cTn id="42" dur="500" fill="hold"/>
                                        <p:tgtEl>
                                          <p:spTgt spid="131">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131">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131">
                                            <p:txEl>
                                              <p:pRg st="7" end="7"/>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0"/>
                                        </p:tgtEl>
                                        <p:attrNameLst>
                                          <p:attrName>style.visibility</p:attrName>
                                        </p:attrNameLst>
                                      </p:cBhvr>
                                      <p:to>
                                        <p:strVal val="visible"/>
                                      </p:to>
                                    </p:set>
                                    <p:anim calcmode="lin" valueType="num">
                                      <p:cBhvr>
                                        <p:cTn id="47" dur="500" fill="hold"/>
                                        <p:tgtEl>
                                          <p:spTgt spid="130"/>
                                        </p:tgtEl>
                                        <p:attrNameLst>
                                          <p:attrName>ppt_w</p:attrName>
                                        </p:attrNameLst>
                                      </p:cBhvr>
                                      <p:tavLst>
                                        <p:tav tm="0">
                                          <p:val>
                                            <p:fltVal val="0"/>
                                          </p:val>
                                        </p:tav>
                                        <p:tav tm="100000">
                                          <p:val>
                                            <p:strVal val="#ppt_w"/>
                                          </p:val>
                                        </p:tav>
                                      </p:tavLst>
                                    </p:anim>
                                    <p:anim calcmode="lin" valueType="num">
                                      <p:cBhvr>
                                        <p:cTn id="48" dur="500" fill="hold"/>
                                        <p:tgtEl>
                                          <p:spTgt spid="130"/>
                                        </p:tgtEl>
                                        <p:attrNameLst>
                                          <p:attrName>ppt_h</p:attrName>
                                        </p:attrNameLst>
                                      </p:cBhvr>
                                      <p:tavLst>
                                        <p:tav tm="0">
                                          <p:val>
                                            <p:fltVal val="0"/>
                                          </p:val>
                                        </p:tav>
                                        <p:tav tm="100000">
                                          <p:val>
                                            <p:strVal val="#ppt_h"/>
                                          </p:val>
                                        </p:tav>
                                      </p:tavLst>
                                    </p:anim>
                                    <p:animEffect transition="in" filter="fade">
                                      <p:cBhvr>
                                        <p:cTn id="49"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Chi Tiết Bảng NHANVIEN</a:t>
            </a:r>
            <a:endParaRPr>
              <a:latin typeface="Times New Roman" panose="02020603050405020304" pitchFamily="18" charset="0"/>
              <a:cs typeface="Times New Roman" panose="02020603050405020304" pitchFamily="18" charset="0"/>
            </a:endParaRPr>
          </a:p>
        </p:txBody>
      </p:sp>
      <p:pic>
        <p:nvPicPr>
          <p:cNvPr id="137" name="Google Shape;137;p4"/>
          <p:cNvPicPr preferRelativeResize="0">
            <a:picLocks noGrp="1"/>
          </p:cNvPicPr>
          <p:nvPr>
            <p:ph type="body" idx="1"/>
          </p:nvPr>
        </p:nvPicPr>
        <p:blipFill rotWithShape="1">
          <a:blip r:embed="rId4">
            <a:alphaModFix/>
          </a:blip>
          <a:srcRect/>
          <a:stretch/>
        </p:blipFill>
        <p:spPr>
          <a:xfrm>
            <a:off x="900112" y="1866900"/>
            <a:ext cx="3168650" cy="1778000"/>
          </a:xfrm>
          <a:prstGeom prst="rect">
            <a:avLst/>
          </a:prstGeom>
          <a:noFill/>
          <a:ln>
            <a:noFill/>
          </a:ln>
        </p:spPr>
      </p:pic>
      <p:sp>
        <p:nvSpPr>
          <p:cNvPr id="138" name="Google Shape;138;p4"/>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www.themegallery.com</a:t>
            </a:r>
            <a:endParaRPr>
              <a:latin typeface="Times New Roman" panose="02020603050405020304" pitchFamily="18" charset="0"/>
              <a:cs typeface="Times New Roman" panose="02020603050405020304" pitchFamily="18" charset="0"/>
            </a:endParaRPr>
          </a:p>
        </p:txBody>
      </p:sp>
      <p:sp>
        <p:nvSpPr>
          <p:cNvPr id="139" name="Google Shape;139;p4"/>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Company Logo</a:t>
            </a:r>
            <a:endParaRPr>
              <a:latin typeface="Times New Roman" panose="02020603050405020304" pitchFamily="18" charset="0"/>
              <a:cs typeface="Times New Roman" panose="02020603050405020304" pitchFamily="18" charset="0"/>
            </a:endParaRPr>
          </a:p>
        </p:txBody>
      </p:sp>
      <p:pic>
        <p:nvPicPr>
          <p:cNvPr id="140" name="Google Shape;140;p4"/>
          <p:cNvPicPr preferRelativeResize="0"/>
          <p:nvPr/>
        </p:nvPicPr>
        <p:blipFill rotWithShape="1">
          <a:blip r:embed="rId5">
            <a:alphaModFix/>
          </a:blip>
          <a:srcRect/>
          <a:stretch/>
        </p:blipFill>
        <p:spPr>
          <a:xfrm>
            <a:off x="3276600" y="4508500"/>
            <a:ext cx="5543550" cy="1247775"/>
          </a:xfrm>
          <a:prstGeom prst="rect">
            <a:avLst/>
          </a:prstGeom>
          <a:noFill/>
          <a:ln>
            <a:noFill/>
          </a:ln>
        </p:spPr>
      </p:pic>
      <p:sp>
        <p:nvSpPr>
          <p:cNvPr id="141" name="Google Shape;141;p4"/>
          <p:cNvSpPr txBox="1"/>
          <p:nvPr/>
        </p:nvSpPr>
        <p:spPr>
          <a:xfrm>
            <a:off x="6115050" y="2379662"/>
            <a:ext cx="2057400"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BẢNG NHÂN VIÊN</a:t>
            </a:r>
            <a:endParaRPr>
              <a:latin typeface="Times New Roman" panose="02020603050405020304" pitchFamily="18" charset="0"/>
              <a:cs typeface="Times New Roman" panose="02020603050405020304" pitchFamily="18" charset="0"/>
            </a:endParaRPr>
          </a:p>
        </p:txBody>
      </p:sp>
      <p:sp>
        <p:nvSpPr>
          <p:cNvPr id="142" name="Google Shape;142;p4"/>
          <p:cNvSpPr txBox="1"/>
          <p:nvPr/>
        </p:nvSpPr>
        <p:spPr>
          <a:xfrm>
            <a:off x="228601" y="4773612"/>
            <a:ext cx="2124074" cy="719137"/>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dirty="0">
                <a:solidFill>
                  <a:srgbClr val="FFFFFF"/>
                </a:solidFill>
                <a:latin typeface="Times New Roman" panose="02020603050405020304" pitchFamily="18" charset="0"/>
                <a:ea typeface="Calibri"/>
                <a:cs typeface="Times New Roman" panose="02020603050405020304" pitchFamily="18" charset="0"/>
                <a:sym typeface="Calibri"/>
              </a:rPr>
              <a:t>NHẬP DỮ LIỆU</a:t>
            </a:r>
            <a:endParaRPr dirty="0">
              <a:latin typeface="Times New Roman" panose="02020603050405020304" pitchFamily="18" charset="0"/>
              <a:cs typeface="Times New Roman" panose="02020603050405020304" pitchFamily="18" charset="0"/>
            </a:endParaRPr>
          </a:p>
        </p:txBody>
      </p:sp>
      <p:cxnSp>
        <p:nvCxnSpPr>
          <p:cNvPr id="143" name="Google Shape;143;p4"/>
          <p:cNvCxnSpPr/>
          <p:nvPr/>
        </p:nvCxnSpPr>
        <p:spPr>
          <a:xfrm rot="10800000">
            <a:off x="4068762" y="2755900"/>
            <a:ext cx="2374900" cy="0"/>
          </a:xfrm>
          <a:prstGeom prst="straightConnector1">
            <a:avLst/>
          </a:prstGeom>
          <a:noFill/>
          <a:ln w="9525" cap="flat" cmpd="sng">
            <a:solidFill>
              <a:schemeClr val="accent1"/>
            </a:solidFill>
            <a:prstDash val="solid"/>
            <a:miter lim="800000"/>
            <a:headEnd type="none" w="med" len="med"/>
            <a:tailEnd type="triangle" w="med" len="med"/>
          </a:ln>
        </p:spPr>
      </p:cxnSp>
      <p:cxnSp>
        <p:nvCxnSpPr>
          <p:cNvPr id="144" name="Google Shape;144;p4"/>
          <p:cNvCxnSpPr/>
          <p:nvPr/>
        </p:nvCxnSpPr>
        <p:spPr>
          <a:xfrm rot="10800000" flipH="1">
            <a:off x="2124075" y="5132387"/>
            <a:ext cx="1152525" cy="25400"/>
          </a:xfrm>
          <a:prstGeom prst="straightConnector1">
            <a:avLst/>
          </a:prstGeom>
          <a:noFill/>
          <a:ln w="9525" cap="flat" cmpd="sng">
            <a:solidFill>
              <a:schemeClr val="accent1"/>
            </a:solidFill>
            <a:prstDash val="solid"/>
            <a:miter lim="800000"/>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ipe(down)">
                                      <p:cBhvr>
                                        <p:cTn id="7" dur="580">
                                          <p:stCondLst>
                                            <p:cond delay="0"/>
                                          </p:stCondLst>
                                        </p:cTn>
                                        <p:tgtEl>
                                          <p:spTgt spid="136"/>
                                        </p:tgtEl>
                                      </p:cBhvr>
                                    </p:animEffect>
                                    <p:anim calcmode="lin" valueType="num">
                                      <p:cBhvr>
                                        <p:cTn id="8" dur="1822" tmFilter="0,0; 0.14,0.36; 0.43,0.73; 0.71,0.91; 1.0,1.0">
                                          <p:stCondLst>
                                            <p:cond delay="0"/>
                                          </p:stCondLst>
                                        </p:cTn>
                                        <p:tgtEl>
                                          <p:spTgt spid="13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6"/>
                                        </p:tgtEl>
                                        <p:attrNameLst>
                                          <p:attrName>ppt_y</p:attrName>
                                        </p:attrNameLst>
                                      </p:cBhvr>
                                      <p:tavLst>
                                        <p:tav tm="0" fmla="#ppt_y-sin(pi*$)/81">
                                          <p:val>
                                            <p:fltVal val="0"/>
                                          </p:val>
                                        </p:tav>
                                        <p:tav tm="100000">
                                          <p:val>
                                            <p:fltVal val="1"/>
                                          </p:val>
                                        </p:tav>
                                      </p:tavLst>
                                    </p:anim>
                                    <p:animScale>
                                      <p:cBhvr>
                                        <p:cTn id="13" dur="26">
                                          <p:stCondLst>
                                            <p:cond delay="650"/>
                                          </p:stCondLst>
                                        </p:cTn>
                                        <p:tgtEl>
                                          <p:spTgt spid="136"/>
                                        </p:tgtEl>
                                      </p:cBhvr>
                                      <p:to x="100000" y="60000"/>
                                    </p:animScale>
                                    <p:animScale>
                                      <p:cBhvr>
                                        <p:cTn id="14" dur="166" decel="50000">
                                          <p:stCondLst>
                                            <p:cond delay="676"/>
                                          </p:stCondLst>
                                        </p:cTn>
                                        <p:tgtEl>
                                          <p:spTgt spid="136"/>
                                        </p:tgtEl>
                                      </p:cBhvr>
                                      <p:to x="100000" y="100000"/>
                                    </p:animScale>
                                    <p:animScale>
                                      <p:cBhvr>
                                        <p:cTn id="15" dur="26">
                                          <p:stCondLst>
                                            <p:cond delay="1312"/>
                                          </p:stCondLst>
                                        </p:cTn>
                                        <p:tgtEl>
                                          <p:spTgt spid="136"/>
                                        </p:tgtEl>
                                      </p:cBhvr>
                                      <p:to x="100000" y="80000"/>
                                    </p:animScale>
                                    <p:animScale>
                                      <p:cBhvr>
                                        <p:cTn id="16" dur="166" decel="50000">
                                          <p:stCondLst>
                                            <p:cond delay="1338"/>
                                          </p:stCondLst>
                                        </p:cTn>
                                        <p:tgtEl>
                                          <p:spTgt spid="136"/>
                                        </p:tgtEl>
                                      </p:cBhvr>
                                      <p:to x="100000" y="100000"/>
                                    </p:animScale>
                                    <p:animScale>
                                      <p:cBhvr>
                                        <p:cTn id="17" dur="26">
                                          <p:stCondLst>
                                            <p:cond delay="1642"/>
                                          </p:stCondLst>
                                        </p:cTn>
                                        <p:tgtEl>
                                          <p:spTgt spid="136"/>
                                        </p:tgtEl>
                                      </p:cBhvr>
                                      <p:to x="100000" y="90000"/>
                                    </p:animScale>
                                    <p:animScale>
                                      <p:cBhvr>
                                        <p:cTn id="18" dur="166" decel="50000">
                                          <p:stCondLst>
                                            <p:cond delay="1668"/>
                                          </p:stCondLst>
                                        </p:cTn>
                                        <p:tgtEl>
                                          <p:spTgt spid="136"/>
                                        </p:tgtEl>
                                      </p:cBhvr>
                                      <p:to x="100000" y="100000"/>
                                    </p:animScale>
                                    <p:animScale>
                                      <p:cBhvr>
                                        <p:cTn id="19" dur="26">
                                          <p:stCondLst>
                                            <p:cond delay="1808"/>
                                          </p:stCondLst>
                                        </p:cTn>
                                        <p:tgtEl>
                                          <p:spTgt spid="136"/>
                                        </p:tgtEl>
                                      </p:cBhvr>
                                      <p:to x="100000" y="95000"/>
                                    </p:animScale>
                                    <p:animScale>
                                      <p:cBhvr>
                                        <p:cTn id="20" dur="166" decel="50000">
                                          <p:stCondLst>
                                            <p:cond delay="1834"/>
                                          </p:stCondLst>
                                        </p:cTn>
                                        <p:tgtEl>
                                          <p:spTgt spid="13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wipe(down)">
                                      <p:cBhvr>
                                        <p:cTn id="23" dur="580">
                                          <p:stCondLst>
                                            <p:cond delay="0"/>
                                          </p:stCondLst>
                                        </p:cTn>
                                        <p:tgtEl>
                                          <p:spTgt spid="137"/>
                                        </p:tgtEl>
                                      </p:cBhvr>
                                    </p:animEffect>
                                    <p:anim calcmode="lin" valueType="num">
                                      <p:cBhvr>
                                        <p:cTn id="24" dur="1822" tmFilter="0,0; 0.14,0.36; 0.43,0.73; 0.71,0.91; 1.0,1.0">
                                          <p:stCondLst>
                                            <p:cond delay="0"/>
                                          </p:stCondLst>
                                        </p:cTn>
                                        <p:tgtEl>
                                          <p:spTgt spid="13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7"/>
                                        </p:tgtEl>
                                        <p:attrNameLst>
                                          <p:attrName>ppt_y</p:attrName>
                                        </p:attrNameLst>
                                      </p:cBhvr>
                                      <p:tavLst>
                                        <p:tav tm="0" fmla="#ppt_y-sin(pi*$)/81">
                                          <p:val>
                                            <p:fltVal val="0"/>
                                          </p:val>
                                        </p:tav>
                                        <p:tav tm="100000">
                                          <p:val>
                                            <p:fltVal val="1"/>
                                          </p:val>
                                        </p:tav>
                                      </p:tavLst>
                                    </p:anim>
                                    <p:animScale>
                                      <p:cBhvr>
                                        <p:cTn id="29" dur="26">
                                          <p:stCondLst>
                                            <p:cond delay="650"/>
                                          </p:stCondLst>
                                        </p:cTn>
                                        <p:tgtEl>
                                          <p:spTgt spid="137"/>
                                        </p:tgtEl>
                                      </p:cBhvr>
                                      <p:to x="100000" y="60000"/>
                                    </p:animScale>
                                    <p:animScale>
                                      <p:cBhvr>
                                        <p:cTn id="30" dur="166" decel="50000">
                                          <p:stCondLst>
                                            <p:cond delay="676"/>
                                          </p:stCondLst>
                                        </p:cTn>
                                        <p:tgtEl>
                                          <p:spTgt spid="137"/>
                                        </p:tgtEl>
                                      </p:cBhvr>
                                      <p:to x="100000" y="100000"/>
                                    </p:animScale>
                                    <p:animScale>
                                      <p:cBhvr>
                                        <p:cTn id="31" dur="26">
                                          <p:stCondLst>
                                            <p:cond delay="1312"/>
                                          </p:stCondLst>
                                        </p:cTn>
                                        <p:tgtEl>
                                          <p:spTgt spid="137"/>
                                        </p:tgtEl>
                                      </p:cBhvr>
                                      <p:to x="100000" y="80000"/>
                                    </p:animScale>
                                    <p:animScale>
                                      <p:cBhvr>
                                        <p:cTn id="32" dur="166" decel="50000">
                                          <p:stCondLst>
                                            <p:cond delay="1338"/>
                                          </p:stCondLst>
                                        </p:cTn>
                                        <p:tgtEl>
                                          <p:spTgt spid="137"/>
                                        </p:tgtEl>
                                      </p:cBhvr>
                                      <p:to x="100000" y="100000"/>
                                    </p:animScale>
                                    <p:animScale>
                                      <p:cBhvr>
                                        <p:cTn id="33" dur="26">
                                          <p:stCondLst>
                                            <p:cond delay="1642"/>
                                          </p:stCondLst>
                                        </p:cTn>
                                        <p:tgtEl>
                                          <p:spTgt spid="137"/>
                                        </p:tgtEl>
                                      </p:cBhvr>
                                      <p:to x="100000" y="90000"/>
                                    </p:animScale>
                                    <p:animScale>
                                      <p:cBhvr>
                                        <p:cTn id="34" dur="166" decel="50000">
                                          <p:stCondLst>
                                            <p:cond delay="1668"/>
                                          </p:stCondLst>
                                        </p:cTn>
                                        <p:tgtEl>
                                          <p:spTgt spid="137"/>
                                        </p:tgtEl>
                                      </p:cBhvr>
                                      <p:to x="100000" y="100000"/>
                                    </p:animScale>
                                    <p:animScale>
                                      <p:cBhvr>
                                        <p:cTn id="35" dur="26">
                                          <p:stCondLst>
                                            <p:cond delay="1808"/>
                                          </p:stCondLst>
                                        </p:cTn>
                                        <p:tgtEl>
                                          <p:spTgt spid="137"/>
                                        </p:tgtEl>
                                      </p:cBhvr>
                                      <p:to x="100000" y="95000"/>
                                    </p:animScale>
                                    <p:animScale>
                                      <p:cBhvr>
                                        <p:cTn id="36" dur="166" decel="50000">
                                          <p:stCondLst>
                                            <p:cond delay="1834"/>
                                          </p:stCondLst>
                                        </p:cTn>
                                        <p:tgtEl>
                                          <p:spTgt spid="13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down)">
                                      <p:cBhvr>
                                        <p:cTn id="39" dur="580">
                                          <p:stCondLst>
                                            <p:cond delay="0"/>
                                          </p:stCondLst>
                                        </p:cTn>
                                        <p:tgtEl>
                                          <p:spTgt spid="138"/>
                                        </p:tgtEl>
                                      </p:cBhvr>
                                    </p:animEffect>
                                    <p:anim calcmode="lin" valueType="num">
                                      <p:cBhvr>
                                        <p:cTn id="40" dur="1822" tmFilter="0,0; 0.14,0.36; 0.43,0.73; 0.71,0.91; 1.0,1.0">
                                          <p:stCondLst>
                                            <p:cond delay="0"/>
                                          </p:stCondLst>
                                        </p:cTn>
                                        <p:tgtEl>
                                          <p:spTgt spid="13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3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3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3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38"/>
                                        </p:tgtEl>
                                        <p:attrNameLst>
                                          <p:attrName>ppt_y</p:attrName>
                                        </p:attrNameLst>
                                      </p:cBhvr>
                                      <p:tavLst>
                                        <p:tav tm="0" fmla="#ppt_y-sin(pi*$)/81">
                                          <p:val>
                                            <p:fltVal val="0"/>
                                          </p:val>
                                        </p:tav>
                                        <p:tav tm="100000">
                                          <p:val>
                                            <p:fltVal val="1"/>
                                          </p:val>
                                        </p:tav>
                                      </p:tavLst>
                                    </p:anim>
                                    <p:animScale>
                                      <p:cBhvr>
                                        <p:cTn id="45" dur="26">
                                          <p:stCondLst>
                                            <p:cond delay="650"/>
                                          </p:stCondLst>
                                        </p:cTn>
                                        <p:tgtEl>
                                          <p:spTgt spid="138"/>
                                        </p:tgtEl>
                                      </p:cBhvr>
                                      <p:to x="100000" y="60000"/>
                                    </p:animScale>
                                    <p:animScale>
                                      <p:cBhvr>
                                        <p:cTn id="46" dur="166" decel="50000">
                                          <p:stCondLst>
                                            <p:cond delay="676"/>
                                          </p:stCondLst>
                                        </p:cTn>
                                        <p:tgtEl>
                                          <p:spTgt spid="138"/>
                                        </p:tgtEl>
                                      </p:cBhvr>
                                      <p:to x="100000" y="100000"/>
                                    </p:animScale>
                                    <p:animScale>
                                      <p:cBhvr>
                                        <p:cTn id="47" dur="26">
                                          <p:stCondLst>
                                            <p:cond delay="1312"/>
                                          </p:stCondLst>
                                        </p:cTn>
                                        <p:tgtEl>
                                          <p:spTgt spid="138"/>
                                        </p:tgtEl>
                                      </p:cBhvr>
                                      <p:to x="100000" y="80000"/>
                                    </p:animScale>
                                    <p:animScale>
                                      <p:cBhvr>
                                        <p:cTn id="48" dur="166" decel="50000">
                                          <p:stCondLst>
                                            <p:cond delay="1338"/>
                                          </p:stCondLst>
                                        </p:cTn>
                                        <p:tgtEl>
                                          <p:spTgt spid="138"/>
                                        </p:tgtEl>
                                      </p:cBhvr>
                                      <p:to x="100000" y="100000"/>
                                    </p:animScale>
                                    <p:animScale>
                                      <p:cBhvr>
                                        <p:cTn id="49" dur="26">
                                          <p:stCondLst>
                                            <p:cond delay="1642"/>
                                          </p:stCondLst>
                                        </p:cTn>
                                        <p:tgtEl>
                                          <p:spTgt spid="138"/>
                                        </p:tgtEl>
                                      </p:cBhvr>
                                      <p:to x="100000" y="90000"/>
                                    </p:animScale>
                                    <p:animScale>
                                      <p:cBhvr>
                                        <p:cTn id="50" dur="166" decel="50000">
                                          <p:stCondLst>
                                            <p:cond delay="1668"/>
                                          </p:stCondLst>
                                        </p:cTn>
                                        <p:tgtEl>
                                          <p:spTgt spid="138"/>
                                        </p:tgtEl>
                                      </p:cBhvr>
                                      <p:to x="100000" y="100000"/>
                                    </p:animScale>
                                    <p:animScale>
                                      <p:cBhvr>
                                        <p:cTn id="51" dur="26">
                                          <p:stCondLst>
                                            <p:cond delay="1808"/>
                                          </p:stCondLst>
                                        </p:cTn>
                                        <p:tgtEl>
                                          <p:spTgt spid="138"/>
                                        </p:tgtEl>
                                      </p:cBhvr>
                                      <p:to x="100000" y="95000"/>
                                    </p:animScale>
                                    <p:animScale>
                                      <p:cBhvr>
                                        <p:cTn id="52" dur="166" decel="50000">
                                          <p:stCondLst>
                                            <p:cond delay="1834"/>
                                          </p:stCondLst>
                                        </p:cTn>
                                        <p:tgtEl>
                                          <p:spTgt spid="138"/>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39"/>
                                        </p:tgtEl>
                                        <p:attrNameLst>
                                          <p:attrName>style.visibility</p:attrName>
                                        </p:attrNameLst>
                                      </p:cBhvr>
                                      <p:to>
                                        <p:strVal val="visible"/>
                                      </p:to>
                                    </p:set>
                                    <p:animEffect transition="in" filter="wipe(down)">
                                      <p:cBhvr>
                                        <p:cTn id="55" dur="580">
                                          <p:stCondLst>
                                            <p:cond delay="0"/>
                                          </p:stCondLst>
                                        </p:cTn>
                                        <p:tgtEl>
                                          <p:spTgt spid="139"/>
                                        </p:tgtEl>
                                      </p:cBhvr>
                                    </p:animEffect>
                                    <p:anim calcmode="lin" valueType="num">
                                      <p:cBhvr>
                                        <p:cTn id="56" dur="1822" tmFilter="0,0; 0.14,0.36; 0.43,0.73; 0.71,0.91; 1.0,1.0">
                                          <p:stCondLst>
                                            <p:cond delay="0"/>
                                          </p:stCondLst>
                                        </p:cTn>
                                        <p:tgtEl>
                                          <p:spTgt spid="13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3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3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3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39"/>
                                        </p:tgtEl>
                                        <p:attrNameLst>
                                          <p:attrName>ppt_y</p:attrName>
                                        </p:attrNameLst>
                                      </p:cBhvr>
                                      <p:tavLst>
                                        <p:tav tm="0" fmla="#ppt_y-sin(pi*$)/81">
                                          <p:val>
                                            <p:fltVal val="0"/>
                                          </p:val>
                                        </p:tav>
                                        <p:tav tm="100000">
                                          <p:val>
                                            <p:fltVal val="1"/>
                                          </p:val>
                                        </p:tav>
                                      </p:tavLst>
                                    </p:anim>
                                    <p:animScale>
                                      <p:cBhvr>
                                        <p:cTn id="61" dur="26">
                                          <p:stCondLst>
                                            <p:cond delay="650"/>
                                          </p:stCondLst>
                                        </p:cTn>
                                        <p:tgtEl>
                                          <p:spTgt spid="139"/>
                                        </p:tgtEl>
                                      </p:cBhvr>
                                      <p:to x="100000" y="60000"/>
                                    </p:animScale>
                                    <p:animScale>
                                      <p:cBhvr>
                                        <p:cTn id="62" dur="166" decel="50000">
                                          <p:stCondLst>
                                            <p:cond delay="676"/>
                                          </p:stCondLst>
                                        </p:cTn>
                                        <p:tgtEl>
                                          <p:spTgt spid="139"/>
                                        </p:tgtEl>
                                      </p:cBhvr>
                                      <p:to x="100000" y="100000"/>
                                    </p:animScale>
                                    <p:animScale>
                                      <p:cBhvr>
                                        <p:cTn id="63" dur="26">
                                          <p:stCondLst>
                                            <p:cond delay="1312"/>
                                          </p:stCondLst>
                                        </p:cTn>
                                        <p:tgtEl>
                                          <p:spTgt spid="139"/>
                                        </p:tgtEl>
                                      </p:cBhvr>
                                      <p:to x="100000" y="80000"/>
                                    </p:animScale>
                                    <p:animScale>
                                      <p:cBhvr>
                                        <p:cTn id="64" dur="166" decel="50000">
                                          <p:stCondLst>
                                            <p:cond delay="1338"/>
                                          </p:stCondLst>
                                        </p:cTn>
                                        <p:tgtEl>
                                          <p:spTgt spid="139"/>
                                        </p:tgtEl>
                                      </p:cBhvr>
                                      <p:to x="100000" y="100000"/>
                                    </p:animScale>
                                    <p:animScale>
                                      <p:cBhvr>
                                        <p:cTn id="65" dur="26">
                                          <p:stCondLst>
                                            <p:cond delay="1642"/>
                                          </p:stCondLst>
                                        </p:cTn>
                                        <p:tgtEl>
                                          <p:spTgt spid="139"/>
                                        </p:tgtEl>
                                      </p:cBhvr>
                                      <p:to x="100000" y="90000"/>
                                    </p:animScale>
                                    <p:animScale>
                                      <p:cBhvr>
                                        <p:cTn id="66" dur="166" decel="50000">
                                          <p:stCondLst>
                                            <p:cond delay="1668"/>
                                          </p:stCondLst>
                                        </p:cTn>
                                        <p:tgtEl>
                                          <p:spTgt spid="139"/>
                                        </p:tgtEl>
                                      </p:cBhvr>
                                      <p:to x="100000" y="100000"/>
                                    </p:animScale>
                                    <p:animScale>
                                      <p:cBhvr>
                                        <p:cTn id="67" dur="26">
                                          <p:stCondLst>
                                            <p:cond delay="1808"/>
                                          </p:stCondLst>
                                        </p:cTn>
                                        <p:tgtEl>
                                          <p:spTgt spid="139"/>
                                        </p:tgtEl>
                                      </p:cBhvr>
                                      <p:to x="100000" y="95000"/>
                                    </p:animScale>
                                    <p:animScale>
                                      <p:cBhvr>
                                        <p:cTn id="68" dur="166" decel="50000">
                                          <p:stCondLst>
                                            <p:cond delay="1834"/>
                                          </p:stCondLst>
                                        </p:cTn>
                                        <p:tgtEl>
                                          <p:spTgt spid="139"/>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40"/>
                                        </p:tgtEl>
                                        <p:attrNameLst>
                                          <p:attrName>style.visibility</p:attrName>
                                        </p:attrNameLst>
                                      </p:cBhvr>
                                      <p:to>
                                        <p:strVal val="visible"/>
                                      </p:to>
                                    </p:set>
                                    <p:animEffect transition="in" filter="wipe(down)">
                                      <p:cBhvr>
                                        <p:cTn id="71" dur="580">
                                          <p:stCondLst>
                                            <p:cond delay="0"/>
                                          </p:stCondLst>
                                        </p:cTn>
                                        <p:tgtEl>
                                          <p:spTgt spid="140"/>
                                        </p:tgtEl>
                                      </p:cBhvr>
                                    </p:animEffect>
                                    <p:anim calcmode="lin" valueType="num">
                                      <p:cBhvr>
                                        <p:cTn id="72" dur="1822" tmFilter="0,0; 0.14,0.36; 0.43,0.73; 0.71,0.91; 1.0,1.0">
                                          <p:stCondLst>
                                            <p:cond delay="0"/>
                                          </p:stCondLst>
                                        </p:cTn>
                                        <p:tgtEl>
                                          <p:spTgt spid="14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0"/>
                                        </p:tgtEl>
                                        <p:attrNameLst>
                                          <p:attrName>ppt_y</p:attrName>
                                        </p:attrNameLst>
                                      </p:cBhvr>
                                      <p:tavLst>
                                        <p:tav tm="0" fmla="#ppt_y-sin(pi*$)/81">
                                          <p:val>
                                            <p:fltVal val="0"/>
                                          </p:val>
                                        </p:tav>
                                        <p:tav tm="100000">
                                          <p:val>
                                            <p:fltVal val="1"/>
                                          </p:val>
                                        </p:tav>
                                      </p:tavLst>
                                    </p:anim>
                                    <p:animScale>
                                      <p:cBhvr>
                                        <p:cTn id="77" dur="26">
                                          <p:stCondLst>
                                            <p:cond delay="650"/>
                                          </p:stCondLst>
                                        </p:cTn>
                                        <p:tgtEl>
                                          <p:spTgt spid="140"/>
                                        </p:tgtEl>
                                      </p:cBhvr>
                                      <p:to x="100000" y="60000"/>
                                    </p:animScale>
                                    <p:animScale>
                                      <p:cBhvr>
                                        <p:cTn id="78" dur="166" decel="50000">
                                          <p:stCondLst>
                                            <p:cond delay="676"/>
                                          </p:stCondLst>
                                        </p:cTn>
                                        <p:tgtEl>
                                          <p:spTgt spid="140"/>
                                        </p:tgtEl>
                                      </p:cBhvr>
                                      <p:to x="100000" y="100000"/>
                                    </p:animScale>
                                    <p:animScale>
                                      <p:cBhvr>
                                        <p:cTn id="79" dur="26">
                                          <p:stCondLst>
                                            <p:cond delay="1312"/>
                                          </p:stCondLst>
                                        </p:cTn>
                                        <p:tgtEl>
                                          <p:spTgt spid="140"/>
                                        </p:tgtEl>
                                      </p:cBhvr>
                                      <p:to x="100000" y="80000"/>
                                    </p:animScale>
                                    <p:animScale>
                                      <p:cBhvr>
                                        <p:cTn id="80" dur="166" decel="50000">
                                          <p:stCondLst>
                                            <p:cond delay="1338"/>
                                          </p:stCondLst>
                                        </p:cTn>
                                        <p:tgtEl>
                                          <p:spTgt spid="140"/>
                                        </p:tgtEl>
                                      </p:cBhvr>
                                      <p:to x="100000" y="100000"/>
                                    </p:animScale>
                                    <p:animScale>
                                      <p:cBhvr>
                                        <p:cTn id="81" dur="26">
                                          <p:stCondLst>
                                            <p:cond delay="1642"/>
                                          </p:stCondLst>
                                        </p:cTn>
                                        <p:tgtEl>
                                          <p:spTgt spid="140"/>
                                        </p:tgtEl>
                                      </p:cBhvr>
                                      <p:to x="100000" y="90000"/>
                                    </p:animScale>
                                    <p:animScale>
                                      <p:cBhvr>
                                        <p:cTn id="82" dur="166" decel="50000">
                                          <p:stCondLst>
                                            <p:cond delay="1668"/>
                                          </p:stCondLst>
                                        </p:cTn>
                                        <p:tgtEl>
                                          <p:spTgt spid="140"/>
                                        </p:tgtEl>
                                      </p:cBhvr>
                                      <p:to x="100000" y="100000"/>
                                    </p:animScale>
                                    <p:animScale>
                                      <p:cBhvr>
                                        <p:cTn id="83" dur="26">
                                          <p:stCondLst>
                                            <p:cond delay="1808"/>
                                          </p:stCondLst>
                                        </p:cTn>
                                        <p:tgtEl>
                                          <p:spTgt spid="140"/>
                                        </p:tgtEl>
                                      </p:cBhvr>
                                      <p:to x="100000" y="95000"/>
                                    </p:animScale>
                                    <p:animScale>
                                      <p:cBhvr>
                                        <p:cTn id="84" dur="166" decel="50000">
                                          <p:stCondLst>
                                            <p:cond delay="1834"/>
                                          </p:stCondLst>
                                        </p:cTn>
                                        <p:tgtEl>
                                          <p:spTgt spid="140"/>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41"/>
                                        </p:tgtEl>
                                        <p:attrNameLst>
                                          <p:attrName>style.visibility</p:attrName>
                                        </p:attrNameLst>
                                      </p:cBhvr>
                                      <p:to>
                                        <p:strVal val="visible"/>
                                      </p:to>
                                    </p:set>
                                    <p:animEffect transition="in" filter="wipe(down)">
                                      <p:cBhvr>
                                        <p:cTn id="87" dur="580">
                                          <p:stCondLst>
                                            <p:cond delay="0"/>
                                          </p:stCondLst>
                                        </p:cTn>
                                        <p:tgtEl>
                                          <p:spTgt spid="141"/>
                                        </p:tgtEl>
                                      </p:cBhvr>
                                    </p:animEffect>
                                    <p:anim calcmode="lin" valueType="num">
                                      <p:cBhvr>
                                        <p:cTn id="88" dur="1822" tmFilter="0,0; 0.14,0.36; 0.43,0.73; 0.71,0.91; 1.0,1.0">
                                          <p:stCondLst>
                                            <p:cond delay="0"/>
                                          </p:stCondLst>
                                        </p:cTn>
                                        <p:tgtEl>
                                          <p:spTgt spid="14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4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4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4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41"/>
                                        </p:tgtEl>
                                        <p:attrNameLst>
                                          <p:attrName>ppt_y</p:attrName>
                                        </p:attrNameLst>
                                      </p:cBhvr>
                                      <p:tavLst>
                                        <p:tav tm="0" fmla="#ppt_y-sin(pi*$)/81">
                                          <p:val>
                                            <p:fltVal val="0"/>
                                          </p:val>
                                        </p:tav>
                                        <p:tav tm="100000">
                                          <p:val>
                                            <p:fltVal val="1"/>
                                          </p:val>
                                        </p:tav>
                                      </p:tavLst>
                                    </p:anim>
                                    <p:animScale>
                                      <p:cBhvr>
                                        <p:cTn id="93" dur="26">
                                          <p:stCondLst>
                                            <p:cond delay="650"/>
                                          </p:stCondLst>
                                        </p:cTn>
                                        <p:tgtEl>
                                          <p:spTgt spid="141"/>
                                        </p:tgtEl>
                                      </p:cBhvr>
                                      <p:to x="100000" y="60000"/>
                                    </p:animScale>
                                    <p:animScale>
                                      <p:cBhvr>
                                        <p:cTn id="94" dur="166" decel="50000">
                                          <p:stCondLst>
                                            <p:cond delay="676"/>
                                          </p:stCondLst>
                                        </p:cTn>
                                        <p:tgtEl>
                                          <p:spTgt spid="141"/>
                                        </p:tgtEl>
                                      </p:cBhvr>
                                      <p:to x="100000" y="100000"/>
                                    </p:animScale>
                                    <p:animScale>
                                      <p:cBhvr>
                                        <p:cTn id="95" dur="26">
                                          <p:stCondLst>
                                            <p:cond delay="1312"/>
                                          </p:stCondLst>
                                        </p:cTn>
                                        <p:tgtEl>
                                          <p:spTgt spid="141"/>
                                        </p:tgtEl>
                                      </p:cBhvr>
                                      <p:to x="100000" y="80000"/>
                                    </p:animScale>
                                    <p:animScale>
                                      <p:cBhvr>
                                        <p:cTn id="96" dur="166" decel="50000">
                                          <p:stCondLst>
                                            <p:cond delay="1338"/>
                                          </p:stCondLst>
                                        </p:cTn>
                                        <p:tgtEl>
                                          <p:spTgt spid="141"/>
                                        </p:tgtEl>
                                      </p:cBhvr>
                                      <p:to x="100000" y="100000"/>
                                    </p:animScale>
                                    <p:animScale>
                                      <p:cBhvr>
                                        <p:cTn id="97" dur="26">
                                          <p:stCondLst>
                                            <p:cond delay="1642"/>
                                          </p:stCondLst>
                                        </p:cTn>
                                        <p:tgtEl>
                                          <p:spTgt spid="141"/>
                                        </p:tgtEl>
                                      </p:cBhvr>
                                      <p:to x="100000" y="90000"/>
                                    </p:animScale>
                                    <p:animScale>
                                      <p:cBhvr>
                                        <p:cTn id="98" dur="166" decel="50000">
                                          <p:stCondLst>
                                            <p:cond delay="1668"/>
                                          </p:stCondLst>
                                        </p:cTn>
                                        <p:tgtEl>
                                          <p:spTgt spid="141"/>
                                        </p:tgtEl>
                                      </p:cBhvr>
                                      <p:to x="100000" y="100000"/>
                                    </p:animScale>
                                    <p:animScale>
                                      <p:cBhvr>
                                        <p:cTn id="99" dur="26">
                                          <p:stCondLst>
                                            <p:cond delay="1808"/>
                                          </p:stCondLst>
                                        </p:cTn>
                                        <p:tgtEl>
                                          <p:spTgt spid="141"/>
                                        </p:tgtEl>
                                      </p:cBhvr>
                                      <p:to x="100000" y="95000"/>
                                    </p:animScale>
                                    <p:animScale>
                                      <p:cBhvr>
                                        <p:cTn id="100" dur="166" decel="50000">
                                          <p:stCondLst>
                                            <p:cond delay="1834"/>
                                          </p:stCondLst>
                                        </p:cTn>
                                        <p:tgtEl>
                                          <p:spTgt spid="141"/>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42"/>
                                        </p:tgtEl>
                                        <p:attrNameLst>
                                          <p:attrName>style.visibility</p:attrName>
                                        </p:attrNameLst>
                                      </p:cBhvr>
                                      <p:to>
                                        <p:strVal val="visible"/>
                                      </p:to>
                                    </p:set>
                                    <p:animEffect transition="in" filter="wipe(down)">
                                      <p:cBhvr>
                                        <p:cTn id="103" dur="580">
                                          <p:stCondLst>
                                            <p:cond delay="0"/>
                                          </p:stCondLst>
                                        </p:cTn>
                                        <p:tgtEl>
                                          <p:spTgt spid="142"/>
                                        </p:tgtEl>
                                      </p:cBhvr>
                                    </p:animEffect>
                                    <p:anim calcmode="lin" valueType="num">
                                      <p:cBhvr>
                                        <p:cTn id="104" dur="1822" tmFilter="0,0; 0.14,0.36; 0.43,0.73; 0.71,0.91; 1.0,1.0">
                                          <p:stCondLst>
                                            <p:cond delay="0"/>
                                          </p:stCondLst>
                                        </p:cTn>
                                        <p:tgtEl>
                                          <p:spTgt spid="142"/>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42"/>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42"/>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42"/>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42"/>
                                        </p:tgtEl>
                                        <p:attrNameLst>
                                          <p:attrName>ppt_y</p:attrName>
                                        </p:attrNameLst>
                                      </p:cBhvr>
                                      <p:tavLst>
                                        <p:tav tm="0" fmla="#ppt_y-sin(pi*$)/81">
                                          <p:val>
                                            <p:fltVal val="0"/>
                                          </p:val>
                                        </p:tav>
                                        <p:tav tm="100000">
                                          <p:val>
                                            <p:fltVal val="1"/>
                                          </p:val>
                                        </p:tav>
                                      </p:tavLst>
                                    </p:anim>
                                    <p:animScale>
                                      <p:cBhvr>
                                        <p:cTn id="109" dur="26">
                                          <p:stCondLst>
                                            <p:cond delay="650"/>
                                          </p:stCondLst>
                                        </p:cTn>
                                        <p:tgtEl>
                                          <p:spTgt spid="142"/>
                                        </p:tgtEl>
                                      </p:cBhvr>
                                      <p:to x="100000" y="60000"/>
                                    </p:animScale>
                                    <p:animScale>
                                      <p:cBhvr>
                                        <p:cTn id="110" dur="166" decel="50000">
                                          <p:stCondLst>
                                            <p:cond delay="676"/>
                                          </p:stCondLst>
                                        </p:cTn>
                                        <p:tgtEl>
                                          <p:spTgt spid="142"/>
                                        </p:tgtEl>
                                      </p:cBhvr>
                                      <p:to x="100000" y="100000"/>
                                    </p:animScale>
                                    <p:animScale>
                                      <p:cBhvr>
                                        <p:cTn id="111" dur="26">
                                          <p:stCondLst>
                                            <p:cond delay="1312"/>
                                          </p:stCondLst>
                                        </p:cTn>
                                        <p:tgtEl>
                                          <p:spTgt spid="142"/>
                                        </p:tgtEl>
                                      </p:cBhvr>
                                      <p:to x="100000" y="80000"/>
                                    </p:animScale>
                                    <p:animScale>
                                      <p:cBhvr>
                                        <p:cTn id="112" dur="166" decel="50000">
                                          <p:stCondLst>
                                            <p:cond delay="1338"/>
                                          </p:stCondLst>
                                        </p:cTn>
                                        <p:tgtEl>
                                          <p:spTgt spid="142"/>
                                        </p:tgtEl>
                                      </p:cBhvr>
                                      <p:to x="100000" y="100000"/>
                                    </p:animScale>
                                    <p:animScale>
                                      <p:cBhvr>
                                        <p:cTn id="113" dur="26">
                                          <p:stCondLst>
                                            <p:cond delay="1642"/>
                                          </p:stCondLst>
                                        </p:cTn>
                                        <p:tgtEl>
                                          <p:spTgt spid="142"/>
                                        </p:tgtEl>
                                      </p:cBhvr>
                                      <p:to x="100000" y="90000"/>
                                    </p:animScale>
                                    <p:animScale>
                                      <p:cBhvr>
                                        <p:cTn id="114" dur="166" decel="50000">
                                          <p:stCondLst>
                                            <p:cond delay="1668"/>
                                          </p:stCondLst>
                                        </p:cTn>
                                        <p:tgtEl>
                                          <p:spTgt spid="142"/>
                                        </p:tgtEl>
                                      </p:cBhvr>
                                      <p:to x="100000" y="100000"/>
                                    </p:animScale>
                                    <p:animScale>
                                      <p:cBhvr>
                                        <p:cTn id="115" dur="26">
                                          <p:stCondLst>
                                            <p:cond delay="1808"/>
                                          </p:stCondLst>
                                        </p:cTn>
                                        <p:tgtEl>
                                          <p:spTgt spid="142"/>
                                        </p:tgtEl>
                                      </p:cBhvr>
                                      <p:to x="100000" y="95000"/>
                                    </p:animScale>
                                    <p:animScale>
                                      <p:cBhvr>
                                        <p:cTn id="116" dur="166" decel="50000">
                                          <p:stCondLst>
                                            <p:cond delay="1834"/>
                                          </p:stCondLst>
                                        </p:cTn>
                                        <p:tgtEl>
                                          <p:spTgt spid="142"/>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143"/>
                                        </p:tgtEl>
                                        <p:attrNameLst>
                                          <p:attrName>style.visibility</p:attrName>
                                        </p:attrNameLst>
                                      </p:cBhvr>
                                      <p:to>
                                        <p:strVal val="visible"/>
                                      </p:to>
                                    </p:set>
                                    <p:animEffect transition="in" filter="wipe(down)">
                                      <p:cBhvr>
                                        <p:cTn id="119" dur="580">
                                          <p:stCondLst>
                                            <p:cond delay="0"/>
                                          </p:stCondLst>
                                        </p:cTn>
                                        <p:tgtEl>
                                          <p:spTgt spid="143"/>
                                        </p:tgtEl>
                                      </p:cBhvr>
                                    </p:animEffect>
                                    <p:anim calcmode="lin" valueType="num">
                                      <p:cBhvr>
                                        <p:cTn id="120" dur="1822" tmFilter="0,0; 0.14,0.36; 0.43,0.73; 0.71,0.91; 1.0,1.0">
                                          <p:stCondLst>
                                            <p:cond delay="0"/>
                                          </p:stCondLst>
                                        </p:cTn>
                                        <p:tgtEl>
                                          <p:spTgt spid="14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4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4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4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43"/>
                                        </p:tgtEl>
                                        <p:attrNameLst>
                                          <p:attrName>ppt_y</p:attrName>
                                        </p:attrNameLst>
                                      </p:cBhvr>
                                      <p:tavLst>
                                        <p:tav tm="0" fmla="#ppt_y-sin(pi*$)/81">
                                          <p:val>
                                            <p:fltVal val="0"/>
                                          </p:val>
                                        </p:tav>
                                        <p:tav tm="100000">
                                          <p:val>
                                            <p:fltVal val="1"/>
                                          </p:val>
                                        </p:tav>
                                      </p:tavLst>
                                    </p:anim>
                                    <p:animScale>
                                      <p:cBhvr>
                                        <p:cTn id="125" dur="26">
                                          <p:stCondLst>
                                            <p:cond delay="650"/>
                                          </p:stCondLst>
                                        </p:cTn>
                                        <p:tgtEl>
                                          <p:spTgt spid="143"/>
                                        </p:tgtEl>
                                      </p:cBhvr>
                                      <p:to x="100000" y="60000"/>
                                    </p:animScale>
                                    <p:animScale>
                                      <p:cBhvr>
                                        <p:cTn id="126" dur="166" decel="50000">
                                          <p:stCondLst>
                                            <p:cond delay="676"/>
                                          </p:stCondLst>
                                        </p:cTn>
                                        <p:tgtEl>
                                          <p:spTgt spid="143"/>
                                        </p:tgtEl>
                                      </p:cBhvr>
                                      <p:to x="100000" y="100000"/>
                                    </p:animScale>
                                    <p:animScale>
                                      <p:cBhvr>
                                        <p:cTn id="127" dur="26">
                                          <p:stCondLst>
                                            <p:cond delay="1312"/>
                                          </p:stCondLst>
                                        </p:cTn>
                                        <p:tgtEl>
                                          <p:spTgt spid="143"/>
                                        </p:tgtEl>
                                      </p:cBhvr>
                                      <p:to x="100000" y="80000"/>
                                    </p:animScale>
                                    <p:animScale>
                                      <p:cBhvr>
                                        <p:cTn id="128" dur="166" decel="50000">
                                          <p:stCondLst>
                                            <p:cond delay="1338"/>
                                          </p:stCondLst>
                                        </p:cTn>
                                        <p:tgtEl>
                                          <p:spTgt spid="143"/>
                                        </p:tgtEl>
                                      </p:cBhvr>
                                      <p:to x="100000" y="100000"/>
                                    </p:animScale>
                                    <p:animScale>
                                      <p:cBhvr>
                                        <p:cTn id="129" dur="26">
                                          <p:stCondLst>
                                            <p:cond delay="1642"/>
                                          </p:stCondLst>
                                        </p:cTn>
                                        <p:tgtEl>
                                          <p:spTgt spid="143"/>
                                        </p:tgtEl>
                                      </p:cBhvr>
                                      <p:to x="100000" y="90000"/>
                                    </p:animScale>
                                    <p:animScale>
                                      <p:cBhvr>
                                        <p:cTn id="130" dur="166" decel="50000">
                                          <p:stCondLst>
                                            <p:cond delay="1668"/>
                                          </p:stCondLst>
                                        </p:cTn>
                                        <p:tgtEl>
                                          <p:spTgt spid="143"/>
                                        </p:tgtEl>
                                      </p:cBhvr>
                                      <p:to x="100000" y="100000"/>
                                    </p:animScale>
                                    <p:animScale>
                                      <p:cBhvr>
                                        <p:cTn id="131" dur="26">
                                          <p:stCondLst>
                                            <p:cond delay="1808"/>
                                          </p:stCondLst>
                                        </p:cTn>
                                        <p:tgtEl>
                                          <p:spTgt spid="143"/>
                                        </p:tgtEl>
                                      </p:cBhvr>
                                      <p:to x="100000" y="95000"/>
                                    </p:animScale>
                                    <p:animScale>
                                      <p:cBhvr>
                                        <p:cTn id="132" dur="166" decel="50000">
                                          <p:stCondLst>
                                            <p:cond delay="1834"/>
                                          </p:stCondLst>
                                        </p:cTn>
                                        <p:tgtEl>
                                          <p:spTgt spid="143"/>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44"/>
                                        </p:tgtEl>
                                        <p:attrNameLst>
                                          <p:attrName>style.visibility</p:attrName>
                                        </p:attrNameLst>
                                      </p:cBhvr>
                                      <p:to>
                                        <p:strVal val="visible"/>
                                      </p:to>
                                    </p:set>
                                    <p:animEffect transition="in" filter="wipe(down)">
                                      <p:cBhvr>
                                        <p:cTn id="135" dur="580">
                                          <p:stCondLst>
                                            <p:cond delay="0"/>
                                          </p:stCondLst>
                                        </p:cTn>
                                        <p:tgtEl>
                                          <p:spTgt spid="144"/>
                                        </p:tgtEl>
                                      </p:cBhvr>
                                    </p:animEffect>
                                    <p:anim calcmode="lin" valueType="num">
                                      <p:cBhvr>
                                        <p:cTn id="136" dur="1822" tmFilter="0,0; 0.14,0.36; 0.43,0.73; 0.71,0.91; 1.0,1.0">
                                          <p:stCondLst>
                                            <p:cond delay="0"/>
                                          </p:stCondLst>
                                        </p:cTn>
                                        <p:tgtEl>
                                          <p:spTgt spid="144"/>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44"/>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44"/>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44"/>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44"/>
                                        </p:tgtEl>
                                        <p:attrNameLst>
                                          <p:attrName>ppt_y</p:attrName>
                                        </p:attrNameLst>
                                      </p:cBhvr>
                                      <p:tavLst>
                                        <p:tav tm="0" fmla="#ppt_y-sin(pi*$)/81">
                                          <p:val>
                                            <p:fltVal val="0"/>
                                          </p:val>
                                        </p:tav>
                                        <p:tav tm="100000">
                                          <p:val>
                                            <p:fltVal val="1"/>
                                          </p:val>
                                        </p:tav>
                                      </p:tavLst>
                                    </p:anim>
                                    <p:animScale>
                                      <p:cBhvr>
                                        <p:cTn id="141" dur="26">
                                          <p:stCondLst>
                                            <p:cond delay="650"/>
                                          </p:stCondLst>
                                        </p:cTn>
                                        <p:tgtEl>
                                          <p:spTgt spid="144"/>
                                        </p:tgtEl>
                                      </p:cBhvr>
                                      <p:to x="100000" y="60000"/>
                                    </p:animScale>
                                    <p:animScale>
                                      <p:cBhvr>
                                        <p:cTn id="142" dur="166" decel="50000">
                                          <p:stCondLst>
                                            <p:cond delay="676"/>
                                          </p:stCondLst>
                                        </p:cTn>
                                        <p:tgtEl>
                                          <p:spTgt spid="144"/>
                                        </p:tgtEl>
                                      </p:cBhvr>
                                      <p:to x="100000" y="100000"/>
                                    </p:animScale>
                                    <p:animScale>
                                      <p:cBhvr>
                                        <p:cTn id="143" dur="26">
                                          <p:stCondLst>
                                            <p:cond delay="1312"/>
                                          </p:stCondLst>
                                        </p:cTn>
                                        <p:tgtEl>
                                          <p:spTgt spid="144"/>
                                        </p:tgtEl>
                                      </p:cBhvr>
                                      <p:to x="100000" y="80000"/>
                                    </p:animScale>
                                    <p:animScale>
                                      <p:cBhvr>
                                        <p:cTn id="144" dur="166" decel="50000">
                                          <p:stCondLst>
                                            <p:cond delay="1338"/>
                                          </p:stCondLst>
                                        </p:cTn>
                                        <p:tgtEl>
                                          <p:spTgt spid="144"/>
                                        </p:tgtEl>
                                      </p:cBhvr>
                                      <p:to x="100000" y="100000"/>
                                    </p:animScale>
                                    <p:animScale>
                                      <p:cBhvr>
                                        <p:cTn id="145" dur="26">
                                          <p:stCondLst>
                                            <p:cond delay="1642"/>
                                          </p:stCondLst>
                                        </p:cTn>
                                        <p:tgtEl>
                                          <p:spTgt spid="144"/>
                                        </p:tgtEl>
                                      </p:cBhvr>
                                      <p:to x="100000" y="90000"/>
                                    </p:animScale>
                                    <p:animScale>
                                      <p:cBhvr>
                                        <p:cTn id="146" dur="166" decel="50000">
                                          <p:stCondLst>
                                            <p:cond delay="1668"/>
                                          </p:stCondLst>
                                        </p:cTn>
                                        <p:tgtEl>
                                          <p:spTgt spid="144"/>
                                        </p:tgtEl>
                                      </p:cBhvr>
                                      <p:to x="100000" y="100000"/>
                                    </p:animScale>
                                    <p:animScale>
                                      <p:cBhvr>
                                        <p:cTn id="147" dur="26">
                                          <p:stCondLst>
                                            <p:cond delay="1808"/>
                                          </p:stCondLst>
                                        </p:cTn>
                                        <p:tgtEl>
                                          <p:spTgt spid="144"/>
                                        </p:tgtEl>
                                      </p:cBhvr>
                                      <p:to x="100000" y="95000"/>
                                    </p:animScale>
                                    <p:animScale>
                                      <p:cBhvr>
                                        <p:cTn id="148" dur="166" decel="50000">
                                          <p:stCondLst>
                                            <p:cond delay="1834"/>
                                          </p:stCondLst>
                                        </p:cTn>
                                        <p:tgtEl>
                                          <p:spTgt spid="14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8" grpId="0"/>
      <p:bldP spid="139" grpId="0"/>
      <p:bldP spid="141" grpId="0" animBg="1"/>
      <p:bldP spid="1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Chi Tiết Bảng KHACHANG</a:t>
            </a:r>
            <a:endParaRPr>
              <a:latin typeface="Times New Roman" panose="02020603050405020304" pitchFamily="18" charset="0"/>
              <a:cs typeface="Times New Roman" panose="02020603050405020304" pitchFamily="18" charset="0"/>
            </a:endParaRPr>
          </a:p>
        </p:txBody>
      </p:sp>
      <p:pic>
        <p:nvPicPr>
          <p:cNvPr id="150" name="Google Shape;150;p5"/>
          <p:cNvPicPr preferRelativeResize="0">
            <a:picLocks noGrp="1"/>
          </p:cNvPicPr>
          <p:nvPr>
            <p:ph type="body" idx="1"/>
          </p:nvPr>
        </p:nvPicPr>
        <p:blipFill rotWithShape="1">
          <a:blip r:embed="rId4">
            <a:alphaModFix/>
          </a:blip>
          <a:srcRect/>
          <a:stretch/>
        </p:blipFill>
        <p:spPr>
          <a:xfrm>
            <a:off x="755650" y="1720850"/>
            <a:ext cx="3206750" cy="1752600"/>
          </a:xfrm>
          <a:prstGeom prst="rect">
            <a:avLst/>
          </a:prstGeom>
          <a:noFill/>
          <a:ln>
            <a:noFill/>
          </a:ln>
        </p:spPr>
      </p:pic>
      <p:sp>
        <p:nvSpPr>
          <p:cNvPr id="151" name="Google Shape;151;p5"/>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www.themegallery.com</a:t>
            </a:r>
            <a:endParaRPr>
              <a:latin typeface="Times New Roman" panose="02020603050405020304" pitchFamily="18" charset="0"/>
              <a:cs typeface="Times New Roman" panose="02020603050405020304" pitchFamily="18" charset="0"/>
            </a:endParaRPr>
          </a:p>
        </p:txBody>
      </p:sp>
      <p:sp>
        <p:nvSpPr>
          <p:cNvPr id="152" name="Google Shape;152;p5"/>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Company Logo</a:t>
            </a:r>
            <a:endParaRPr>
              <a:latin typeface="Times New Roman" panose="02020603050405020304" pitchFamily="18" charset="0"/>
              <a:cs typeface="Times New Roman" panose="02020603050405020304" pitchFamily="18" charset="0"/>
            </a:endParaRPr>
          </a:p>
        </p:txBody>
      </p:sp>
      <p:sp>
        <p:nvSpPr>
          <p:cNvPr id="153" name="Google Shape;153;p5"/>
          <p:cNvSpPr txBox="1"/>
          <p:nvPr/>
        </p:nvSpPr>
        <p:spPr>
          <a:xfrm>
            <a:off x="6300787" y="2349500"/>
            <a:ext cx="2214562" cy="719137"/>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BẢNG KHÁCH HÀNG </a:t>
            </a:r>
            <a:endParaRPr>
              <a:latin typeface="Times New Roman" panose="02020603050405020304" pitchFamily="18" charset="0"/>
              <a:cs typeface="Times New Roman" panose="02020603050405020304" pitchFamily="18" charset="0"/>
            </a:endParaRPr>
          </a:p>
        </p:txBody>
      </p:sp>
      <p:cxnSp>
        <p:nvCxnSpPr>
          <p:cNvPr id="154" name="Google Shape;154;p5"/>
          <p:cNvCxnSpPr/>
          <p:nvPr/>
        </p:nvCxnSpPr>
        <p:spPr>
          <a:xfrm rot="10800000">
            <a:off x="3779837" y="2852737"/>
            <a:ext cx="3024187" cy="0"/>
          </a:xfrm>
          <a:prstGeom prst="straightConnector1">
            <a:avLst/>
          </a:prstGeom>
          <a:noFill/>
          <a:ln w="9525" cap="flat" cmpd="sng">
            <a:solidFill>
              <a:schemeClr val="accent1"/>
            </a:solidFill>
            <a:prstDash val="solid"/>
            <a:miter lim="800000"/>
            <a:headEnd type="none" w="med" len="med"/>
            <a:tailEnd type="triangle" w="med" len="med"/>
          </a:ln>
        </p:spPr>
      </p:cxnSp>
      <p:sp>
        <p:nvSpPr>
          <p:cNvPr id="155" name="Google Shape;155;p5"/>
          <p:cNvSpPr txBox="1"/>
          <p:nvPr/>
        </p:nvSpPr>
        <p:spPr>
          <a:xfrm>
            <a:off x="164592" y="4724400"/>
            <a:ext cx="2521457"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NHẬP DỮ LIỆU</a:t>
            </a:r>
            <a:endParaRPr>
              <a:latin typeface="Times New Roman" panose="02020603050405020304" pitchFamily="18" charset="0"/>
              <a:cs typeface="Times New Roman" panose="02020603050405020304" pitchFamily="18" charset="0"/>
            </a:endParaRPr>
          </a:p>
        </p:txBody>
      </p:sp>
      <p:pic>
        <p:nvPicPr>
          <p:cNvPr id="156" name="Google Shape;156;p5"/>
          <p:cNvPicPr preferRelativeResize="0"/>
          <p:nvPr/>
        </p:nvPicPr>
        <p:blipFill rotWithShape="1">
          <a:blip r:embed="rId5">
            <a:alphaModFix/>
          </a:blip>
          <a:srcRect/>
          <a:stretch/>
        </p:blipFill>
        <p:spPr>
          <a:xfrm>
            <a:off x="3281362" y="4297362"/>
            <a:ext cx="5667375" cy="1238250"/>
          </a:xfrm>
          <a:prstGeom prst="rect">
            <a:avLst/>
          </a:prstGeom>
          <a:noFill/>
          <a:ln>
            <a:noFill/>
          </a:ln>
        </p:spPr>
      </p:pic>
      <p:cxnSp>
        <p:nvCxnSpPr>
          <p:cNvPr id="157" name="Google Shape;157;p5"/>
          <p:cNvCxnSpPr/>
          <p:nvPr/>
        </p:nvCxnSpPr>
        <p:spPr>
          <a:xfrm>
            <a:off x="2195512" y="5194300"/>
            <a:ext cx="1296987" cy="0"/>
          </a:xfrm>
          <a:prstGeom prst="straightConnector1">
            <a:avLst/>
          </a:prstGeom>
          <a:noFill/>
          <a:ln w="9525" cap="flat" cmpd="sng">
            <a:solidFill>
              <a:schemeClr val="accent1"/>
            </a:solidFill>
            <a:prstDash val="solid"/>
            <a:miter lim="800000"/>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par>
                                <p:cTn id="8" presetID="10" presetClass="entr" presetSubtype="0" fill="hold" nodeType="withEffect">
                                  <p:stCondLst>
                                    <p:cond delay="0"/>
                                  </p:stCondLst>
                                  <p:childTnLst>
                                    <p:set>
                                      <p:cBhvr>
                                        <p:cTn id="9" dur="1" fill="hold">
                                          <p:stCondLst>
                                            <p:cond delay="0"/>
                                          </p:stCondLst>
                                        </p:cTn>
                                        <p:tgtEl>
                                          <p:spTgt spid="150"/>
                                        </p:tgtEl>
                                        <p:attrNameLst>
                                          <p:attrName>style.visibility</p:attrName>
                                        </p:attrNameLst>
                                      </p:cBhvr>
                                      <p:to>
                                        <p:strVal val="visible"/>
                                      </p:to>
                                    </p:set>
                                    <p:animEffect transition="in" filter="fade">
                                      <p:cBhvr>
                                        <p:cTn id="10" dur="500"/>
                                        <p:tgtEl>
                                          <p:spTgt spid="1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p:cTn id="13" dur="500"/>
                                        <p:tgtEl>
                                          <p:spTgt spid="1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500"/>
                                        <p:tgtEl>
                                          <p:spTgt spid="1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fade">
                                      <p:cBhvr>
                                        <p:cTn id="19" dur="500"/>
                                        <p:tgtEl>
                                          <p:spTgt spid="153"/>
                                        </p:tgtEl>
                                      </p:cBhvr>
                                    </p:animEffect>
                                  </p:childTnLst>
                                </p:cTn>
                              </p:par>
                              <p:par>
                                <p:cTn id="20" presetID="10" presetClass="entr" presetSubtype="0" fill="hold"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fade">
                                      <p:cBhvr>
                                        <p:cTn id="22" dur="500"/>
                                        <p:tgtEl>
                                          <p:spTgt spid="1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5"/>
                                        </p:tgtEl>
                                        <p:attrNameLst>
                                          <p:attrName>style.visibility</p:attrName>
                                        </p:attrNameLst>
                                      </p:cBhvr>
                                      <p:to>
                                        <p:strVal val="visible"/>
                                      </p:to>
                                    </p:set>
                                    <p:animEffect transition="in" filter="fade">
                                      <p:cBhvr>
                                        <p:cTn id="25" dur="500"/>
                                        <p:tgtEl>
                                          <p:spTgt spid="155"/>
                                        </p:tgtEl>
                                      </p:cBhvr>
                                    </p:animEffect>
                                  </p:childTnLst>
                                </p:cTn>
                              </p:par>
                              <p:par>
                                <p:cTn id="26" presetID="10" presetClass="entr" presetSubtype="0" fill="hold" nodeType="withEffect">
                                  <p:stCondLst>
                                    <p:cond delay="0"/>
                                  </p:stCondLst>
                                  <p:childTnLst>
                                    <p:set>
                                      <p:cBhvr>
                                        <p:cTn id="27" dur="1" fill="hold">
                                          <p:stCondLst>
                                            <p:cond delay="0"/>
                                          </p:stCondLst>
                                        </p:cTn>
                                        <p:tgtEl>
                                          <p:spTgt spid="156"/>
                                        </p:tgtEl>
                                        <p:attrNameLst>
                                          <p:attrName>style.visibility</p:attrName>
                                        </p:attrNameLst>
                                      </p:cBhvr>
                                      <p:to>
                                        <p:strVal val="visible"/>
                                      </p:to>
                                    </p:set>
                                    <p:animEffect transition="in" filter="fade">
                                      <p:cBhvr>
                                        <p:cTn id="28" dur="500"/>
                                        <p:tgtEl>
                                          <p:spTgt spid="156"/>
                                        </p:tgtEl>
                                      </p:cBhvr>
                                    </p:animEffect>
                                  </p:childTnLst>
                                </p:cTn>
                              </p:par>
                              <p:par>
                                <p:cTn id="29" presetID="10"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fade">
                                      <p:cBhvr>
                                        <p:cTn id="31"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P spid="151" grpId="0"/>
      <p:bldP spid="152" grpId="0"/>
      <p:bldP spid="153" grpId="0" animBg="1"/>
      <p:bldP spid="1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Times New Roman" panose="02020603050405020304" pitchFamily="18" charset="0"/>
                <a:cs typeface="Times New Roman" panose="02020603050405020304" pitchFamily="18" charset="0"/>
                <a:sym typeface="Calibri"/>
              </a:rPr>
              <a:t>Chi Tiết Bảng LOAISAN</a:t>
            </a:r>
            <a:endParaRPr>
              <a:latin typeface="Times New Roman" panose="02020603050405020304" pitchFamily="18" charset="0"/>
              <a:cs typeface="Times New Roman" panose="02020603050405020304" pitchFamily="18" charset="0"/>
            </a:endParaRPr>
          </a:p>
        </p:txBody>
      </p:sp>
      <p:pic>
        <p:nvPicPr>
          <p:cNvPr id="163" name="Google Shape;163;p6"/>
          <p:cNvPicPr preferRelativeResize="0">
            <a:picLocks noGrp="1"/>
          </p:cNvPicPr>
          <p:nvPr>
            <p:ph type="body" idx="1"/>
          </p:nvPr>
        </p:nvPicPr>
        <p:blipFill rotWithShape="1">
          <a:blip r:embed="rId4">
            <a:alphaModFix/>
          </a:blip>
          <a:srcRect/>
          <a:stretch/>
        </p:blipFill>
        <p:spPr>
          <a:xfrm>
            <a:off x="3838575" y="4652962"/>
            <a:ext cx="4425950" cy="1006475"/>
          </a:xfrm>
          <a:prstGeom prst="rect">
            <a:avLst/>
          </a:prstGeom>
          <a:noFill/>
          <a:ln>
            <a:noFill/>
          </a:ln>
        </p:spPr>
      </p:pic>
      <p:sp>
        <p:nvSpPr>
          <p:cNvPr id="164" name="Google Shape;164;p6"/>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www.themegallery.com</a:t>
            </a:r>
            <a:endParaRPr>
              <a:latin typeface="Times New Roman" panose="02020603050405020304" pitchFamily="18" charset="0"/>
              <a:cs typeface="Times New Roman" panose="02020603050405020304" pitchFamily="18" charset="0"/>
            </a:endParaRPr>
          </a:p>
        </p:txBody>
      </p:sp>
      <p:sp>
        <p:nvSpPr>
          <p:cNvPr id="165" name="Google Shape;165;p6"/>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a:solidFill>
                  <a:srgbClr val="FFFFFF"/>
                </a:solidFill>
                <a:latin typeface="Times New Roman" panose="02020603050405020304" pitchFamily="18" charset="0"/>
                <a:cs typeface="Times New Roman" panose="02020603050405020304" pitchFamily="18" charset="0"/>
                <a:sym typeface="Arial"/>
              </a:rPr>
              <a:t>Company Logo</a:t>
            </a:r>
            <a:endParaRPr>
              <a:latin typeface="Times New Roman" panose="02020603050405020304" pitchFamily="18" charset="0"/>
              <a:cs typeface="Times New Roman" panose="02020603050405020304" pitchFamily="18" charset="0"/>
            </a:endParaRPr>
          </a:p>
        </p:txBody>
      </p:sp>
      <p:sp>
        <p:nvSpPr>
          <p:cNvPr id="166" name="Google Shape;166;p6"/>
          <p:cNvSpPr txBox="1"/>
          <p:nvPr/>
        </p:nvSpPr>
        <p:spPr>
          <a:xfrm>
            <a:off x="457200" y="4795837"/>
            <a:ext cx="2243137"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dirty="0">
                <a:solidFill>
                  <a:srgbClr val="FFFFFF"/>
                </a:solidFill>
                <a:latin typeface="Times New Roman" panose="02020603050405020304" pitchFamily="18" charset="0"/>
                <a:ea typeface="Calibri"/>
                <a:cs typeface="Times New Roman" panose="02020603050405020304" pitchFamily="18" charset="0"/>
                <a:sym typeface="Calibri"/>
              </a:rPr>
              <a:t>NHẬP DỮ LIỆU</a:t>
            </a:r>
            <a:endParaRPr dirty="0">
              <a:latin typeface="Times New Roman" panose="02020603050405020304" pitchFamily="18" charset="0"/>
              <a:cs typeface="Times New Roman" panose="02020603050405020304" pitchFamily="18" charset="0"/>
            </a:endParaRPr>
          </a:p>
        </p:txBody>
      </p:sp>
      <p:cxnSp>
        <p:nvCxnSpPr>
          <p:cNvPr id="167" name="Google Shape;167;p6"/>
          <p:cNvCxnSpPr/>
          <p:nvPr/>
        </p:nvCxnSpPr>
        <p:spPr>
          <a:xfrm>
            <a:off x="2339975" y="5373687"/>
            <a:ext cx="2160587" cy="0"/>
          </a:xfrm>
          <a:prstGeom prst="straightConnector1">
            <a:avLst/>
          </a:prstGeom>
          <a:noFill/>
          <a:ln w="9525" cap="flat" cmpd="sng">
            <a:solidFill>
              <a:schemeClr val="accent1"/>
            </a:solidFill>
            <a:prstDash val="solid"/>
            <a:miter lim="800000"/>
            <a:headEnd type="none" w="med" len="med"/>
            <a:tailEnd type="triangle" w="med" len="med"/>
          </a:ln>
        </p:spPr>
      </p:cxnSp>
      <p:pic>
        <p:nvPicPr>
          <p:cNvPr id="168" name="Google Shape;168;p6"/>
          <p:cNvPicPr preferRelativeResize="0"/>
          <p:nvPr/>
        </p:nvPicPr>
        <p:blipFill rotWithShape="1">
          <a:blip r:embed="rId5">
            <a:alphaModFix/>
          </a:blip>
          <a:srcRect/>
          <a:stretch/>
        </p:blipFill>
        <p:spPr>
          <a:xfrm>
            <a:off x="1111250" y="2009775"/>
            <a:ext cx="2946400" cy="1490662"/>
          </a:xfrm>
          <a:prstGeom prst="rect">
            <a:avLst/>
          </a:prstGeom>
          <a:noFill/>
          <a:ln>
            <a:noFill/>
          </a:ln>
        </p:spPr>
      </p:pic>
      <p:sp>
        <p:nvSpPr>
          <p:cNvPr id="169" name="Google Shape;169;p6"/>
          <p:cNvSpPr txBox="1"/>
          <p:nvPr/>
        </p:nvSpPr>
        <p:spPr>
          <a:xfrm>
            <a:off x="6051550" y="2451100"/>
            <a:ext cx="2214562" cy="720725"/>
          </a:xfrm>
          <a:prstGeom prst="rect">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Times New Roman" panose="02020603050405020304" pitchFamily="18" charset="0"/>
                <a:ea typeface="Calibri"/>
                <a:cs typeface="Times New Roman" panose="02020603050405020304" pitchFamily="18" charset="0"/>
                <a:sym typeface="Calibri"/>
              </a:rPr>
              <a:t>BẢNG LOẠI SÂN</a:t>
            </a:r>
            <a:endParaRPr>
              <a:latin typeface="Times New Roman" panose="02020603050405020304" pitchFamily="18" charset="0"/>
              <a:cs typeface="Times New Roman" panose="02020603050405020304" pitchFamily="18" charset="0"/>
            </a:endParaRPr>
          </a:p>
        </p:txBody>
      </p:sp>
      <p:cxnSp>
        <p:nvCxnSpPr>
          <p:cNvPr id="170" name="Google Shape;170;p6"/>
          <p:cNvCxnSpPr/>
          <p:nvPr/>
        </p:nvCxnSpPr>
        <p:spPr>
          <a:xfrm rot="10800000">
            <a:off x="4057650" y="2755900"/>
            <a:ext cx="2243137" cy="0"/>
          </a:xfrm>
          <a:prstGeom prst="straightConnector1">
            <a:avLst/>
          </a:prstGeom>
          <a:noFill/>
          <a:ln w="9525" cap="flat" cmpd="sng">
            <a:solidFill>
              <a:schemeClr val="accent1"/>
            </a:solidFill>
            <a:prstDash val="solid"/>
            <a:miter lim="800000"/>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 calcmode="lin" valueType="num">
                                      <p:cBhvr additive="base">
                                        <p:cTn id="7" dur="500" fill="hold"/>
                                        <p:tgtEl>
                                          <p:spTgt spid="162"/>
                                        </p:tgtEl>
                                        <p:attrNameLst>
                                          <p:attrName>ppt_x</p:attrName>
                                        </p:attrNameLst>
                                      </p:cBhvr>
                                      <p:tavLst>
                                        <p:tav tm="0">
                                          <p:val>
                                            <p:strVal val="#ppt_x"/>
                                          </p:val>
                                        </p:tav>
                                        <p:tav tm="100000">
                                          <p:val>
                                            <p:strVal val="#ppt_x"/>
                                          </p:val>
                                        </p:tav>
                                      </p:tavLst>
                                    </p:anim>
                                    <p:anim calcmode="lin" valueType="num">
                                      <p:cBhvr additive="base">
                                        <p:cTn id="8" dur="500" fill="hold"/>
                                        <p:tgtEl>
                                          <p:spTgt spid="16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
                                        </p:tgtEl>
                                        <p:attrNameLst>
                                          <p:attrName>style.visibility</p:attrName>
                                        </p:attrNameLst>
                                      </p:cBhvr>
                                      <p:to>
                                        <p:strVal val="visible"/>
                                      </p:to>
                                    </p:set>
                                    <p:anim calcmode="lin" valueType="num">
                                      <p:cBhvr additive="base">
                                        <p:cTn id="11" dur="500" fill="hold"/>
                                        <p:tgtEl>
                                          <p:spTgt spid="163"/>
                                        </p:tgtEl>
                                        <p:attrNameLst>
                                          <p:attrName>ppt_x</p:attrName>
                                        </p:attrNameLst>
                                      </p:cBhvr>
                                      <p:tavLst>
                                        <p:tav tm="0">
                                          <p:val>
                                            <p:strVal val="#ppt_x"/>
                                          </p:val>
                                        </p:tav>
                                        <p:tav tm="100000">
                                          <p:val>
                                            <p:strVal val="#ppt_x"/>
                                          </p:val>
                                        </p:tav>
                                      </p:tavLst>
                                    </p:anim>
                                    <p:anim calcmode="lin" valueType="num">
                                      <p:cBhvr additive="base">
                                        <p:cTn id="12" dur="500" fill="hold"/>
                                        <p:tgtEl>
                                          <p:spTgt spid="1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4"/>
                                        </p:tgtEl>
                                        <p:attrNameLst>
                                          <p:attrName>style.visibility</p:attrName>
                                        </p:attrNameLst>
                                      </p:cBhvr>
                                      <p:to>
                                        <p:strVal val="visible"/>
                                      </p:to>
                                    </p:set>
                                    <p:anim calcmode="lin" valueType="num">
                                      <p:cBhvr additive="base">
                                        <p:cTn id="15" dur="500" fill="hold"/>
                                        <p:tgtEl>
                                          <p:spTgt spid="164"/>
                                        </p:tgtEl>
                                        <p:attrNameLst>
                                          <p:attrName>ppt_x</p:attrName>
                                        </p:attrNameLst>
                                      </p:cBhvr>
                                      <p:tavLst>
                                        <p:tav tm="0">
                                          <p:val>
                                            <p:strVal val="#ppt_x"/>
                                          </p:val>
                                        </p:tav>
                                        <p:tav tm="100000">
                                          <p:val>
                                            <p:strVal val="#ppt_x"/>
                                          </p:val>
                                        </p:tav>
                                      </p:tavLst>
                                    </p:anim>
                                    <p:anim calcmode="lin" valueType="num">
                                      <p:cBhvr additive="base">
                                        <p:cTn id="16" dur="500" fill="hold"/>
                                        <p:tgtEl>
                                          <p:spTgt spid="16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5"/>
                                        </p:tgtEl>
                                        <p:attrNameLst>
                                          <p:attrName>style.visibility</p:attrName>
                                        </p:attrNameLst>
                                      </p:cBhvr>
                                      <p:to>
                                        <p:strVal val="visible"/>
                                      </p:to>
                                    </p:set>
                                    <p:anim calcmode="lin" valueType="num">
                                      <p:cBhvr additive="base">
                                        <p:cTn id="19" dur="500" fill="hold"/>
                                        <p:tgtEl>
                                          <p:spTgt spid="165"/>
                                        </p:tgtEl>
                                        <p:attrNameLst>
                                          <p:attrName>ppt_x</p:attrName>
                                        </p:attrNameLst>
                                      </p:cBhvr>
                                      <p:tavLst>
                                        <p:tav tm="0">
                                          <p:val>
                                            <p:strVal val="#ppt_x"/>
                                          </p:val>
                                        </p:tav>
                                        <p:tav tm="100000">
                                          <p:val>
                                            <p:strVal val="#ppt_x"/>
                                          </p:val>
                                        </p:tav>
                                      </p:tavLst>
                                    </p:anim>
                                    <p:anim calcmode="lin" valueType="num">
                                      <p:cBhvr additive="base">
                                        <p:cTn id="20" dur="500" fill="hold"/>
                                        <p:tgtEl>
                                          <p:spTgt spid="16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6"/>
                                        </p:tgtEl>
                                        <p:attrNameLst>
                                          <p:attrName>style.visibility</p:attrName>
                                        </p:attrNameLst>
                                      </p:cBhvr>
                                      <p:to>
                                        <p:strVal val="visible"/>
                                      </p:to>
                                    </p:set>
                                    <p:anim calcmode="lin" valueType="num">
                                      <p:cBhvr additive="base">
                                        <p:cTn id="23" dur="500" fill="hold"/>
                                        <p:tgtEl>
                                          <p:spTgt spid="166"/>
                                        </p:tgtEl>
                                        <p:attrNameLst>
                                          <p:attrName>ppt_x</p:attrName>
                                        </p:attrNameLst>
                                      </p:cBhvr>
                                      <p:tavLst>
                                        <p:tav tm="0">
                                          <p:val>
                                            <p:strVal val="#ppt_x"/>
                                          </p:val>
                                        </p:tav>
                                        <p:tav tm="100000">
                                          <p:val>
                                            <p:strVal val="#ppt_x"/>
                                          </p:val>
                                        </p:tav>
                                      </p:tavLst>
                                    </p:anim>
                                    <p:anim calcmode="lin" valueType="num">
                                      <p:cBhvr additive="base">
                                        <p:cTn id="24" dur="500" fill="hold"/>
                                        <p:tgtEl>
                                          <p:spTgt spid="16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7"/>
                                        </p:tgtEl>
                                        <p:attrNameLst>
                                          <p:attrName>style.visibility</p:attrName>
                                        </p:attrNameLst>
                                      </p:cBhvr>
                                      <p:to>
                                        <p:strVal val="visible"/>
                                      </p:to>
                                    </p:set>
                                    <p:anim calcmode="lin" valueType="num">
                                      <p:cBhvr additive="base">
                                        <p:cTn id="27" dur="500" fill="hold"/>
                                        <p:tgtEl>
                                          <p:spTgt spid="167"/>
                                        </p:tgtEl>
                                        <p:attrNameLst>
                                          <p:attrName>ppt_x</p:attrName>
                                        </p:attrNameLst>
                                      </p:cBhvr>
                                      <p:tavLst>
                                        <p:tav tm="0">
                                          <p:val>
                                            <p:strVal val="#ppt_x"/>
                                          </p:val>
                                        </p:tav>
                                        <p:tav tm="100000">
                                          <p:val>
                                            <p:strVal val="#ppt_x"/>
                                          </p:val>
                                        </p:tav>
                                      </p:tavLst>
                                    </p:anim>
                                    <p:anim calcmode="lin" valueType="num">
                                      <p:cBhvr additive="base">
                                        <p:cTn id="28" dur="500" fill="hold"/>
                                        <p:tgtEl>
                                          <p:spTgt spid="16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8"/>
                                        </p:tgtEl>
                                        <p:attrNameLst>
                                          <p:attrName>style.visibility</p:attrName>
                                        </p:attrNameLst>
                                      </p:cBhvr>
                                      <p:to>
                                        <p:strVal val="visible"/>
                                      </p:to>
                                    </p:set>
                                    <p:anim calcmode="lin" valueType="num">
                                      <p:cBhvr additive="base">
                                        <p:cTn id="31" dur="500" fill="hold"/>
                                        <p:tgtEl>
                                          <p:spTgt spid="168"/>
                                        </p:tgtEl>
                                        <p:attrNameLst>
                                          <p:attrName>ppt_x</p:attrName>
                                        </p:attrNameLst>
                                      </p:cBhvr>
                                      <p:tavLst>
                                        <p:tav tm="0">
                                          <p:val>
                                            <p:strVal val="#ppt_x"/>
                                          </p:val>
                                        </p:tav>
                                        <p:tav tm="100000">
                                          <p:val>
                                            <p:strVal val="#ppt_x"/>
                                          </p:val>
                                        </p:tav>
                                      </p:tavLst>
                                    </p:anim>
                                    <p:anim calcmode="lin" valueType="num">
                                      <p:cBhvr additive="base">
                                        <p:cTn id="32" dur="500" fill="hold"/>
                                        <p:tgtEl>
                                          <p:spTgt spid="16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9"/>
                                        </p:tgtEl>
                                        <p:attrNameLst>
                                          <p:attrName>style.visibility</p:attrName>
                                        </p:attrNameLst>
                                      </p:cBhvr>
                                      <p:to>
                                        <p:strVal val="visible"/>
                                      </p:to>
                                    </p:set>
                                    <p:anim calcmode="lin" valueType="num">
                                      <p:cBhvr additive="base">
                                        <p:cTn id="35" dur="500" fill="hold"/>
                                        <p:tgtEl>
                                          <p:spTgt spid="169"/>
                                        </p:tgtEl>
                                        <p:attrNameLst>
                                          <p:attrName>ppt_x</p:attrName>
                                        </p:attrNameLst>
                                      </p:cBhvr>
                                      <p:tavLst>
                                        <p:tav tm="0">
                                          <p:val>
                                            <p:strVal val="#ppt_x"/>
                                          </p:val>
                                        </p:tav>
                                        <p:tav tm="100000">
                                          <p:val>
                                            <p:strVal val="#ppt_x"/>
                                          </p:val>
                                        </p:tav>
                                      </p:tavLst>
                                    </p:anim>
                                    <p:anim calcmode="lin" valueType="num">
                                      <p:cBhvr additive="base">
                                        <p:cTn id="36" dur="500" fill="hold"/>
                                        <p:tgtEl>
                                          <p:spTgt spid="16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0"/>
                                        </p:tgtEl>
                                        <p:attrNameLst>
                                          <p:attrName>style.visibility</p:attrName>
                                        </p:attrNameLst>
                                      </p:cBhvr>
                                      <p:to>
                                        <p:strVal val="visible"/>
                                      </p:to>
                                    </p:set>
                                    <p:anim calcmode="lin" valueType="num">
                                      <p:cBhvr additive="base">
                                        <p:cTn id="39" dur="500" fill="hold"/>
                                        <p:tgtEl>
                                          <p:spTgt spid="170"/>
                                        </p:tgtEl>
                                        <p:attrNameLst>
                                          <p:attrName>ppt_x</p:attrName>
                                        </p:attrNameLst>
                                      </p:cBhvr>
                                      <p:tavLst>
                                        <p:tav tm="0">
                                          <p:val>
                                            <p:strVal val="#ppt_x"/>
                                          </p:val>
                                        </p:tav>
                                        <p:tav tm="100000">
                                          <p:val>
                                            <p:strVal val="#ppt_x"/>
                                          </p:val>
                                        </p:tav>
                                      </p:tavLst>
                                    </p:anim>
                                    <p:anim calcmode="lin" valueType="num">
                                      <p:cBhvr additive="base">
                                        <p:cTn id="40"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4" grpId="0"/>
      <p:bldP spid="165" grpId="0"/>
      <p:bldP spid="166" grpId="0" animBg="1"/>
      <p:bldP spid="169" grpId="0" animBg="1"/>
    </p:bldLst>
  </p:timing>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355</Words>
  <Application>Microsoft Office PowerPoint</Application>
  <PresentationFormat>On-screen Show (4:3)</PresentationFormat>
  <Paragraphs>75</Paragraphs>
  <Slides>16</Slides>
  <Notes>13</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1_Office Theme</vt:lpstr>
      <vt:lpstr>Office Theme</vt:lpstr>
      <vt:lpstr>ĐỀ TÀI:  XÂY DỰNG CƠ SỞ DỮ LIỆU QUẢN LÝ SÂN BÓNG ĐÁ MINI</vt:lpstr>
      <vt:lpstr>QUẢN LÝ SÂN BÓNG ĐÁ MINI</vt:lpstr>
      <vt:lpstr>PowerPoint Presentation</vt:lpstr>
      <vt:lpstr>PowerPoint Presentation</vt:lpstr>
      <vt:lpstr>PowerPoint Presentation</vt:lpstr>
      <vt:lpstr>2.Chi Tiết Cơ Sở Dữ Liệu Của Đề Tài</vt:lpstr>
      <vt:lpstr>Chi Tiết Bảng NHANVIEN</vt:lpstr>
      <vt:lpstr>Chi Tiết Bảng KHACHANG</vt:lpstr>
      <vt:lpstr>Chi Tiết Bảng LOAISAN</vt:lpstr>
      <vt:lpstr>Chi Tiết Bảng SAN</vt:lpstr>
      <vt:lpstr>Chi Tiết Bảng DICHVU</vt:lpstr>
      <vt:lpstr>Chi Tiết Bảng THUESAN</vt:lpstr>
      <vt:lpstr>Chi Tiết Bảng HOADON</vt:lpstr>
      <vt:lpstr>Những Lệnh Ràng Buộc Của CSDL</vt:lpstr>
      <vt:lpstr>Diagram của CSDL SÂN BÓNG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CƠ SỞ DỮ LIỆU QUẢN LÝ SÂN BÓNG ĐÁ MINI</dc:title>
  <dc:creator>Admin</dc:creator>
  <cp:lastModifiedBy>KIENVIPRO</cp:lastModifiedBy>
  <cp:revision>4</cp:revision>
  <dcterms:created xsi:type="dcterms:W3CDTF">2015-11-29T04:10:44Z</dcterms:created>
  <dcterms:modified xsi:type="dcterms:W3CDTF">2022-06-14T07:13:11Z</dcterms:modified>
</cp:coreProperties>
</file>