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71" r:id="rId8"/>
    <p:sldId id="262" r:id="rId9"/>
    <p:sldId id="263" r:id="rId10"/>
    <p:sldId id="270" r:id="rId11"/>
    <p:sldId id="272" r:id="rId12"/>
    <p:sldId id="264" r:id="rId13"/>
    <p:sldId id="265" r:id="rId14"/>
    <p:sldId id="269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AFD65-4C12-4C8C-B0E2-3229831E7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EA6E8-BFBD-4A55-B95D-F37B03951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AEC29-F46C-460F-A0DB-3C416BB5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0E4-E025-468E-8E9C-3E537F6DDCF9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5FB81-C538-4091-9825-232D6E91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E9089-444F-4D3A-A069-3AFB6C9BC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A46B-AB8E-4C34-89AE-D03A96E29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2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6025-6FEA-4B67-871D-06885B68D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D98DD-957C-4F22-9EB2-477D7DB50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9EA90-FEEF-4137-A25B-9A26985D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0E4-E025-468E-8E9C-3E537F6DDCF9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8599-9966-4952-926C-04828194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70DEA-0324-4A44-9995-750EBC835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A46B-AB8E-4C34-89AE-D03A96E29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01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8ABEB-4325-4E4D-B600-AFEDC7B2A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FEAD6-DE0B-4864-9A9B-53B33C15D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9B26D-C6B8-4D02-99B0-57291678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0E4-E025-468E-8E9C-3E537F6DDCF9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6458B-C4FA-4C07-B37F-272271CE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6A529-70CE-49E4-8979-0C08F7A0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A46B-AB8E-4C34-89AE-D03A96E29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952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1A00-8C9B-48AC-89B1-0BF9B156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57B3A-8DC7-41AC-9876-3A7263363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1730C-7D6E-4D16-879C-1C8553B19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0E4-E025-468E-8E9C-3E537F6DDCF9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0AA99-9B15-46B3-A60E-01E25076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6B8B-6F8A-424E-8936-344C5C108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A46B-AB8E-4C34-89AE-D03A96E29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10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63B0-B86B-409F-88DE-7264FC1D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5D8C8-BF28-46BE-81E0-42E2A36D1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BF47-EB91-4689-8586-2F9FFC61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0E4-E025-468E-8E9C-3E537F6DDCF9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8ABD3-80A9-4D97-B47A-CE33303E1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B8833-0C12-4B53-9A1D-2FF1290D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A46B-AB8E-4C34-89AE-D03A96E29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39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A145-9C08-4599-87D6-E16A6FF3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8AFCC-8A8A-44AF-BF02-411C39567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23D8A-3DF5-4214-B772-BDB07815E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7972C-D615-4688-B85F-EB03D2E96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0E4-E025-468E-8E9C-3E537F6DDCF9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0AF51-D025-4A7C-9135-78B3FF643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3F19D-AECF-41D2-A182-F2F62AB6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A46B-AB8E-4C34-89AE-D03A96E29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64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01D1-75AE-4383-85FF-0C34EF3BA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82F6A-BE36-41B0-853A-387BA328F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39888-9131-4323-9DE4-B360D54CC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E0E91-F1AA-4624-BA23-F4D6A8BC7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275393-AED2-476E-9254-FF7E7653A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2E5D9B-6B5E-4C66-B8E4-E3294FCE1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0E4-E025-468E-8E9C-3E537F6DDCF9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1BA592-9E86-4E09-92B3-069DBF82C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CF11B-1E42-4017-B592-8F9D333B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A46B-AB8E-4C34-89AE-D03A96E29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97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B59E-70D9-44E9-83FE-0A0537219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3EA2A-990F-42DC-A4E3-3DF29CC9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0E4-E025-468E-8E9C-3E537F6DDCF9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BD3DED-E1C8-489F-9B7F-80A884F9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66EB2-BD80-4548-A51C-8D90EC1B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A46B-AB8E-4C34-89AE-D03A96E29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75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1A185-773D-47BB-93A2-CD0AE5553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0E4-E025-468E-8E9C-3E537F6DDCF9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FB338A-8BB5-4D09-B93A-DF2FAD5E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1088A-EFCB-4FDF-9C79-2B2120F8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A46B-AB8E-4C34-89AE-D03A96E29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31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7892-EB4C-4B45-BC9E-43425B416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9F174-6453-402D-B13A-98DFC21AE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0EFCC-BD76-4C8A-AE6E-6B721F1C7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922D9-BD1C-461E-9AC6-5082FAEC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0E4-E025-468E-8E9C-3E537F6DDCF9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E989F-9E3E-441C-82C0-E90D5FD43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55434-F080-471F-8F59-128C5C1A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A46B-AB8E-4C34-89AE-D03A96E29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1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6568-B061-4033-9388-073884BB0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AFB0A-A844-4591-B5DF-BAAB23569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6A63D-BB34-4C5D-BE7C-3FE869E9E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1CA8E-0C23-4099-AEDC-6657FD6F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0E4-E025-468E-8E9C-3E537F6DDCF9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40BA-7E19-4526-A72D-0641BDEB9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C4B97-2011-4999-BE2E-96997976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A46B-AB8E-4C34-89AE-D03A96E29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98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F7DB8-55B1-4242-86BD-C40ACBCE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02FAD-8401-4ABC-A06B-D3E811CBE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F42D2-A641-45DE-A409-CD814D599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790E4-E025-468E-8E9C-3E537F6DDCF9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D3F78-3907-4395-A7F4-82A3B0F45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8A01F-3729-4345-BB18-41F1B13C0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2A46B-AB8E-4C34-89AE-D03A96E29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92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7066-131F-45EA-A52A-12E9E36A58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C3437"/>
                </a:solidFill>
                <a:effectLst/>
                <a:latin typeface="Open Sans"/>
              </a:rPr>
              <a:t>The Node.js Event Loop</a:t>
            </a:r>
            <a:br>
              <a:rPr lang="en-IN" b="1" i="0" dirty="0">
                <a:solidFill>
                  <a:srgbClr val="2C3437"/>
                </a:solidFill>
                <a:effectLst/>
                <a:latin typeface="Open Sans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6C1E1-D399-4BB9-92F0-4AFAF56661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C3437"/>
                </a:solidFill>
                <a:latin typeface="Open Sans"/>
              </a:rPr>
              <a:t>I</a:t>
            </a:r>
            <a:r>
              <a:rPr lang="en-US" b="0" i="0" dirty="0">
                <a:solidFill>
                  <a:srgbClr val="2C3437"/>
                </a:solidFill>
                <a:effectLst/>
                <a:latin typeface="Open Sans"/>
              </a:rPr>
              <a:t>t explains how Node.js can be asynchronous and have non-blocking I/O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2047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E0EB-B315-4A8F-A53B-2AC1C7C6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C3437"/>
                </a:solidFill>
                <a:latin typeface="Open Sans"/>
              </a:rPr>
              <a:t>setImmediate</a:t>
            </a:r>
            <a:r>
              <a:rPr lang="en-US" b="1" dirty="0">
                <a:solidFill>
                  <a:srgbClr val="2C3437"/>
                </a:solidFill>
                <a:latin typeface="Open Sans"/>
              </a:rPr>
              <a:t>()</a:t>
            </a:r>
            <a:endParaRPr lang="en-IN" b="1" dirty="0">
              <a:solidFill>
                <a:srgbClr val="2C3437"/>
              </a:solidFill>
              <a:latin typeface="Open Sa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F0E23-6FB4-456D-9A4B-08CB11797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 Text"/>
              </a:rPr>
              <a:t>The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Google Sans Text"/>
              </a:rPr>
              <a:t>setImmediate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 Text"/>
              </a:rPr>
              <a:t> function is </a:t>
            </a:r>
            <a:r>
              <a:rPr lang="en-US" b="1" i="0" dirty="0">
                <a:solidFill>
                  <a:srgbClr val="202124"/>
                </a:solidFill>
                <a:effectLst/>
                <a:latin typeface="Google Sans Text"/>
              </a:rPr>
              <a:t>used to execute a function right after the current event loop finishes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 Text"/>
              </a:rPr>
              <a:t>. </a:t>
            </a:r>
            <a:endParaRPr lang="en-US" dirty="0">
              <a:solidFill>
                <a:srgbClr val="202124"/>
              </a:solidFill>
              <a:latin typeface="Google Sans Text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Google Sans Text"/>
              </a:rPr>
              <a:t>It is the same as calling the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Google Sans Text"/>
              </a:rPr>
              <a:t>setTimeout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 Text"/>
              </a:rPr>
              <a:t> function with zero delays.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4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5FDA-6E96-44EF-93F0-7740C22B3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680" y="2580005"/>
            <a:ext cx="3439160" cy="1325563"/>
          </a:xfrm>
        </p:spPr>
        <p:txBody>
          <a:bodyPr/>
          <a:lstStyle/>
          <a:p>
            <a:r>
              <a:rPr lang="en-IN" b="1" dirty="0">
                <a:solidFill>
                  <a:srgbClr val="2C3437"/>
                </a:solidFill>
                <a:latin typeface="Open Sans"/>
              </a:rPr>
              <a:t>Microtasks</a:t>
            </a:r>
          </a:p>
        </p:txBody>
      </p:sp>
    </p:spTree>
    <p:extLst>
      <p:ext uri="{BB962C8B-B14F-4D97-AF65-F5344CB8AC3E}">
        <p14:creationId xmlns:p14="http://schemas.microsoft.com/office/powerpoint/2010/main" val="4026503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8C2A-0A2D-47BC-BF87-631BB35D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2C3437"/>
                </a:solidFill>
                <a:latin typeface="Open Sans"/>
              </a:rPr>
              <a:t>process.nextTick</a:t>
            </a:r>
            <a:r>
              <a:rPr lang="en-IN" b="1" dirty="0">
                <a:solidFill>
                  <a:srgbClr val="2C3437"/>
                </a:solidFill>
                <a:latin typeface="Open Sans"/>
              </a:rPr>
              <a:t>()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2B9DD6-3F22-4A4F-B3CF-A9BE046774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74912"/>
            <a:ext cx="10307320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solidFill>
                  <a:srgbClr val="2C3437"/>
                </a:solidFill>
                <a:effectLst/>
                <a:latin typeface="Open Sans"/>
              </a:rPr>
              <a:t>Every time the event loop takes a full trip, we call it a </a:t>
            </a:r>
            <a:r>
              <a:rPr lang="en-US" sz="2400" b="1" i="0" dirty="0">
                <a:solidFill>
                  <a:srgbClr val="2C3437"/>
                </a:solidFill>
                <a:effectLst/>
                <a:latin typeface="Open Sans"/>
              </a:rPr>
              <a:t>tick.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2C3437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2C3437"/>
                </a:solidFill>
                <a:latin typeface="Open Sans"/>
              </a:rPr>
              <a:t>When we pass a function to </a:t>
            </a:r>
            <a:r>
              <a:rPr lang="en-US" altLang="en-US" sz="2400" dirty="0" err="1">
                <a:solidFill>
                  <a:srgbClr val="2C3437"/>
                </a:solidFill>
                <a:latin typeface="Open Sans"/>
              </a:rPr>
              <a:t>process.nextTick</a:t>
            </a:r>
            <a:r>
              <a:rPr lang="en-US" altLang="en-US" sz="2400" dirty="0">
                <a:solidFill>
                  <a:srgbClr val="2C3437"/>
                </a:solidFill>
                <a:latin typeface="Open Sans"/>
              </a:rPr>
              <a:t>(), we instruct the engine to invoke this function at the </a:t>
            </a:r>
            <a:r>
              <a:rPr lang="en-US" altLang="en-US" sz="2400" b="1" dirty="0">
                <a:solidFill>
                  <a:srgbClr val="2C3437"/>
                </a:solidFill>
                <a:latin typeface="Open Sans"/>
              </a:rPr>
              <a:t>end of the current operation, before the next event loop tick starts.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2C3437"/>
              </a:solidFill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2C3437"/>
                </a:solidFill>
                <a:latin typeface="Open Sans"/>
              </a:rPr>
              <a:t>Calling </a:t>
            </a:r>
            <a:r>
              <a:rPr lang="en-US" altLang="en-US" sz="2400" dirty="0" err="1">
                <a:solidFill>
                  <a:srgbClr val="2C3437"/>
                </a:solidFill>
                <a:latin typeface="Open Sans"/>
              </a:rPr>
              <a:t>setTimeout</a:t>
            </a:r>
            <a:r>
              <a:rPr lang="en-US" altLang="en-US" sz="2400" dirty="0">
                <a:solidFill>
                  <a:srgbClr val="2C3437"/>
                </a:solidFill>
                <a:latin typeface="Open Sans"/>
              </a:rPr>
              <a:t>(() =&gt; {}, 0) will execute the function at the end of next tick, much later than when using </a:t>
            </a:r>
            <a:r>
              <a:rPr lang="en-US" altLang="en-US" sz="2400" dirty="0" err="1">
                <a:solidFill>
                  <a:srgbClr val="2C3437"/>
                </a:solidFill>
                <a:latin typeface="Open Sans"/>
              </a:rPr>
              <a:t>nextTick</a:t>
            </a:r>
            <a:r>
              <a:rPr lang="en-US" altLang="en-US" sz="2400" dirty="0">
                <a:solidFill>
                  <a:srgbClr val="2C3437"/>
                </a:solidFill>
                <a:latin typeface="Open Sans"/>
              </a:rPr>
              <a:t>() which prioritizes the call and executes it just before the beginning of the next tick.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2C3437"/>
                </a:solidFill>
                <a:latin typeface="Open Sans"/>
              </a:rPr>
              <a:t>Use </a:t>
            </a:r>
            <a:r>
              <a:rPr lang="en-US" altLang="en-US" sz="2400" dirty="0" err="1">
                <a:solidFill>
                  <a:srgbClr val="2C3437"/>
                </a:solidFill>
                <a:latin typeface="Open Sans"/>
              </a:rPr>
              <a:t>nextTick</a:t>
            </a:r>
            <a:r>
              <a:rPr lang="en-US" altLang="en-US" sz="2400" dirty="0">
                <a:solidFill>
                  <a:srgbClr val="2C3437"/>
                </a:solidFill>
                <a:latin typeface="Open Sans"/>
              </a:rPr>
              <a:t>() when you want to make sure that in the next event loop iteration that code is already executed.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251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D0AF-A6B5-4B55-9D58-ABC412C5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2C3437"/>
                </a:solidFill>
                <a:latin typeface="Open Sans"/>
              </a:rPr>
              <a:t>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242DD-51D1-4022-9B6B-8CC268B43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C3437"/>
                </a:solidFill>
                <a:effectLst/>
                <a:latin typeface="Open Sans"/>
              </a:rPr>
              <a:t>It's a way to execute the result of an async function as soon as possible, rather than being put at the end of the call stack.</a:t>
            </a:r>
          </a:p>
          <a:p>
            <a:pPr algn="l"/>
            <a:r>
              <a:rPr lang="en-US" b="0" i="0" dirty="0">
                <a:solidFill>
                  <a:srgbClr val="2C3437"/>
                </a:solidFill>
                <a:effectLst/>
                <a:latin typeface="Open Sans"/>
              </a:rPr>
              <a:t>Promises that resolve before the current function ends will be executed right after the current function.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9432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3E97-6A51-49D1-8508-BE943963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40576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Phases of the Event loop: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7C21E-7584-4272-BA84-1CB6AE37C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60" y="1674496"/>
            <a:ext cx="10515600" cy="4665344"/>
          </a:xfrm>
        </p:spPr>
        <p:txBody>
          <a:bodyPr>
            <a:normAutofit fontScale="92500" lnSpcReduction="20000"/>
          </a:bodyPr>
          <a:lstStyle/>
          <a:p>
            <a:pPr marL="0" indent="0" algn="l" fontAlgn="base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So the previous steps with only the “Callback Queue” and then with “Macro and Micro Queues” were abstract explanations about how the Event Loop works.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The phases of the event loop are as follows: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Timers: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Callbacks scheduled by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setTimeout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() or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setInterval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() are executed in this phase.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Pending Callbacks: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I/O callbacks deferred to the next loop iteration are executed here.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Idle, Prepare: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Used internally only.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Poll: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Retrieves new I/O events.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Check: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It invokes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setIntermediate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() callbacks.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Close Callbacks: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It handles some close callbacks.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Eg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: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socket.on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(‘close’, …)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6033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F5CA3BF-8ABD-43E4-8C0F-93B8A9EA00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947" y="314960"/>
            <a:ext cx="8304106" cy="622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56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4FBC5-BDC5-4005-9B83-215D4B6AA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sofia-pro"/>
              </a:rPr>
              <a:t>Event Loop</a:t>
            </a:r>
            <a:br>
              <a:rPr lang="en-IN" b="1" i="0" dirty="0">
                <a:solidFill>
                  <a:srgbClr val="273239"/>
                </a:solidFill>
                <a:effectLst/>
                <a:latin typeface="sofia-pro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03841-9784-4255-B204-FB38ECAF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840"/>
            <a:ext cx="10515600" cy="466312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 Text"/>
              </a:rPr>
              <a:t>Event loop is an endless loop, </a:t>
            </a:r>
            <a:r>
              <a:rPr lang="en-US" b="1" i="0" dirty="0">
                <a:solidFill>
                  <a:srgbClr val="202124"/>
                </a:solidFill>
                <a:effectLst/>
                <a:latin typeface="Google Sans Text"/>
              </a:rPr>
              <a:t>which waits for tasks, executes them and then sleeps until it receives more tasks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 Text"/>
              </a:rPr>
              <a:t>. The event loop executes tasks from the event queue only when the call stack is empty i.e. there is no ongoing task. 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event loop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allows Node.js to perform non-blocking I/O operations despite the fact that JavaScript is single-threaded. It is done by assigning operations to the operating system whenever and wherever possible.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85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C70B-21BE-4607-9AD9-6E08C88F3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C3437"/>
                </a:solidFill>
                <a:effectLst/>
                <a:latin typeface="Open Sans"/>
              </a:rPr>
              <a:t>The call stack</a:t>
            </a:r>
            <a:br>
              <a:rPr lang="en-IN" b="1" i="0" dirty="0">
                <a:solidFill>
                  <a:srgbClr val="2C3437"/>
                </a:solidFill>
                <a:effectLst/>
                <a:latin typeface="Open Sa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8B308-CC78-43BB-86AC-6CA7C789C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C3437"/>
                </a:solidFill>
                <a:effectLst/>
                <a:latin typeface="Open Sans"/>
              </a:rPr>
              <a:t>The call stack is a LIFO (Last In, First Out) stack.</a:t>
            </a:r>
          </a:p>
          <a:p>
            <a:pPr algn="l"/>
            <a:r>
              <a:rPr lang="en-US" b="0" i="0" dirty="0">
                <a:solidFill>
                  <a:srgbClr val="2C3437"/>
                </a:solidFill>
                <a:effectLst/>
                <a:latin typeface="Open Sans"/>
              </a:rPr>
              <a:t>The event loop continuously checks the </a:t>
            </a:r>
            <a:r>
              <a:rPr lang="en-US" b="1" i="0" dirty="0">
                <a:solidFill>
                  <a:srgbClr val="2C3437"/>
                </a:solidFill>
                <a:effectLst/>
                <a:latin typeface="Open Sans"/>
              </a:rPr>
              <a:t>call stack</a:t>
            </a:r>
            <a:r>
              <a:rPr lang="en-US" b="0" i="0" dirty="0">
                <a:solidFill>
                  <a:srgbClr val="2C3437"/>
                </a:solidFill>
                <a:effectLst/>
                <a:latin typeface="Open Sans"/>
              </a:rPr>
              <a:t> to see if there's any function that needs to run.</a:t>
            </a:r>
          </a:p>
          <a:p>
            <a:pPr algn="l"/>
            <a:r>
              <a:rPr lang="en-US" b="0" i="0" dirty="0">
                <a:solidFill>
                  <a:srgbClr val="2C3437"/>
                </a:solidFill>
                <a:effectLst/>
                <a:latin typeface="Open Sans"/>
              </a:rPr>
              <a:t>While doing so, it adds any function call it finds to the call stack and executes each one in order.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975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CAD2-4AFB-4BB2-970B-974FFE92A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2C3437"/>
                </a:solidFill>
                <a:latin typeface="Open Sans"/>
              </a:rPr>
              <a:t>Libuv</a:t>
            </a:r>
            <a:endParaRPr lang="en-IN" b="1" dirty="0">
              <a:solidFill>
                <a:srgbClr val="2C3437"/>
              </a:solidFill>
              <a:latin typeface="Open Sa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3AFC7-2A43-4FCE-927B-E278B53DE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When using Node.js, a special library module called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libuv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is used to perform async operations. This library is also used, together with the back logic of Node, to manage a special thread pool called the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libuv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thread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pool.This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thread pool is composed of four threads used to delegate operations that are too heavy for the event loop.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57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EA79A89-FCF3-4973-888D-7F5861CAEE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21" y="355600"/>
            <a:ext cx="11180465" cy="577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59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43E3-0BC8-49F4-9539-775A0D00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2C3437"/>
                </a:solidFill>
                <a:latin typeface="Open Sans"/>
              </a:rPr>
              <a:t>Microtasks and </a:t>
            </a:r>
            <a:r>
              <a:rPr lang="en-IN" b="1" dirty="0" err="1">
                <a:solidFill>
                  <a:srgbClr val="2C3437"/>
                </a:solidFill>
                <a:latin typeface="Open Sans"/>
              </a:rPr>
              <a:t>Macrotasks</a:t>
            </a:r>
            <a:br>
              <a:rPr lang="en-IN" b="1" i="0" dirty="0">
                <a:solidFill>
                  <a:srgbClr val="404040"/>
                </a:solidFill>
                <a:effectLst/>
                <a:latin typeface="Montserra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FAD74-A0C4-4985-B48B-7A3AE5316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961"/>
            <a:ext cx="10845800" cy="5527039"/>
          </a:xfrm>
        </p:spPr>
        <p:txBody>
          <a:bodyPr>
            <a:normAutofit fontScale="47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700" dirty="0">
                <a:solidFill>
                  <a:srgbClr val="273239"/>
                </a:solidFill>
                <a:latin typeface="urw-din"/>
              </a:rPr>
              <a:t>To be more accurate there are actually two types of queues: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en-US" sz="6700" dirty="0">
                <a:solidFill>
                  <a:srgbClr val="273239"/>
                </a:solidFill>
                <a:latin typeface="urw-din"/>
              </a:rPr>
            </a:br>
            <a:r>
              <a:rPr lang="en-US" sz="6700" dirty="0">
                <a:solidFill>
                  <a:srgbClr val="273239"/>
                </a:solidFill>
                <a:latin typeface="urw-din"/>
              </a:rPr>
              <a:t>1. The macro-task queue (or just called the task queue).</a:t>
            </a:r>
            <a:br>
              <a:rPr lang="en-US" sz="6700" dirty="0">
                <a:solidFill>
                  <a:srgbClr val="273239"/>
                </a:solidFill>
                <a:latin typeface="urw-din"/>
              </a:rPr>
            </a:br>
            <a:r>
              <a:rPr lang="en-US" sz="6700" dirty="0">
                <a:solidFill>
                  <a:srgbClr val="273239"/>
                </a:solidFill>
                <a:latin typeface="urw-din"/>
              </a:rPr>
              <a:t>2. The micro-task queue.</a:t>
            </a:r>
          </a:p>
          <a:p>
            <a:pPr marL="0" indent="0" algn="l">
              <a:buNone/>
            </a:pPr>
            <a:endParaRPr lang="en-US" sz="6700" dirty="0">
              <a:solidFill>
                <a:srgbClr val="273239"/>
              </a:solidFill>
              <a:latin typeface="urw-din"/>
            </a:endParaRPr>
          </a:p>
          <a:p>
            <a:pPr marL="0" indent="0" algn="l">
              <a:buNone/>
            </a:pPr>
            <a:r>
              <a:rPr lang="en-US" sz="6700" dirty="0">
                <a:solidFill>
                  <a:srgbClr val="273239"/>
                </a:solidFill>
                <a:latin typeface="urw-din"/>
              </a:rPr>
              <a:t>The event loop should process the micro-task queue entirely, after processing one macro-task from the macro-task queue.</a:t>
            </a:r>
          </a:p>
          <a:p>
            <a:pPr marL="0" indent="0" algn="l">
              <a:buNone/>
            </a:pPr>
            <a:endParaRPr lang="en-US" altLang="en-US" sz="6700" dirty="0">
              <a:solidFill>
                <a:srgbClr val="273239"/>
              </a:solidFill>
              <a:latin typeface="urw-di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700" dirty="0">
                <a:solidFill>
                  <a:srgbClr val="273239"/>
                </a:solidFill>
                <a:latin typeface="urw-din"/>
              </a:rPr>
              <a:t>Examples of microtasks - </a:t>
            </a:r>
            <a:r>
              <a:rPr lang="en-US" altLang="en-US" sz="6700" dirty="0" err="1">
                <a:solidFill>
                  <a:srgbClr val="273239"/>
                </a:solidFill>
                <a:latin typeface="urw-din"/>
              </a:rPr>
              <a:t>process.nextTick</a:t>
            </a:r>
            <a:r>
              <a:rPr lang="en-US" altLang="en-US" sz="6700" dirty="0">
                <a:solidFill>
                  <a:srgbClr val="273239"/>
                </a:solidFill>
                <a:latin typeface="urw-din"/>
              </a:rPr>
              <a:t> , promises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6700" dirty="0">
              <a:solidFill>
                <a:srgbClr val="273239"/>
              </a:solidFill>
              <a:latin typeface="urw-di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700" dirty="0">
                <a:solidFill>
                  <a:srgbClr val="273239"/>
                </a:solidFill>
                <a:latin typeface="urw-din"/>
              </a:rPr>
              <a:t>Examples of </a:t>
            </a:r>
            <a:r>
              <a:rPr lang="en-US" altLang="en-US" sz="6700" dirty="0" err="1">
                <a:solidFill>
                  <a:srgbClr val="273239"/>
                </a:solidFill>
                <a:latin typeface="urw-din"/>
              </a:rPr>
              <a:t>macrotasks</a:t>
            </a:r>
            <a:r>
              <a:rPr lang="en-US" altLang="en-US" sz="6700" dirty="0">
                <a:solidFill>
                  <a:srgbClr val="273239"/>
                </a:solidFill>
                <a:latin typeface="urw-din"/>
              </a:rPr>
              <a:t> – </a:t>
            </a:r>
            <a:r>
              <a:rPr lang="en-US" altLang="en-US" sz="6700" dirty="0" err="1">
                <a:solidFill>
                  <a:srgbClr val="273239"/>
                </a:solidFill>
                <a:latin typeface="urw-din"/>
              </a:rPr>
              <a:t>setTimeout</a:t>
            </a:r>
            <a:r>
              <a:rPr lang="en-US" altLang="en-US" sz="6700" dirty="0">
                <a:solidFill>
                  <a:srgbClr val="273239"/>
                </a:solidFill>
                <a:latin typeface="urw-din"/>
              </a:rPr>
              <a:t>, </a:t>
            </a:r>
            <a:r>
              <a:rPr lang="en-US" altLang="en-US" sz="6700" dirty="0" err="1">
                <a:solidFill>
                  <a:srgbClr val="273239"/>
                </a:solidFill>
                <a:latin typeface="urw-din"/>
              </a:rPr>
              <a:t>setInterval</a:t>
            </a:r>
            <a:r>
              <a:rPr lang="en-US" altLang="en-US" sz="6700" dirty="0">
                <a:solidFill>
                  <a:srgbClr val="273239"/>
                </a:solidFill>
                <a:latin typeface="urw-din"/>
              </a:rPr>
              <a:t>, </a:t>
            </a:r>
            <a:r>
              <a:rPr lang="en-US" altLang="en-US" sz="6700" dirty="0" err="1">
                <a:solidFill>
                  <a:srgbClr val="273239"/>
                </a:solidFill>
                <a:latin typeface="urw-din"/>
              </a:rPr>
              <a:t>setImmediate</a:t>
            </a:r>
            <a:endParaRPr lang="en-US" altLang="en-US" sz="6700" dirty="0">
              <a:solidFill>
                <a:srgbClr val="273239"/>
              </a:solidFill>
              <a:latin typeface="urw-di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8600" dirty="0">
              <a:solidFill>
                <a:srgbClr val="273239"/>
              </a:solidFill>
              <a:latin typeface="urw-di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8503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5FDA-6E96-44EF-93F0-7740C22B3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680" y="2580005"/>
            <a:ext cx="10515600" cy="1325563"/>
          </a:xfrm>
        </p:spPr>
        <p:txBody>
          <a:bodyPr/>
          <a:lstStyle/>
          <a:p>
            <a:r>
              <a:rPr lang="en-IN" b="1" dirty="0" err="1">
                <a:solidFill>
                  <a:srgbClr val="2C3437"/>
                </a:solidFill>
                <a:latin typeface="Open Sans"/>
              </a:rPr>
              <a:t>Macrotasks</a:t>
            </a:r>
            <a:endParaRPr lang="en-IN" b="1" dirty="0">
              <a:solidFill>
                <a:srgbClr val="2C3437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8910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4920-163C-40C4-9851-91888C910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65"/>
            <a:ext cx="10515600" cy="1325563"/>
          </a:xfrm>
        </p:spPr>
        <p:txBody>
          <a:bodyPr/>
          <a:lstStyle/>
          <a:p>
            <a:r>
              <a:rPr lang="en-IN" b="1" dirty="0" err="1">
                <a:solidFill>
                  <a:srgbClr val="2C3437"/>
                </a:solidFill>
                <a:latin typeface="Open Sans"/>
              </a:rPr>
              <a:t>setTimeout</a:t>
            </a:r>
            <a:r>
              <a:rPr lang="en-IN" b="1" dirty="0">
                <a:solidFill>
                  <a:srgbClr val="2C3437"/>
                </a:solidFill>
                <a:latin typeface="Open Sans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34FFF-FA9F-4E2D-BC0E-B596310B5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 Text"/>
              </a:rPr>
              <a:t>Execute a specified block of code once after a specified time has elapsed.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181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CBE6-6B56-46DC-A549-284959B8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2C3437"/>
                </a:solidFill>
                <a:latin typeface="Open Sans"/>
              </a:rPr>
              <a:t>setInterval</a:t>
            </a:r>
            <a:r>
              <a:rPr lang="en-IN" b="1" dirty="0">
                <a:solidFill>
                  <a:srgbClr val="2C3437"/>
                </a:solidFill>
                <a:latin typeface="Open Sans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AC64C-4EEC-4E8B-9BD4-6C91A716E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 Text"/>
              </a:rPr>
              <a:t>Execute a specified block of code repeatedly with a fixed time delay between each call.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0389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665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charter</vt:lpstr>
      <vt:lpstr>Google Sans Text</vt:lpstr>
      <vt:lpstr>Montserrat</vt:lpstr>
      <vt:lpstr>Open Sans</vt:lpstr>
      <vt:lpstr>sofia-pro</vt:lpstr>
      <vt:lpstr>urw-din</vt:lpstr>
      <vt:lpstr>Office Theme</vt:lpstr>
      <vt:lpstr>The Node.js Event Loop </vt:lpstr>
      <vt:lpstr>Event Loop </vt:lpstr>
      <vt:lpstr>The call stack </vt:lpstr>
      <vt:lpstr>Libuv</vt:lpstr>
      <vt:lpstr>PowerPoint Presentation</vt:lpstr>
      <vt:lpstr>Microtasks and Macrotasks </vt:lpstr>
      <vt:lpstr>Macrotasks</vt:lpstr>
      <vt:lpstr>setTimeout()</vt:lpstr>
      <vt:lpstr>setInterval()</vt:lpstr>
      <vt:lpstr>setImmediate()</vt:lpstr>
      <vt:lpstr>Microtasks</vt:lpstr>
      <vt:lpstr>process.nextTick()</vt:lpstr>
      <vt:lpstr>Promises</vt:lpstr>
      <vt:lpstr>Phases of the Event loop: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Node.js Event Loop </dc:title>
  <dc:creator>Anvita Gupta</dc:creator>
  <cp:lastModifiedBy>Anvita Gupta</cp:lastModifiedBy>
  <cp:revision>4</cp:revision>
  <dcterms:created xsi:type="dcterms:W3CDTF">2022-02-01T06:23:20Z</dcterms:created>
  <dcterms:modified xsi:type="dcterms:W3CDTF">2022-02-01T14:09:03Z</dcterms:modified>
</cp:coreProperties>
</file>