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3D0D0"/>
          </a:solidFill>
        </a:fill>
      </a:tcStyle>
    </a:wholeTbl>
    <a:band2H>
      <a:tcTxStyle b="def" i="def"/>
      <a:tcStyle>
        <a:tcBdr/>
        <a:fill>
          <a:solidFill>
            <a:srgbClr val="EA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9"/>
          </a:solidFill>
        </a:fill>
      </a:tcStyle>
    </a:wholeTbl>
    <a:band2H>
      <a:tcTxStyle b="def" i="def"/>
      <a:tcStyle>
        <a:tcBdr/>
        <a:fill>
          <a:solidFill>
            <a:schemeClr val="accent2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3D0D0"/>
          </a:solidFill>
        </a:fill>
      </a:tcStyle>
    </a:wholeTbl>
    <a:band2H>
      <a:tcTxStyle b="def" i="def"/>
      <a:tcStyle>
        <a:tcBdr/>
        <a:fill>
          <a:solidFill>
            <a:srgbClr val="EA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9;p2" descr="Google Shape;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4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4148999" y="970199"/>
            <a:ext cx="3852001" cy="24105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r">
              <a:defRPr b="1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4148999" y="3380699"/>
            <a:ext cx="3852001" cy="79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marL="342900" indent="2540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342900" indent="7112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342900" indent="11684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342900" indent="16256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3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56;p30" descr="Google Shape;156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_1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58;p31" descr="Google Shape;158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1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67;p34"/>
          <p:cNvSpPr txBox="1"/>
          <p:nvPr>
            <p:ph type="ctrTitle"/>
          </p:nvPr>
        </p:nvSpPr>
        <p:spPr>
          <a:xfrm>
            <a:off x="2349977" y="970199"/>
            <a:ext cx="6119259" cy="2410501"/>
          </a:xfrm>
          <a:prstGeom prst="rect">
            <a:avLst/>
          </a:prstGeom>
        </p:spPr>
        <p:txBody>
          <a:bodyPr/>
          <a:lstStyle/>
          <a:p>
            <a:pPr/>
            <a:r>
              <a:t>Random Testing Framework</a:t>
            </a:r>
          </a:p>
        </p:txBody>
      </p:sp>
      <p:sp>
        <p:nvSpPr>
          <p:cNvPr id="54" name="Google Shape;168;p34"/>
          <p:cNvSpPr txBox="1"/>
          <p:nvPr>
            <p:ph type="subTitle" sz="quarter" idx="1"/>
          </p:nvPr>
        </p:nvSpPr>
        <p:spPr>
          <a:xfrm>
            <a:off x="4148999" y="3380699"/>
            <a:ext cx="4320237" cy="7926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: Anvita Panjugula, Kaushik Bhamidipati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>
            <p:ph type="ctrTitle"/>
          </p:nvPr>
        </p:nvSpPr>
        <p:spPr>
          <a:xfrm>
            <a:off x="1961230" y="315316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Conclusion</a:t>
            </a:r>
          </a:p>
        </p:txBody>
      </p:sp>
      <p:sp>
        <p:nvSpPr>
          <p:cNvPr id="83" name="Subtitle 2"/>
          <p:cNvSpPr txBox="1"/>
          <p:nvPr>
            <p:ph type="subTitle" idx="1"/>
          </p:nvPr>
        </p:nvSpPr>
        <p:spPr>
          <a:xfrm>
            <a:off x="3147439" y="1283033"/>
            <a:ext cx="5598413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Summary: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Framework automates testing, enhancing reliability and efficiency.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Ensures comprehensive coverage for multiple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Future Directions: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Extend support for complex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Integrate into CI/CD pipelines.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>
            <p:ph type="ctrTitle"/>
          </p:nvPr>
        </p:nvSpPr>
        <p:spPr>
          <a:xfrm>
            <a:off x="1854025" y="970199"/>
            <a:ext cx="6146976" cy="2410501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86" name="https://github.com/anvitaxreddy/Random_Testing_Framework"/>
          <p:cNvSpPr txBox="1"/>
          <p:nvPr/>
        </p:nvSpPr>
        <p:spPr>
          <a:xfrm>
            <a:off x="3368162" y="3348802"/>
            <a:ext cx="493668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https://github.com/anvitaxreddy/Random_Testing_Framework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/>
          <p:nvPr>
            <p:ph type="ctrTitle"/>
          </p:nvPr>
        </p:nvSpPr>
        <p:spPr>
          <a:xfrm>
            <a:off x="1979002" y="288657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Introduction</a:t>
            </a:r>
          </a:p>
        </p:txBody>
      </p:sp>
      <p:sp>
        <p:nvSpPr>
          <p:cNvPr id="57" name="Subtitle 2"/>
          <p:cNvSpPr txBox="1"/>
          <p:nvPr>
            <p:ph type="subTitle" idx="1"/>
          </p:nvPr>
        </p:nvSpPr>
        <p:spPr>
          <a:xfrm>
            <a:off x="3236059" y="1114193"/>
            <a:ext cx="5394271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Overview: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Software testing ensures reliability but manual testing has limitations.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Random Testing Framework automates diverse input testing.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Objective: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Identify bugs and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Simplify testing through systematic reporting.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>
            <p:ph type="ctrTitle"/>
          </p:nvPr>
        </p:nvSpPr>
        <p:spPr>
          <a:xfrm>
            <a:off x="526853" y="261998"/>
            <a:ext cx="7952128" cy="6495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l">
              <a:defRPr b="0" sz="19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Problem statement &amp; Motivation</a:t>
            </a:r>
          </a:p>
        </p:txBody>
      </p:sp>
      <p:sp>
        <p:nvSpPr>
          <p:cNvPr id="60" name="Subtitle 2"/>
          <p:cNvSpPr txBox="1"/>
          <p:nvPr>
            <p:ph type="subTitle" idx="1"/>
          </p:nvPr>
        </p:nvSpPr>
        <p:spPr>
          <a:xfrm>
            <a:off x="2815939" y="1940619"/>
            <a:ext cx="5858822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Challenges of Manual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Inefficient and time-consuming.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Limited coverage for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Framework Goals: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Automate test case generation for multiple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Uncover bugs with random inputs.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Provide detailed and easy-to-analyze reports.</a:t>
            </a:r>
          </a:p>
        </p:txBody>
      </p:sp>
      <p:sp>
        <p:nvSpPr>
          <p:cNvPr id="61" name="Create a simple random testing tool that can automatically generate test cases for basic data types and simple functions, helping to find bugs and edge cases in programs."/>
          <p:cNvSpPr txBox="1"/>
          <p:nvPr/>
        </p:nvSpPr>
        <p:spPr>
          <a:xfrm>
            <a:off x="728124" y="1168759"/>
            <a:ext cx="768775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Roman"/>
              <a:buChar char="•"/>
              <a:defRPr sz="1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Create a simple random testing tool that can automatically generate test cases for basic data types and simple functions, helping to find bugs and edge cases in programs. </a:t>
            </a:r>
            <a:br>
              <a:rPr sz="1200"/>
            </a:b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Implementation</a:t>
            </a:r>
          </a:p>
        </p:txBody>
      </p:sp>
      <p:sp>
        <p:nvSpPr>
          <p:cNvPr id="64" name="Subtitle 2"/>
          <p:cNvSpPr txBox="1"/>
          <p:nvPr>
            <p:ph type="subTitle" idx="1"/>
          </p:nvPr>
        </p:nvSpPr>
        <p:spPr>
          <a:xfrm>
            <a:off x="3278304" y="1114193"/>
            <a:ext cx="5405344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Core Components: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1. Random Input Generators: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Supports integers, strings, arrays and floats.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2. Buggy Functions: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Simulates real-world issues for testing.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3. Testing Framework: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Automated test execution, error handling, and reporting.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/>
          <p:nvPr>
            <p:ph type="ctrTitle"/>
          </p:nvPr>
        </p:nvSpPr>
        <p:spPr>
          <a:xfrm>
            <a:off x="1108145" y="297543"/>
            <a:ext cx="6039771" cy="6495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l">
              <a:defRPr b="0" sz="2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Experimental Results</a:t>
            </a:r>
          </a:p>
        </p:txBody>
      </p:sp>
      <p:sp>
        <p:nvSpPr>
          <p:cNvPr id="67" name="Subtitle 2"/>
          <p:cNvSpPr txBox="1"/>
          <p:nvPr>
            <p:ph type="subTitle" idx="1"/>
          </p:nvPr>
        </p:nvSpPr>
        <p:spPr>
          <a:xfrm>
            <a:off x="2676812" y="1455205"/>
            <a:ext cx="5615839" cy="357685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Results Summary: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Conducted 150 tests per data type. (Can be changed)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Failure cases (Sample):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Integers: 10/150 failed due to non-integer values.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Strings: 5/150 failed due to empty strings.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Arrays: 20/150 failed due to unsupported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/>
          <p:nvPr>
            <p:ph type="ctrTitle"/>
          </p:nvPr>
        </p:nvSpPr>
        <p:spPr>
          <a:xfrm>
            <a:off x="3173862" y="119818"/>
            <a:ext cx="4827139" cy="649540"/>
          </a:xfrm>
          <a:prstGeom prst="rect">
            <a:avLst/>
          </a:prstGeom>
        </p:spPr>
        <p:txBody>
          <a:bodyPr/>
          <a:lstStyle>
            <a:lvl1pPr algn="ctr" defTabSz="365760">
              <a:defRPr sz="1760"/>
            </a:lvl1pPr>
          </a:lstStyle>
          <a:p>
            <a:pPr/>
            <a:r>
              <a:t>Comparison with Manual Testing VAAAutomated </a:t>
            </a:r>
          </a:p>
        </p:txBody>
      </p:sp>
      <p:sp>
        <p:nvSpPr>
          <p:cNvPr id="70" name="Subtitle 2"/>
          <p:cNvSpPr txBox="1"/>
          <p:nvPr>
            <p:ph type="subTitle" idx="1"/>
          </p:nvPr>
        </p:nvSpPr>
        <p:spPr>
          <a:xfrm>
            <a:off x="3176979" y="1167511"/>
            <a:ext cx="8216989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Automated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Efficiently uncovered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Comprehensive and faster.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Manual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Time-consuming.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Less effective in finding edge cases.</a:t>
            </a:r>
          </a:p>
        </p:txBody>
      </p:sp>
      <p:sp>
        <p:nvSpPr>
          <p:cNvPr id="71" name="Subtitle 2"/>
          <p:cNvSpPr txBox="1"/>
          <p:nvPr/>
        </p:nvSpPr>
        <p:spPr>
          <a:xfrm>
            <a:off x="2656076" y="3492770"/>
            <a:ext cx="5862711" cy="122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Efficiency: Saves time through automation.</a:t>
            </a:r>
          </a:p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Comprehensiveness: Broad test coverage.</a:t>
            </a:r>
          </a:p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Reproducibility: Logs results for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Integers</a:t>
            </a:r>
          </a:p>
        </p:txBody>
      </p:sp>
      <p:pic>
        <p:nvPicPr>
          <p:cNvPr id="7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722" y="949938"/>
            <a:ext cx="6829623" cy="379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Strings</a:t>
            </a:r>
          </a:p>
        </p:txBody>
      </p:sp>
      <p:pic>
        <p:nvPicPr>
          <p:cNvPr id="7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093" y="870433"/>
            <a:ext cx="6798092" cy="3801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Arrays</a:t>
            </a:r>
          </a:p>
        </p:txBody>
      </p:sp>
      <p:pic>
        <p:nvPicPr>
          <p:cNvPr id="8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955" y="718417"/>
            <a:ext cx="7132320" cy="3986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Minimalist Aesthetic Slideshow by Slidesgo">
      <a:dk1>
        <a:srgbClr val="6D5B57"/>
      </a:dk1>
      <a:lt1>
        <a:srgbClr val="000000"/>
      </a:lt1>
      <a:dk2>
        <a:srgbClr val="A7A7A7"/>
      </a:dk2>
      <a:lt2>
        <a:srgbClr val="535353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887E79"/>
      </a:accent5>
      <a:accent6>
        <a:srgbClr val="323232"/>
      </a:accent6>
      <a:hlink>
        <a:srgbClr val="0000FF"/>
      </a:hlink>
      <a:folHlink>
        <a:srgbClr val="FF00FF"/>
      </a:folHlink>
    </a:clrScheme>
    <a:fontScheme name="Minimalist Aesthetic Slideshow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nimalist Aesthetic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Minimalist Aesthetic Slideshow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887E79"/>
      </a:accent5>
      <a:accent6>
        <a:srgbClr val="323232"/>
      </a:accent6>
      <a:hlink>
        <a:srgbClr val="0000FF"/>
      </a:hlink>
      <a:folHlink>
        <a:srgbClr val="FF00FF"/>
      </a:folHlink>
    </a:clrScheme>
    <a:fontScheme name="Minimalist Aesthetic Slideshow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nimalist Aesthetic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