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4"/>
  </p:sldMasterIdLst>
  <p:notesMasterIdLst>
    <p:notesMasterId r:id="rId29"/>
  </p:notesMasterIdLst>
  <p:handoutMasterIdLst>
    <p:handoutMasterId r:id="rId30"/>
  </p:handoutMasterIdLst>
  <p:sldIdLst>
    <p:sldId id="262" r:id="rId5"/>
    <p:sldId id="269" r:id="rId6"/>
    <p:sldId id="290" r:id="rId7"/>
    <p:sldId id="291" r:id="rId8"/>
    <p:sldId id="292" r:id="rId9"/>
    <p:sldId id="293" r:id="rId10"/>
    <p:sldId id="30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4" r:id="rId21"/>
    <p:sldId id="305" r:id="rId22"/>
    <p:sldId id="306" r:id="rId23"/>
    <p:sldId id="308" r:id="rId24"/>
    <p:sldId id="309" r:id="rId25"/>
    <p:sldId id="310" r:id="rId26"/>
    <p:sldId id="307" r:id="rId27"/>
    <p:sldId id="266" r:id="rId2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6854D9-0BA9-20DF-4018-4043286546A8}" v="1211" dt="2025-05-14T14:23:50.349"/>
    <p1510:client id="{A11E3826-4380-4DDF-B989-4BD235F6BE34}" v="477" dt="2025-05-14T14:24:55.567"/>
    <p1510:client id="{A9135A02-8F8A-F571-C66F-5067C4B5F766}" v="57" dt="2025-05-14T15:10:52.461"/>
  </p1510:revLst>
</p1510:revInfo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27F3A9-49F1-DA74-0E74-40C57E6275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456F40-5F47-3F15-D161-7E51166902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42A8E-E700-437B-900E-38C015D25162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9AAEE-3133-C563-7E97-B279872B44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CDD89-18E9-1AAE-36AA-AA7EF4F34C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1CB14-6B2C-48AA-BCE0-E6391983B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322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8DC72-0701-4922-B9D1-CBFB540736DA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33DB3-0243-45D5-87FD-27D2F51D2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6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33DB3-0243-45D5-87FD-27D2F51D200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219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12203372" cy="736270"/>
          </a:xfrm>
          <a:prstGeom prst="rect">
            <a:avLst/>
          </a:prstGeom>
          <a:gradFill>
            <a:gsLst>
              <a:gs pos="1000">
                <a:srgbClr val="166018"/>
              </a:gs>
              <a:gs pos="52000">
                <a:srgbClr val="00B0F0"/>
              </a:gs>
              <a:gs pos="100000">
                <a:schemeClr val="tx2">
                  <a:lumMod val="75000"/>
                </a:schemeClr>
              </a:gs>
              <a:gs pos="100000">
                <a:srgbClr val="4D080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prstClr val="white"/>
                </a:solidFill>
                <a:latin typeface="Franklin Gothic Demi" pitchFamily="34" charset="0"/>
              </a:rPr>
              <a:t>INDIAN INSTITUTE OF TECHNOLOGY ROORKEE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343" y="-1281"/>
            <a:ext cx="780955" cy="73210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06150"/>
            <a:ext cx="12178303" cy="185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81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01" y="-1480"/>
            <a:ext cx="1016000" cy="96136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990600"/>
            <a:ext cx="12192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756400"/>
            <a:ext cx="12192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263" y="6447292"/>
            <a:ext cx="22225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11176001" y="6607628"/>
            <a:ext cx="1016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z="1400" smtClean="0"/>
              <a:pPr algn="r">
                <a:defRPr/>
              </a:pPr>
              <a:t>‹#›</a:t>
            </a:fld>
            <a:endParaRPr lang="en-US" altLang="en-US" sz="140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40872" y="202991"/>
            <a:ext cx="938944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240872" y="1329274"/>
            <a:ext cx="11690849" cy="506798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65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872" y="202991"/>
            <a:ext cx="938944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872" y="1132413"/>
            <a:ext cx="5718139" cy="480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0872" y="1613044"/>
            <a:ext cx="5718139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25167"/>
            <a:ext cx="5656161" cy="4878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613044"/>
            <a:ext cx="5656161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990600"/>
            <a:ext cx="12192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0" y="6756400"/>
            <a:ext cx="12192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263" y="6447292"/>
            <a:ext cx="22225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176001" y="6607628"/>
            <a:ext cx="1016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z="1400" smtClean="0"/>
              <a:pPr algn="r">
                <a:defRPr/>
              </a:pPr>
              <a:t>‹#›</a:t>
            </a:fld>
            <a:endParaRPr lang="en-US" altLang="en-US" sz="1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D9C562-16FA-FC8E-1E3F-FAD33130729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76001" y="-1480"/>
            <a:ext cx="1016000" cy="9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0" y="990600"/>
            <a:ext cx="12192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756400"/>
            <a:ext cx="12192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263" y="6447292"/>
            <a:ext cx="22225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1176001" y="6607628"/>
            <a:ext cx="1016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z="1400" smtClean="0"/>
              <a:pPr algn="r">
                <a:defRPr/>
              </a:pPr>
              <a:t>‹#›</a:t>
            </a:fld>
            <a:endParaRPr lang="en-US" altLang="en-US" sz="14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0BDF51-1152-8096-CA19-7AB21C16FD9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76001" y="-1480"/>
            <a:ext cx="1016000" cy="9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11176001" y="6607628"/>
            <a:ext cx="1016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z="1400" smtClean="0"/>
              <a:pPr algn="r">
                <a:defRPr/>
              </a:pPr>
              <a:t>‹#›</a:t>
            </a:fld>
            <a:endParaRPr lang="en-US" altLang="en-US" sz="140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485218" y="2971801"/>
            <a:ext cx="3270249" cy="711200"/>
          </a:xfrm>
        </p:spPr>
        <p:txBody>
          <a:bodyPr anchor="t"/>
          <a:lstStyle>
            <a:lvl1pPr algn="ctr">
              <a:defRPr sz="3600" b="1" cap="none"/>
            </a:lvl1pPr>
          </a:lstStyle>
          <a:p>
            <a:r>
              <a:rPr lang="en-US"/>
              <a:t>Thanks…</a:t>
            </a:r>
            <a:endParaRPr lang="en-IN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794033" y="3619535"/>
            <a:ext cx="2679404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0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247F8E96-40AA-459E-91AA-55A5F97CAA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D4CB9294-F9FF-4346-BE48-1C04129C722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6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1" r:id="rId3"/>
    <p:sldLayoutId id="2147483703" r:id="rId4"/>
    <p:sldLayoutId id="2147483708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tanLee/DeFT" TargetMode="External"/><Relationship Id="rId7" Type="http://schemas.openxmlformats.org/officeDocument/2006/relationships/hyperlink" Target="https://cvpr.thecvf.com/Conferences/2025" TargetMode="External"/><Relationship Id="rId2" Type="http://schemas.openxmlformats.org/officeDocument/2006/relationships/hyperlink" Target="https://arxiv.org/abs/2409.1969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clr.cc/" TargetMode="External"/><Relationship Id="rId5" Type="http://schemas.openxmlformats.org/officeDocument/2006/relationships/hyperlink" Target="https://neurips.cc/" TargetMode="External"/><Relationship Id="rId4" Type="http://schemas.openxmlformats.org/officeDocument/2006/relationships/hyperlink" Target="https://openreview.net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2615965" y="2222370"/>
            <a:ext cx="7247166" cy="1206631"/>
          </a:xfrm>
        </p:spPr>
        <p:txBody>
          <a:bodyPr/>
          <a:lstStyle>
            <a:lvl1pPr algn="ctr">
              <a:defRPr sz="2800" b="1">
                <a:latin typeface="+mn-lt"/>
              </a:defRPr>
            </a:lvl1pPr>
          </a:lstStyle>
          <a:p>
            <a:r>
              <a:rPr lang="en-IN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parajita" panose="02020603050405020304" pitchFamily="18" charset="0"/>
              </a:rPr>
              <a:t>Vision Language Models are Strong Noisy Label Detectors</a:t>
            </a:r>
            <a:endParaRPr lang="en-IN" sz="4000">
              <a:latin typeface="Aptos" panose="020B0004020202020204" pitchFamily="34" charset="0"/>
              <a:cs typeface="Aparajita" panose="02020603050405020304" pitchFamily="18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4294967295"/>
          </p:nvPr>
        </p:nvSpPr>
        <p:spPr>
          <a:xfrm>
            <a:off x="8881622" y="3945164"/>
            <a:ext cx="3009395" cy="1361672"/>
          </a:xfrm>
        </p:spPr>
        <p:txBody>
          <a:bodyPr anchor="t"/>
          <a:lstStyle>
            <a:lvl1pPr marL="0" indent="0" algn="ctr">
              <a:buNone/>
              <a:defRPr sz="18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algn="r"/>
            <a:r>
              <a:rPr lang="en-US"/>
              <a:t>Supervisor :</a:t>
            </a:r>
          </a:p>
          <a:p>
            <a:pPr lvl="0" algn="r"/>
            <a:r>
              <a:rPr lang="en-US" i="0"/>
              <a:t>Prof. </a:t>
            </a:r>
            <a:r>
              <a:rPr lang="en-US" i="0" err="1"/>
              <a:t>Pravendra</a:t>
            </a:r>
            <a:r>
              <a:rPr lang="en-US" i="0"/>
              <a:t> Singh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4294967295"/>
          </p:nvPr>
        </p:nvSpPr>
        <p:spPr>
          <a:xfrm>
            <a:off x="4465787" y="1626835"/>
            <a:ext cx="3260426" cy="595535"/>
          </a:xfrm>
        </p:spPr>
        <p:txBody>
          <a:bodyPr anchor="b"/>
          <a:lstStyle>
            <a:lvl1pPr marL="0" indent="0" algn="ctr">
              <a:buNone/>
              <a:defRPr sz="2000" b="1" i="1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CSN-300 Lab-based Project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9C10B2-930E-10A3-CEF0-0E70A0971648}"/>
              </a:ext>
            </a:extLst>
          </p:cNvPr>
          <p:cNvSpPr txBox="1"/>
          <p:nvPr/>
        </p:nvSpPr>
        <p:spPr>
          <a:xfrm>
            <a:off x="300983" y="3945164"/>
            <a:ext cx="2856322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IN" i="1">
                <a:latin typeface="+mn-lt"/>
              </a:rPr>
              <a:t>Members:</a:t>
            </a:r>
          </a:p>
          <a:p>
            <a:pPr eaLnBrk="1" hangingPunct="1">
              <a:spcBef>
                <a:spcPct val="20000"/>
              </a:spcBef>
            </a:pPr>
            <a:r>
              <a:rPr lang="en-IN">
                <a:latin typeface="+mn-lt"/>
              </a:rPr>
              <a:t>Anvit Gupta | 22114009</a:t>
            </a:r>
          </a:p>
          <a:p>
            <a:pPr eaLnBrk="1" hangingPunct="1">
              <a:spcBef>
                <a:spcPct val="20000"/>
              </a:spcBef>
            </a:pPr>
            <a:r>
              <a:rPr lang="en-IN" err="1">
                <a:latin typeface="+mn-lt"/>
              </a:rPr>
              <a:t>Sarvasva</a:t>
            </a:r>
            <a:r>
              <a:rPr lang="en-IN">
                <a:latin typeface="+mn-lt"/>
              </a:rPr>
              <a:t> Gupta | 22114086</a:t>
            </a:r>
          </a:p>
        </p:txBody>
      </p:sp>
    </p:spTree>
    <p:extLst>
      <p:ext uri="{BB962C8B-B14F-4D97-AF65-F5344CB8AC3E}">
        <p14:creationId xmlns:p14="http://schemas.microsoft.com/office/powerpoint/2010/main" val="202677207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86CE-3018-DF35-0F58-34FDCEE12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Implementation Details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CD660-28E1-44BA-CCC3-91FC3FE3F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0872" y="1047052"/>
            <a:ext cx="11690849" cy="5510130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The approach uses a pre-trained CLIP model with a Transformer-based text encoder and </a:t>
            </a:r>
            <a:r>
              <a:rPr lang="en-US" err="1">
                <a:latin typeface="Arial"/>
                <a:cs typeface="Arial"/>
              </a:rPr>
              <a:t>ViT</a:t>
            </a:r>
            <a:r>
              <a:rPr lang="en-US">
                <a:latin typeface="Arial"/>
                <a:cs typeface="Arial"/>
              </a:rPr>
              <a:t>-B/16 image encoder.</a:t>
            </a:r>
          </a:p>
          <a:p>
            <a:pPr marL="0" indent="0">
              <a:buNone/>
            </a:pPr>
            <a:endParaRPr lang="en-US">
              <a:latin typeface="Arial"/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Training is performed using SGD with momentum 0.9, weight decay 5 × 10</a:t>
            </a:r>
            <a:r>
              <a:rPr lang="en-US" dirty="0">
                <a:latin typeface="Arial"/>
                <a:cs typeface="Arial"/>
              </a:rPr>
              <a:t>^</a:t>
            </a:r>
            <a:r>
              <a:rPr lang="en-US">
                <a:latin typeface="Arial"/>
                <a:cs typeface="Arial"/>
              </a:rPr>
              <a:t>−4, and a batch size of 64 for 10 epochs.</a:t>
            </a:r>
          </a:p>
          <a:p>
            <a:pPr marL="0" indent="0">
              <a:buNone/>
            </a:pPr>
            <a:endParaRPr lang="en-US">
              <a:latin typeface="Arial"/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Visual Prompt Tuning (VPT) and Context Optimization (</a:t>
            </a:r>
            <a:r>
              <a:rPr lang="en-US" err="1">
                <a:latin typeface="Arial"/>
                <a:cs typeface="Arial"/>
              </a:rPr>
              <a:t>CoOp</a:t>
            </a:r>
            <a:r>
              <a:rPr lang="en-US">
                <a:latin typeface="Arial"/>
                <a:cs typeface="Arial"/>
              </a:rPr>
              <a:t>) are applied to adapt the image and text encoders.</a:t>
            </a:r>
          </a:p>
          <a:p>
            <a:pPr marL="0" indent="0">
              <a:buNone/>
            </a:pPr>
            <a:endParaRPr lang="en-US">
              <a:latin typeface="Arial"/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A 1-epoch warm-up phase is used across all datasets to stabilize training.</a:t>
            </a:r>
          </a:p>
          <a:p>
            <a:pPr marL="0" indent="0">
              <a:buNone/>
            </a:pPr>
            <a:endParaRPr lang="en-US">
              <a:latin typeface="Arial"/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Evaluation metrics include precision and recall for clean sample selection, and best/final test accuracy for image classification performance.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66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259E-94BF-E167-B7BB-FE73068D5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Reproduced Results</a:t>
            </a:r>
            <a:endParaRPr lang="en-US"/>
          </a:p>
        </p:txBody>
      </p:sp>
      <p:pic>
        <p:nvPicPr>
          <p:cNvPr id="4" name="Content Placeholder 3" descr="A graph with a line and a green line&#10;&#10;AI-generated content may be incorrect.">
            <a:extLst>
              <a:ext uri="{FF2B5EF4-FFF2-40B4-BE49-F238E27FC236}">
                <a16:creationId xmlns:a16="http://schemas.microsoft.com/office/drawing/2014/main" id="{98FAD44A-E32A-66F2-7457-26EB1CCC0A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4296" y="1486119"/>
            <a:ext cx="5503333" cy="3296143"/>
          </a:xfrm>
        </p:spPr>
      </p:pic>
      <p:pic>
        <p:nvPicPr>
          <p:cNvPr id="7" name="Picture 6" descr="A graph with a line&#10;&#10;AI-generated content may be incorrect.">
            <a:extLst>
              <a:ext uri="{FF2B5EF4-FFF2-40B4-BE49-F238E27FC236}">
                <a16:creationId xmlns:a16="http://schemas.microsoft.com/office/drawing/2014/main" id="{7E8C3DE8-6B0C-9DA4-1D65-5D7EE4F71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019" y="1482607"/>
            <a:ext cx="5407025" cy="329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84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085B-BA80-675F-EC52-9944F397D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Reproduced Results</a:t>
            </a:r>
            <a:endParaRPr lang="en-US"/>
          </a:p>
        </p:txBody>
      </p:sp>
      <p:pic>
        <p:nvPicPr>
          <p:cNvPr id="4" name="Content Placeholder 3" descr="A graph with a red line&#10;&#10;AI-generated content may be incorrect.">
            <a:extLst>
              <a:ext uri="{FF2B5EF4-FFF2-40B4-BE49-F238E27FC236}">
                <a16:creationId xmlns:a16="http://schemas.microsoft.com/office/drawing/2014/main" id="{85231F80-8C0F-70A8-550D-DE4FB3AB95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5704" y="1513611"/>
            <a:ext cx="5437482" cy="3165899"/>
          </a:xfrm>
        </p:spPr>
      </p:pic>
      <p:pic>
        <p:nvPicPr>
          <p:cNvPr id="5" name="Picture 4" descr="A graph with a line and a green line&#10;&#10;AI-generated content may be incorrect.">
            <a:extLst>
              <a:ext uri="{FF2B5EF4-FFF2-40B4-BE49-F238E27FC236}">
                <a16:creationId xmlns:a16="http://schemas.microsoft.com/office/drawing/2014/main" id="{B7B7A0AA-FA37-B8D7-376C-7B28475D9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35" y="1515533"/>
            <a:ext cx="5430778" cy="315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72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98B3-C05A-8F6F-99C5-1E8E361A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Reproduced Results</a:t>
            </a: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6832E7-C1EC-7990-3C22-1C76B0AA8E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95271" y="3426584"/>
            <a:ext cx="8782050" cy="1400175"/>
          </a:xfrm>
        </p:spPr>
      </p:pic>
      <p:pic>
        <p:nvPicPr>
          <p:cNvPr id="8" name="Picture 7" descr="A table with numbers and text&#10;&#10;AI-generated content may be incorrect.">
            <a:extLst>
              <a:ext uri="{FF2B5EF4-FFF2-40B4-BE49-F238E27FC236}">
                <a16:creationId xmlns:a16="http://schemas.microsoft.com/office/drawing/2014/main" id="{3320AB23-1820-9061-3600-3A0D186D5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108" y="1216907"/>
            <a:ext cx="8934450" cy="981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6DB9D8-0B03-8C88-3F30-88D214C292EE}"/>
              </a:ext>
            </a:extLst>
          </p:cNvPr>
          <p:cNvSpPr txBox="1"/>
          <p:nvPr/>
        </p:nvSpPr>
        <p:spPr>
          <a:xfrm>
            <a:off x="2349870" y="4973884"/>
            <a:ext cx="7321836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>
                <a:latin typeface="Calibri"/>
                <a:ea typeface="Calibri"/>
                <a:cs typeface="Calibri"/>
              </a:rPr>
              <a:t>Comparison of Precision and Recall of Noisy-Label Detection under different symmetric and instance-dependent noise ratios on CIFAR-100.</a:t>
            </a:r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A92525-A839-A0AA-AD9F-5DA4A06EE404}"/>
              </a:ext>
            </a:extLst>
          </p:cNvPr>
          <p:cNvSpPr txBox="1"/>
          <p:nvPr/>
        </p:nvSpPr>
        <p:spPr>
          <a:xfrm>
            <a:off x="2436418" y="2435765"/>
            <a:ext cx="7321836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>
                <a:latin typeface="Calibri"/>
                <a:ea typeface="Calibri"/>
                <a:cs typeface="Calibri"/>
              </a:rPr>
              <a:t>Comparison of Best and Last classification accuracies under different symmetric and instance-dependent noise ratios on CIFAR-100 Dataset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60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1B78-03EE-FCC5-DB79-3004C9CA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Explored Improvements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02376-61E4-C86E-A5EB-0CA9961604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Controlled Gaussian noise is added to training and/or testing data to assess input-level corruption effects.</a:t>
            </a:r>
            <a:endParaRPr lang="en-US"/>
          </a:p>
          <a:p>
            <a:pPr marL="0" indent="0">
              <a:buNone/>
            </a:pPr>
            <a:endParaRPr lang="en-US">
              <a:latin typeface="Arial"/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The model shows strong robustness, with minimal performance drop even under 1% training noise.</a:t>
            </a:r>
          </a:p>
          <a:p>
            <a:endParaRPr lang="en-US"/>
          </a:p>
        </p:txBody>
      </p:sp>
      <p:pic>
        <p:nvPicPr>
          <p:cNvPr id="4" name="Picture 3" descr="A white rectangular sign with black text&#10;&#10;AI-generated content may be incorrect.">
            <a:extLst>
              <a:ext uri="{FF2B5EF4-FFF2-40B4-BE49-F238E27FC236}">
                <a16:creationId xmlns:a16="http://schemas.microsoft.com/office/drawing/2014/main" id="{2FDACC52-AF8A-7B03-B947-02DDDE2B0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692" y="1048397"/>
            <a:ext cx="7520988" cy="20330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80AD4D-4E0B-5098-A135-FA1150967B0D}"/>
              </a:ext>
            </a:extLst>
          </p:cNvPr>
          <p:cNvSpPr txBox="1"/>
          <p:nvPr/>
        </p:nvSpPr>
        <p:spPr>
          <a:xfrm>
            <a:off x="2427011" y="3094284"/>
            <a:ext cx="7321836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>
                <a:latin typeface="Calibri"/>
                <a:ea typeface="Calibri"/>
                <a:cs typeface="Calibri"/>
              </a:rPr>
              <a:t>Best and Last Accuracies on CIFAR-100 Dataset after adding Gaussian Noise to the Dataset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7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8AE9D-52F4-75C5-6783-0CEA0437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Explored Improvements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B0CFE-4C55-3A67-D2A1-956CCBBAFB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The proposed </a:t>
            </a:r>
            <a:r>
              <a:rPr lang="en-US" err="1">
                <a:latin typeface="Arial"/>
                <a:cs typeface="Arial"/>
              </a:rPr>
              <a:t>DeFT</a:t>
            </a:r>
            <a:r>
              <a:rPr lang="en-US">
                <a:latin typeface="Arial"/>
                <a:cs typeface="Arial"/>
              </a:rPr>
              <a:t> framework discards noisy labels during training.</a:t>
            </a:r>
            <a:endParaRPr lang="en-US"/>
          </a:p>
          <a:p>
            <a:pPr marL="0" indent="0">
              <a:buNone/>
            </a:pPr>
            <a:endParaRPr lang="en-US">
              <a:latin typeface="Arial"/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Instead of discarding, these samples can be leveraged to enhance performance.</a:t>
            </a:r>
            <a:endParaRPr lang="en-US"/>
          </a:p>
          <a:p>
            <a:pPr marL="0" indent="0">
              <a:buNone/>
            </a:pPr>
            <a:endParaRPr lang="en-US">
              <a:latin typeface="Arial"/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This is achieved through pseudo-labeling using a vision-language model like CLIP.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41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472A-9F49-7C2F-497B-1146DD60A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Pseudo-Labeling Algorithm</a:t>
            </a:r>
          </a:p>
        </p:txBody>
      </p:sp>
      <p:pic>
        <p:nvPicPr>
          <p:cNvPr id="4" name="Content Placeholder 3" descr="A white text with black text&#10;&#10;AI-generated content may be incorrect.">
            <a:extLst>
              <a:ext uri="{FF2B5EF4-FFF2-40B4-BE49-F238E27FC236}">
                <a16:creationId xmlns:a16="http://schemas.microsoft.com/office/drawing/2014/main" id="{A09E544B-3F11-D1AC-9713-AC4E673881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78513" y="1206978"/>
            <a:ext cx="9043788" cy="4447094"/>
          </a:xfrm>
        </p:spPr>
      </p:pic>
    </p:spTree>
    <p:extLst>
      <p:ext uri="{BB962C8B-B14F-4D97-AF65-F5344CB8AC3E}">
        <p14:creationId xmlns:p14="http://schemas.microsoft.com/office/powerpoint/2010/main" val="2264728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8B63-A0D4-680E-6835-2851B4B8C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Modified </a:t>
            </a:r>
            <a:r>
              <a:rPr lang="en-US" err="1">
                <a:ea typeface="Calibri"/>
                <a:cs typeface="Calibri"/>
              </a:rPr>
              <a:t>DeFT</a:t>
            </a:r>
            <a:r>
              <a:rPr lang="en-US">
                <a:ea typeface="Calibri"/>
                <a:cs typeface="Calibri"/>
              </a:rPr>
              <a:t> Framework </a:t>
            </a:r>
            <a:endParaRPr lang="en-US"/>
          </a:p>
        </p:txBody>
      </p:sp>
      <p:pic>
        <p:nvPicPr>
          <p:cNvPr id="4" name="Content Placeholder 3" descr="A diagram of a data flow&#10;&#10;AI-generated content may be incorrect.">
            <a:extLst>
              <a:ext uri="{FF2B5EF4-FFF2-40B4-BE49-F238E27FC236}">
                <a16:creationId xmlns:a16="http://schemas.microsoft.com/office/drawing/2014/main" id="{BFE46968-01A9-C254-4C21-20DA4F197C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20418" y="1235200"/>
            <a:ext cx="4771609" cy="506798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5712EA-C226-D5D4-9E13-4B75EA277BB8}"/>
              </a:ext>
            </a:extLst>
          </p:cNvPr>
          <p:cNvSpPr txBox="1"/>
          <p:nvPr/>
        </p:nvSpPr>
        <p:spPr>
          <a:xfrm>
            <a:off x="6933259" y="1222963"/>
            <a:ext cx="4868333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</a:rPr>
              <a:t>Phase 1: Performs binary classification to identify noisy samples using Parameter-Efficient Fine-Tuning (PEFT).</a:t>
            </a:r>
          </a:p>
          <a:p>
            <a:endParaRPr lang="en-US" sz="24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</a:rPr>
              <a:t>Clean samples are retained without modification.</a:t>
            </a:r>
          </a:p>
          <a:p>
            <a:endParaRPr lang="en-US" sz="24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</a:rPr>
              <a:t>Noisy samples are re-labeled through a pseudo-labeling strategy.</a:t>
            </a:r>
          </a:p>
          <a:p>
            <a:endParaRPr lang="en-US" sz="24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</a:rPr>
              <a:t>Phase 2: Full fine-tuning is conducted on the combined clean and pseudo-labeled dataset.</a:t>
            </a:r>
          </a:p>
          <a:p>
            <a:pPr algn="l"/>
            <a:endParaRPr lang="en-US" sz="2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618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C278E-C04C-9803-8DEC-0E939CD70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Datasets Used and 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61AF9-BA90-F8D4-E3AA-EA5AAA6C36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The experiment was conducted on the CIFAR-100 dataset with 20% symmetric label noise.</a:t>
            </a:r>
          </a:p>
          <a:p>
            <a:pPr marL="0" indent="0">
              <a:buNone/>
            </a:pPr>
            <a:endParaRPr lang="en-US">
              <a:latin typeface="Arial"/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Implementation was performed using Google </a:t>
            </a:r>
            <a:r>
              <a:rPr lang="en-US" err="1">
                <a:latin typeface="Arial"/>
                <a:cs typeface="Arial"/>
              </a:rPr>
              <a:t>Colab</a:t>
            </a:r>
            <a:r>
              <a:rPr lang="en-US">
                <a:latin typeface="Arial"/>
                <a:cs typeface="Arial"/>
              </a:rPr>
              <a:t> with a free GPU.</a:t>
            </a:r>
          </a:p>
          <a:p>
            <a:pPr marL="0" indent="0">
              <a:buNone/>
            </a:pPr>
            <a:endParaRPr lang="en-US">
              <a:latin typeface="Arial"/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The objective was to assess the effect of pseudo-labeling on classification accuracy.</a:t>
            </a:r>
          </a:p>
          <a:p>
            <a:pPr marL="0" indent="0">
              <a:buNone/>
            </a:pPr>
            <a:endParaRPr lang="en-US">
              <a:latin typeface="Arial"/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Accuracy was used as the primary metric to evaluate noise handling and performance gains.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39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8C0BA-BCBE-1467-D2C3-1365BDF9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Pseudo-Labeling Examples</a:t>
            </a:r>
            <a:endParaRPr lang="en-US"/>
          </a:p>
        </p:txBody>
      </p:sp>
      <p:pic>
        <p:nvPicPr>
          <p:cNvPr id="4" name="Content Placeholder 3" descr="A close up of a red apple&#10;&#10;AI-generated content may be incorrect.">
            <a:extLst>
              <a:ext uri="{FF2B5EF4-FFF2-40B4-BE49-F238E27FC236}">
                <a16:creationId xmlns:a16="http://schemas.microsoft.com/office/drawing/2014/main" id="{A06119B0-9D8B-1825-4F99-A68B3C92C6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586" y="1711438"/>
            <a:ext cx="2628900" cy="2647950"/>
          </a:xfrm>
        </p:spPr>
      </p:pic>
      <p:pic>
        <p:nvPicPr>
          <p:cNvPr id="5" name="Picture 4" descr="A blurry image of a person&#10;&#10;AI-generated content may be incorrect.">
            <a:extLst>
              <a:ext uri="{FF2B5EF4-FFF2-40B4-BE49-F238E27FC236}">
                <a16:creationId xmlns:a16="http://schemas.microsoft.com/office/drawing/2014/main" id="{0912F664-2A11-58BB-B460-71816D98D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1710149"/>
            <a:ext cx="2705100" cy="2609850"/>
          </a:xfrm>
          <a:prstGeom prst="rect">
            <a:avLst/>
          </a:prstGeom>
        </p:spPr>
      </p:pic>
      <p:pic>
        <p:nvPicPr>
          <p:cNvPr id="6" name="Picture 5" descr="A blurry image of a train&#10;&#10;AI-generated content may be incorrect.">
            <a:extLst>
              <a:ext uri="{FF2B5EF4-FFF2-40B4-BE49-F238E27FC236}">
                <a16:creationId xmlns:a16="http://schemas.microsoft.com/office/drawing/2014/main" id="{99B8363B-F0D4-F270-668C-437DD7AA7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098" y="1712501"/>
            <a:ext cx="2638425" cy="2676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EEC425-F544-BF68-720A-1AB47E121370}"/>
              </a:ext>
            </a:extLst>
          </p:cNvPr>
          <p:cNvSpPr txBox="1"/>
          <p:nvPr/>
        </p:nvSpPr>
        <p:spPr>
          <a:xfrm>
            <a:off x="536222" y="4755444"/>
            <a:ext cx="26528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/>
                <a:ea typeface="Calibri"/>
                <a:cs typeface="Calibri"/>
              </a:rPr>
              <a:t>Pseudo-labeled as "apple" by CLIP-</a:t>
            </a:r>
            <a:r>
              <a:rPr lang="en-US" err="1">
                <a:latin typeface="Calibri"/>
                <a:ea typeface="Calibri"/>
                <a:cs typeface="Calibri"/>
              </a:rPr>
              <a:t>ViT</a:t>
            </a:r>
            <a:r>
              <a:rPr lang="en-US">
                <a:latin typeface="Calibri"/>
                <a:ea typeface="Calibri"/>
                <a:cs typeface="Calibri"/>
              </a:rPr>
              <a:t>-B/16</a:t>
            </a:r>
            <a:endParaRPr lang="en-US"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B5DFE-0821-CA6B-00AD-F0FA9CAA32FB}"/>
              </a:ext>
            </a:extLst>
          </p:cNvPr>
          <p:cNvSpPr txBox="1"/>
          <p:nvPr/>
        </p:nvSpPr>
        <p:spPr>
          <a:xfrm>
            <a:off x="4797777" y="4755444"/>
            <a:ext cx="26528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/>
                <a:ea typeface="Calibri"/>
                <a:cs typeface="Calibri"/>
              </a:rPr>
              <a:t>Pseudo-labeled as "boy" by CLIP-</a:t>
            </a:r>
            <a:r>
              <a:rPr lang="en-US" err="1">
                <a:latin typeface="Calibri"/>
                <a:ea typeface="Calibri"/>
                <a:cs typeface="Calibri"/>
              </a:rPr>
              <a:t>ViT</a:t>
            </a:r>
            <a:r>
              <a:rPr lang="en-US">
                <a:latin typeface="Calibri"/>
                <a:ea typeface="Calibri"/>
                <a:cs typeface="Calibri"/>
              </a:rPr>
              <a:t>-B/16</a:t>
            </a:r>
            <a:endParaRPr lang="en-US"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4A40A0-0DAE-F5A9-C877-73BCAFD8C916}"/>
              </a:ext>
            </a:extLst>
          </p:cNvPr>
          <p:cNvSpPr txBox="1"/>
          <p:nvPr/>
        </p:nvSpPr>
        <p:spPr>
          <a:xfrm>
            <a:off x="8918221" y="4633148"/>
            <a:ext cx="26528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/>
                <a:ea typeface="Calibri"/>
                <a:cs typeface="Calibri"/>
              </a:rPr>
              <a:t>Pseudo-labeled as "train" by CLIP-</a:t>
            </a:r>
            <a:r>
              <a:rPr lang="en-US" err="1">
                <a:latin typeface="Calibri"/>
                <a:ea typeface="Calibri"/>
                <a:cs typeface="Calibri"/>
              </a:rPr>
              <a:t>ViT</a:t>
            </a:r>
            <a:r>
              <a:rPr lang="en-US">
                <a:latin typeface="Calibri"/>
                <a:ea typeface="Calibri"/>
                <a:cs typeface="Calibri"/>
              </a:rPr>
              <a:t>-B/16</a:t>
            </a:r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520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Fine-tuning vision-language models for downstream tasks is often hindered by the presence of noisy labels in real-world datasets.</a:t>
            </a:r>
          </a:p>
          <a:p>
            <a:endParaRPr lang="en-US"/>
          </a:p>
          <a:p>
            <a:r>
              <a:rPr lang="en-US" dirty="0" err="1">
                <a:latin typeface="Arial"/>
                <a:cs typeface="Arial"/>
              </a:rPr>
              <a:t>DeFT</a:t>
            </a:r>
            <a:r>
              <a:rPr lang="en-US" dirty="0">
                <a:latin typeface="Arial"/>
                <a:cs typeface="Arial"/>
              </a:rPr>
              <a:t>, a Denoising Fine-Tuning framework that utilizes the robust alignment capabilities of pre-trained models like CLIP to detect and mitigate noisy labels.</a:t>
            </a:r>
          </a:p>
          <a:p>
            <a:endParaRPr lang="en-US"/>
          </a:p>
          <a:p>
            <a:r>
              <a:rPr lang="en-US" dirty="0" err="1">
                <a:latin typeface="Arial"/>
                <a:cs typeface="Arial"/>
              </a:rPr>
              <a:t>DeFT</a:t>
            </a:r>
            <a:r>
              <a:rPr lang="en-US" dirty="0">
                <a:latin typeface="Arial"/>
                <a:cs typeface="Arial"/>
              </a:rPr>
              <a:t> operates in two phases: </a:t>
            </a:r>
          </a:p>
          <a:p>
            <a:pPr lvl="1"/>
            <a:r>
              <a:rPr lang="en-US" dirty="0">
                <a:latin typeface="Arial"/>
                <a:cs typeface="Arial"/>
              </a:rPr>
              <a:t>Detecting noisy samples via learned textual prompts (Phase 1) and</a:t>
            </a:r>
          </a:p>
          <a:p>
            <a:pPr lvl="1"/>
            <a:r>
              <a:rPr lang="en-US" dirty="0">
                <a:latin typeface="Arial"/>
                <a:cs typeface="Arial"/>
              </a:rPr>
              <a:t>Fine-tuning on the cleaned dataset for classification (Phase 2).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6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00C9-670F-2F3B-AFBC-D4B5D5B7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Image Classification Accuracy Comparison</a:t>
            </a:r>
          </a:p>
        </p:txBody>
      </p:sp>
      <p:pic>
        <p:nvPicPr>
          <p:cNvPr id="4" name="Content Placeholder 3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2F59E1BA-6011-8B4E-B003-6F73720960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01134" y="1376535"/>
            <a:ext cx="7189140" cy="40985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CBD450-A74F-31F1-B561-ED18B86DD6AE}"/>
              </a:ext>
            </a:extLst>
          </p:cNvPr>
          <p:cNvSpPr txBox="1"/>
          <p:nvPr/>
        </p:nvSpPr>
        <p:spPr>
          <a:xfrm>
            <a:off x="2779888" y="5771444"/>
            <a:ext cx="66322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alibri"/>
                <a:ea typeface="Calibri"/>
                <a:cs typeface="Calibri"/>
              </a:rPr>
              <a:t>Comparison of Image Classification Accuracy with and without Pseudo-Labeling over the 10 Training epochs</a:t>
            </a:r>
            <a:endParaRPr lang="en-US"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657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DFEC-3D0E-98B8-25E3-F35933EEB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and Last Accuracy Report</a:t>
            </a:r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982E9A-419F-1FA1-891F-C3ED44351E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30512" y="2086640"/>
            <a:ext cx="9930975" cy="26847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170A56-1E26-9265-0002-222F0008E43E}"/>
              </a:ext>
            </a:extLst>
          </p:cNvPr>
          <p:cNvSpPr txBox="1"/>
          <p:nvPr/>
        </p:nvSpPr>
        <p:spPr>
          <a:xfrm>
            <a:off x="2576189" y="4876799"/>
            <a:ext cx="703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Final Accuracy Comparison under symmetric noise ratio 0.2 on CIFAR-100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166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67A5E-FEC9-BF2D-40C5-41787041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848A0-17D0-D289-E9E2-5AC4517DDE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b="1">
                <a:latin typeface="Arial"/>
                <a:cs typeface="Arial"/>
              </a:rPr>
              <a:t>Noisy Label Detection in Presence of Input Noise</a:t>
            </a:r>
            <a:endParaRPr lang="en-IN">
              <a:latin typeface="Arial"/>
              <a:cs typeface="Arial"/>
            </a:endParaRPr>
          </a:p>
          <a:p>
            <a:pPr lvl="1">
              <a:buFont typeface="Courier New" charset="0"/>
              <a:buChar char="o"/>
            </a:pPr>
            <a:r>
              <a:rPr lang="en-IN">
                <a:latin typeface="Arial"/>
                <a:cs typeface="Arial"/>
              </a:rPr>
              <a:t>Develop a framework for noisy label detection in datasets affected by Gaussian input noise.</a:t>
            </a:r>
            <a:endParaRPr lang="en-IN" dirty="0">
              <a:latin typeface="Arial"/>
              <a:cs typeface="Arial"/>
            </a:endParaRPr>
          </a:p>
          <a:p>
            <a:pPr lvl="1">
              <a:buFont typeface="Courier New" charset="0"/>
              <a:buChar char="o"/>
            </a:pPr>
            <a:r>
              <a:rPr lang="en-IN">
                <a:latin typeface="Arial"/>
                <a:cs typeface="Arial"/>
              </a:rPr>
              <a:t>Address both input-level and label-level noise to enhance model robustness in real-world scenarios.</a:t>
            </a:r>
            <a:endParaRPr lang="en-IN" dirty="0">
              <a:latin typeface="Arial"/>
              <a:cs typeface="Arial"/>
            </a:endParaRPr>
          </a:p>
          <a:p>
            <a:pPr marL="0" indent="0">
              <a:buNone/>
            </a:pPr>
            <a:endParaRPr lang="en-IN">
              <a:latin typeface="Arial"/>
              <a:cs typeface="Arial"/>
            </a:endParaRPr>
          </a:p>
          <a:p>
            <a:r>
              <a:rPr lang="en-IN" b="1">
                <a:latin typeface="Arial"/>
                <a:cs typeface="Arial"/>
              </a:rPr>
              <a:t>Exploration of </a:t>
            </a:r>
            <a:r>
              <a:rPr lang="en-IN" b="1" dirty="0">
                <a:latin typeface="Arial"/>
                <a:cs typeface="Arial"/>
              </a:rPr>
              <a:t>Pseudo-Labelling </a:t>
            </a:r>
            <a:r>
              <a:rPr lang="en-IN" b="1">
                <a:latin typeface="Arial"/>
                <a:cs typeface="Arial"/>
              </a:rPr>
              <a:t>Strategies</a:t>
            </a:r>
            <a:endParaRPr lang="en-IN">
              <a:latin typeface="Arial"/>
              <a:cs typeface="Arial"/>
            </a:endParaRPr>
          </a:p>
          <a:p>
            <a:pPr lvl="1">
              <a:buFont typeface="Courier New" charset="0"/>
              <a:buChar char="o"/>
            </a:pPr>
            <a:r>
              <a:rPr lang="en-IN">
                <a:latin typeface="Arial"/>
                <a:cs typeface="Arial"/>
              </a:rPr>
              <a:t>Explore diverse </a:t>
            </a:r>
            <a:r>
              <a:rPr lang="en-IN" dirty="0">
                <a:latin typeface="Arial"/>
                <a:cs typeface="Arial"/>
              </a:rPr>
              <a:t>pseudo-labelling</a:t>
            </a:r>
            <a:r>
              <a:rPr lang="en-IN">
                <a:latin typeface="Arial"/>
                <a:cs typeface="Arial"/>
              </a:rPr>
              <a:t> strategies, including confidence-based and entropy-based methods.</a:t>
            </a:r>
            <a:endParaRPr lang="en-IN" dirty="0">
              <a:latin typeface="Arial"/>
              <a:cs typeface="Arial"/>
            </a:endParaRPr>
          </a:p>
          <a:p>
            <a:pPr lvl="1">
              <a:buFont typeface="Courier New" charset="0"/>
              <a:buChar char="o"/>
            </a:pPr>
            <a:r>
              <a:rPr lang="en-IN">
                <a:latin typeface="Arial"/>
                <a:cs typeface="Arial"/>
              </a:rPr>
              <a:t>Aim to identify effective techniques for improving accuracy in semi-supervised learning with noisy labels.</a:t>
            </a:r>
            <a:endParaRPr lang="en-IN" dirty="0">
              <a:latin typeface="Arial"/>
              <a:cs typeface="Arial"/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119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B1FC-499E-BA94-FF48-3770696A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C38C8-4737-793D-8757-B064EE4B7A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sz="2100"/>
              <a:t>Wei, H., Wang, H., &amp; Lipton, Z. C. (2024). Vision-Language Models are Strong Noisy Label Detectors. Available at: </a:t>
            </a:r>
            <a:r>
              <a:rPr lang="en-US" sz="2100">
                <a:hlinkClick r:id="rId2"/>
              </a:rPr>
              <a:t>[2409.19696] Vision-Language Models are Strong Noisy Label Detectors</a:t>
            </a:r>
            <a:endParaRPr lang="en-IN" sz="2100"/>
          </a:p>
          <a:p>
            <a:r>
              <a:rPr lang="en-IN" sz="2100"/>
              <a:t>DeFT Official Implementation — GitHub Repository. Available at: </a:t>
            </a:r>
            <a:r>
              <a:rPr lang="en-IN" sz="2100">
                <a:hlinkClick r:id="rId3"/>
              </a:rPr>
              <a:t>https://github.com/HotanLee/DeFT</a:t>
            </a:r>
            <a:endParaRPr lang="en-IN" sz="2100"/>
          </a:p>
          <a:p>
            <a:r>
              <a:rPr lang="en-IN" sz="2100"/>
              <a:t>OpenReview — Open Peer Review Platform for Machine Learning Conferences. Available at: </a:t>
            </a:r>
            <a:r>
              <a:rPr lang="en-IN" sz="2100">
                <a:hlinkClick r:id="rId4"/>
              </a:rPr>
              <a:t>https://openreview.net/</a:t>
            </a:r>
            <a:endParaRPr lang="en-IN" sz="2100"/>
          </a:p>
          <a:p>
            <a:r>
              <a:rPr lang="en-IN" sz="2100"/>
              <a:t>NeurIPS — Conference on Neural Information Processing Systems. Available at: </a:t>
            </a:r>
            <a:r>
              <a:rPr lang="en-IN" sz="2100">
                <a:hlinkClick r:id="rId5"/>
              </a:rPr>
              <a:t>https://neurips.cc/</a:t>
            </a:r>
            <a:endParaRPr lang="en-IN" sz="2100"/>
          </a:p>
          <a:p>
            <a:r>
              <a:rPr lang="en-IN" sz="2100"/>
              <a:t>ICLR — International Conference on Learning Representations. Available at: </a:t>
            </a:r>
            <a:r>
              <a:rPr lang="en-IN" sz="2100">
                <a:hlinkClick r:id="rId6"/>
              </a:rPr>
              <a:t>https://iclr.cc/</a:t>
            </a:r>
            <a:endParaRPr lang="en-IN" sz="2100"/>
          </a:p>
          <a:p>
            <a:r>
              <a:rPr lang="en-IN" sz="2100"/>
              <a:t>CVPR 2025 — IEEE/CVF Conference on Computer Vision and Pattern Recognition. Available at: </a:t>
            </a:r>
            <a:r>
              <a:rPr lang="en-IN" sz="2100">
                <a:hlinkClick r:id="rId7"/>
              </a:rPr>
              <a:t>https://cvpr.thecvf.com/Conferences/2025</a:t>
            </a:r>
            <a:endParaRPr lang="en-IN" sz="2100"/>
          </a:p>
          <a:p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1989492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6797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8580-759A-F785-6053-B726437C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Contributions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76BC5-373F-364F-AD17-61063328AA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Reproduction of Results</a:t>
            </a:r>
          </a:p>
          <a:p>
            <a:pPr lvl="1"/>
            <a:r>
              <a:rPr lang="en-US"/>
              <a:t>Successfully reproduced the results from the paper using the provided codebase.</a:t>
            </a:r>
          </a:p>
          <a:p>
            <a:pPr lvl="1"/>
            <a:r>
              <a:rPr lang="en-US"/>
              <a:t>Achieved consistent precision-recall metrics for noisy label detection and image classification accuracy on the downstream task.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Exploration of Improvements</a:t>
            </a:r>
          </a:p>
          <a:p>
            <a:pPr lvl="1"/>
            <a:r>
              <a:rPr lang="en-US"/>
              <a:t>Investigated the impact of adding Gaussian noise to the dataset.</a:t>
            </a:r>
          </a:p>
          <a:p>
            <a:pPr lvl="1"/>
            <a:r>
              <a:rPr lang="en-US"/>
              <a:t>It didn’t lead to considerable degradation, suggesting that other improvements should be explored.</a:t>
            </a:r>
          </a:p>
        </p:txBody>
      </p:sp>
    </p:spTree>
    <p:extLst>
      <p:ext uri="{BB962C8B-B14F-4D97-AF65-F5344CB8AC3E}">
        <p14:creationId xmlns:p14="http://schemas.microsoft.com/office/powerpoint/2010/main" val="377591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96181-8C4F-D101-D820-BC083D6E5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Contributions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5D661-3538-CA31-B588-1202F64CB3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Implementation of Pseudo-labelling</a:t>
            </a:r>
          </a:p>
          <a:p>
            <a:pPr lvl="1"/>
            <a:r>
              <a:rPr lang="en-US"/>
              <a:t>Replaced the noisy label removal strategy with pseudo-labelling of the detected noisy samples</a:t>
            </a:r>
          </a:p>
          <a:p>
            <a:pPr lvl="1"/>
            <a:r>
              <a:rPr lang="en-US"/>
              <a:t>Resulted in a noticeable improvement in classification accuracy.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Enhancement of DEFT Framework</a:t>
            </a:r>
          </a:p>
          <a:p>
            <a:pPr lvl="1"/>
            <a:r>
              <a:rPr lang="en-US"/>
              <a:t>Demonstrated that incorporating pseudo labelling can improve the DEFT framework’s performance in practical applications, especially in scenarios with noisy labels.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81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E7A3-515B-EF0C-2436-F34F67A35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DeFT</a:t>
            </a:r>
            <a:r>
              <a:rPr lang="en-US"/>
              <a:t> Framework</a:t>
            </a:r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68F68D-A3AC-90A7-6303-D395286027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0872" y="1544855"/>
            <a:ext cx="11690350" cy="37682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A3419D-719B-F8BA-A95B-80C64A093CF0}"/>
              </a:ext>
            </a:extLst>
          </p:cNvPr>
          <p:cNvSpPr txBox="1"/>
          <p:nvPr/>
        </p:nvSpPr>
        <p:spPr>
          <a:xfrm>
            <a:off x="2425129" y="5481884"/>
            <a:ext cx="7321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Overview of the DEFT framework. Phase 1 identifies noisy labels using dual </a:t>
            </a:r>
          </a:p>
          <a:p>
            <a:pPr algn="ctr"/>
            <a:r>
              <a:rPr lang="en-US" sz="1600"/>
              <a:t>textual prompts and PEFT modules. Phase 2 adapts the model using FFT on clean samples selected from Phase 1.</a:t>
            </a:r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330008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8D22A-D181-AB6E-0682-8EBC9F1B4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72" y="202991"/>
            <a:ext cx="10263842" cy="554587"/>
          </a:xfrm>
        </p:spPr>
        <p:txBody>
          <a:bodyPr/>
          <a:lstStyle/>
          <a:p>
            <a:r>
              <a:rPr lang="en-US"/>
              <a:t>Phase 1: Identifying Noisy Labels with Dual Prompts (PEFT)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F6A72-02C5-68F8-B0D1-7A4B75274B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The naive approach involves labeling samples as "clean" if there is a strong alignment between their visual and textual features.</a:t>
            </a:r>
          </a:p>
          <a:p>
            <a:endParaRPr lang="en-US"/>
          </a:p>
          <a:p>
            <a:r>
              <a:rPr lang="en-US"/>
              <a:t>However, this naive strategy requires noise ratio estimates or manual thresholds. To overcome this limitation, we adopt a dual-prompt design.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3F11C-8A1C-FEEA-E172-CE6E02D34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950" y="3668607"/>
            <a:ext cx="5134692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9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842A-91DA-DA04-651E-EEBDAAE8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72" y="202991"/>
            <a:ext cx="10274728" cy="554587"/>
          </a:xfrm>
        </p:spPr>
        <p:txBody>
          <a:bodyPr/>
          <a:lstStyle/>
          <a:p>
            <a:r>
              <a:rPr lang="en-US"/>
              <a:t>Phase 1: Identifying Noisy Labels with Dual Prompts (PEFT)</a:t>
            </a:r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10A1B8-5B30-A616-7B52-C4AEACF33A8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69094" y="1329274"/>
                <a:ext cx="11690849" cy="5067982"/>
              </a:xfrm>
            </p:spPr>
            <p:txBody>
              <a:bodyPr/>
              <a:lstStyle/>
              <a:p>
                <a:r>
                  <a:rPr lang="en-US"/>
                  <a:t>The positive prompt encourages high similarity with true image features, while the negative prompt learns a sample-dependent similarity threshold:</a:t>
                </a:r>
              </a:p>
              <a:p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r>
                  <a:rPr lang="en-US"/>
                  <a:t>A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is added to the clean subset if:</a:t>
                </a:r>
              </a:p>
              <a:p>
                <a:pPr marL="0" indent="0">
                  <a:buNone/>
                </a:pPr>
                <a:endParaRPr lang="en-US"/>
              </a:p>
              <a:p>
                <a:endParaRPr lang="en-US"/>
              </a:p>
              <a:p>
                <a:r>
                  <a:rPr lang="en-IN"/>
                  <a:t>This strategy is advantageous over loss-based filtering by:</a:t>
                </a:r>
              </a:p>
              <a:p>
                <a:pPr lvl="1"/>
                <a:r>
                  <a:rPr lang="en-IN"/>
                  <a:t>Using data-driven thresholds that require no prior noise knowledge, and</a:t>
                </a:r>
              </a:p>
              <a:p>
                <a:pPr lvl="1"/>
                <a:r>
                  <a:rPr lang="en-IN"/>
                  <a:t>Enhancing robustness to label noise via cross-modal alignment.</a:t>
                </a:r>
                <a:endParaRPr lang="en-US"/>
              </a:p>
              <a:p>
                <a:endParaRPr lang="en-IN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10A1B8-5B30-A616-7B52-C4AEACF33A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69094" y="1329274"/>
                <a:ext cx="11690849" cy="5067982"/>
              </a:xfrm>
              <a:blipFill>
                <a:blip r:embed="rId2"/>
                <a:stretch>
                  <a:fillRect l="-678" t="-842" r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FF26296-A9BD-A58D-15CB-C0CCB104F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794" y="2186812"/>
            <a:ext cx="2353003" cy="581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0FDC46-AAC9-8E53-4124-F02686DE4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132" y="3499451"/>
            <a:ext cx="6630325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0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FDAF-57D4-477B-F338-E5904A66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2: Model Adaptation on Clean Data (FFT)</a:t>
            </a:r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EE407F-DBBE-D74E-6023-62998EBE591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/>
                  <a:t>Second phase will perform full fine-tuning (FFT) on the pre-trained model using only the clean subset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𝑐𝑙𝑒𝑎𝑛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/>
              </a:p>
              <a:p>
                <a:endParaRPr lang="en-IN"/>
              </a:p>
              <a:p>
                <a:r>
                  <a:rPr lang="en-US"/>
                  <a:t>A linear classifier is trained atop the fine-tuned image encoder using the classic cross-entropy loss:</a:t>
                </a:r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pPr marL="0" indent="0">
                  <a:buNone/>
                </a:pPr>
                <a:r>
                  <a:rPr lang="en-US"/>
                  <a:t>    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en-US"/>
                  <a:t> are the logits for the K classes.</a:t>
                </a:r>
                <a:endParaRPr lang="en-IN"/>
              </a:p>
              <a:p>
                <a:endParaRPr lang="en-IN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EE407F-DBBE-D74E-6023-62998EBE5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730" t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B593A76-EC4D-672F-D22A-1AE3DD777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792" y="3329790"/>
            <a:ext cx="4887007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06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2063-AB67-5892-626A-B0CCCE1A2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ea typeface="Calibri"/>
                <a:cs typeface="Calibri"/>
              </a:rPr>
              <a:t>Datasets Used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64B55-652A-841F-C821-65E68D4944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err="1">
                <a:latin typeface="Arial"/>
                <a:cs typeface="Arial"/>
              </a:rPr>
              <a:t>DeFT</a:t>
            </a:r>
            <a:r>
              <a:rPr lang="en-IN" dirty="0">
                <a:latin typeface="Arial"/>
                <a:cs typeface="Arial"/>
              </a:rPr>
              <a:t> </a:t>
            </a:r>
            <a:r>
              <a:rPr lang="en-IN">
                <a:latin typeface="Arial"/>
                <a:cs typeface="Arial"/>
              </a:rPr>
              <a:t>is evaluated on synthetic datasets like CIFAR-100, Tiny-ImageNet, and Stanford-Cars</a:t>
            </a:r>
            <a:r>
              <a:rPr lang="en-IN" dirty="0">
                <a:latin typeface="Arial"/>
                <a:cs typeface="Arial"/>
              </a:rPr>
              <a:t>, CUB-200-2011</a:t>
            </a:r>
            <a:r>
              <a:rPr lang="en-IN">
                <a:latin typeface="Arial"/>
                <a:cs typeface="Arial"/>
              </a:rPr>
              <a:t>.</a:t>
            </a:r>
          </a:p>
          <a:p>
            <a:pPr marL="0" indent="0">
              <a:buNone/>
            </a:pPr>
            <a:endParaRPr lang="en-IN">
              <a:latin typeface="Arial"/>
              <a:cs typeface="Arial"/>
            </a:endParaRPr>
          </a:p>
          <a:p>
            <a:r>
              <a:rPr lang="en-IN">
                <a:latin typeface="Arial"/>
                <a:cs typeface="Arial"/>
              </a:rPr>
              <a:t>Two types of label noise are introduced: symmetric </a:t>
            </a:r>
            <a:r>
              <a:rPr lang="en-IN" dirty="0">
                <a:latin typeface="Arial"/>
                <a:cs typeface="Arial"/>
              </a:rPr>
              <a:t>(</a:t>
            </a:r>
            <a:r>
              <a:rPr lang="en-IN" dirty="0" err="1">
                <a:latin typeface="Arial"/>
                <a:cs typeface="Arial"/>
              </a:rPr>
              <a:t>sym</a:t>
            </a:r>
            <a:r>
              <a:rPr lang="en-IN" dirty="0">
                <a:latin typeface="Arial"/>
                <a:cs typeface="Arial"/>
              </a:rPr>
              <a:t>) </a:t>
            </a:r>
            <a:r>
              <a:rPr lang="en-IN">
                <a:latin typeface="Arial"/>
                <a:cs typeface="Arial"/>
              </a:rPr>
              <a:t>and instance-dependent</a:t>
            </a:r>
            <a:r>
              <a:rPr lang="en-IN" dirty="0">
                <a:latin typeface="Arial"/>
                <a:cs typeface="Arial"/>
              </a:rPr>
              <a:t>  (ins)</a:t>
            </a:r>
            <a:r>
              <a:rPr lang="en-IN">
                <a:latin typeface="Arial"/>
                <a:cs typeface="Arial"/>
              </a:rPr>
              <a:t> noise.</a:t>
            </a:r>
          </a:p>
          <a:p>
            <a:pPr marL="0" indent="0">
              <a:buNone/>
            </a:pPr>
            <a:endParaRPr lang="en-IN">
              <a:latin typeface="Arial"/>
              <a:cs typeface="Arial"/>
            </a:endParaRPr>
          </a:p>
          <a:p>
            <a:r>
              <a:rPr lang="en-IN">
                <a:latin typeface="Arial"/>
                <a:cs typeface="Arial"/>
              </a:rPr>
              <a:t>Noise ratios for symmetric noise are r ∈ {0.2, 0.4, 0.6}, and for instance-dependent noise, r ∈ {0.2, 0.3, 0.4}.</a:t>
            </a:r>
          </a:p>
          <a:p>
            <a:pPr marL="0" indent="0">
              <a:buNone/>
            </a:pPr>
            <a:endParaRPr lang="en-IN">
              <a:latin typeface="Arial"/>
              <a:cs typeface="Arial"/>
            </a:endParaRPr>
          </a:p>
          <a:p>
            <a:r>
              <a:rPr lang="en-IN">
                <a:latin typeface="Arial"/>
                <a:cs typeface="Arial"/>
              </a:rPr>
              <a:t>Real-world datasets tested include CIFAR-100N, Clothing1M, and </a:t>
            </a:r>
            <a:r>
              <a:rPr lang="en-IN" dirty="0">
                <a:latin typeface="Arial"/>
                <a:cs typeface="Arial"/>
              </a:rPr>
              <a:t>WebVision</a:t>
            </a:r>
            <a:r>
              <a:rPr lang="en-IN">
                <a:latin typeface="Arial"/>
                <a:cs typeface="Arial"/>
              </a:rPr>
              <a:t> with noisy labels.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445139"/>
      </p:ext>
    </p:extLst>
  </p:cSld>
  <p:clrMapOvr>
    <a:masterClrMapping/>
  </p:clrMapOvr>
</p:sld>
</file>

<file path=ppt/theme/theme1.xml><?xml version="1.0" encoding="utf-8"?>
<a:theme xmlns:a="http://schemas.openxmlformats.org/drawingml/2006/main" name="IITR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TR_template_sudiproy.pptx" id="{E7BE3218-A97E-4E6F-BE9F-92D6192B2CD5}" vid="{3EDE8FBA-E8F1-4B0B-AEA8-7DC234A91A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A66C4FCA44F4495BFDA313ED8A454" ma:contentTypeVersion="12" ma:contentTypeDescription="Create a new document." ma:contentTypeScope="" ma:versionID="c56c83e21de67aec7d169592509e3370">
  <xsd:schema xmlns:xsd="http://www.w3.org/2001/XMLSchema" xmlns:xs="http://www.w3.org/2001/XMLSchema" xmlns:p="http://schemas.microsoft.com/office/2006/metadata/properties" xmlns:ns3="d1fe9780-2572-4b59-98ed-c9eb7ed8d0d9" xmlns:ns4="230ee525-3db3-40f1-9400-358566b1106b" targetNamespace="http://schemas.microsoft.com/office/2006/metadata/properties" ma:root="true" ma:fieldsID="4200e4657a47f91f81b002eb44b6aa71" ns3:_="" ns4:_="">
    <xsd:import namespace="d1fe9780-2572-4b59-98ed-c9eb7ed8d0d9"/>
    <xsd:import namespace="230ee525-3db3-40f1-9400-358566b1106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fe9780-2572-4b59-98ed-c9eb7ed8d0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e525-3db3-40f1-9400-358566b1106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1fe9780-2572-4b59-98ed-c9eb7ed8d0d9" xsi:nil="true"/>
  </documentManagement>
</p:properties>
</file>

<file path=customXml/itemProps1.xml><?xml version="1.0" encoding="utf-8"?>
<ds:datastoreItem xmlns:ds="http://schemas.openxmlformats.org/officeDocument/2006/customXml" ds:itemID="{8C5F916B-EAA9-4220-88EB-84A636A929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F2DFAA-6179-4071-9F26-A550ACB898E8}">
  <ds:schemaRefs>
    <ds:schemaRef ds:uri="230ee525-3db3-40f1-9400-358566b1106b"/>
    <ds:schemaRef ds:uri="d1fe9780-2572-4b59-98ed-c9eb7ed8d0d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9EAECFF-2E67-4F34-AD61-E457A77E3EC9}">
  <ds:schemaRefs>
    <ds:schemaRef ds:uri="d1fe9780-2572-4b59-98ed-c9eb7ed8d0d9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230ee525-3db3-40f1-9400-358566b1106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IITR_template_sudiproy</Template>
  <TotalTime>0</TotalTime>
  <Words>1150</Words>
  <Application>Microsoft Office PowerPoint</Application>
  <PresentationFormat>Widescreen</PresentationFormat>
  <Paragraphs>141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Aptos</vt:lpstr>
      <vt:lpstr>Arial</vt:lpstr>
      <vt:lpstr>Calibri</vt:lpstr>
      <vt:lpstr>Cambria Math</vt:lpstr>
      <vt:lpstr>Courier New</vt:lpstr>
      <vt:lpstr>Franklin Gothic Demi</vt:lpstr>
      <vt:lpstr>IITR_PPT_Template</vt:lpstr>
      <vt:lpstr>Vision Language Models are Strong Noisy Label Detectors</vt:lpstr>
      <vt:lpstr>Introduction</vt:lpstr>
      <vt:lpstr>Our Contributions</vt:lpstr>
      <vt:lpstr>Our Contributions</vt:lpstr>
      <vt:lpstr>DeFT Framework</vt:lpstr>
      <vt:lpstr>Phase 1: Identifying Noisy Labels with Dual Prompts (PEFT)</vt:lpstr>
      <vt:lpstr>Phase 1: Identifying Noisy Labels with Dual Prompts (PEFT)</vt:lpstr>
      <vt:lpstr>Phase 2: Model Adaptation on Clean Data (FFT)</vt:lpstr>
      <vt:lpstr>Datasets Used</vt:lpstr>
      <vt:lpstr>Implementation Details</vt:lpstr>
      <vt:lpstr>Reproduced Results</vt:lpstr>
      <vt:lpstr>Reproduced Results</vt:lpstr>
      <vt:lpstr>Reproduced Results</vt:lpstr>
      <vt:lpstr>Explored Improvements</vt:lpstr>
      <vt:lpstr>Explored Improvements</vt:lpstr>
      <vt:lpstr>Pseudo-Labeling Algorithm</vt:lpstr>
      <vt:lpstr>Modified DeFT Framework </vt:lpstr>
      <vt:lpstr>Datasets Used and Implementation Details</vt:lpstr>
      <vt:lpstr>Pseudo-Labeling Examples</vt:lpstr>
      <vt:lpstr>Image Classification Accuracy Comparison</vt:lpstr>
      <vt:lpstr>Best and Last Accuracy Report</vt:lpstr>
      <vt:lpstr>Future Works</vt:lpstr>
      <vt:lpstr>References</vt:lpstr>
      <vt:lpstr>Thank You</vt:lpstr>
    </vt:vector>
  </TitlesOfParts>
  <Manager>Dr. Sudip Roy</Manager>
  <Company>IIT Roorkee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IITR PPT Template</dc:subject>
  <dc:creator>Dr. Sudip Roy</dc:creator>
  <cp:lastModifiedBy>ANVIT GUPTA</cp:lastModifiedBy>
  <cp:revision>1</cp:revision>
  <dcterms:created xsi:type="dcterms:W3CDTF">2015-07-18T13:17:54Z</dcterms:created>
  <dcterms:modified xsi:type="dcterms:W3CDTF">2025-05-14T15:15:15Z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0x010100EF5A66C4FCA44F4495BFDA313ED8A454</vt:lpwstr>
  </property>
</Properties>
</file>