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3" r:id="rId1"/>
  </p:sldMasterIdLst>
  <p:notesMasterIdLst>
    <p:notesMasterId r:id="rId31"/>
  </p:notesMasterIdLst>
  <p:sldIdLst>
    <p:sldId id="262" r:id="rId2"/>
    <p:sldId id="311" r:id="rId3"/>
    <p:sldId id="281" r:id="rId4"/>
    <p:sldId id="284" r:id="rId5"/>
    <p:sldId id="282" r:id="rId6"/>
    <p:sldId id="290" r:id="rId7"/>
    <p:sldId id="291" r:id="rId8"/>
    <p:sldId id="292" r:id="rId9"/>
    <p:sldId id="293" r:id="rId10"/>
    <p:sldId id="312" r:id="rId11"/>
    <p:sldId id="302" r:id="rId12"/>
    <p:sldId id="303" r:id="rId13"/>
    <p:sldId id="294" r:id="rId14"/>
    <p:sldId id="301" r:id="rId15"/>
    <p:sldId id="305" r:id="rId16"/>
    <p:sldId id="306" r:id="rId17"/>
    <p:sldId id="307" r:id="rId18"/>
    <p:sldId id="309" r:id="rId19"/>
    <p:sldId id="296" r:id="rId20"/>
    <p:sldId id="297" r:id="rId21"/>
    <p:sldId id="298" r:id="rId22"/>
    <p:sldId id="300" r:id="rId23"/>
    <p:sldId id="299" r:id="rId24"/>
    <p:sldId id="314" r:id="rId25"/>
    <p:sldId id="316" r:id="rId26"/>
    <p:sldId id="315" r:id="rId27"/>
    <p:sldId id="287" r:id="rId28"/>
    <p:sldId id="310" r:id="rId29"/>
    <p:sldId id="289" r:id="rId30"/>
  </p:sldIdLst>
  <p:sldSz cx="9144000" cy="6858000" type="screen4x3"/>
  <p:notesSz cx="6858000" cy="9144000"/>
  <p:embeddedFontLst>
    <p:embeddedFont>
      <p:font typeface="Cambria" panose="02040503050406030204" pitchFamily="18" charset="0"/>
      <p:regular r:id="rId32"/>
      <p:bold r:id="rId33"/>
      <p:italic r:id="rId34"/>
      <p:boldItalic r:id="rId35"/>
    </p:embeddedFont>
    <p:embeddedFont>
      <p:font typeface="Franklin Gothic Demi" panose="020B0703020102020204" pitchFamily="34" charset="0"/>
      <p:regular r:id="rId36"/>
      <p:bold r:id="rId37"/>
      <p:italic r:id="rId38"/>
      <p:boldItalic r:id="rId39"/>
    </p:embeddedFont>
    <p:embeddedFont>
      <p:font typeface="Segoe UI" panose="020B0502040204020203" pitchFamily="3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94E0"/>
    <a:srgbClr val="B9D6F3"/>
    <a:srgbClr val="7394C5"/>
    <a:srgbClr val="1F487E"/>
    <a:srgbClr val="1B4A82"/>
    <a:srgbClr val="376092"/>
    <a:srgbClr val="1B4170"/>
    <a:srgbClr val="6600FF"/>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421216-3912-239E-9362-E918AF68B9ED}" v="15" dt="2024-11-10T15:01:47.029"/>
    <p1510:client id="{27744383-8C6C-D9D2-0A3E-08E83DBD9B68}" v="237" dt="2024-11-09T15:35:59.356"/>
    <p1510:client id="{80B00750-EB65-52E8-8850-67DF133009CA}" v="434" dt="2024-11-10T09:38:18.543"/>
    <p1510:client id="{A4258329-5045-95E2-7105-75FF0863F6A7}" v="1" dt="2024-11-10T12:55:35.120"/>
    <p1510:client id="{B0033E94-03DC-9993-C77D-4B0E7D8A3DC6}" v="1698" dt="2024-11-09T21:38:46.072"/>
    <p1510:client id="{B5C5FB48-5873-0D24-5243-E1366D066CF5}" v="1677" dt="2024-11-10T09:35:22.030"/>
    <p1510:client id="{CB8882B8-46EF-8337-D8C1-34253215D0A7}" v="1109" dt="2024-11-10T10:09:02.361"/>
    <p1510:client id="{E86ED9AD-12A4-D4E2-AAA7-FC8D7584FFAC}" v="64" dt="2024-11-10T14:51:25.571"/>
    <p1510:client id="{FB8E5F5A-134C-FF22-58AB-FFD9C69E2817}" v="2" dt="2024-11-09T13:44:56.9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BAAN HASAN" userId="S::rubaan_h@cs.iitr.ac.in::dbaccae4-dd36-4b85-9a3b-8f79ff4fbd46" providerId="AD" clId="Web-{0B421216-3912-239E-9362-E918AF68B9ED}"/>
    <pc:docChg chg="modSld">
      <pc:chgData name="RUBAAN HASAN" userId="S::rubaan_h@cs.iitr.ac.in::dbaccae4-dd36-4b85-9a3b-8f79ff4fbd46" providerId="AD" clId="Web-{0B421216-3912-239E-9362-E918AF68B9ED}" dt="2024-11-10T15:01:47.029" v="14" actId="14100"/>
      <pc:docMkLst>
        <pc:docMk/>
      </pc:docMkLst>
      <pc:sldChg chg="addSp delSp modSp">
        <pc:chgData name="RUBAAN HASAN" userId="S::rubaan_h@cs.iitr.ac.in::dbaccae4-dd36-4b85-9a3b-8f79ff4fbd46" providerId="AD" clId="Web-{0B421216-3912-239E-9362-E918AF68B9ED}" dt="2024-11-10T15:01:47.029" v="14" actId="14100"/>
        <pc:sldMkLst>
          <pc:docMk/>
          <pc:sldMk cId="576399989" sldId="287"/>
        </pc:sldMkLst>
        <pc:cxnChg chg="mod">
          <ac:chgData name="RUBAAN HASAN" userId="S::rubaan_h@cs.iitr.ac.in::dbaccae4-dd36-4b85-9a3b-8f79ff4fbd46" providerId="AD" clId="Web-{0B421216-3912-239E-9362-E918AF68B9ED}" dt="2024-11-10T14:59:10.898" v="2" actId="14100"/>
          <ac:cxnSpMkLst>
            <pc:docMk/>
            <pc:sldMk cId="576399989" sldId="287"/>
            <ac:cxnSpMk id="46" creationId="{C015417F-6086-AECF-EBF5-E4040C0E9C02}"/>
          </ac:cxnSpMkLst>
        </pc:cxnChg>
        <pc:cxnChg chg="mod">
          <ac:chgData name="RUBAAN HASAN" userId="S::rubaan_h@cs.iitr.ac.in::dbaccae4-dd36-4b85-9a3b-8f79ff4fbd46" providerId="AD" clId="Web-{0B421216-3912-239E-9362-E918AF68B9ED}" dt="2024-11-10T14:59:52.837" v="7" actId="1076"/>
          <ac:cxnSpMkLst>
            <pc:docMk/>
            <pc:sldMk cId="576399989" sldId="287"/>
            <ac:cxnSpMk id="48" creationId="{4BEA5FF9-8485-B30C-1A70-8FFE0B59E3FE}"/>
          </ac:cxnSpMkLst>
        </pc:cxnChg>
        <pc:cxnChg chg="add del mod">
          <ac:chgData name="RUBAAN HASAN" userId="S::rubaan_h@cs.iitr.ac.in::dbaccae4-dd36-4b85-9a3b-8f79ff4fbd46" providerId="AD" clId="Web-{0B421216-3912-239E-9362-E918AF68B9ED}" dt="2024-11-10T15:01:47.029" v="14" actId="14100"/>
          <ac:cxnSpMkLst>
            <pc:docMk/>
            <pc:sldMk cId="576399989" sldId="287"/>
            <ac:cxnSpMk id="49" creationId="{D0971C69-D389-76CE-AD67-57AA263E6952}"/>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D6B22A-B54C-0F42-9744-110B8998EE43}" type="doc">
      <dgm:prSet loTypeId="urn:microsoft.com/office/officeart/2005/8/layout/hProcess11" loCatId="" qsTypeId="urn:microsoft.com/office/officeart/2005/8/quickstyle/simple5" qsCatId="simple" csTypeId="urn:microsoft.com/office/officeart/2005/8/colors/accent1_2" csCatId="accent1" phldr="1"/>
      <dgm:spPr/>
    </dgm:pt>
    <dgm:pt modelId="{9F3C87C3-A20A-444D-99B3-4FBC4C4135EA}">
      <dgm:prSet phldrT="[Text]" custT="1"/>
      <dgm:spPr/>
      <dgm:t>
        <a:bodyPr/>
        <a:lstStyle/>
        <a:p>
          <a:r>
            <a:rPr lang="en-GB" sz="1400" b="1"/>
            <a:t>1954</a:t>
          </a:r>
        </a:p>
      </dgm:t>
    </dgm:pt>
    <dgm:pt modelId="{623B3A0F-F03C-1243-87B7-042A2E87D9E9}" type="parTrans" cxnId="{714E4816-E15D-3642-AD9E-B82438A2F80F}">
      <dgm:prSet/>
      <dgm:spPr/>
      <dgm:t>
        <a:bodyPr/>
        <a:lstStyle/>
        <a:p>
          <a:endParaRPr lang="en-GB"/>
        </a:p>
      </dgm:t>
    </dgm:pt>
    <dgm:pt modelId="{2FFE8A78-B3EE-1C4C-BA47-C732BBF9340D}" type="sibTrans" cxnId="{714E4816-E15D-3642-AD9E-B82438A2F80F}">
      <dgm:prSet/>
      <dgm:spPr/>
      <dgm:t>
        <a:bodyPr/>
        <a:lstStyle/>
        <a:p>
          <a:endParaRPr lang="en-GB"/>
        </a:p>
      </dgm:t>
    </dgm:pt>
    <dgm:pt modelId="{959F3932-C9A4-D645-A505-532F92BE421E}">
      <dgm:prSet phldrT="[Text]" custT="1"/>
      <dgm:spPr/>
      <dgm:t>
        <a:bodyPr/>
        <a:lstStyle/>
        <a:p>
          <a:r>
            <a:rPr lang="en-GB" sz="1400" b="1"/>
            <a:t>1936</a:t>
          </a:r>
        </a:p>
        <a:p>
          <a:endParaRPr lang="en-GB" sz="1400"/>
        </a:p>
      </dgm:t>
    </dgm:pt>
    <dgm:pt modelId="{6434B1CC-8554-0C42-BE7D-04246CCB90E3}" type="parTrans" cxnId="{29124D71-7FE0-CF41-8010-6C92E16A3A30}">
      <dgm:prSet/>
      <dgm:spPr/>
      <dgm:t>
        <a:bodyPr/>
        <a:lstStyle/>
        <a:p>
          <a:endParaRPr lang="en-GB"/>
        </a:p>
      </dgm:t>
    </dgm:pt>
    <dgm:pt modelId="{332CBAE9-AE39-FF46-B0FE-BAEDBC474674}" type="sibTrans" cxnId="{29124D71-7FE0-CF41-8010-6C92E16A3A30}">
      <dgm:prSet/>
      <dgm:spPr/>
      <dgm:t>
        <a:bodyPr/>
        <a:lstStyle/>
        <a:p>
          <a:endParaRPr lang="en-GB"/>
        </a:p>
      </dgm:t>
    </dgm:pt>
    <dgm:pt modelId="{FC19AE0F-F70F-E947-A8D0-475C4727BBF1}">
      <dgm:prSet phldrT="[Text]" custT="1"/>
      <dgm:spPr/>
      <dgm:t>
        <a:bodyPr/>
        <a:lstStyle/>
        <a:p>
          <a:r>
            <a:rPr lang="en-GB" sz="1400" b="1"/>
            <a:t>1965</a:t>
          </a:r>
        </a:p>
      </dgm:t>
    </dgm:pt>
    <dgm:pt modelId="{138A58CA-93CC-7947-B04A-B670F3340BED}" type="parTrans" cxnId="{4F9E5F4D-78C9-9540-BF32-59F87A89F101}">
      <dgm:prSet/>
      <dgm:spPr/>
      <dgm:t>
        <a:bodyPr/>
        <a:lstStyle/>
        <a:p>
          <a:endParaRPr lang="en-GB"/>
        </a:p>
      </dgm:t>
    </dgm:pt>
    <dgm:pt modelId="{81E1D93B-096D-824B-A41C-AE44EC45DDBC}" type="sibTrans" cxnId="{4F9E5F4D-78C9-9540-BF32-59F87A89F101}">
      <dgm:prSet/>
      <dgm:spPr/>
      <dgm:t>
        <a:bodyPr/>
        <a:lstStyle/>
        <a:p>
          <a:endParaRPr lang="en-GB"/>
        </a:p>
      </dgm:t>
    </dgm:pt>
    <dgm:pt modelId="{DFF304D1-9947-D743-BA35-D132BA1563FF}">
      <dgm:prSet phldrT="[Text]" custT="1"/>
      <dgm:spPr/>
      <dgm:t>
        <a:bodyPr/>
        <a:lstStyle/>
        <a:p>
          <a:r>
            <a:rPr lang="en-GB" sz="1400" b="1"/>
            <a:t>1955</a:t>
          </a:r>
        </a:p>
      </dgm:t>
    </dgm:pt>
    <dgm:pt modelId="{114BACB7-6116-D54A-B255-D336BBAA48F3}" type="sibTrans" cxnId="{AFC1724B-9B4A-9847-9709-9513926BCFFC}">
      <dgm:prSet/>
      <dgm:spPr/>
      <dgm:t>
        <a:bodyPr/>
        <a:lstStyle/>
        <a:p>
          <a:endParaRPr lang="en-GB"/>
        </a:p>
      </dgm:t>
    </dgm:pt>
    <dgm:pt modelId="{76F6E830-06AF-E044-A9F8-852E06807417}" type="parTrans" cxnId="{AFC1724B-9B4A-9847-9709-9513926BCFFC}">
      <dgm:prSet/>
      <dgm:spPr/>
      <dgm:t>
        <a:bodyPr/>
        <a:lstStyle/>
        <a:p>
          <a:endParaRPr lang="en-GB"/>
        </a:p>
      </dgm:t>
    </dgm:pt>
    <dgm:pt modelId="{AC93C175-B001-164C-9773-EE112136BA0D}">
      <dgm:prSet phldrT="[Text]" custT="1"/>
      <dgm:spPr/>
      <dgm:t>
        <a:bodyPr/>
        <a:lstStyle/>
        <a:p>
          <a:r>
            <a:rPr lang="en-GB" sz="1400" b="1"/>
            <a:t>1956</a:t>
          </a:r>
        </a:p>
      </dgm:t>
    </dgm:pt>
    <dgm:pt modelId="{9307B6E3-0EBC-0144-886B-8F88F066626B}" type="sibTrans" cxnId="{0DE5A3CD-C0C9-1547-AD96-9F1D65C2AB74}">
      <dgm:prSet/>
      <dgm:spPr/>
      <dgm:t>
        <a:bodyPr/>
        <a:lstStyle/>
        <a:p>
          <a:endParaRPr lang="en-GB"/>
        </a:p>
      </dgm:t>
    </dgm:pt>
    <dgm:pt modelId="{65CE5D70-F79F-E941-9BC0-FD3C25255C2E}" type="parTrans" cxnId="{0DE5A3CD-C0C9-1547-AD96-9F1D65C2AB74}">
      <dgm:prSet/>
      <dgm:spPr/>
      <dgm:t>
        <a:bodyPr/>
        <a:lstStyle/>
        <a:p>
          <a:endParaRPr lang="en-GB"/>
        </a:p>
      </dgm:t>
    </dgm:pt>
    <dgm:pt modelId="{697B42AE-494D-8545-92AF-4BD15DA3F14E}" type="pres">
      <dgm:prSet presAssocID="{A5D6B22A-B54C-0F42-9744-110B8998EE43}" presName="Name0" presStyleCnt="0">
        <dgm:presLayoutVars>
          <dgm:dir/>
          <dgm:resizeHandles val="exact"/>
        </dgm:presLayoutVars>
      </dgm:prSet>
      <dgm:spPr/>
    </dgm:pt>
    <dgm:pt modelId="{13A60FF5-AF94-A449-8C48-925A628BECF9}" type="pres">
      <dgm:prSet presAssocID="{A5D6B22A-B54C-0F42-9744-110B8998EE43}" presName="arrow" presStyleLbl="bgShp" presStyleIdx="0" presStyleCnt="1" custAng="0" custFlipVert="1" custScaleX="82235" custScaleY="36486" custLinFactNeighborX="-6427" custLinFactNeighborY="-40366"/>
      <dgm:spPr>
        <a:solidFill>
          <a:schemeClr val="bg2"/>
        </a:solidFill>
      </dgm:spPr>
    </dgm:pt>
    <dgm:pt modelId="{67158E89-8897-4545-9E6E-DEAC185BC1AA}" type="pres">
      <dgm:prSet presAssocID="{A5D6B22A-B54C-0F42-9744-110B8998EE43}" presName="points" presStyleCnt="0"/>
      <dgm:spPr/>
    </dgm:pt>
    <dgm:pt modelId="{0EBC4FCC-BA20-E448-94B0-3396B60280A4}" type="pres">
      <dgm:prSet presAssocID="{DFF304D1-9947-D743-BA35-D132BA1563FF}" presName="compositeA" presStyleCnt="0"/>
      <dgm:spPr/>
    </dgm:pt>
    <dgm:pt modelId="{DF776251-A4E7-E844-B44E-949736E04904}" type="pres">
      <dgm:prSet presAssocID="{DFF304D1-9947-D743-BA35-D132BA1563FF}" presName="textA" presStyleLbl="revTx" presStyleIdx="0" presStyleCnt="5" custFlipVert="0" custScaleX="276153" custScaleY="31227" custLinFactX="200000" custLinFactNeighborX="208357" custLinFactNeighborY="88405">
        <dgm:presLayoutVars>
          <dgm:bulletEnabled val="1"/>
        </dgm:presLayoutVars>
      </dgm:prSet>
      <dgm:spPr/>
    </dgm:pt>
    <dgm:pt modelId="{22473B95-B734-9C4A-B425-7E10DC18B6B8}" type="pres">
      <dgm:prSet presAssocID="{DFF304D1-9947-D743-BA35-D132BA1563FF}" presName="circleA" presStyleLbl="node1" presStyleIdx="0" presStyleCnt="5" custScaleX="104569" custScaleY="104569" custLinFactX="422541" custLinFactNeighborX="500000" custLinFactNeighborY="-86755"/>
      <dgm:spPr>
        <a:xfrm>
          <a:off x="6722326" y="3174700"/>
          <a:ext cx="563880" cy="563880"/>
        </a:xfrm>
        <a:prstGeom prst="ellipse">
          <a:avLst/>
        </a:prstGeom>
        <a:gradFill rotWithShape="0">
          <a:gsLst>
            <a:gs pos="0">
              <a:srgbClr val="4F81BD">
                <a:hueOff val="0"/>
                <a:satOff val="0"/>
                <a:lumOff val="0"/>
                <a:alphaOff val="0"/>
                <a:tint val="100000"/>
                <a:shade val="100000"/>
                <a:satMod val="130000"/>
              </a:srgbClr>
            </a:gs>
            <a:gs pos="100000">
              <a:srgbClr val="4F81BD">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pt>
    <dgm:pt modelId="{98ECC20D-55F6-0842-819F-B049B04C94BF}" type="pres">
      <dgm:prSet presAssocID="{DFF304D1-9947-D743-BA35-D132BA1563FF}" presName="spaceA" presStyleCnt="0"/>
      <dgm:spPr/>
    </dgm:pt>
    <dgm:pt modelId="{75DAEAE4-93EA-2F47-81B2-A50C8D96B67B}" type="pres">
      <dgm:prSet presAssocID="{114BACB7-6116-D54A-B255-D336BBAA48F3}" presName="space" presStyleCnt="0"/>
      <dgm:spPr/>
    </dgm:pt>
    <dgm:pt modelId="{A2A1D293-6B93-524A-AAC8-9FB946A852CE}" type="pres">
      <dgm:prSet presAssocID="{9F3C87C3-A20A-444D-99B3-4FBC4C4135EA}" presName="compositeB" presStyleCnt="0"/>
      <dgm:spPr/>
    </dgm:pt>
    <dgm:pt modelId="{C10D65FD-679F-554A-8CCC-042A7C9E8E70}" type="pres">
      <dgm:prSet presAssocID="{9F3C87C3-A20A-444D-99B3-4FBC4C4135EA}" presName="textB" presStyleLbl="revTx" presStyleIdx="1" presStyleCnt="5" custScaleX="194059" custScaleY="24478" custLinFactNeighborX="-30304" custLinFactNeighborY="-96848">
        <dgm:presLayoutVars>
          <dgm:bulletEnabled val="1"/>
        </dgm:presLayoutVars>
      </dgm:prSet>
      <dgm:spPr/>
    </dgm:pt>
    <dgm:pt modelId="{1F2A0DCB-6B46-B242-AF5E-CFDE4BA72B8B}" type="pres">
      <dgm:prSet presAssocID="{9F3C87C3-A20A-444D-99B3-4FBC4C4135EA}" presName="circleB" presStyleLbl="node1" presStyleIdx="1" presStyleCnt="5" custScaleX="104569" custScaleY="104569" custLinFactX="-200000" custLinFactY="-100000" custLinFactNeighborX="-294600" custLinFactNeighborY="-128808"/>
      <dgm:spPr/>
    </dgm:pt>
    <dgm:pt modelId="{361C3F7F-23EA-A642-B9A1-D677E3779C6C}" type="pres">
      <dgm:prSet presAssocID="{9F3C87C3-A20A-444D-99B3-4FBC4C4135EA}" presName="spaceB" presStyleCnt="0"/>
      <dgm:spPr/>
    </dgm:pt>
    <dgm:pt modelId="{6FA1ECBB-CF87-FB4F-8D82-57D0CE64D15C}" type="pres">
      <dgm:prSet presAssocID="{2FFE8A78-B3EE-1C4C-BA47-C732BBF9340D}" presName="space" presStyleCnt="0"/>
      <dgm:spPr/>
    </dgm:pt>
    <dgm:pt modelId="{4A121EEF-79C5-E342-B173-94A5F027839D}" type="pres">
      <dgm:prSet presAssocID="{AC93C175-B001-164C-9773-EE112136BA0D}" presName="compositeA" presStyleCnt="0"/>
      <dgm:spPr/>
    </dgm:pt>
    <dgm:pt modelId="{11B7FE3E-C4BF-5C43-BB5A-EE6190704D4F}" type="pres">
      <dgm:prSet presAssocID="{AC93C175-B001-164C-9773-EE112136BA0D}" presName="textA" presStyleLbl="revTx" presStyleIdx="2" presStyleCnt="5" custScaleX="208043" custScaleY="18919" custLinFactX="47412" custLinFactNeighborX="100000" custLinFactNeighborY="94572">
        <dgm:presLayoutVars>
          <dgm:bulletEnabled val="1"/>
        </dgm:presLayoutVars>
      </dgm:prSet>
      <dgm:spPr/>
    </dgm:pt>
    <dgm:pt modelId="{18FB8290-283F-F34F-AD50-CC00680CEBA5}" type="pres">
      <dgm:prSet presAssocID="{AC93C175-B001-164C-9773-EE112136BA0D}" presName="circleA" presStyleLbl="node1" presStyleIdx="2" presStyleCnt="5" custScaleX="104569" custScaleY="104569" custLinFactX="342228" custLinFactNeighborX="400000" custLinFactNeighborY="-70443"/>
      <dgm:spPr/>
    </dgm:pt>
    <dgm:pt modelId="{940C2B91-6801-4246-AC4A-49693007C426}" type="pres">
      <dgm:prSet presAssocID="{AC93C175-B001-164C-9773-EE112136BA0D}" presName="spaceA" presStyleCnt="0"/>
      <dgm:spPr/>
    </dgm:pt>
    <dgm:pt modelId="{9BF0A984-84D4-E542-B9E2-9659ADB8E53F}" type="pres">
      <dgm:prSet presAssocID="{9307B6E3-0EBC-0144-886B-8F88F066626B}" presName="space" presStyleCnt="0"/>
      <dgm:spPr/>
    </dgm:pt>
    <dgm:pt modelId="{47B24CA3-A97A-8A45-B755-7FFB17D925BF}" type="pres">
      <dgm:prSet presAssocID="{959F3932-C9A4-D645-A505-532F92BE421E}" presName="compositeB" presStyleCnt="0"/>
      <dgm:spPr/>
    </dgm:pt>
    <dgm:pt modelId="{15CE66DF-1F25-1A47-B727-B831040935AE}" type="pres">
      <dgm:prSet presAssocID="{959F3932-C9A4-D645-A505-532F92BE421E}" presName="textB" presStyleLbl="revTx" presStyleIdx="3" presStyleCnt="5" custScaleX="307079" custScaleY="55099" custLinFactX="-300000" custLinFactY="-44330" custLinFactNeighborX="-386824" custLinFactNeighborY="-100000">
        <dgm:presLayoutVars>
          <dgm:bulletEnabled val="1"/>
        </dgm:presLayoutVars>
      </dgm:prSet>
      <dgm:spPr/>
    </dgm:pt>
    <dgm:pt modelId="{C85310DB-7D0E-E04C-968F-525A33C7F837}" type="pres">
      <dgm:prSet presAssocID="{959F3932-C9A4-D645-A505-532F92BE421E}" presName="circleB" presStyleLbl="node1" presStyleIdx="3" presStyleCnt="5" custScaleX="104569" custScaleY="104569" custLinFactX="-512480" custLinFactY="-100000" custLinFactNeighborX="-600000" custLinFactNeighborY="-104314"/>
      <dgm:spPr/>
    </dgm:pt>
    <dgm:pt modelId="{F364AF2A-ADDF-AD4B-85F3-803059D3E24D}" type="pres">
      <dgm:prSet presAssocID="{959F3932-C9A4-D645-A505-532F92BE421E}" presName="spaceB" presStyleCnt="0"/>
      <dgm:spPr/>
    </dgm:pt>
    <dgm:pt modelId="{B150EFA7-26C9-E042-A031-D00614D42B79}" type="pres">
      <dgm:prSet presAssocID="{332CBAE9-AE39-FF46-B0FE-BAEDBC474674}" presName="space" presStyleCnt="0"/>
      <dgm:spPr/>
    </dgm:pt>
    <dgm:pt modelId="{C45D59CF-BBE3-0940-ABCD-57EAFD53DA1B}" type="pres">
      <dgm:prSet presAssocID="{FC19AE0F-F70F-E947-A8D0-475C4727BBF1}" presName="compositeA" presStyleCnt="0"/>
      <dgm:spPr/>
    </dgm:pt>
    <dgm:pt modelId="{D1CBD945-16F0-E84C-999E-0ED94D8AC96A}" type="pres">
      <dgm:prSet presAssocID="{FC19AE0F-F70F-E947-A8D0-475C4727BBF1}" presName="textA" presStyleLbl="revTx" presStyleIdx="4" presStyleCnt="5" custFlipVert="0" custScaleX="128902" custScaleY="22470" custLinFactX="-58159" custLinFactNeighborX="-100000" custLinFactNeighborY="27373">
        <dgm:presLayoutVars>
          <dgm:bulletEnabled val="1"/>
        </dgm:presLayoutVars>
      </dgm:prSet>
      <dgm:spPr/>
    </dgm:pt>
    <dgm:pt modelId="{6AAE98A2-7BFD-B64D-8D61-F5BD96DC90C7}" type="pres">
      <dgm:prSet presAssocID="{FC19AE0F-F70F-E947-A8D0-475C4727BBF1}" presName="circleA" presStyleLbl="node1" presStyleIdx="4" presStyleCnt="5" custScaleX="104569" custScaleY="104569" custLinFactX="-354071" custLinFactNeighborX="-400000" custLinFactNeighborY="-77999"/>
      <dgm:spPr/>
    </dgm:pt>
    <dgm:pt modelId="{5BD4AAE8-5C77-C44C-9C92-11997E17E045}" type="pres">
      <dgm:prSet presAssocID="{FC19AE0F-F70F-E947-A8D0-475C4727BBF1}" presName="spaceA" presStyleCnt="0"/>
      <dgm:spPr/>
    </dgm:pt>
  </dgm:ptLst>
  <dgm:cxnLst>
    <dgm:cxn modelId="{714E4816-E15D-3642-AD9E-B82438A2F80F}" srcId="{A5D6B22A-B54C-0F42-9744-110B8998EE43}" destId="{9F3C87C3-A20A-444D-99B3-4FBC4C4135EA}" srcOrd="1" destOrd="0" parTransId="{623B3A0F-F03C-1243-87B7-042A2E87D9E9}" sibTransId="{2FFE8A78-B3EE-1C4C-BA47-C732BBF9340D}"/>
    <dgm:cxn modelId="{69E59C2B-36F5-4141-9B56-EECEB1C840EB}" type="presOf" srcId="{A5D6B22A-B54C-0F42-9744-110B8998EE43}" destId="{697B42AE-494D-8545-92AF-4BD15DA3F14E}" srcOrd="0" destOrd="0" presId="urn:microsoft.com/office/officeart/2005/8/layout/hProcess11"/>
    <dgm:cxn modelId="{745E453A-7623-8548-9DEB-8ED369327990}" type="presOf" srcId="{959F3932-C9A4-D645-A505-532F92BE421E}" destId="{15CE66DF-1F25-1A47-B727-B831040935AE}" srcOrd="0" destOrd="0" presId="urn:microsoft.com/office/officeart/2005/8/layout/hProcess11"/>
    <dgm:cxn modelId="{ABF48B3C-7E20-AB4D-891E-F8E38DA6CE09}" type="presOf" srcId="{AC93C175-B001-164C-9773-EE112136BA0D}" destId="{11B7FE3E-C4BF-5C43-BB5A-EE6190704D4F}" srcOrd="0" destOrd="0" presId="urn:microsoft.com/office/officeart/2005/8/layout/hProcess11"/>
    <dgm:cxn modelId="{CCAA9C48-BD1B-144C-9E22-D58FACF17246}" type="presOf" srcId="{9F3C87C3-A20A-444D-99B3-4FBC4C4135EA}" destId="{C10D65FD-679F-554A-8CCC-042A7C9E8E70}" srcOrd="0" destOrd="0" presId="urn:microsoft.com/office/officeart/2005/8/layout/hProcess11"/>
    <dgm:cxn modelId="{AFC1724B-9B4A-9847-9709-9513926BCFFC}" srcId="{A5D6B22A-B54C-0F42-9744-110B8998EE43}" destId="{DFF304D1-9947-D743-BA35-D132BA1563FF}" srcOrd="0" destOrd="0" parTransId="{76F6E830-06AF-E044-A9F8-852E06807417}" sibTransId="{114BACB7-6116-D54A-B255-D336BBAA48F3}"/>
    <dgm:cxn modelId="{4F9E5F4D-78C9-9540-BF32-59F87A89F101}" srcId="{A5D6B22A-B54C-0F42-9744-110B8998EE43}" destId="{FC19AE0F-F70F-E947-A8D0-475C4727BBF1}" srcOrd="4" destOrd="0" parTransId="{138A58CA-93CC-7947-B04A-B670F3340BED}" sibTransId="{81E1D93B-096D-824B-A41C-AE44EC45DDBC}"/>
    <dgm:cxn modelId="{29124D71-7FE0-CF41-8010-6C92E16A3A30}" srcId="{A5D6B22A-B54C-0F42-9744-110B8998EE43}" destId="{959F3932-C9A4-D645-A505-532F92BE421E}" srcOrd="3" destOrd="0" parTransId="{6434B1CC-8554-0C42-BE7D-04246CCB90E3}" sibTransId="{332CBAE9-AE39-FF46-B0FE-BAEDBC474674}"/>
    <dgm:cxn modelId="{987969C6-A45E-8E45-A5CF-3D6BB8A0C70A}" type="presOf" srcId="{DFF304D1-9947-D743-BA35-D132BA1563FF}" destId="{DF776251-A4E7-E844-B44E-949736E04904}" srcOrd="0" destOrd="0" presId="urn:microsoft.com/office/officeart/2005/8/layout/hProcess11"/>
    <dgm:cxn modelId="{0DE5A3CD-C0C9-1547-AD96-9F1D65C2AB74}" srcId="{A5D6B22A-B54C-0F42-9744-110B8998EE43}" destId="{AC93C175-B001-164C-9773-EE112136BA0D}" srcOrd="2" destOrd="0" parTransId="{65CE5D70-F79F-E941-9BC0-FD3C25255C2E}" sibTransId="{9307B6E3-0EBC-0144-886B-8F88F066626B}"/>
    <dgm:cxn modelId="{1A87F1E6-A962-9E41-B0BB-EE0E269465BD}" type="presOf" srcId="{FC19AE0F-F70F-E947-A8D0-475C4727BBF1}" destId="{D1CBD945-16F0-E84C-999E-0ED94D8AC96A}" srcOrd="0" destOrd="0" presId="urn:microsoft.com/office/officeart/2005/8/layout/hProcess11"/>
    <dgm:cxn modelId="{EFD08E92-B6B9-A14F-8E0E-22C2B61EC234}" type="presParOf" srcId="{697B42AE-494D-8545-92AF-4BD15DA3F14E}" destId="{13A60FF5-AF94-A449-8C48-925A628BECF9}" srcOrd="0" destOrd="0" presId="urn:microsoft.com/office/officeart/2005/8/layout/hProcess11"/>
    <dgm:cxn modelId="{A8FE8C9F-296E-C040-A800-8C1F998B1D1A}" type="presParOf" srcId="{697B42AE-494D-8545-92AF-4BD15DA3F14E}" destId="{67158E89-8897-4545-9E6E-DEAC185BC1AA}" srcOrd="1" destOrd="0" presId="urn:microsoft.com/office/officeart/2005/8/layout/hProcess11"/>
    <dgm:cxn modelId="{A24C42C7-0F3E-6F43-A29C-AB7BE7040249}" type="presParOf" srcId="{67158E89-8897-4545-9E6E-DEAC185BC1AA}" destId="{0EBC4FCC-BA20-E448-94B0-3396B60280A4}" srcOrd="0" destOrd="0" presId="urn:microsoft.com/office/officeart/2005/8/layout/hProcess11"/>
    <dgm:cxn modelId="{6353F3B5-01C3-3745-83A9-4797F26B5D01}" type="presParOf" srcId="{0EBC4FCC-BA20-E448-94B0-3396B60280A4}" destId="{DF776251-A4E7-E844-B44E-949736E04904}" srcOrd="0" destOrd="0" presId="urn:microsoft.com/office/officeart/2005/8/layout/hProcess11"/>
    <dgm:cxn modelId="{D2D0D39A-C08D-D342-A28C-80AD201F2868}" type="presParOf" srcId="{0EBC4FCC-BA20-E448-94B0-3396B60280A4}" destId="{22473B95-B734-9C4A-B425-7E10DC18B6B8}" srcOrd="1" destOrd="0" presId="urn:microsoft.com/office/officeart/2005/8/layout/hProcess11"/>
    <dgm:cxn modelId="{46E74D3C-5938-2845-9D25-3499C1090A8F}" type="presParOf" srcId="{0EBC4FCC-BA20-E448-94B0-3396B60280A4}" destId="{98ECC20D-55F6-0842-819F-B049B04C94BF}" srcOrd="2" destOrd="0" presId="urn:microsoft.com/office/officeart/2005/8/layout/hProcess11"/>
    <dgm:cxn modelId="{9BB1EB85-7E2B-1947-9273-A692BACB0A39}" type="presParOf" srcId="{67158E89-8897-4545-9E6E-DEAC185BC1AA}" destId="{75DAEAE4-93EA-2F47-81B2-A50C8D96B67B}" srcOrd="1" destOrd="0" presId="urn:microsoft.com/office/officeart/2005/8/layout/hProcess11"/>
    <dgm:cxn modelId="{C8DD2729-F57A-064C-8E99-78E72CFB6575}" type="presParOf" srcId="{67158E89-8897-4545-9E6E-DEAC185BC1AA}" destId="{A2A1D293-6B93-524A-AAC8-9FB946A852CE}" srcOrd="2" destOrd="0" presId="urn:microsoft.com/office/officeart/2005/8/layout/hProcess11"/>
    <dgm:cxn modelId="{AE735123-7362-524B-A7FC-C2D1E727F04D}" type="presParOf" srcId="{A2A1D293-6B93-524A-AAC8-9FB946A852CE}" destId="{C10D65FD-679F-554A-8CCC-042A7C9E8E70}" srcOrd="0" destOrd="0" presId="urn:microsoft.com/office/officeart/2005/8/layout/hProcess11"/>
    <dgm:cxn modelId="{CC6E9828-6D29-C94C-B9F9-C1516D0D2332}" type="presParOf" srcId="{A2A1D293-6B93-524A-AAC8-9FB946A852CE}" destId="{1F2A0DCB-6B46-B242-AF5E-CFDE4BA72B8B}" srcOrd="1" destOrd="0" presId="urn:microsoft.com/office/officeart/2005/8/layout/hProcess11"/>
    <dgm:cxn modelId="{053C3E15-172D-B54A-B82D-820D7AC6603E}" type="presParOf" srcId="{A2A1D293-6B93-524A-AAC8-9FB946A852CE}" destId="{361C3F7F-23EA-A642-B9A1-D677E3779C6C}" srcOrd="2" destOrd="0" presId="urn:microsoft.com/office/officeart/2005/8/layout/hProcess11"/>
    <dgm:cxn modelId="{FE3D4A9D-6540-C748-B762-689DEF2100FC}" type="presParOf" srcId="{67158E89-8897-4545-9E6E-DEAC185BC1AA}" destId="{6FA1ECBB-CF87-FB4F-8D82-57D0CE64D15C}" srcOrd="3" destOrd="0" presId="urn:microsoft.com/office/officeart/2005/8/layout/hProcess11"/>
    <dgm:cxn modelId="{69749901-D6C7-274A-A82D-8A8824329CEC}" type="presParOf" srcId="{67158E89-8897-4545-9E6E-DEAC185BC1AA}" destId="{4A121EEF-79C5-E342-B173-94A5F027839D}" srcOrd="4" destOrd="0" presId="urn:microsoft.com/office/officeart/2005/8/layout/hProcess11"/>
    <dgm:cxn modelId="{E01732D1-FAD9-1948-B8BB-77AD968AAD44}" type="presParOf" srcId="{4A121EEF-79C5-E342-B173-94A5F027839D}" destId="{11B7FE3E-C4BF-5C43-BB5A-EE6190704D4F}" srcOrd="0" destOrd="0" presId="urn:microsoft.com/office/officeart/2005/8/layout/hProcess11"/>
    <dgm:cxn modelId="{447D7F36-47B2-154B-91E4-F5DC974A1BE0}" type="presParOf" srcId="{4A121EEF-79C5-E342-B173-94A5F027839D}" destId="{18FB8290-283F-F34F-AD50-CC00680CEBA5}" srcOrd="1" destOrd="0" presId="urn:microsoft.com/office/officeart/2005/8/layout/hProcess11"/>
    <dgm:cxn modelId="{89CA1761-A04E-CB4B-AC0A-3DFC55F15B9A}" type="presParOf" srcId="{4A121EEF-79C5-E342-B173-94A5F027839D}" destId="{940C2B91-6801-4246-AC4A-49693007C426}" srcOrd="2" destOrd="0" presId="urn:microsoft.com/office/officeart/2005/8/layout/hProcess11"/>
    <dgm:cxn modelId="{513AF0EA-B5AD-D24B-9E7A-0F82DDE835A0}" type="presParOf" srcId="{67158E89-8897-4545-9E6E-DEAC185BC1AA}" destId="{9BF0A984-84D4-E542-B9E2-9659ADB8E53F}" srcOrd="5" destOrd="0" presId="urn:microsoft.com/office/officeart/2005/8/layout/hProcess11"/>
    <dgm:cxn modelId="{6ABFB525-E3BE-EE48-81AC-C7B2A2CA3423}" type="presParOf" srcId="{67158E89-8897-4545-9E6E-DEAC185BC1AA}" destId="{47B24CA3-A97A-8A45-B755-7FFB17D925BF}" srcOrd="6" destOrd="0" presId="urn:microsoft.com/office/officeart/2005/8/layout/hProcess11"/>
    <dgm:cxn modelId="{1864FB8C-2DAD-B849-B331-D7F4F0D82BD8}" type="presParOf" srcId="{47B24CA3-A97A-8A45-B755-7FFB17D925BF}" destId="{15CE66DF-1F25-1A47-B727-B831040935AE}" srcOrd="0" destOrd="0" presId="urn:microsoft.com/office/officeart/2005/8/layout/hProcess11"/>
    <dgm:cxn modelId="{E1E92020-75CD-5B4D-92F2-9A8E739B9A0D}" type="presParOf" srcId="{47B24CA3-A97A-8A45-B755-7FFB17D925BF}" destId="{C85310DB-7D0E-E04C-968F-525A33C7F837}" srcOrd="1" destOrd="0" presId="urn:microsoft.com/office/officeart/2005/8/layout/hProcess11"/>
    <dgm:cxn modelId="{B118DB20-FFAA-3741-A8D7-FA5A2B183F79}" type="presParOf" srcId="{47B24CA3-A97A-8A45-B755-7FFB17D925BF}" destId="{F364AF2A-ADDF-AD4B-85F3-803059D3E24D}" srcOrd="2" destOrd="0" presId="urn:microsoft.com/office/officeart/2005/8/layout/hProcess11"/>
    <dgm:cxn modelId="{44EE1387-C076-E241-916D-FB5AF669B3A0}" type="presParOf" srcId="{67158E89-8897-4545-9E6E-DEAC185BC1AA}" destId="{B150EFA7-26C9-E042-A031-D00614D42B79}" srcOrd="7" destOrd="0" presId="urn:microsoft.com/office/officeart/2005/8/layout/hProcess11"/>
    <dgm:cxn modelId="{ED685EA1-1254-954D-8957-791BCA4471B3}" type="presParOf" srcId="{67158E89-8897-4545-9E6E-DEAC185BC1AA}" destId="{C45D59CF-BBE3-0940-ABCD-57EAFD53DA1B}" srcOrd="8" destOrd="0" presId="urn:microsoft.com/office/officeart/2005/8/layout/hProcess11"/>
    <dgm:cxn modelId="{024DD643-2E94-AB44-837C-C706E6B18252}" type="presParOf" srcId="{C45D59CF-BBE3-0940-ABCD-57EAFD53DA1B}" destId="{D1CBD945-16F0-E84C-999E-0ED94D8AC96A}" srcOrd="0" destOrd="0" presId="urn:microsoft.com/office/officeart/2005/8/layout/hProcess11"/>
    <dgm:cxn modelId="{9ED2FD82-37DF-8C43-B17F-5E4DD1855D25}" type="presParOf" srcId="{C45D59CF-BBE3-0940-ABCD-57EAFD53DA1B}" destId="{6AAE98A2-7BFD-B64D-8D61-F5BD96DC90C7}" srcOrd="1" destOrd="0" presId="urn:microsoft.com/office/officeart/2005/8/layout/hProcess11"/>
    <dgm:cxn modelId="{117AA397-390A-BD43-B962-AEA217EA8682}" type="presParOf" srcId="{C45D59CF-BBE3-0940-ABCD-57EAFD53DA1B}" destId="{5BD4AAE8-5C77-C44C-9C92-11997E17E045}"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D6B22A-B54C-0F42-9744-110B8998EE43}" type="doc">
      <dgm:prSet loTypeId="urn:microsoft.com/office/officeart/2005/8/layout/hProcess11" loCatId="" qsTypeId="urn:microsoft.com/office/officeart/2005/8/quickstyle/simple5" qsCatId="simple" csTypeId="urn:microsoft.com/office/officeart/2005/8/colors/accent1_2" csCatId="accent1" phldr="1"/>
      <dgm:spPr/>
      <dgm:t>
        <a:bodyPr/>
        <a:lstStyle/>
        <a:p>
          <a:endParaRPr lang="en-GB"/>
        </a:p>
      </dgm:t>
    </dgm:pt>
    <dgm:pt modelId="{9F3C87C3-A20A-444D-99B3-4FBC4C4135EA}">
      <dgm:prSet phldrT="[Text]" custT="1"/>
      <dgm:spPr/>
      <dgm:t>
        <a:bodyPr/>
        <a:lstStyle/>
        <a:p>
          <a:r>
            <a:rPr lang="en-GB" sz="1400" b="1"/>
            <a:t>1954</a:t>
          </a:r>
        </a:p>
      </dgm:t>
    </dgm:pt>
    <dgm:pt modelId="{623B3A0F-F03C-1243-87B7-042A2E87D9E9}" type="parTrans" cxnId="{714E4816-E15D-3642-AD9E-B82438A2F80F}">
      <dgm:prSet/>
      <dgm:spPr/>
      <dgm:t>
        <a:bodyPr/>
        <a:lstStyle/>
        <a:p>
          <a:endParaRPr lang="en-GB"/>
        </a:p>
      </dgm:t>
    </dgm:pt>
    <dgm:pt modelId="{2FFE8A78-B3EE-1C4C-BA47-C732BBF9340D}" type="sibTrans" cxnId="{714E4816-E15D-3642-AD9E-B82438A2F80F}">
      <dgm:prSet/>
      <dgm:spPr/>
      <dgm:t>
        <a:bodyPr/>
        <a:lstStyle/>
        <a:p>
          <a:endParaRPr lang="en-GB"/>
        </a:p>
      </dgm:t>
    </dgm:pt>
    <dgm:pt modelId="{959F3932-C9A4-D645-A505-532F92BE421E}">
      <dgm:prSet phldrT="[Text]" custT="1"/>
      <dgm:spPr/>
      <dgm:t>
        <a:bodyPr/>
        <a:lstStyle/>
        <a:p>
          <a:r>
            <a:rPr lang="en-GB" sz="1400" b="1"/>
            <a:t>1936</a:t>
          </a:r>
        </a:p>
        <a:p>
          <a:endParaRPr lang="en-GB" sz="1400"/>
        </a:p>
      </dgm:t>
    </dgm:pt>
    <dgm:pt modelId="{6434B1CC-8554-0C42-BE7D-04246CCB90E3}" type="parTrans" cxnId="{29124D71-7FE0-CF41-8010-6C92E16A3A30}">
      <dgm:prSet/>
      <dgm:spPr/>
      <dgm:t>
        <a:bodyPr/>
        <a:lstStyle/>
        <a:p>
          <a:endParaRPr lang="en-GB"/>
        </a:p>
      </dgm:t>
    </dgm:pt>
    <dgm:pt modelId="{332CBAE9-AE39-FF46-B0FE-BAEDBC474674}" type="sibTrans" cxnId="{29124D71-7FE0-CF41-8010-6C92E16A3A30}">
      <dgm:prSet/>
      <dgm:spPr/>
      <dgm:t>
        <a:bodyPr/>
        <a:lstStyle/>
        <a:p>
          <a:endParaRPr lang="en-GB"/>
        </a:p>
      </dgm:t>
    </dgm:pt>
    <dgm:pt modelId="{FC19AE0F-F70F-E947-A8D0-475C4727BBF1}">
      <dgm:prSet phldrT="[Text]" custT="1"/>
      <dgm:spPr/>
      <dgm:t>
        <a:bodyPr/>
        <a:lstStyle/>
        <a:p>
          <a:r>
            <a:rPr lang="en-GB" sz="1400" b="1"/>
            <a:t>1965</a:t>
          </a:r>
        </a:p>
      </dgm:t>
    </dgm:pt>
    <dgm:pt modelId="{138A58CA-93CC-7947-B04A-B670F3340BED}" type="parTrans" cxnId="{4F9E5F4D-78C9-9540-BF32-59F87A89F101}">
      <dgm:prSet/>
      <dgm:spPr/>
      <dgm:t>
        <a:bodyPr/>
        <a:lstStyle/>
        <a:p>
          <a:endParaRPr lang="en-GB"/>
        </a:p>
      </dgm:t>
    </dgm:pt>
    <dgm:pt modelId="{81E1D93B-096D-824B-A41C-AE44EC45DDBC}" type="sibTrans" cxnId="{4F9E5F4D-78C9-9540-BF32-59F87A89F101}">
      <dgm:prSet/>
      <dgm:spPr/>
      <dgm:t>
        <a:bodyPr/>
        <a:lstStyle/>
        <a:p>
          <a:endParaRPr lang="en-GB"/>
        </a:p>
      </dgm:t>
    </dgm:pt>
    <dgm:pt modelId="{DFF304D1-9947-D743-BA35-D132BA1563FF}">
      <dgm:prSet phldrT="[Text]" custT="1"/>
      <dgm:spPr/>
      <dgm:t>
        <a:bodyPr/>
        <a:lstStyle/>
        <a:p>
          <a:r>
            <a:rPr lang="en-GB" sz="1400" b="1"/>
            <a:t>1955</a:t>
          </a:r>
        </a:p>
      </dgm:t>
    </dgm:pt>
    <dgm:pt modelId="{114BACB7-6116-D54A-B255-D336BBAA48F3}" type="sibTrans" cxnId="{AFC1724B-9B4A-9847-9709-9513926BCFFC}">
      <dgm:prSet/>
      <dgm:spPr/>
      <dgm:t>
        <a:bodyPr/>
        <a:lstStyle/>
        <a:p>
          <a:endParaRPr lang="en-GB"/>
        </a:p>
      </dgm:t>
    </dgm:pt>
    <dgm:pt modelId="{76F6E830-06AF-E044-A9F8-852E06807417}" type="parTrans" cxnId="{AFC1724B-9B4A-9847-9709-9513926BCFFC}">
      <dgm:prSet/>
      <dgm:spPr/>
      <dgm:t>
        <a:bodyPr/>
        <a:lstStyle/>
        <a:p>
          <a:endParaRPr lang="en-GB"/>
        </a:p>
      </dgm:t>
    </dgm:pt>
    <dgm:pt modelId="{AC93C175-B001-164C-9773-EE112136BA0D}">
      <dgm:prSet phldrT="[Text]" custT="1"/>
      <dgm:spPr/>
      <dgm:t>
        <a:bodyPr/>
        <a:lstStyle/>
        <a:p>
          <a:r>
            <a:rPr lang="en-GB" sz="1400" b="1"/>
            <a:t>1956</a:t>
          </a:r>
        </a:p>
      </dgm:t>
    </dgm:pt>
    <dgm:pt modelId="{9307B6E3-0EBC-0144-886B-8F88F066626B}" type="sibTrans" cxnId="{0DE5A3CD-C0C9-1547-AD96-9F1D65C2AB74}">
      <dgm:prSet/>
      <dgm:spPr/>
      <dgm:t>
        <a:bodyPr/>
        <a:lstStyle/>
        <a:p>
          <a:endParaRPr lang="en-GB"/>
        </a:p>
      </dgm:t>
    </dgm:pt>
    <dgm:pt modelId="{65CE5D70-F79F-E941-9BC0-FD3C25255C2E}" type="parTrans" cxnId="{0DE5A3CD-C0C9-1547-AD96-9F1D65C2AB74}">
      <dgm:prSet/>
      <dgm:spPr/>
      <dgm:t>
        <a:bodyPr/>
        <a:lstStyle/>
        <a:p>
          <a:endParaRPr lang="en-GB"/>
        </a:p>
      </dgm:t>
    </dgm:pt>
    <dgm:pt modelId="{697B42AE-494D-8545-92AF-4BD15DA3F14E}" type="pres">
      <dgm:prSet presAssocID="{A5D6B22A-B54C-0F42-9744-110B8998EE43}" presName="Name0" presStyleCnt="0">
        <dgm:presLayoutVars>
          <dgm:dir/>
          <dgm:resizeHandles val="exact"/>
        </dgm:presLayoutVars>
      </dgm:prSet>
      <dgm:spPr/>
    </dgm:pt>
    <dgm:pt modelId="{13A60FF5-AF94-A449-8C48-925A628BECF9}" type="pres">
      <dgm:prSet presAssocID="{A5D6B22A-B54C-0F42-9744-110B8998EE43}" presName="arrow" presStyleLbl="bgShp" presStyleIdx="0" presStyleCnt="1" custAng="0" custFlipVert="1" custScaleX="82235" custScaleY="35469" custLinFactNeighborX="-6427" custLinFactNeighborY="-40366"/>
      <dgm:spPr>
        <a:solidFill>
          <a:schemeClr val="bg2"/>
        </a:solidFill>
      </dgm:spPr>
    </dgm:pt>
    <dgm:pt modelId="{67158E89-8897-4545-9E6E-DEAC185BC1AA}" type="pres">
      <dgm:prSet presAssocID="{A5D6B22A-B54C-0F42-9744-110B8998EE43}" presName="points" presStyleCnt="0"/>
      <dgm:spPr/>
    </dgm:pt>
    <dgm:pt modelId="{0EBC4FCC-BA20-E448-94B0-3396B60280A4}" type="pres">
      <dgm:prSet presAssocID="{DFF304D1-9947-D743-BA35-D132BA1563FF}" presName="compositeA" presStyleCnt="0"/>
      <dgm:spPr/>
    </dgm:pt>
    <dgm:pt modelId="{DF776251-A4E7-E844-B44E-949736E04904}" type="pres">
      <dgm:prSet presAssocID="{DFF304D1-9947-D743-BA35-D132BA1563FF}" presName="textA" presStyleLbl="revTx" presStyleIdx="0" presStyleCnt="5" custFlipVert="0" custScaleX="276153" custScaleY="31227" custLinFactX="200000" custLinFactNeighborX="208357" custLinFactNeighborY="88405">
        <dgm:presLayoutVars>
          <dgm:bulletEnabled val="1"/>
        </dgm:presLayoutVars>
      </dgm:prSet>
      <dgm:spPr/>
    </dgm:pt>
    <dgm:pt modelId="{22473B95-B734-9C4A-B425-7E10DC18B6B8}" type="pres">
      <dgm:prSet presAssocID="{DFF304D1-9947-D743-BA35-D132BA1563FF}" presName="circleA" presStyleLbl="node1" presStyleIdx="0" presStyleCnt="5" custScaleX="104569" custScaleY="104569" custLinFactX="422541" custLinFactNeighborX="500000" custLinFactNeighborY="-86755"/>
      <dgm:spPr>
        <a:xfrm>
          <a:off x="6722326" y="3174700"/>
          <a:ext cx="563880" cy="563880"/>
        </a:xfrm>
        <a:prstGeom prst="ellipse">
          <a:avLst/>
        </a:prstGeom>
        <a:gradFill rotWithShape="0">
          <a:gsLst>
            <a:gs pos="0">
              <a:srgbClr val="4F81BD">
                <a:hueOff val="0"/>
                <a:satOff val="0"/>
                <a:lumOff val="0"/>
                <a:alphaOff val="0"/>
                <a:tint val="100000"/>
                <a:shade val="100000"/>
                <a:satMod val="130000"/>
              </a:srgbClr>
            </a:gs>
            <a:gs pos="100000">
              <a:srgbClr val="4F81BD">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pt>
    <dgm:pt modelId="{98ECC20D-55F6-0842-819F-B049B04C94BF}" type="pres">
      <dgm:prSet presAssocID="{DFF304D1-9947-D743-BA35-D132BA1563FF}" presName="spaceA" presStyleCnt="0"/>
      <dgm:spPr/>
    </dgm:pt>
    <dgm:pt modelId="{75DAEAE4-93EA-2F47-81B2-A50C8D96B67B}" type="pres">
      <dgm:prSet presAssocID="{114BACB7-6116-D54A-B255-D336BBAA48F3}" presName="space" presStyleCnt="0"/>
      <dgm:spPr/>
    </dgm:pt>
    <dgm:pt modelId="{A2A1D293-6B93-524A-AAC8-9FB946A852CE}" type="pres">
      <dgm:prSet presAssocID="{9F3C87C3-A20A-444D-99B3-4FBC4C4135EA}" presName="compositeB" presStyleCnt="0"/>
      <dgm:spPr/>
    </dgm:pt>
    <dgm:pt modelId="{C10D65FD-679F-554A-8CCC-042A7C9E8E70}" type="pres">
      <dgm:prSet presAssocID="{9F3C87C3-A20A-444D-99B3-4FBC4C4135EA}" presName="textB" presStyleLbl="revTx" presStyleIdx="1" presStyleCnt="5" custScaleX="194059" custScaleY="24478" custLinFactNeighborX="-30304" custLinFactNeighborY="-96848">
        <dgm:presLayoutVars>
          <dgm:bulletEnabled val="1"/>
        </dgm:presLayoutVars>
      </dgm:prSet>
      <dgm:spPr/>
    </dgm:pt>
    <dgm:pt modelId="{1F2A0DCB-6B46-B242-AF5E-CFDE4BA72B8B}" type="pres">
      <dgm:prSet presAssocID="{9F3C87C3-A20A-444D-99B3-4FBC4C4135EA}" presName="circleB" presStyleLbl="node1" presStyleIdx="1" presStyleCnt="5" custScaleX="104569" custScaleY="104569" custLinFactX="-200000" custLinFactY="-100000" custLinFactNeighborX="-294600" custLinFactNeighborY="-128808"/>
      <dgm:spPr/>
    </dgm:pt>
    <dgm:pt modelId="{361C3F7F-23EA-A642-B9A1-D677E3779C6C}" type="pres">
      <dgm:prSet presAssocID="{9F3C87C3-A20A-444D-99B3-4FBC4C4135EA}" presName="spaceB" presStyleCnt="0"/>
      <dgm:spPr/>
    </dgm:pt>
    <dgm:pt modelId="{6FA1ECBB-CF87-FB4F-8D82-57D0CE64D15C}" type="pres">
      <dgm:prSet presAssocID="{2FFE8A78-B3EE-1C4C-BA47-C732BBF9340D}" presName="space" presStyleCnt="0"/>
      <dgm:spPr/>
    </dgm:pt>
    <dgm:pt modelId="{4A121EEF-79C5-E342-B173-94A5F027839D}" type="pres">
      <dgm:prSet presAssocID="{AC93C175-B001-164C-9773-EE112136BA0D}" presName="compositeA" presStyleCnt="0"/>
      <dgm:spPr/>
    </dgm:pt>
    <dgm:pt modelId="{11B7FE3E-C4BF-5C43-BB5A-EE6190704D4F}" type="pres">
      <dgm:prSet presAssocID="{AC93C175-B001-164C-9773-EE112136BA0D}" presName="textA" presStyleLbl="revTx" presStyleIdx="2" presStyleCnt="5" custScaleX="208043" custScaleY="18919" custLinFactX="47414" custLinFactNeighborX="100000" custLinFactNeighborY="26763">
        <dgm:presLayoutVars>
          <dgm:bulletEnabled val="1"/>
        </dgm:presLayoutVars>
      </dgm:prSet>
      <dgm:spPr/>
    </dgm:pt>
    <dgm:pt modelId="{18FB8290-283F-F34F-AD50-CC00680CEBA5}" type="pres">
      <dgm:prSet presAssocID="{AC93C175-B001-164C-9773-EE112136BA0D}" presName="circleA" presStyleLbl="node1" presStyleIdx="2" presStyleCnt="5" custScaleX="104569" custScaleY="104569" custLinFactX="342228" custLinFactNeighborX="400000" custLinFactNeighborY="-77821"/>
      <dgm:spPr/>
    </dgm:pt>
    <dgm:pt modelId="{940C2B91-6801-4246-AC4A-49693007C426}" type="pres">
      <dgm:prSet presAssocID="{AC93C175-B001-164C-9773-EE112136BA0D}" presName="spaceA" presStyleCnt="0"/>
      <dgm:spPr/>
    </dgm:pt>
    <dgm:pt modelId="{9BF0A984-84D4-E542-B9E2-9659ADB8E53F}" type="pres">
      <dgm:prSet presAssocID="{9307B6E3-0EBC-0144-886B-8F88F066626B}" presName="space" presStyleCnt="0"/>
      <dgm:spPr/>
    </dgm:pt>
    <dgm:pt modelId="{47B24CA3-A97A-8A45-B755-7FFB17D925BF}" type="pres">
      <dgm:prSet presAssocID="{959F3932-C9A4-D645-A505-532F92BE421E}" presName="compositeB" presStyleCnt="0"/>
      <dgm:spPr/>
    </dgm:pt>
    <dgm:pt modelId="{15CE66DF-1F25-1A47-B727-B831040935AE}" type="pres">
      <dgm:prSet presAssocID="{959F3932-C9A4-D645-A505-532F92BE421E}" presName="textB" presStyleLbl="revTx" presStyleIdx="3" presStyleCnt="5" custScaleX="307079" custScaleY="55099" custLinFactX="-300000" custLinFactY="-44330" custLinFactNeighborX="-386824" custLinFactNeighborY="-100000">
        <dgm:presLayoutVars>
          <dgm:bulletEnabled val="1"/>
        </dgm:presLayoutVars>
      </dgm:prSet>
      <dgm:spPr/>
    </dgm:pt>
    <dgm:pt modelId="{C85310DB-7D0E-E04C-968F-525A33C7F837}" type="pres">
      <dgm:prSet presAssocID="{959F3932-C9A4-D645-A505-532F92BE421E}" presName="circleB" presStyleLbl="node1" presStyleIdx="3" presStyleCnt="5" custScaleX="104569" custScaleY="104569" custLinFactX="-512480" custLinFactY="-100000" custLinFactNeighborX="-600000" custLinFactNeighborY="-104314"/>
      <dgm:spPr/>
    </dgm:pt>
    <dgm:pt modelId="{F364AF2A-ADDF-AD4B-85F3-803059D3E24D}" type="pres">
      <dgm:prSet presAssocID="{959F3932-C9A4-D645-A505-532F92BE421E}" presName="spaceB" presStyleCnt="0"/>
      <dgm:spPr/>
    </dgm:pt>
    <dgm:pt modelId="{B150EFA7-26C9-E042-A031-D00614D42B79}" type="pres">
      <dgm:prSet presAssocID="{332CBAE9-AE39-FF46-B0FE-BAEDBC474674}" presName="space" presStyleCnt="0"/>
      <dgm:spPr/>
    </dgm:pt>
    <dgm:pt modelId="{C45D59CF-BBE3-0940-ABCD-57EAFD53DA1B}" type="pres">
      <dgm:prSet presAssocID="{FC19AE0F-F70F-E947-A8D0-475C4727BBF1}" presName="compositeA" presStyleCnt="0"/>
      <dgm:spPr/>
    </dgm:pt>
    <dgm:pt modelId="{D1CBD945-16F0-E84C-999E-0ED94D8AC96A}" type="pres">
      <dgm:prSet presAssocID="{FC19AE0F-F70F-E947-A8D0-475C4727BBF1}" presName="textA" presStyleLbl="revTx" presStyleIdx="4" presStyleCnt="5" custFlipVert="0" custScaleX="128902" custScaleY="22470" custLinFactX="-54871" custLinFactNeighborX="-100000" custLinFactNeighborY="88241">
        <dgm:presLayoutVars>
          <dgm:bulletEnabled val="1"/>
        </dgm:presLayoutVars>
      </dgm:prSet>
      <dgm:spPr/>
    </dgm:pt>
    <dgm:pt modelId="{6AAE98A2-7BFD-B64D-8D61-F5BD96DC90C7}" type="pres">
      <dgm:prSet presAssocID="{FC19AE0F-F70F-E947-A8D0-475C4727BBF1}" presName="circleA" presStyleLbl="node1" presStyleIdx="4" presStyleCnt="5" custScaleX="104569" custScaleY="104569" custLinFactX="-354071" custLinFactNeighborX="-400000" custLinFactNeighborY="-77999"/>
      <dgm:spPr/>
    </dgm:pt>
    <dgm:pt modelId="{5BD4AAE8-5C77-C44C-9C92-11997E17E045}" type="pres">
      <dgm:prSet presAssocID="{FC19AE0F-F70F-E947-A8D0-475C4727BBF1}" presName="spaceA" presStyleCnt="0"/>
      <dgm:spPr/>
    </dgm:pt>
  </dgm:ptLst>
  <dgm:cxnLst>
    <dgm:cxn modelId="{714E4816-E15D-3642-AD9E-B82438A2F80F}" srcId="{A5D6B22A-B54C-0F42-9744-110B8998EE43}" destId="{9F3C87C3-A20A-444D-99B3-4FBC4C4135EA}" srcOrd="1" destOrd="0" parTransId="{623B3A0F-F03C-1243-87B7-042A2E87D9E9}" sibTransId="{2FFE8A78-B3EE-1C4C-BA47-C732BBF9340D}"/>
    <dgm:cxn modelId="{69E59C2B-36F5-4141-9B56-EECEB1C840EB}" type="presOf" srcId="{A5D6B22A-B54C-0F42-9744-110B8998EE43}" destId="{697B42AE-494D-8545-92AF-4BD15DA3F14E}" srcOrd="0" destOrd="0" presId="urn:microsoft.com/office/officeart/2005/8/layout/hProcess11"/>
    <dgm:cxn modelId="{745E453A-7623-8548-9DEB-8ED369327990}" type="presOf" srcId="{959F3932-C9A4-D645-A505-532F92BE421E}" destId="{15CE66DF-1F25-1A47-B727-B831040935AE}" srcOrd="0" destOrd="0" presId="urn:microsoft.com/office/officeart/2005/8/layout/hProcess11"/>
    <dgm:cxn modelId="{ABF48B3C-7E20-AB4D-891E-F8E38DA6CE09}" type="presOf" srcId="{AC93C175-B001-164C-9773-EE112136BA0D}" destId="{11B7FE3E-C4BF-5C43-BB5A-EE6190704D4F}" srcOrd="0" destOrd="0" presId="urn:microsoft.com/office/officeart/2005/8/layout/hProcess11"/>
    <dgm:cxn modelId="{CCAA9C48-BD1B-144C-9E22-D58FACF17246}" type="presOf" srcId="{9F3C87C3-A20A-444D-99B3-4FBC4C4135EA}" destId="{C10D65FD-679F-554A-8CCC-042A7C9E8E70}" srcOrd="0" destOrd="0" presId="urn:microsoft.com/office/officeart/2005/8/layout/hProcess11"/>
    <dgm:cxn modelId="{AFC1724B-9B4A-9847-9709-9513926BCFFC}" srcId="{A5D6B22A-B54C-0F42-9744-110B8998EE43}" destId="{DFF304D1-9947-D743-BA35-D132BA1563FF}" srcOrd="0" destOrd="0" parTransId="{76F6E830-06AF-E044-A9F8-852E06807417}" sibTransId="{114BACB7-6116-D54A-B255-D336BBAA48F3}"/>
    <dgm:cxn modelId="{4F9E5F4D-78C9-9540-BF32-59F87A89F101}" srcId="{A5D6B22A-B54C-0F42-9744-110B8998EE43}" destId="{FC19AE0F-F70F-E947-A8D0-475C4727BBF1}" srcOrd="4" destOrd="0" parTransId="{138A58CA-93CC-7947-B04A-B670F3340BED}" sibTransId="{81E1D93B-096D-824B-A41C-AE44EC45DDBC}"/>
    <dgm:cxn modelId="{29124D71-7FE0-CF41-8010-6C92E16A3A30}" srcId="{A5D6B22A-B54C-0F42-9744-110B8998EE43}" destId="{959F3932-C9A4-D645-A505-532F92BE421E}" srcOrd="3" destOrd="0" parTransId="{6434B1CC-8554-0C42-BE7D-04246CCB90E3}" sibTransId="{332CBAE9-AE39-FF46-B0FE-BAEDBC474674}"/>
    <dgm:cxn modelId="{987969C6-A45E-8E45-A5CF-3D6BB8A0C70A}" type="presOf" srcId="{DFF304D1-9947-D743-BA35-D132BA1563FF}" destId="{DF776251-A4E7-E844-B44E-949736E04904}" srcOrd="0" destOrd="0" presId="urn:microsoft.com/office/officeart/2005/8/layout/hProcess11"/>
    <dgm:cxn modelId="{0DE5A3CD-C0C9-1547-AD96-9F1D65C2AB74}" srcId="{A5D6B22A-B54C-0F42-9744-110B8998EE43}" destId="{AC93C175-B001-164C-9773-EE112136BA0D}" srcOrd="2" destOrd="0" parTransId="{65CE5D70-F79F-E941-9BC0-FD3C25255C2E}" sibTransId="{9307B6E3-0EBC-0144-886B-8F88F066626B}"/>
    <dgm:cxn modelId="{1A87F1E6-A962-9E41-B0BB-EE0E269465BD}" type="presOf" srcId="{FC19AE0F-F70F-E947-A8D0-475C4727BBF1}" destId="{D1CBD945-16F0-E84C-999E-0ED94D8AC96A}" srcOrd="0" destOrd="0" presId="urn:microsoft.com/office/officeart/2005/8/layout/hProcess11"/>
    <dgm:cxn modelId="{EFD08E92-B6B9-A14F-8E0E-22C2B61EC234}" type="presParOf" srcId="{697B42AE-494D-8545-92AF-4BD15DA3F14E}" destId="{13A60FF5-AF94-A449-8C48-925A628BECF9}" srcOrd="0" destOrd="0" presId="urn:microsoft.com/office/officeart/2005/8/layout/hProcess11"/>
    <dgm:cxn modelId="{A8FE8C9F-296E-C040-A800-8C1F998B1D1A}" type="presParOf" srcId="{697B42AE-494D-8545-92AF-4BD15DA3F14E}" destId="{67158E89-8897-4545-9E6E-DEAC185BC1AA}" srcOrd="1" destOrd="0" presId="urn:microsoft.com/office/officeart/2005/8/layout/hProcess11"/>
    <dgm:cxn modelId="{A24C42C7-0F3E-6F43-A29C-AB7BE7040249}" type="presParOf" srcId="{67158E89-8897-4545-9E6E-DEAC185BC1AA}" destId="{0EBC4FCC-BA20-E448-94B0-3396B60280A4}" srcOrd="0" destOrd="0" presId="urn:microsoft.com/office/officeart/2005/8/layout/hProcess11"/>
    <dgm:cxn modelId="{6353F3B5-01C3-3745-83A9-4797F26B5D01}" type="presParOf" srcId="{0EBC4FCC-BA20-E448-94B0-3396B60280A4}" destId="{DF776251-A4E7-E844-B44E-949736E04904}" srcOrd="0" destOrd="0" presId="urn:microsoft.com/office/officeart/2005/8/layout/hProcess11"/>
    <dgm:cxn modelId="{D2D0D39A-C08D-D342-A28C-80AD201F2868}" type="presParOf" srcId="{0EBC4FCC-BA20-E448-94B0-3396B60280A4}" destId="{22473B95-B734-9C4A-B425-7E10DC18B6B8}" srcOrd="1" destOrd="0" presId="urn:microsoft.com/office/officeart/2005/8/layout/hProcess11"/>
    <dgm:cxn modelId="{46E74D3C-5938-2845-9D25-3499C1090A8F}" type="presParOf" srcId="{0EBC4FCC-BA20-E448-94B0-3396B60280A4}" destId="{98ECC20D-55F6-0842-819F-B049B04C94BF}" srcOrd="2" destOrd="0" presId="urn:microsoft.com/office/officeart/2005/8/layout/hProcess11"/>
    <dgm:cxn modelId="{9BB1EB85-7E2B-1947-9273-A692BACB0A39}" type="presParOf" srcId="{67158E89-8897-4545-9E6E-DEAC185BC1AA}" destId="{75DAEAE4-93EA-2F47-81B2-A50C8D96B67B}" srcOrd="1" destOrd="0" presId="urn:microsoft.com/office/officeart/2005/8/layout/hProcess11"/>
    <dgm:cxn modelId="{C8DD2729-F57A-064C-8E99-78E72CFB6575}" type="presParOf" srcId="{67158E89-8897-4545-9E6E-DEAC185BC1AA}" destId="{A2A1D293-6B93-524A-AAC8-9FB946A852CE}" srcOrd="2" destOrd="0" presId="urn:microsoft.com/office/officeart/2005/8/layout/hProcess11"/>
    <dgm:cxn modelId="{AE735123-7362-524B-A7FC-C2D1E727F04D}" type="presParOf" srcId="{A2A1D293-6B93-524A-AAC8-9FB946A852CE}" destId="{C10D65FD-679F-554A-8CCC-042A7C9E8E70}" srcOrd="0" destOrd="0" presId="urn:microsoft.com/office/officeart/2005/8/layout/hProcess11"/>
    <dgm:cxn modelId="{CC6E9828-6D29-C94C-B9F9-C1516D0D2332}" type="presParOf" srcId="{A2A1D293-6B93-524A-AAC8-9FB946A852CE}" destId="{1F2A0DCB-6B46-B242-AF5E-CFDE4BA72B8B}" srcOrd="1" destOrd="0" presId="urn:microsoft.com/office/officeart/2005/8/layout/hProcess11"/>
    <dgm:cxn modelId="{053C3E15-172D-B54A-B82D-820D7AC6603E}" type="presParOf" srcId="{A2A1D293-6B93-524A-AAC8-9FB946A852CE}" destId="{361C3F7F-23EA-A642-B9A1-D677E3779C6C}" srcOrd="2" destOrd="0" presId="urn:microsoft.com/office/officeart/2005/8/layout/hProcess11"/>
    <dgm:cxn modelId="{FE3D4A9D-6540-C748-B762-689DEF2100FC}" type="presParOf" srcId="{67158E89-8897-4545-9E6E-DEAC185BC1AA}" destId="{6FA1ECBB-CF87-FB4F-8D82-57D0CE64D15C}" srcOrd="3" destOrd="0" presId="urn:microsoft.com/office/officeart/2005/8/layout/hProcess11"/>
    <dgm:cxn modelId="{69749901-D6C7-274A-A82D-8A8824329CEC}" type="presParOf" srcId="{67158E89-8897-4545-9E6E-DEAC185BC1AA}" destId="{4A121EEF-79C5-E342-B173-94A5F027839D}" srcOrd="4" destOrd="0" presId="urn:microsoft.com/office/officeart/2005/8/layout/hProcess11"/>
    <dgm:cxn modelId="{E01732D1-FAD9-1948-B8BB-77AD968AAD44}" type="presParOf" srcId="{4A121EEF-79C5-E342-B173-94A5F027839D}" destId="{11B7FE3E-C4BF-5C43-BB5A-EE6190704D4F}" srcOrd="0" destOrd="0" presId="urn:microsoft.com/office/officeart/2005/8/layout/hProcess11"/>
    <dgm:cxn modelId="{447D7F36-47B2-154B-91E4-F5DC974A1BE0}" type="presParOf" srcId="{4A121EEF-79C5-E342-B173-94A5F027839D}" destId="{18FB8290-283F-F34F-AD50-CC00680CEBA5}" srcOrd="1" destOrd="0" presId="urn:microsoft.com/office/officeart/2005/8/layout/hProcess11"/>
    <dgm:cxn modelId="{89CA1761-A04E-CB4B-AC0A-3DFC55F15B9A}" type="presParOf" srcId="{4A121EEF-79C5-E342-B173-94A5F027839D}" destId="{940C2B91-6801-4246-AC4A-49693007C426}" srcOrd="2" destOrd="0" presId="urn:microsoft.com/office/officeart/2005/8/layout/hProcess11"/>
    <dgm:cxn modelId="{513AF0EA-B5AD-D24B-9E7A-0F82DDE835A0}" type="presParOf" srcId="{67158E89-8897-4545-9E6E-DEAC185BC1AA}" destId="{9BF0A984-84D4-E542-B9E2-9659ADB8E53F}" srcOrd="5" destOrd="0" presId="urn:microsoft.com/office/officeart/2005/8/layout/hProcess11"/>
    <dgm:cxn modelId="{6ABFB525-E3BE-EE48-81AC-C7B2A2CA3423}" type="presParOf" srcId="{67158E89-8897-4545-9E6E-DEAC185BC1AA}" destId="{47B24CA3-A97A-8A45-B755-7FFB17D925BF}" srcOrd="6" destOrd="0" presId="urn:microsoft.com/office/officeart/2005/8/layout/hProcess11"/>
    <dgm:cxn modelId="{1864FB8C-2DAD-B849-B331-D7F4F0D82BD8}" type="presParOf" srcId="{47B24CA3-A97A-8A45-B755-7FFB17D925BF}" destId="{15CE66DF-1F25-1A47-B727-B831040935AE}" srcOrd="0" destOrd="0" presId="urn:microsoft.com/office/officeart/2005/8/layout/hProcess11"/>
    <dgm:cxn modelId="{E1E92020-75CD-5B4D-92F2-9A8E739B9A0D}" type="presParOf" srcId="{47B24CA3-A97A-8A45-B755-7FFB17D925BF}" destId="{C85310DB-7D0E-E04C-968F-525A33C7F837}" srcOrd="1" destOrd="0" presId="urn:microsoft.com/office/officeart/2005/8/layout/hProcess11"/>
    <dgm:cxn modelId="{B118DB20-FFAA-3741-A8D7-FA5A2B183F79}" type="presParOf" srcId="{47B24CA3-A97A-8A45-B755-7FFB17D925BF}" destId="{F364AF2A-ADDF-AD4B-85F3-803059D3E24D}" srcOrd="2" destOrd="0" presId="urn:microsoft.com/office/officeart/2005/8/layout/hProcess11"/>
    <dgm:cxn modelId="{44EE1387-C076-E241-916D-FB5AF669B3A0}" type="presParOf" srcId="{67158E89-8897-4545-9E6E-DEAC185BC1AA}" destId="{B150EFA7-26C9-E042-A031-D00614D42B79}" srcOrd="7" destOrd="0" presId="urn:microsoft.com/office/officeart/2005/8/layout/hProcess11"/>
    <dgm:cxn modelId="{ED685EA1-1254-954D-8957-791BCA4471B3}" type="presParOf" srcId="{67158E89-8897-4545-9E6E-DEAC185BC1AA}" destId="{C45D59CF-BBE3-0940-ABCD-57EAFD53DA1B}" srcOrd="8" destOrd="0" presId="urn:microsoft.com/office/officeart/2005/8/layout/hProcess11"/>
    <dgm:cxn modelId="{024DD643-2E94-AB44-837C-C706E6B18252}" type="presParOf" srcId="{C45D59CF-BBE3-0940-ABCD-57EAFD53DA1B}" destId="{D1CBD945-16F0-E84C-999E-0ED94D8AC96A}" srcOrd="0" destOrd="0" presId="urn:microsoft.com/office/officeart/2005/8/layout/hProcess11"/>
    <dgm:cxn modelId="{9ED2FD82-37DF-8C43-B17F-5E4DD1855D25}" type="presParOf" srcId="{C45D59CF-BBE3-0940-ABCD-57EAFD53DA1B}" destId="{6AAE98A2-7BFD-B64D-8D61-F5BD96DC90C7}" srcOrd="1" destOrd="0" presId="urn:microsoft.com/office/officeart/2005/8/layout/hProcess11"/>
    <dgm:cxn modelId="{117AA397-390A-BD43-B962-AEA217EA8682}" type="presParOf" srcId="{C45D59CF-BBE3-0940-ABCD-57EAFD53DA1B}" destId="{5BD4AAE8-5C77-C44C-9C92-11997E17E045}"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A60FF5-AF94-A449-8C48-925A628BECF9}">
      <dsp:nvSpPr>
        <dsp:cNvPr id="0" name=""/>
        <dsp:cNvSpPr/>
      </dsp:nvSpPr>
      <dsp:spPr>
        <a:xfrm flipV="1">
          <a:off x="671052" y="914261"/>
          <a:ext cx="8010429" cy="502443"/>
        </a:xfrm>
        <a:prstGeom prst="notchedRightArrow">
          <a:avLst/>
        </a:prstGeom>
        <a:solidFill>
          <a:schemeClr val="bg2"/>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DF776251-A4E7-E844-B44E-949736E04904}">
      <dsp:nvSpPr>
        <dsp:cNvPr id="0" name=""/>
        <dsp:cNvSpPr/>
      </dsp:nvSpPr>
      <dsp:spPr>
        <a:xfrm>
          <a:off x="3588585" y="1454179"/>
          <a:ext cx="2133725" cy="430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n-GB" sz="1400" b="1" kern="1200"/>
            <a:t>1955</a:t>
          </a:r>
        </a:p>
      </dsp:txBody>
      <dsp:txXfrm>
        <a:off x="3588585" y="1454179"/>
        <a:ext cx="2133725" cy="430022"/>
      </dsp:txXfrm>
    </dsp:sp>
    <dsp:sp modelId="{22473B95-B734-9C4A-B425-7E10DC18B6B8}">
      <dsp:nvSpPr>
        <dsp:cNvPr id="0" name=""/>
        <dsp:cNvSpPr/>
      </dsp:nvSpPr>
      <dsp:spPr>
        <a:xfrm>
          <a:off x="4496280" y="1005918"/>
          <a:ext cx="360001" cy="360001"/>
        </a:xfrm>
        <a:prstGeom prst="ellipse">
          <a:avLst/>
        </a:prstGeom>
        <a:gradFill rotWithShape="0">
          <a:gsLst>
            <a:gs pos="0">
              <a:srgbClr val="4F81BD">
                <a:hueOff val="0"/>
                <a:satOff val="0"/>
                <a:lumOff val="0"/>
                <a:alphaOff val="0"/>
                <a:tint val="100000"/>
                <a:shade val="100000"/>
                <a:satMod val="130000"/>
              </a:srgbClr>
            </a:gs>
            <a:gs pos="100000">
              <a:srgbClr val="4F81BD">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C10D65FD-679F-554A-8CCC-042A7C9E8E70}">
      <dsp:nvSpPr>
        <dsp:cNvPr id="0" name=""/>
        <dsp:cNvSpPr/>
      </dsp:nvSpPr>
      <dsp:spPr>
        <a:xfrm>
          <a:off x="2371582" y="1511951"/>
          <a:ext cx="1499417" cy="337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en-GB" sz="1400" b="1" kern="1200"/>
            <a:t>1954</a:t>
          </a:r>
        </a:p>
      </dsp:txBody>
      <dsp:txXfrm>
        <a:off x="2371582" y="1511951"/>
        <a:ext cx="1499417" cy="337083"/>
      </dsp:txXfrm>
    </dsp:sp>
    <dsp:sp modelId="{1F2A0DCB-6B46-B242-AF5E-CFDE4BA72B8B}">
      <dsp:nvSpPr>
        <dsp:cNvPr id="0" name=""/>
        <dsp:cNvSpPr/>
      </dsp:nvSpPr>
      <dsp:spPr>
        <a:xfrm>
          <a:off x="1472670" y="1013637"/>
          <a:ext cx="360001" cy="360001"/>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11B7FE3E-C4BF-5C43-BB5A-EE6190704D4F}">
      <dsp:nvSpPr>
        <dsp:cNvPr id="0" name=""/>
        <dsp:cNvSpPr/>
      </dsp:nvSpPr>
      <dsp:spPr>
        <a:xfrm>
          <a:off x="5282775" y="1581477"/>
          <a:ext cx="1607466" cy="260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n-GB" sz="1400" b="1" kern="1200"/>
            <a:t>1956</a:t>
          </a:r>
        </a:p>
      </dsp:txBody>
      <dsp:txXfrm>
        <a:off x="5282775" y="1581477"/>
        <a:ext cx="1607466" cy="260530"/>
      </dsp:txXfrm>
    </dsp:sp>
    <dsp:sp modelId="{18FB8290-283F-F34F-AD50-CC00680CEBA5}">
      <dsp:nvSpPr>
        <dsp:cNvPr id="0" name=""/>
        <dsp:cNvSpPr/>
      </dsp:nvSpPr>
      <dsp:spPr>
        <a:xfrm>
          <a:off x="7322793" y="1019703"/>
          <a:ext cx="360001" cy="360001"/>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15CE66DF-1F25-1A47-B727-B831040935AE}">
      <dsp:nvSpPr>
        <dsp:cNvPr id="0" name=""/>
        <dsp:cNvSpPr/>
      </dsp:nvSpPr>
      <dsp:spPr>
        <a:xfrm>
          <a:off x="483060" y="541824"/>
          <a:ext cx="2372678" cy="758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en-GB" sz="1400" b="1" kern="1200"/>
            <a:t>1936</a:t>
          </a:r>
        </a:p>
        <a:p>
          <a:pPr marL="0" lvl="0" indent="0" algn="ctr" defTabSz="622300">
            <a:lnSpc>
              <a:spcPct val="90000"/>
            </a:lnSpc>
            <a:spcBef>
              <a:spcPct val="0"/>
            </a:spcBef>
            <a:spcAft>
              <a:spcPct val="35000"/>
            </a:spcAft>
            <a:buNone/>
          </a:pPr>
          <a:endParaRPr lang="en-GB" sz="1400" kern="1200"/>
        </a:p>
      </dsp:txBody>
      <dsp:txXfrm>
        <a:off x="483060" y="541824"/>
        <a:ext cx="2372678" cy="758760"/>
      </dsp:txXfrm>
    </dsp:sp>
    <dsp:sp modelId="{C85310DB-7D0E-E04C-968F-525A33C7F837}">
      <dsp:nvSpPr>
        <dsp:cNvPr id="0" name=""/>
        <dsp:cNvSpPr/>
      </dsp:nvSpPr>
      <dsp:spPr>
        <a:xfrm>
          <a:off x="2966266" y="992543"/>
          <a:ext cx="360001" cy="360001"/>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D1CBD945-16F0-E84C-999E-0ED94D8AC96A}">
      <dsp:nvSpPr>
        <dsp:cNvPr id="0" name=""/>
        <dsp:cNvSpPr/>
      </dsp:nvSpPr>
      <dsp:spPr>
        <a:xfrm>
          <a:off x="6979159" y="643863"/>
          <a:ext cx="995975" cy="3094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n-GB" sz="1400" b="1" kern="1200"/>
            <a:t>1965</a:t>
          </a:r>
        </a:p>
      </dsp:txBody>
      <dsp:txXfrm>
        <a:off x="6979159" y="643863"/>
        <a:ext cx="995975" cy="309431"/>
      </dsp:txXfrm>
    </dsp:sp>
    <dsp:sp modelId="{6AAE98A2-7BFD-B64D-8D61-F5BD96DC90C7}">
      <dsp:nvSpPr>
        <dsp:cNvPr id="0" name=""/>
        <dsp:cNvSpPr/>
      </dsp:nvSpPr>
      <dsp:spPr>
        <a:xfrm>
          <a:off x="5923126" y="1005915"/>
          <a:ext cx="360001" cy="360001"/>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A60FF5-AF94-A449-8C48-925A628BECF9}">
      <dsp:nvSpPr>
        <dsp:cNvPr id="0" name=""/>
        <dsp:cNvSpPr/>
      </dsp:nvSpPr>
      <dsp:spPr>
        <a:xfrm flipV="1">
          <a:off x="671052" y="921263"/>
          <a:ext cx="8010429" cy="488438"/>
        </a:xfrm>
        <a:prstGeom prst="notchedRightArrow">
          <a:avLst/>
        </a:prstGeom>
        <a:solidFill>
          <a:schemeClr val="bg2"/>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DF776251-A4E7-E844-B44E-949736E04904}">
      <dsp:nvSpPr>
        <dsp:cNvPr id="0" name=""/>
        <dsp:cNvSpPr/>
      </dsp:nvSpPr>
      <dsp:spPr>
        <a:xfrm>
          <a:off x="3588585" y="1454179"/>
          <a:ext cx="2133725" cy="430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n-GB" sz="1400" b="1" kern="1200"/>
            <a:t>1955</a:t>
          </a:r>
        </a:p>
      </dsp:txBody>
      <dsp:txXfrm>
        <a:off x="3588585" y="1454179"/>
        <a:ext cx="2133725" cy="430022"/>
      </dsp:txXfrm>
    </dsp:sp>
    <dsp:sp modelId="{22473B95-B734-9C4A-B425-7E10DC18B6B8}">
      <dsp:nvSpPr>
        <dsp:cNvPr id="0" name=""/>
        <dsp:cNvSpPr/>
      </dsp:nvSpPr>
      <dsp:spPr>
        <a:xfrm>
          <a:off x="4496280" y="1005918"/>
          <a:ext cx="360001" cy="360001"/>
        </a:xfrm>
        <a:prstGeom prst="ellipse">
          <a:avLst/>
        </a:prstGeom>
        <a:gradFill rotWithShape="0">
          <a:gsLst>
            <a:gs pos="0">
              <a:srgbClr val="4F81BD">
                <a:hueOff val="0"/>
                <a:satOff val="0"/>
                <a:lumOff val="0"/>
                <a:alphaOff val="0"/>
                <a:tint val="100000"/>
                <a:shade val="100000"/>
                <a:satMod val="130000"/>
              </a:srgbClr>
            </a:gs>
            <a:gs pos="100000">
              <a:srgbClr val="4F81BD">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C10D65FD-679F-554A-8CCC-042A7C9E8E70}">
      <dsp:nvSpPr>
        <dsp:cNvPr id="0" name=""/>
        <dsp:cNvSpPr/>
      </dsp:nvSpPr>
      <dsp:spPr>
        <a:xfrm>
          <a:off x="2371582" y="1511951"/>
          <a:ext cx="1499417" cy="337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en-GB" sz="1400" b="1" kern="1200"/>
            <a:t>1954</a:t>
          </a:r>
        </a:p>
      </dsp:txBody>
      <dsp:txXfrm>
        <a:off x="2371582" y="1511951"/>
        <a:ext cx="1499417" cy="337083"/>
      </dsp:txXfrm>
    </dsp:sp>
    <dsp:sp modelId="{1F2A0DCB-6B46-B242-AF5E-CFDE4BA72B8B}">
      <dsp:nvSpPr>
        <dsp:cNvPr id="0" name=""/>
        <dsp:cNvSpPr/>
      </dsp:nvSpPr>
      <dsp:spPr>
        <a:xfrm>
          <a:off x="1472670" y="1013637"/>
          <a:ext cx="360001" cy="360001"/>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11B7FE3E-C4BF-5C43-BB5A-EE6190704D4F}">
      <dsp:nvSpPr>
        <dsp:cNvPr id="0" name=""/>
        <dsp:cNvSpPr/>
      </dsp:nvSpPr>
      <dsp:spPr>
        <a:xfrm>
          <a:off x="5282790" y="647688"/>
          <a:ext cx="1607466" cy="260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n-GB" sz="1400" b="1" kern="1200"/>
            <a:t>1956</a:t>
          </a:r>
        </a:p>
      </dsp:txBody>
      <dsp:txXfrm>
        <a:off x="5282790" y="647688"/>
        <a:ext cx="1607466" cy="260530"/>
      </dsp:txXfrm>
    </dsp:sp>
    <dsp:sp modelId="{18FB8290-283F-F34F-AD50-CC00680CEBA5}">
      <dsp:nvSpPr>
        <dsp:cNvPr id="0" name=""/>
        <dsp:cNvSpPr/>
      </dsp:nvSpPr>
      <dsp:spPr>
        <a:xfrm>
          <a:off x="7322793" y="994302"/>
          <a:ext cx="360001" cy="360001"/>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15CE66DF-1F25-1A47-B727-B831040935AE}">
      <dsp:nvSpPr>
        <dsp:cNvPr id="0" name=""/>
        <dsp:cNvSpPr/>
      </dsp:nvSpPr>
      <dsp:spPr>
        <a:xfrm>
          <a:off x="483060" y="541824"/>
          <a:ext cx="2372678" cy="758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en-GB" sz="1400" b="1" kern="1200"/>
            <a:t>1936</a:t>
          </a:r>
        </a:p>
        <a:p>
          <a:pPr marL="0" lvl="0" indent="0" algn="ctr" defTabSz="622300">
            <a:lnSpc>
              <a:spcPct val="90000"/>
            </a:lnSpc>
            <a:spcBef>
              <a:spcPct val="0"/>
            </a:spcBef>
            <a:spcAft>
              <a:spcPct val="35000"/>
            </a:spcAft>
            <a:buNone/>
          </a:pPr>
          <a:endParaRPr lang="en-GB" sz="1400" kern="1200"/>
        </a:p>
      </dsp:txBody>
      <dsp:txXfrm>
        <a:off x="483060" y="541824"/>
        <a:ext cx="2372678" cy="758760"/>
      </dsp:txXfrm>
    </dsp:sp>
    <dsp:sp modelId="{C85310DB-7D0E-E04C-968F-525A33C7F837}">
      <dsp:nvSpPr>
        <dsp:cNvPr id="0" name=""/>
        <dsp:cNvSpPr/>
      </dsp:nvSpPr>
      <dsp:spPr>
        <a:xfrm>
          <a:off x="2966266" y="992543"/>
          <a:ext cx="360001" cy="360001"/>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D1CBD945-16F0-E84C-999E-0ED94D8AC96A}">
      <dsp:nvSpPr>
        <dsp:cNvPr id="0" name=""/>
        <dsp:cNvSpPr/>
      </dsp:nvSpPr>
      <dsp:spPr>
        <a:xfrm>
          <a:off x="7004564" y="1482068"/>
          <a:ext cx="995975" cy="3094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n-GB" sz="1400" b="1" kern="1200"/>
            <a:t>1965</a:t>
          </a:r>
        </a:p>
      </dsp:txBody>
      <dsp:txXfrm>
        <a:off x="7004564" y="1482068"/>
        <a:ext cx="995975" cy="309431"/>
      </dsp:txXfrm>
    </dsp:sp>
    <dsp:sp modelId="{6AAE98A2-7BFD-B64D-8D61-F5BD96DC90C7}">
      <dsp:nvSpPr>
        <dsp:cNvPr id="0" name=""/>
        <dsp:cNvSpPr/>
      </dsp:nvSpPr>
      <dsp:spPr>
        <a:xfrm>
          <a:off x="5923126" y="1005915"/>
          <a:ext cx="360001" cy="360001"/>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10T05:39:18.087"/>
    </inkml:context>
    <inkml:brush xml:id="br0">
      <inkml:brushProperty name="width" value="0.1" units="cm"/>
      <inkml:brushProperty name="height" value="0.1" units="cm"/>
    </inkml:brush>
  </inkml:definitions>
  <inkml:trace contextRef="#ctx0" brushRef="#br0">3545 1196 16383 0 0,'0'0'0'0'0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36756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52529" cy="736270"/>
          </a:xfrm>
          <a:prstGeom prst="rect">
            <a:avLst/>
          </a:prstGeom>
          <a:gradFill>
            <a:gsLst>
              <a:gs pos="1000">
                <a:srgbClr val="166018"/>
              </a:gs>
              <a:gs pos="52000">
                <a:srgbClr val="00B0F0"/>
              </a:gs>
              <a:gs pos="100000">
                <a:schemeClr val="tx2">
                  <a:lumMod val="75000"/>
                </a:schemeClr>
              </a:gs>
              <a:gs pos="100000">
                <a:srgbClr val="4D0808"/>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prstClr val="white"/>
                </a:solidFill>
                <a:latin typeface="Franklin Gothic Demi" pitchFamily="34" charset="0"/>
              </a:rPr>
              <a:t>INDIAN INSTITUTE OF TECHNOLOGY ROORKEE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77895" y="-1281"/>
            <a:ext cx="755828" cy="732103"/>
          </a:xfrm>
          <a:prstGeom prst="rect">
            <a:avLst/>
          </a:prstGeom>
        </p:spPr>
      </p:pic>
      <p:pic>
        <p:nvPicPr>
          <p:cNvPr id="1027"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006150"/>
            <a:ext cx="9133727" cy="185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0335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64285" y="-1480"/>
            <a:ext cx="979715" cy="961360"/>
          </a:xfrm>
          <a:prstGeom prst="rect">
            <a:avLst/>
          </a:prstGeom>
        </p:spPr>
      </p:pic>
      <p:cxnSp>
        <p:nvCxnSpPr>
          <p:cNvPr id="8" name="Straight Connector 7"/>
          <p:cNvCxnSpPr/>
          <p:nvPr userDrawn="1"/>
        </p:nvCxnSpPr>
        <p:spPr>
          <a:xfrm>
            <a:off x="0" y="990600"/>
            <a:ext cx="9144000"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756400"/>
            <a:ext cx="9144000" cy="0"/>
          </a:xfrm>
          <a:prstGeom prst="line">
            <a:avLst/>
          </a:prstGeom>
          <a:ln w="2222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64197" y="6447291"/>
            <a:ext cx="16668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userDrawn="1"/>
        </p:nvPicPr>
        <p:blipFill>
          <a:blip r:embed="rId4">
            <a:lum bright="3000"/>
          </a:blip>
          <a:stretch>
            <a:fillRect/>
          </a:stretch>
        </p:blipFill>
        <p:spPr>
          <a:xfrm>
            <a:off x="1873072" y="2118212"/>
            <a:ext cx="5321656" cy="3510576"/>
          </a:xfrm>
          <a:prstGeom prst="rect">
            <a:avLst/>
          </a:prstGeom>
        </p:spPr>
      </p:pic>
      <p:sp>
        <p:nvSpPr>
          <p:cNvPr id="17"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a:p>
        </p:txBody>
      </p:sp>
      <p:sp>
        <p:nvSpPr>
          <p:cNvPr id="11" name="Title 1"/>
          <p:cNvSpPr>
            <a:spLocks noGrp="1"/>
          </p:cNvSpPr>
          <p:nvPr>
            <p:ph type="title"/>
          </p:nvPr>
        </p:nvSpPr>
        <p:spPr>
          <a:xfrm>
            <a:off x="180654" y="202990"/>
            <a:ext cx="7042080" cy="554587"/>
          </a:xfrm>
        </p:spPr>
        <p:txBody>
          <a:bodyPr/>
          <a:lstStyle>
            <a:lvl1pPr algn="l">
              <a:defRPr sz="3200" b="1"/>
            </a:lvl1pPr>
          </a:lstStyle>
          <a:p>
            <a:r>
              <a:rPr lang="en-US"/>
              <a:t>Click to edit Master title style</a:t>
            </a:r>
            <a:endParaRPr lang="en-IN"/>
          </a:p>
        </p:txBody>
      </p:sp>
      <p:sp>
        <p:nvSpPr>
          <p:cNvPr id="12" name="Content Placeholder 3"/>
          <p:cNvSpPr>
            <a:spLocks noGrp="1"/>
          </p:cNvSpPr>
          <p:nvPr>
            <p:ph sz="half" idx="2"/>
          </p:nvPr>
        </p:nvSpPr>
        <p:spPr>
          <a:xfrm>
            <a:off x="180653" y="1173984"/>
            <a:ext cx="8768137" cy="5223272"/>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093902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595751" y="3624326"/>
            <a:ext cx="2009775" cy="0"/>
          </a:xfrm>
          <a:custGeom>
            <a:avLst/>
            <a:gdLst/>
            <a:ahLst/>
            <a:cxnLst/>
            <a:rect l="l" t="t" r="r" b="b"/>
            <a:pathLst>
              <a:path w="2009775">
                <a:moveTo>
                  <a:pt x="0" y="0"/>
                </a:moveTo>
                <a:lnTo>
                  <a:pt x="2009521" y="0"/>
                </a:lnTo>
              </a:path>
            </a:pathLst>
          </a:custGeom>
          <a:ln w="50800">
            <a:solidFill>
              <a:srgbClr val="375F92"/>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11/10/2024</a:t>
            </a:fld>
            <a:endParaRPr lang="en-US"/>
          </a:p>
        </p:txBody>
      </p:sp>
      <p:sp>
        <p:nvSpPr>
          <p:cNvPr id="5" name="Holder 5"/>
          <p:cNvSpPr>
            <a:spLocks noGrp="1"/>
          </p:cNvSpPr>
          <p:nvPr>
            <p:ph type="sldNum" sz="quarter" idx="7"/>
          </p:nvPr>
        </p:nvSpPr>
        <p:spPr/>
        <p:txBody>
          <a:bodyPr lIns="0" tIns="0" rIns="0" bIns="0"/>
          <a:lstStyle>
            <a:lvl1pPr>
              <a:defRPr sz="1400" b="1" i="0">
                <a:solidFill>
                  <a:schemeClr val="bg1"/>
                </a:solidFill>
                <a:latin typeface="Calibri"/>
                <a:cs typeface="Calibri"/>
              </a:defRPr>
            </a:lvl1pPr>
          </a:lstStyle>
          <a:p>
            <a:pPr marL="38100">
              <a:lnSpc>
                <a:spcPct val="100000"/>
              </a:lnSpc>
              <a:spcBef>
                <a:spcPts val="60"/>
              </a:spcBef>
            </a:pPr>
            <a:fld id="{81D60167-4931-47E6-BA6A-407CBD079E47}" type="slidenum">
              <a:rPr spc="10" dirty="0"/>
              <a:t>‹#›</a:t>
            </a:fld>
            <a:endParaRPr spc="10"/>
          </a:p>
        </p:txBody>
      </p:sp>
    </p:spTree>
    <p:extLst>
      <p:ext uri="{BB962C8B-B14F-4D97-AF65-F5344CB8AC3E}">
        <p14:creationId xmlns:p14="http://schemas.microsoft.com/office/powerpoint/2010/main" val="13248974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9"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cs.cmu.edu/~fp/courses/atp/handouts/atp.pdf" TargetMode="External"/><Relationship Id="rId2" Type="http://schemas.openxmlformats.org/officeDocument/2006/relationships/hyperlink" Target="https://en.wikipedia.org/wiki/Automated_theorem_proving#:~:text=Automated%20theorem%20proving%20(also%20known,the%20development%20of%20computer%20science" TargetMode="External"/><Relationship Id="rId1" Type="http://schemas.openxmlformats.org/officeDocument/2006/relationships/slideLayout" Target="../slideLayouts/slideLayout2.xml"/><Relationship Id="rId6" Type="http://schemas.openxmlformats.org/officeDocument/2006/relationships/hyperlink" Target="https://www.sciencedirect.com/topics/computer-science/automated-theorem-proving" TargetMode="External"/><Relationship Id="rId5" Type="http://schemas.openxmlformats.org/officeDocument/2006/relationships/hyperlink" Target="https://paperswithcode.com/task/automated-theorem-proving" TargetMode="External"/><Relationship Id="rId4" Type="http://schemas.openxmlformats.org/officeDocument/2006/relationships/hyperlink" Target="https://www.quantamagazine.org/how-close-are-computers-to-automating-mathematical-reasoning-20200827/"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idx="4294967295"/>
          </p:nvPr>
        </p:nvSpPr>
        <p:spPr>
          <a:xfrm>
            <a:off x="948417" y="1436910"/>
            <a:ext cx="7247166" cy="1657358"/>
          </a:xfrm>
        </p:spPr>
        <p:txBody>
          <a:bodyPr/>
          <a:lstStyle>
            <a:lvl1pPr algn="ctr">
              <a:defRPr sz="2800" b="1">
                <a:latin typeface="+mn-lt"/>
              </a:defRPr>
            </a:lvl1pPr>
          </a:lstStyle>
          <a:p>
            <a:r>
              <a:rPr lang="en-US" sz="4400">
                <a:solidFill>
                  <a:schemeClr val="bg2"/>
                </a:solidFill>
                <a:latin typeface="Cambria"/>
                <a:cs typeface="Arial"/>
                <a:sym typeface="Arial"/>
              </a:rPr>
              <a:t>Automated</a:t>
            </a:r>
            <a:r>
              <a:rPr lang="en-US" sz="4000">
                <a:solidFill>
                  <a:schemeClr val="bg2"/>
                </a:solidFill>
                <a:latin typeface="Cambria"/>
                <a:cs typeface="Arial"/>
                <a:sym typeface="Arial"/>
              </a:rPr>
              <a:t> Theorem Proving</a:t>
            </a:r>
            <a:br>
              <a:rPr lang="en-US">
                <a:latin typeface="Cambria"/>
              </a:rPr>
            </a:br>
            <a:endParaRPr lang="en-IN"/>
          </a:p>
        </p:txBody>
      </p:sp>
      <p:sp>
        <p:nvSpPr>
          <p:cNvPr id="14" name="Text Placeholder 2"/>
          <p:cNvSpPr>
            <a:spLocks noGrp="1"/>
          </p:cNvSpPr>
          <p:nvPr>
            <p:ph type="body" idx="4294967295"/>
          </p:nvPr>
        </p:nvSpPr>
        <p:spPr>
          <a:xfrm flipH="1">
            <a:off x="5803900" y="3810000"/>
            <a:ext cx="3459841" cy="1349829"/>
          </a:xfrm>
        </p:spPr>
        <p:txBody>
          <a:bodyPr anchor="b"/>
          <a:lstStyle>
            <a:lvl1pPr marL="0" indent="0" algn="ctr">
              <a:buNone/>
              <a:defRPr sz="18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z="2400" b="1">
                <a:solidFill>
                  <a:schemeClr val="bg2">
                    <a:lumMod val="75000"/>
                  </a:schemeClr>
                </a:solidFill>
              </a:rPr>
              <a:t>Group – 17 </a:t>
            </a:r>
          </a:p>
          <a:p>
            <a:pPr lvl="0"/>
            <a:r>
              <a:rPr lang="en-US" sz="2400" b="1" err="1">
                <a:solidFill>
                  <a:schemeClr val="bg2">
                    <a:lumMod val="75000"/>
                  </a:schemeClr>
                </a:solidFill>
              </a:rPr>
              <a:t>B.Tech</a:t>
            </a:r>
            <a:r>
              <a:rPr lang="en-US" sz="2400" b="1">
                <a:solidFill>
                  <a:schemeClr val="bg2">
                    <a:lumMod val="75000"/>
                  </a:schemeClr>
                </a:solidFill>
              </a:rPr>
              <a:t> 3rd year</a:t>
            </a:r>
          </a:p>
          <a:p>
            <a:pPr lvl="0"/>
            <a:r>
              <a:rPr lang="en-US" sz="2400" b="1">
                <a:solidFill>
                  <a:schemeClr val="bg2">
                    <a:lumMod val="75000"/>
                  </a:schemeClr>
                </a:solidFill>
              </a:rPr>
              <a:t>C.S.E.</a:t>
            </a:r>
          </a:p>
        </p:txBody>
      </p:sp>
      <p:sp>
        <p:nvSpPr>
          <p:cNvPr id="15" name="Text Placeholder 2"/>
          <p:cNvSpPr>
            <a:spLocks noGrp="1"/>
          </p:cNvSpPr>
          <p:nvPr>
            <p:ph type="body" idx="4294967295"/>
          </p:nvPr>
        </p:nvSpPr>
        <p:spPr>
          <a:xfrm>
            <a:off x="18503" y="3320142"/>
            <a:ext cx="9119814" cy="2126730"/>
          </a:xfrm>
        </p:spPr>
        <p:txBody>
          <a:bodyPr anchor="b"/>
          <a:lstStyle>
            <a:lvl1pPr marL="0" indent="0" algn="ctr">
              <a:buNone/>
              <a:defRPr sz="2000" b="1" i="1">
                <a:solidFill>
                  <a:srgbClr val="00009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lgn="l"/>
            <a:r>
              <a:rPr lang="en-US"/>
              <a:t>By-</a:t>
            </a:r>
          </a:p>
          <a:p>
            <a:pPr algn="l"/>
            <a:r>
              <a:rPr lang="en-US" err="1"/>
              <a:t>Rubaan</a:t>
            </a:r>
            <a:r>
              <a:rPr lang="en-US"/>
              <a:t> Hasan , 22114080</a:t>
            </a:r>
          </a:p>
          <a:p>
            <a:pPr algn="l"/>
            <a:r>
              <a:rPr lang="en-US"/>
              <a:t>Parth Patil , 22114065</a:t>
            </a:r>
          </a:p>
          <a:p>
            <a:pPr algn="l"/>
            <a:r>
              <a:rPr lang="en-US"/>
              <a:t>Pulkit Jain, 22114074</a:t>
            </a:r>
          </a:p>
          <a:p>
            <a:pPr algn="l"/>
            <a:r>
              <a:rPr lang="en-US" err="1"/>
              <a:t>Teredesai</a:t>
            </a:r>
            <a:r>
              <a:rPr lang="en-US"/>
              <a:t> Sudharma,22114102  </a:t>
            </a:r>
          </a:p>
          <a:p>
            <a:pPr algn="l"/>
            <a:r>
              <a:rPr lang="en-US" err="1"/>
              <a:t>Ojjas</a:t>
            </a:r>
            <a:r>
              <a:rPr lang="en-US"/>
              <a:t> </a:t>
            </a:r>
            <a:r>
              <a:rPr lang="en-US" err="1"/>
              <a:t>Madare</a:t>
            </a:r>
            <a:r>
              <a:rPr lang="en-US"/>
              <a:t> , 22114064</a:t>
            </a:r>
          </a:p>
        </p:txBody>
      </p:sp>
    </p:spTree>
    <p:extLst>
      <p:ext uri="{BB962C8B-B14F-4D97-AF65-F5344CB8AC3E}">
        <p14:creationId xmlns:p14="http://schemas.microsoft.com/office/powerpoint/2010/main" val="117286367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7A7B1-76E1-FFFE-64E6-79BEABE6CD30}"/>
              </a:ext>
            </a:extLst>
          </p:cNvPr>
          <p:cNvSpPr>
            <a:spLocks noGrp="1"/>
          </p:cNvSpPr>
          <p:nvPr>
            <p:ph type="title"/>
          </p:nvPr>
        </p:nvSpPr>
        <p:spPr/>
        <p:txBody>
          <a:bodyPr/>
          <a:lstStyle/>
          <a:p>
            <a:r>
              <a:rPr lang="en-US">
                <a:solidFill>
                  <a:schemeClr val="bg2"/>
                </a:solidFill>
                <a:latin typeface="Arial"/>
                <a:cs typeface="Arial"/>
              </a:rPr>
              <a:t>What Proved ATP to Be Important:</a:t>
            </a:r>
          </a:p>
        </p:txBody>
      </p:sp>
      <p:sp>
        <p:nvSpPr>
          <p:cNvPr id="4" name="TextBox 3">
            <a:extLst>
              <a:ext uri="{FF2B5EF4-FFF2-40B4-BE49-F238E27FC236}">
                <a16:creationId xmlns:a16="http://schemas.microsoft.com/office/drawing/2014/main" id="{C8D9332C-7CED-6BC8-1915-D0CAEBBE8EDD}"/>
              </a:ext>
            </a:extLst>
          </p:cNvPr>
          <p:cNvSpPr txBox="1"/>
          <p:nvPr/>
        </p:nvSpPr>
        <p:spPr>
          <a:xfrm>
            <a:off x="272825" y="1811359"/>
            <a:ext cx="220751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a:t>Francis Guthrie, a student proposed the 4-color problem</a:t>
            </a:r>
            <a:endParaRPr lang="en-US"/>
          </a:p>
        </p:txBody>
      </p:sp>
      <p:sp>
        <p:nvSpPr>
          <p:cNvPr id="5" name="TextBox 4">
            <a:extLst>
              <a:ext uri="{FF2B5EF4-FFF2-40B4-BE49-F238E27FC236}">
                <a16:creationId xmlns:a16="http://schemas.microsoft.com/office/drawing/2014/main" id="{7BEB7234-F3A8-4C95-0453-5F5DA8628792}"/>
              </a:ext>
            </a:extLst>
          </p:cNvPr>
          <p:cNvSpPr txBox="1"/>
          <p:nvPr/>
        </p:nvSpPr>
        <p:spPr>
          <a:xfrm>
            <a:off x="6532852" y="1686781"/>
            <a:ext cx="2394383"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a:t>Kenneth Appel provided the first accepted proof of 4-color problem using a computer</a:t>
            </a:r>
            <a:endParaRPr lang="en-US"/>
          </a:p>
        </p:txBody>
      </p:sp>
      <p:pic>
        <p:nvPicPr>
          <p:cNvPr id="12" name="Picture 11">
            <a:extLst>
              <a:ext uri="{FF2B5EF4-FFF2-40B4-BE49-F238E27FC236}">
                <a16:creationId xmlns:a16="http://schemas.microsoft.com/office/drawing/2014/main" id="{78354CAE-A8A3-68D6-C057-19CD2AF62735}"/>
              </a:ext>
            </a:extLst>
          </p:cNvPr>
          <p:cNvPicPr>
            <a:picLocks noChangeAspect="1"/>
          </p:cNvPicPr>
          <p:nvPr/>
        </p:nvPicPr>
        <p:blipFill>
          <a:blip r:embed="rId2"/>
          <a:stretch>
            <a:fillRect/>
          </a:stretch>
        </p:blipFill>
        <p:spPr>
          <a:xfrm>
            <a:off x="2784285" y="3428352"/>
            <a:ext cx="3413480" cy="835969"/>
          </a:xfrm>
          <a:prstGeom prst="rect">
            <a:avLst/>
          </a:prstGeom>
        </p:spPr>
      </p:pic>
      <p:pic>
        <p:nvPicPr>
          <p:cNvPr id="13" name="Picture 12">
            <a:extLst>
              <a:ext uri="{FF2B5EF4-FFF2-40B4-BE49-F238E27FC236}">
                <a16:creationId xmlns:a16="http://schemas.microsoft.com/office/drawing/2014/main" id="{65B7A7CE-09E6-8B44-BD99-C40F33BB4333}"/>
              </a:ext>
            </a:extLst>
          </p:cNvPr>
          <p:cNvPicPr>
            <a:picLocks noChangeAspect="1"/>
          </p:cNvPicPr>
          <p:nvPr/>
        </p:nvPicPr>
        <p:blipFill>
          <a:blip r:embed="rId3"/>
          <a:stretch>
            <a:fillRect/>
          </a:stretch>
        </p:blipFill>
        <p:spPr>
          <a:xfrm>
            <a:off x="2852802" y="1808842"/>
            <a:ext cx="3344963" cy="829739"/>
          </a:xfrm>
          <a:prstGeom prst="rect">
            <a:avLst/>
          </a:prstGeom>
        </p:spPr>
      </p:pic>
      <p:sp>
        <p:nvSpPr>
          <p:cNvPr id="14" name="TextBox 13">
            <a:extLst>
              <a:ext uri="{FF2B5EF4-FFF2-40B4-BE49-F238E27FC236}">
                <a16:creationId xmlns:a16="http://schemas.microsoft.com/office/drawing/2014/main" id="{117AD483-9B09-0BA1-A615-6A4C80125F7E}"/>
              </a:ext>
            </a:extLst>
          </p:cNvPr>
          <p:cNvSpPr txBox="1"/>
          <p:nvPr/>
        </p:nvSpPr>
        <p:spPr>
          <a:xfrm>
            <a:off x="272825" y="3443327"/>
            <a:ext cx="220751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a:t>Conjecture was proposed by Johannes Kepler</a:t>
            </a:r>
            <a:endParaRPr lang="en-US"/>
          </a:p>
        </p:txBody>
      </p:sp>
      <p:sp>
        <p:nvSpPr>
          <p:cNvPr id="15" name="TextBox 14">
            <a:extLst>
              <a:ext uri="{FF2B5EF4-FFF2-40B4-BE49-F238E27FC236}">
                <a16:creationId xmlns:a16="http://schemas.microsoft.com/office/drawing/2014/main" id="{878E2050-8ED7-F31E-A755-A46755272D42}"/>
              </a:ext>
            </a:extLst>
          </p:cNvPr>
          <p:cNvSpPr txBox="1"/>
          <p:nvPr/>
        </p:nvSpPr>
        <p:spPr>
          <a:xfrm>
            <a:off x="6495479" y="3443327"/>
            <a:ext cx="246913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a:t>Keppler’s conjecture proved by Thomas Hales using computer</a:t>
            </a:r>
          </a:p>
        </p:txBody>
      </p:sp>
      <p:pic>
        <p:nvPicPr>
          <p:cNvPr id="16" name="Picture 15">
            <a:extLst>
              <a:ext uri="{FF2B5EF4-FFF2-40B4-BE49-F238E27FC236}">
                <a16:creationId xmlns:a16="http://schemas.microsoft.com/office/drawing/2014/main" id="{6287AB9C-8A1E-7E3C-8041-68F8485829F0}"/>
              </a:ext>
            </a:extLst>
          </p:cNvPr>
          <p:cNvPicPr>
            <a:picLocks noChangeAspect="1"/>
          </p:cNvPicPr>
          <p:nvPr/>
        </p:nvPicPr>
        <p:blipFill>
          <a:blip r:embed="rId4"/>
          <a:stretch>
            <a:fillRect/>
          </a:stretch>
        </p:blipFill>
        <p:spPr>
          <a:xfrm>
            <a:off x="2715766" y="5060319"/>
            <a:ext cx="3481997" cy="885799"/>
          </a:xfrm>
          <a:prstGeom prst="rect">
            <a:avLst/>
          </a:prstGeom>
        </p:spPr>
      </p:pic>
      <p:sp>
        <p:nvSpPr>
          <p:cNvPr id="17" name="TextBox 16">
            <a:extLst>
              <a:ext uri="{FF2B5EF4-FFF2-40B4-BE49-F238E27FC236}">
                <a16:creationId xmlns:a16="http://schemas.microsoft.com/office/drawing/2014/main" id="{2BB6A52B-B324-5B76-C872-48F583688190}"/>
              </a:ext>
            </a:extLst>
          </p:cNvPr>
          <p:cNvSpPr txBox="1"/>
          <p:nvPr/>
        </p:nvSpPr>
        <p:spPr>
          <a:xfrm>
            <a:off x="341342" y="5212329"/>
            <a:ext cx="207048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a:t>Robin proposed algebraic conjecture </a:t>
            </a:r>
          </a:p>
        </p:txBody>
      </p:sp>
      <p:sp>
        <p:nvSpPr>
          <p:cNvPr id="18" name="TextBox 17">
            <a:extLst>
              <a:ext uri="{FF2B5EF4-FFF2-40B4-BE49-F238E27FC236}">
                <a16:creationId xmlns:a16="http://schemas.microsoft.com/office/drawing/2014/main" id="{3434929A-B015-EC33-6A8E-0CCE02D24BDC}"/>
              </a:ext>
            </a:extLst>
          </p:cNvPr>
          <p:cNvSpPr txBox="1"/>
          <p:nvPr/>
        </p:nvSpPr>
        <p:spPr>
          <a:xfrm>
            <a:off x="6464334" y="5062836"/>
            <a:ext cx="2462902"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a:t>Robbins Conjecture proved by ATP. It took 8 continuous days of computing.</a:t>
            </a:r>
            <a:endParaRPr lang="en-US"/>
          </a:p>
        </p:txBody>
      </p:sp>
    </p:spTree>
    <p:extLst>
      <p:ext uri="{BB962C8B-B14F-4D97-AF65-F5344CB8AC3E}">
        <p14:creationId xmlns:p14="http://schemas.microsoft.com/office/powerpoint/2010/main" val="201080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07549-C368-593B-2DA2-0F950B9D04A5}"/>
              </a:ext>
            </a:extLst>
          </p:cNvPr>
          <p:cNvSpPr>
            <a:spLocks noGrp="1"/>
          </p:cNvSpPr>
          <p:nvPr>
            <p:ph type="title"/>
          </p:nvPr>
        </p:nvSpPr>
        <p:spPr/>
        <p:txBody>
          <a:bodyPr/>
          <a:lstStyle/>
          <a:p>
            <a:r>
              <a:rPr lang="en-US">
                <a:solidFill>
                  <a:schemeClr val="bg2"/>
                </a:solidFill>
                <a:latin typeface="Arial"/>
                <a:cs typeface="Arial"/>
              </a:rPr>
              <a:t>Significance of ATP</a:t>
            </a:r>
          </a:p>
        </p:txBody>
      </p:sp>
      <p:sp>
        <p:nvSpPr>
          <p:cNvPr id="3" name="Content Placeholder 2">
            <a:extLst>
              <a:ext uri="{FF2B5EF4-FFF2-40B4-BE49-F238E27FC236}">
                <a16:creationId xmlns:a16="http://schemas.microsoft.com/office/drawing/2014/main" id="{2B08A5B0-2134-F29E-0E3E-6B184A398B41}"/>
              </a:ext>
            </a:extLst>
          </p:cNvPr>
          <p:cNvSpPr>
            <a:spLocks noGrp="1"/>
          </p:cNvSpPr>
          <p:nvPr>
            <p:ph sz="half" idx="2"/>
          </p:nvPr>
        </p:nvSpPr>
        <p:spPr>
          <a:xfrm>
            <a:off x="414761" y="2330754"/>
            <a:ext cx="6922812" cy="3653369"/>
          </a:xfrm>
        </p:spPr>
        <p:txBody>
          <a:bodyPr spcFirstLastPara="1" wrap="square" lIns="91425" tIns="45700" rIns="91425" bIns="45700" anchor="ctr" anchorCtr="0">
            <a:noAutofit/>
          </a:bodyPr>
          <a:lstStyle/>
          <a:p>
            <a:pPr marL="311150" indent="-285750" algn="just">
              <a:buSzPct val="100000"/>
            </a:pPr>
            <a:r>
              <a:rPr lang="en-US" sz="1600" b="1" err="1">
                <a:latin typeface="Arial"/>
                <a:cs typeface="Arial"/>
              </a:rPr>
              <a:t>CompCert</a:t>
            </a:r>
            <a:r>
              <a:rPr lang="en-US" sz="1600" b="1">
                <a:latin typeface="Arial"/>
                <a:cs typeface="Arial"/>
              </a:rPr>
              <a:t> Compiler</a:t>
            </a:r>
            <a:r>
              <a:rPr lang="en-US" sz="1600">
                <a:latin typeface="Arial"/>
                <a:cs typeface="Arial"/>
              </a:rPr>
              <a:t>: The formal verification of the </a:t>
            </a:r>
            <a:r>
              <a:rPr lang="en-US" sz="1600" err="1">
                <a:latin typeface="Arial"/>
                <a:cs typeface="Arial"/>
              </a:rPr>
              <a:t>CompCert</a:t>
            </a:r>
            <a:r>
              <a:rPr lang="en-US" sz="1600">
                <a:latin typeface="Arial"/>
                <a:cs typeface="Arial"/>
              </a:rPr>
              <a:t> C compiler showed the practical importance of ATP in ensuring the reliability of software, leading to increased industry adoption and trust in these systems.</a:t>
            </a:r>
          </a:p>
          <a:p>
            <a:pPr marL="311150" indent="-285750" algn="just">
              <a:buSzPct val="100000"/>
            </a:pPr>
            <a:endParaRPr lang="en-US" sz="1600">
              <a:latin typeface="Arial"/>
              <a:cs typeface="Arial"/>
            </a:endParaRPr>
          </a:p>
          <a:p>
            <a:pPr marL="311150" indent="-285750" algn="just">
              <a:buSzPct val="100000"/>
            </a:pPr>
            <a:r>
              <a:rPr lang="en-US" sz="1600" b="1">
                <a:latin typeface="Arial"/>
                <a:cs typeface="Arial"/>
              </a:rPr>
              <a:t>Formalized Proof Libraries</a:t>
            </a:r>
            <a:r>
              <a:rPr lang="en-US" sz="1600">
                <a:latin typeface="Arial"/>
                <a:cs typeface="Arial"/>
              </a:rPr>
              <a:t>: The creation of formalized proof libraries (e.g., Flyspeck for the Kepler Conjecture) provided a solid foundation for future mathematical work, making proofs more reliable and accessible.</a:t>
            </a:r>
            <a:endParaRPr lang="en-US"/>
          </a:p>
        </p:txBody>
      </p:sp>
      <p:sp>
        <p:nvSpPr>
          <p:cNvPr id="4" name="TextBox 3">
            <a:extLst>
              <a:ext uri="{FF2B5EF4-FFF2-40B4-BE49-F238E27FC236}">
                <a16:creationId xmlns:a16="http://schemas.microsoft.com/office/drawing/2014/main" id="{2798FB1D-7BE1-E458-DDC1-D44E7C6A3B09}"/>
              </a:ext>
            </a:extLst>
          </p:cNvPr>
          <p:cNvSpPr txBox="1"/>
          <p:nvPr/>
        </p:nvSpPr>
        <p:spPr>
          <a:xfrm>
            <a:off x="411756" y="1506557"/>
            <a:ext cx="823097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t>ATP plays a crucial role in hardware and industry applications, particularly in ensuring the reliability, safety, and correctness of complex systems. Here's an exploration of its significance in these areas:</a:t>
            </a:r>
          </a:p>
        </p:txBody>
      </p:sp>
    </p:spTree>
    <p:extLst>
      <p:ext uri="{BB962C8B-B14F-4D97-AF65-F5344CB8AC3E}">
        <p14:creationId xmlns:p14="http://schemas.microsoft.com/office/powerpoint/2010/main" val="1485966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6E72B-F29F-D620-7635-DD2AD25CF9E6}"/>
              </a:ext>
            </a:extLst>
          </p:cNvPr>
          <p:cNvSpPr>
            <a:spLocks noGrp="1"/>
          </p:cNvSpPr>
          <p:nvPr>
            <p:ph type="title"/>
          </p:nvPr>
        </p:nvSpPr>
        <p:spPr/>
        <p:txBody>
          <a:bodyPr/>
          <a:lstStyle/>
          <a:p>
            <a:r>
              <a:rPr lang="en-US">
                <a:solidFill>
                  <a:schemeClr val="bg2"/>
                </a:solidFill>
                <a:latin typeface="Arial"/>
                <a:cs typeface="Arial"/>
              </a:rPr>
              <a:t>Significance of ATP</a:t>
            </a:r>
            <a:endParaRPr lang="en-US"/>
          </a:p>
        </p:txBody>
      </p:sp>
      <p:sp>
        <p:nvSpPr>
          <p:cNvPr id="3" name="Content Placeholder 2">
            <a:extLst>
              <a:ext uri="{FF2B5EF4-FFF2-40B4-BE49-F238E27FC236}">
                <a16:creationId xmlns:a16="http://schemas.microsoft.com/office/drawing/2014/main" id="{2DE67877-CB7E-3E34-B666-90A39845A454}"/>
              </a:ext>
            </a:extLst>
          </p:cNvPr>
          <p:cNvSpPr>
            <a:spLocks noGrp="1"/>
          </p:cNvSpPr>
          <p:nvPr>
            <p:ph sz="half" idx="2"/>
          </p:nvPr>
        </p:nvSpPr>
        <p:spPr>
          <a:xfrm>
            <a:off x="242623" y="1559574"/>
            <a:ext cx="5531933" cy="3309092"/>
          </a:xfrm>
        </p:spPr>
        <p:txBody>
          <a:bodyPr spcFirstLastPara="1" wrap="square" lIns="91425" tIns="45700" rIns="91425" bIns="45700" anchor="ctr" anchorCtr="0">
            <a:noAutofit/>
          </a:bodyPr>
          <a:lstStyle/>
          <a:p>
            <a:pPr marL="25400" indent="0">
              <a:buNone/>
            </a:pPr>
            <a:r>
              <a:rPr lang="en-US" sz="1800" b="1">
                <a:latin typeface="Arial"/>
                <a:cs typeface="Arial"/>
              </a:rPr>
              <a:t>Cryptography</a:t>
            </a:r>
            <a:endParaRPr lang="en-US" sz="1800" b="1"/>
          </a:p>
          <a:p>
            <a:pPr marL="25400" indent="0">
              <a:buNone/>
            </a:pPr>
            <a:endParaRPr lang="en-US" sz="1800" b="1">
              <a:latin typeface="Arial"/>
              <a:cs typeface="Arial"/>
            </a:endParaRPr>
          </a:p>
          <a:p>
            <a:pPr marL="311150" indent="-285750">
              <a:buSzPct val="100000"/>
            </a:pPr>
            <a:r>
              <a:rPr lang="en-US" sz="1600">
                <a:latin typeface="Arial"/>
                <a:cs typeface="Arial"/>
              </a:rPr>
              <a:t>ATP is used to formally verify that SSL/TLS or secure multi-party computation protocols behave correctly under all possible conditions.</a:t>
            </a:r>
            <a:endParaRPr lang="en-US" sz="1600"/>
          </a:p>
          <a:p>
            <a:pPr marL="311150" indent="-285750">
              <a:buSzPct val="100000"/>
            </a:pPr>
            <a:r>
              <a:rPr lang="en-US" sz="1600">
                <a:latin typeface="Arial"/>
                <a:cs typeface="Arial"/>
              </a:rPr>
              <a:t>ATP is used to automatically explore potential attack vectors and verify whether a system is vulnerable to known types of cryptographic attacks.</a:t>
            </a:r>
          </a:p>
          <a:p>
            <a:pPr marL="311150" indent="-285750">
              <a:buSzPct val="100000"/>
            </a:pPr>
            <a:r>
              <a:rPr lang="en-US" sz="1600">
                <a:latin typeface="Arial"/>
                <a:cs typeface="Arial"/>
              </a:rPr>
              <a:t>ATP can verify the security of post-quantum cryptographic algorithms, ensuring they resist quantum attacks</a:t>
            </a:r>
          </a:p>
        </p:txBody>
      </p:sp>
      <p:pic>
        <p:nvPicPr>
          <p:cNvPr id="6" name="Picture 5" descr="The Future of Network Security and Defence - Cyber Security Course -  FutureLearn">
            <a:extLst>
              <a:ext uri="{FF2B5EF4-FFF2-40B4-BE49-F238E27FC236}">
                <a16:creationId xmlns:a16="http://schemas.microsoft.com/office/drawing/2014/main" id="{4361D554-789F-1FFE-66A3-5C8BB6827D78}"/>
              </a:ext>
            </a:extLst>
          </p:cNvPr>
          <p:cNvPicPr>
            <a:picLocks noChangeAspect="1"/>
          </p:cNvPicPr>
          <p:nvPr/>
        </p:nvPicPr>
        <p:blipFill>
          <a:blip r:embed="rId2"/>
          <a:stretch>
            <a:fillRect/>
          </a:stretch>
        </p:blipFill>
        <p:spPr>
          <a:xfrm>
            <a:off x="6140526" y="2562799"/>
            <a:ext cx="2584833" cy="1732403"/>
          </a:xfrm>
          <a:prstGeom prst="rect">
            <a:avLst/>
          </a:prstGeom>
          <a:ln w="12700">
            <a:solidFill>
              <a:schemeClr val="tx1"/>
            </a:solidFill>
          </a:ln>
        </p:spPr>
      </p:pic>
      <p:sp>
        <p:nvSpPr>
          <p:cNvPr id="9" name="Rectangle: Rounded Corners 8">
            <a:extLst>
              <a:ext uri="{FF2B5EF4-FFF2-40B4-BE49-F238E27FC236}">
                <a16:creationId xmlns:a16="http://schemas.microsoft.com/office/drawing/2014/main" id="{D283C8EA-ADCA-B3F4-396D-0200D3C6E945}"/>
              </a:ext>
            </a:extLst>
          </p:cNvPr>
          <p:cNvSpPr/>
          <p:nvPr/>
        </p:nvSpPr>
        <p:spPr>
          <a:xfrm>
            <a:off x="1094801" y="5136614"/>
            <a:ext cx="6842203" cy="1074145"/>
          </a:xfrm>
          <a:prstGeom prst="roundRect">
            <a:avLst/>
          </a:prstGeom>
          <a:solidFill>
            <a:srgbClr val="7394C5"/>
          </a:solidFill>
          <a:ln>
            <a:solidFill>
              <a:srgbClr val="3760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31EAAFF-07D3-497E-021B-3B513E041150}"/>
              </a:ext>
            </a:extLst>
          </p:cNvPr>
          <p:cNvSpPr txBox="1"/>
          <p:nvPr/>
        </p:nvSpPr>
        <p:spPr>
          <a:xfrm>
            <a:off x="1210478" y="5210977"/>
            <a:ext cx="684009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chemeClr val="bg1"/>
                </a:solidFill>
              </a:rPr>
              <a:t>In General, Automated theorem proving is often used in areas where there is a need to verify a large number of cases or where the complexity of the problem Is beyond human capacity to manually verify.</a:t>
            </a:r>
          </a:p>
        </p:txBody>
      </p:sp>
    </p:spTree>
    <p:extLst>
      <p:ext uri="{BB962C8B-B14F-4D97-AF65-F5344CB8AC3E}">
        <p14:creationId xmlns:p14="http://schemas.microsoft.com/office/powerpoint/2010/main" val="1557544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FF0A1-8966-65CF-3C3A-4F6C4CD10F4B}"/>
              </a:ext>
            </a:extLst>
          </p:cNvPr>
          <p:cNvSpPr>
            <a:spLocks noGrp="1"/>
          </p:cNvSpPr>
          <p:nvPr>
            <p:ph type="title"/>
          </p:nvPr>
        </p:nvSpPr>
        <p:spPr/>
        <p:txBody>
          <a:bodyPr/>
          <a:lstStyle/>
          <a:p>
            <a:r>
              <a:rPr lang="en-US">
                <a:solidFill>
                  <a:schemeClr val="bg2"/>
                </a:solidFill>
              </a:rPr>
              <a:t>Exploring Various Approaches in ATP</a:t>
            </a:r>
          </a:p>
        </p:txBody>
      </p:sp>
      <p:sp>
        <p:nvSpPr>
          <p:cNvPr id="3" name="Content Placeholder 2">
            <a:extLst>
              <a:ext uri="{FF2B5EF4-FFF2-40B4-BE49-F238E27FC236}">
                <a16:creationId xmlns:a16="http://schemas.microsoft.com/office/drawing/2014/main" id="{DF40BD6A-60F5-9F45-74BB-5798A3284712}"/>
              </a:ext>
            </a:extLst>
          </p:cNvPr>
          <p:cNvSpPr>
            <a:spLocks noGrp="1"/>
          </p:cNvSpPr>
          <p:nvPr>
            <p:ph sz="half" idx="2"/>
          </p:nvPr>
        </p:nvSpPr>
        <p:spPr/>
        <p:txBody>
          <a:bodyPr/>
          <a:lstStyle/>
          <a:p>
            <a:pPr marL="368300" lvl="0" indent="-342900" rtl="0">
              <a:buSzPct val="100000"/>
              <a:buFont typeface=""/>
              <a:buChar char="•"/>
            </a:pPr>
            <a:r>
              <a:rPr lang="en-US" sz="1600" b="1" baseline="0">
                <a:latin typeface="Calibri"/>
                <a:ea typeface="Arial"/>
                <a:cs typeface="Arial"/>
              </a:rPr>
              <a:t>Classical Methods</a:t>
            </a:r>
            <a:r>
              <a:rPr lang="en-US" sz="1600">
                <a:latin typeface="Calibri"/>
                <a:ea typeface="Arial"/>
                <a:cs typeface="Arial"/>
              </a:rPr>
              <a:t>​</a:t>
            </a:r>
          </a:p>
          <a:p>
            <a:pPr marL="762000" lvl="1" indent="-342900" rtl="0">
              <a:buSzPct val="100000"/>
              <a:buFont typeface="Wingdings,Sans-Serif"/>
              <a:buChar char="Ø"/>
            </a:pPr>
            <a:r>
              <a:rPr lang="en-US" sz="1600" baseline="0">
                <a:latin typeface="Calibri"/>
                <a:ea typeface="Arial"/>
                <a:cs typeface="Arial"/>
              </a:rPr>
              <a:t>use of logic and deduction rules</a:t>
            </a:r>
            <a:r>
              <a:rPr lang="en-US" sz="1600">
                <a:latin typeface="Calibri"/>
                <a:ea typeface="Arial"/>
                <a:cs typeface="Arial"/>
              </a:rPr>
              <a:t>​</a:t>
            </a:r>
          </a:p>
          <a:p>
            <a:pPr marL="762000" lvl="1" indent="-342900" rtl="0">
              <a:buSzPct val="100000"/>
              <a:buFont typeface="Wingdings,Sans-Serif"/>
              <a:buChar char="Ø"/>
            </a:pPr>
            <a:r>
              <a:rPr lang="en-US" sz="1600" baseline="0">
                <a:latin typeface="Calibri"/>
                <a:ea typeface="Arial"/>
                <a:cs typeface="Arial"/>
              </a:rPr>
              <a:t>Forming the foundation of ATP </a:t>
            </a:r>
            <a:r>
              <a:rPr lang="en-US" sz="1600">
                <a:latin typeface="Calibri"/>
                <a:ea typeface="Arial"/>
                <a:cs typeface="Arial"/>
              </a:rPr>
              <a:t>​</a:t>
            </a:r>
          </a:p>
          <a:p>
            <a:pPr marL="368300" lvl="0" indent="-342900" rtl="0">
              <a:buSzPct val="100000"/>
              <a:buFont typeface=""/>
              <a:buChar char="•"/>
            </a:pPr>
            <a:r>
              <a:rPr lang="en-US" sz="1600" b="1" baseline="0">
                <a:latin typeface="Calibri"/>
                <a:ea typeface="Arial"/>
                <a:cs typeface="Arial"/>
              </a:rPr>
              <a:t>Modern Techniques </a:t>
            </a:r>
            <a:r>
              <a:rPr lang="en-US" sz="1600">
                <a:latin typeface="Calibri"/>
                <a:ea typeface="Arial"/>
                <a:cs typeface="Arial"/>
              </a:rPr>
              <a:t>​</a:t>
            </a:r>
          </a:p>
          <a:p>
            <a:pPr marL="825500" lvl="1" indent="-342900" rtl="0">
              <a:buSzPct val="100000"/>
              <a:buFont typeface="Wingdings,Sans-Serif"/>
              <a:buChar char="Ø"/>
            </a:pPr>
            <a:r>
              <a:rPr lang="en-US" sz="1600" baseline="0">
                <a:latin typeface="Calibri"/>
                <a:ea typeface="Arial"/>
                <a:cs typeface="Arial"/>
              </a:rPr>
              <a:t>Advanced Algorithms</a:t>
            </a:r>
            <a:r>
              <a:rPr lang="en-US" sz="1600">
                <a:latin typeface="Calibri"/>
                <a:ea typeface="Arial"/>
                <a:cs typeface="Arial"/>
              </a:rPr>
              <a:t>​</a:t>
            </a:r>
          </a:p>
          <a:p>
            <a:pPr marL="825500" lvl="1" indent="-342900" rtl="0">
              <a:buSzPct val="100000"/>
              <a:buFont typeface="Wingdings,Sans-Serif"/>
              <a:buChar char="Ø"/>
            </a:pPr>
            <a:r>
              <a:rPr lang="en-US" sz="1600" baseline="0">
                <a:latin typeface="Calibri"/>
                <a:ea typeface="Arial"/>
                <a:cs typeface="Arial"/>
              </a:rPr>
              <a:t>computational strategies </a:t>
            </a:r>
            <a:r>
              <a:rPr lang="en-US" sz="1600">
                <a:latin typeface="Calibri"/>
                <a:ea typeface="Arial"/>
                <a:cs typeface="Arial"/>
              </a:rPr>
              <a:t>​</a:t>
            </a:r>
          </a:p>
          <a:p>
            <a:pPr marL="825500" lvl="1" indent="-342900" rtl="0">
              <a:buSzPct val="100000"/>
              <a:buFont typeface="Wingdings,Sans-Serif"/>
              <a:buChar char="Ø"/>
            </a:pPr>
            <a:r>
              <a:rPr lang="en-US" sz="1600" baseline="0">
                <a:latin typeface="Calibri"/>
                <a:ea typeface="Arial"/>
                <a:cs typeface="Arial"/>
              </a:rPr>
              <a:t>enhance efficiency and accuracy</a:t>
            </a:r>
            <a:r>
              <a:rPr lang="en-US" sz="1600">
                <a:latin typeface="Calibri"/>
                <a:ea typeface="Arial"/>
                <a:cs typeface="Arial"/>
              </a:rPr>
              <a:t>​</a:t>
            </a:r>
          </a:p>
          <a:p>
            <a:pPr marL="342900" lvl="0" indent="-342900" rtl="0">
              <a:buSzPct val="100000"/>
              <a:buFont typeface=""/>
              <a:buChar char="•"/>
            </a:pPr>
            <a:r>
              <a:rPr lang="en-US" sz="1600" b="1" baseline="0">
                <a:latin typeface="Calibri"/>
                <a:ea typeface="Arial"/>
                <a:cs typeface="Arial"/>
              </a:rPr>
              <a:t>Interactive Theorem Provers</a:t>
            </a:r>
            <a:r>
              <a:rPr lang="en-US" sz="1600">
                <a:latin typeface="Calibri"/>
                <a:ea typeface="Arial"/>
                <a:cs typeface="Arial"/>
              </a:rPr>
              <a:t>​</a:t>
            </a:r>
          </a:p>
          <a:p>
            <a:pPr marL="825500" lvl="1" indent="-342900" rtl="0">
              <a:buSzPct val="100000"/>
              <a:buFont typeface="Wingdings,Sans-Serif"/>
              <a:buChar char="Ø"/>
            </a:pPr>
            <a:r>
              <a:rPr lang="en-US" sz="1600" baseline="0">
                <a:latin typeface="Calibri"/>
                <a:ea typeface="Arial"/>
                <a:cs typeface="Arial"/>
              </a:rPr>
              <a:t>Interactively construct and verify proofs</a:t>
            </a:r>
            <a:r>
              <a:rPr lang="en-US" sz="1600">
                <a:latin typeface="Calibri"/>
                <a:ea typeface="Arial"/>
                <a:cs typeface="Arial"/>
              </a:rPr>
              <a:t>​</a:t>
            </a:r>
          </a:p>
          <a:p>
            <a:pPr marL="825500" lvl="1" indent="-342900" rtl="0">
              <a:buSzPct val="100000"/>
              <a:buFont typeface="Wingdings,Sans-Serif"/>
              <a:buChar char="Ø"/>
            </a:pPr>
            <a:r>
              <a:rPr lang="en-US" sz="1600" baseline="0">
                <a:latin typeface="Calibri"/>
                <a:ea typeface="Arial"/>
                <a:cs typeface="Arial"/>
              </a:rPr>
              <a:t>Combining human insight </a:t>
            </a:r>
            <a:r>
              <a:rPr lang="en-US" sz="1600">
                <a:latin typeface="Calibri"/>
                <a:ea typeface="Arial"/>
                <a:cs typeface="Arial"/>
              </a:rPr>
              <a:t>​</a:t>
            </a:r>
          </a:p>
          <a:p>
            <a:pPr marL="342900" lvl="0" indent="-342900" rtl="0">
              <a:buSzPct val="100000"/>
              <a:buFont typeface=""/>
              <a:buChar char="•"/>
            </a:pPr>
            <a:r>
              <a:rPr lang="en-US" sz="1600" b="1" baseline="0">
                <a:latin typeface="Calibri"/>
                <a:ea typeface="Arial"/>
                <a:cs typeface="Arial"/>
              </a:rPr>
              <a:t>AI/ML Based Methods</a:t>
            </a:r>
            <a:r>
              <a:rPr lang="en-US" sz="1600">
                <a:latin typeface="Calibri"/>
                <a:ea typeface="Arial"/>
                <a:cs typeface="Arial"/>
              </a:rPr>
              <a:t>​</a:t>
            </a:r>
          </a:p>
          <a:p>
            <a:pPr marL="825500" lvl="1" indent="-342900" rtl="0">
              <a:buSzPct val="100000"/>
              <a:buFont typeface="Wingdings,Sans-Serif"/>
              <a:buChar char="Ø"/>
            </a:pPr>
            <a:r>
              <a:rPr lang="en-US" sz="1600" baseline="0">
                <a:latin typeface="Calibri"/>
                <a:ea typeface="Arial"/>
                <a:cs typeface="Arial"/>
              </a:rPr>
              <a:t>Integration of AI/ML </a:t>
            </a:r>
            <a:r>
              <a:rPr lang="en-US" sz="1600">
                <a:latin typeface="Calibri"/>
                <a:ea typeface="Arial"/>
                <a:cs typeface="Arial"/>
              </a:rPr>
              <a:t>​</a:t>
            </a:r>
          </a:p>
          <a:p>
            <a:pPr marL="825500" lvl="1" indent="-342900" rtl="0">
              <a:buSzPct val="100000"/>
              <a:buFont typeface="Wingdings,Sans-Serif"/>
              <a:buChar char="Ø"/>
            </a:pPr>
            <a:r>
              <a:rPr lang="en-US" sz="1600" baseline="0">
                <a:latin typeface="Calibri"/>
                <a:ea typeface="Arial"/>
                <a:cs typeface="Arial"/>
              </a:rPr>
              <a:t>enables autonomous learning and adaptation</a:t>
            </a:r>
            <a:r>
              <a:rPr lang="en-US" sz="1600">
                <a:latin typeface="Calibri"/>
                <a:ea typeface="Arial"/>
                <a:cs typeface="Arial"/>
              </a:rPr>
              <a:t>​</a:t>
            </a:r>
          </a:p>
          <a:p>
            <a:pPr marL="825500" lvl="1" indent="-342900" rtl="0">
              <a:buSzPct val="100000"/>
              <a:buFont typeface="Wingdings,Sans-Serif"/>
              <a:buChar char="Ø"/>
            </a:pPr>
            <a:r>
              <a:rPr lang="en-US" sz="1600" baseline="0">
                <a:latin typeface="Calibri"/>
                <a:ea typeface="Arial"/>
                <a:cs typeface="Arial"/>
              </a:rPr>
              <a:t>Improving theorem proving capabilities.</a:t>
            </a:r>
            <a:endParaRPr lang="en-US" sz="1600" b="1">
              <a:latin typeface="Calibri"/>
              <a:cs typeface="Calibri"/>
            </a:endParaRPr>
          </a:p>
        </p:txBody>
      </p:sp>
      <p:pic>
        <p:nvPicPr>
          <p:cNvPr id="4" name="Picture 3" descr="A person using a computer&#10;&#10;Description automatically generated">
            <a:extLst>
              <a:ext uri="{FF2B5EF4-FFF2-40B4-BE49-F238E27FC236}">
                <a16:creationId xmlns:a16="http://schemas.microsoft.com/office/drawing/2014/main" id="{070FD8AD-7C1A-77A7-AAF3-14642D08788E}"/>
              </a:ext>
            </a:extLst>
          </p:cNvPr>
          <p:cNvPicPr>
            <a:picLocks noChangeAspect="1"/>
          </p:cNvPicPr>
          <p:nvPr/>
        </p:nvPicPr>
        <p:blipFill>
          <a:blip r:embed="rId2"/>
          <a:stretch>
            <a:fillRect/>
          </a:stretch>
        </p:blipFill>
        <p:spPr>
          <a:xfrm>
            <a:off x="5557794" y="1938678"/>
            <a:ext cx="2933003" cy="2879285"/>
          </a:xfrm>
          <a:prstGeom prst="rect">
            <a:avLst/>
          </a:prstGeom>
        </p:spPr>
      </p:pic>
    </p:spTree>
    <p:extLst>
      <p:ext uri="{BB962C8B-B14F-4D97-AF65-F5344CB8AC3E}">
        <p14:creationId xmlns:p14="http://schemas.microsoft.com/office/powerpoint/2010/main" val="3662071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9C41CAC-CD53-01EE-6F4D-DCAB170A234A}"/>
              </a:ext>
            </a:extLst>
          </p:cNvPr>
          <p:cNvGraphicFramePr>
            <a:graphicFrameLocks noGrp="1"/>
          </p:cNvGraphicFramePr>
          <p:nvPr>
            <p:extLst>
              <p:ext uri="{D42A27DB-BD31-4B8C-83A1-F6EECF244321}">
                <p14:modId xmlns:p14="http://schemas.microsoft.com/office/powerpoint/2010/main" val="2068058105"/>
              </p:ext>
            </p:extLst>
          </p:nvPr>
        </p:nvGraphicFramePr>
        <p:xfrm>
          <a:off x="4521325" y="3119320"/>
          <a:ext cx="4348394" cy="1316770"/>
        </p:xfrm>
        <a:graphic>
          <a:graphicData uri="http://schemas.openxmlformats.org/drawingml/2006/table">
            <a:tbl>
              <a:tblPr firstRow="1" bandRow="1">
                <a:tableStyleId>{5C22544A-7EE6-4342-B048-85BDC9FD1C3A}</a:tableStyleId>
              </a:tblPr>
              <a:tblGrid>
                <a:gridCol w="1464852">
                  <a:extLst>
                    <a:ext uri="{9D8B030D-6E8A-4147-A177-3AD203B41FA5}">
                      <a16:colId xmlns:a16="http://schemas.microsoft.com/office/drawing/2014/main" val="2916220306"/>
                    </a:ext>
                  </a:extLst>
                </a:gridCol>
                <a:gridCol w="1441771">
                  <a:extLst>
                    <a:ext uri="{9D8B030D-6E8A-4147-A177-3AD203B41FA5}">
                      <a16:colId xmlns:a16="http://schemas.microsoft.com/office/drawing/2014/main" val="830692236"/>
                    </a:ext>
                  </a:extLst>
                </a:gridCol>
                <a:gridCol w="1441771">
                  <a:extLst>
                    <a:ext uri="{9D8B030D-6E8A-4147-A177-3AD203B41FA5}">
                      <a16:colId xmlns:a16="http://schemas.microsoft.com/office/drawing/2014/main" val="2554573279"/>
                    </a:ext>
                  </a:extLst>
                </a:gridCol>
              </a:tblGrid>
              <a:tr h="574315">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302958449"/>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408525904"/>
                  </a:ext>
                </a:extLst>
              </a:tr>
              <a:tr h="371615">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51561730"/>
                  </a:ext>
                </a:extLst>
              </a:tr>
            </a:tbl>
          </a:graphicData>
        </a:graphic>
      </p:graphicFrame>
      <p:sp>
        <p:nvSpPr>
          <p:cNvPr id="2" name="Title 1">
            <a:extLst>
              <a:ext uri="{FF2B5EF4-FFF2-40B4-BE49-F238E27FC236}">
                <a16:creationId xmlns:a16="http://schemas.microsoft.com/office/drawing/2014/main" id="{C35829DE-F1C6-EA6F-F866-1E73E5FDCFE8}"/>
              </a:ext>
            </a:extLst>
          </p:cNvPr>
          <p:cNvSpPr>
            <a:spLocks noGrp="1"/>
          </p:cNvSpPr>
          <p:nvPr>
            <p:ph type="title"/>
          </p:nvPr>
        </p:nvSpPr>
        <p:spPr/>
        <p:txBody>
          <a:bodyPr/>
          <a:lstStyle/>
          <a:p>
            <a:r>
              <a:rPr lang="en-US">
                <a:solidFill>
                  <a:schemeClr val="bg2"/>
                </a:solidFill>
                <a:latin typeface="Arial"/>
                <a:cs typeface="Arial"/>
              </a:rPr>
              <a:t>Classical Methods </a:t>
            </a:r>
          </a:p>
        </p:txBody>
      </p:sp>
      <p:sp>
        <p:nvSpPr>
          <p:cNvPr id="6" name="TextBox 5">
            <a:extLst>
              <a:ext uri="{FF2B5EF4-FFF2-40B4-BE49-F238E27FC236}">
                <a16:creationId xmlns:a16="http://schemas.microsoft.com/office/drawing/2014/main" id="{06C3847C-716A-E58E-014D-B0DD00E86B2C}"/>
              </a:ext>
            </a:extLst>
          </p:cNvPr>
          <p:cNvSpPr txBox="1"/>
          <p:nvPr/>
        </p:nvSpPr>
        <p:spPr>
          <a:xfrm>
            <a:off x="207313" y="2569080"/>
            <a:ext cx="4017332"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800" b="1">
                <a:cs typeface="Segoe UI"/>
              </a:rPr>
              <a:t>Steps :​</a:t>
            </a:r>
            <a:endParaRPr lang="en-US"/>
          </a:p>
          <a:p>
            <a:pPr marL="800100" lvl="1" indent="-342900" algn="just">
              <a:buAutoNum type="arabicPeriod"/>
            </a:pPr>
            <a:r>
              <a:rPr lang="en-US" sz="1600"/>
              <a:t>Identify the set of statements given. ​</a:t>
            </a:r>
            <a:endParaRPr lang="en-US"/>
          </a:p>
          <a:p>
            <a:pPr marL="800100" lvl="1" indent="-342900" algn="just">
              <a:buAutoNum type="arabicPeriod"/>
            </a:pPr>
            <a:r>
              <a:rPr lang="en-US" sz="1600"/>
              <a:t>Convert to Boolean Algebraic Expressions.</a:t>
            </a:r>
          </a:p>
          <a:p>
            <a:pPr marL="800100" lvl="1" indent="-342900" algn="just">
              <a:buAutoNum type="arabicPeriod"/>
            </a:pPr>
            <a:r>
              <a:rPr lang="en-US" sz="1600"/>
              <a:t>Convert these expressions to CNF form. </a:t>
            </a:r>
          </a:p>
          <a:p>
            <a:pPr marL="800100" lvl="1" indent="-342900" algn="just">
              <a:buAutoNum type="arabicPeriod"/>
            </a:pPr>
            <a:r>
              <a:rPr lang="en-US" sz="1600"/>
              <a:t>Negate the theorem &amp; add it to set of clauses </a:t>
            </a:r>
          </a:p>
          <a:p>
            <a:pPr marL="800100" lvl="1" indent="-342900" algn="just">
              <a:buAutoNum type="arabicPeriod"/>
            </a:pPr>
            <a:r>
              <a:rPr lang="en-US" sz="1600"/>
              <a:t>Resolution-Based Systems</a:t>
            </a:r>
          </a:p>
          <a:p>
            <a:pPr marL="1257300" lvl="2" indent="-342900" algn="just">
              <a:buChar char="•"/>
            </a:pPr>
            <a:r>
              <a:rPr lang="en-US" sz="1600"/>
              <a:t>Apply the Resolution Rule.</a:t>
            </a:r>
          </a:p>
          <a:p>
            <a:pPr marL="800100" lvl="1" indent="-342900" algn="just">
              <a:buAutoNum type="arabicPeriod"/>
            </a:pPr>
            <a:r>
              <a:rPr lang="en-US" sz="1600"/>
              <a:t>Deduce the Contradiction,      </a:t>
            </a:r>
          </a:p>
          <a:p>
            <a:pPr marL="457200" lvl="1" algn="just"/>
            <a:r>
              <a:rPr lang="en-US" sz="1600"/>
              <a:t>    and Conclude the Proof .</a:t>
            </a:r>
            <a:endParaRPr lang="en-US"/>
          </a:p>
          <a:p>
            <a:endParaRPr lang="en-US"/>
          </a:p>
        </p:txBody>
      </p:sp>
      <p:sp>
        <p:nvSpPr>
          <p:cNvPr id="7" name="TextBox 6">
            <a:extLst>
              <a:ext uri="{FF2B5EF4-FFF2-40B4-BE49-F238E27FC236}">
                <a16:creationId xmlns:a16="http://schemas.microsoft.com/office/drawing/2014/main" id="{2F348DB1-D4C3-7386-906F-0E8478D57D16}"/>
              </a:ext>
            </a:extLst>
          </p:cNvPr>
          <p:cNvSpPr txBox="1"/>
          <p:nvPr/>
        </p:nvSpPr>
        <p:spPr>
          <a:xfrm>
            <a:off x="404870" y="1114081"/>
            <a:ext cx="820343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t>Classical methods form the</a:t>
            </a:r>
            <a:r>
              <a:rPr lang="en-US" sz="1800" u="sng"/>
              <a:t> foundation of ATP</a:t>
            </a:r>
            <a:r>
              <a:rPr lang="en-US" sz="1800"/>
              <a:t>, relying on logical reasoning techniques to prove or disprove theorems.</a:t>
            </a:r>
            <a:endParaRPr lang="en-US"/>
          </a:p>
        </p:txBody>
      </p:sp>
      <p:sp>
        <p:nvSpPr>
          <p:cNvPr id="3" name="Rectangle 2">
            <a:extLst>
              <a:ext uri="{FF2B5EF4-FFF2-40B4-BE49-F238E27FC236}">
                <a16:creationId xmlns:a16="http://schemas.microsoft.com/office/drawing/2014/main" id="{43C84B83-3960-4303-4D5C-B7200293423F}"/>
              </a:ext>
            </a:extLst>
          </p:cNvPr>
          <p:cNvSpPr/>
          <p:nvPr/>
        </p:nvSpPr>
        <p:spPr>
          <a:xfrm>
            <a:off x="4966105" y="1715468"/>
            <a:ext cx="3049594" cy="3181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cs typeface="Arial"/>
              </a:rPr>
              <a:t>EXAMPLE  </a:t>
            </a:r>
          </a:p>
        </p:txBody>
      </p:sp>
      <p:sp>
        <p:nvSpPr>
          <p:cNvPr id="5" name="Rectangle: Rounded Corners 4">
            <a:extLst>
              <a:ext uri="{FF2B5EF4-FFF2-40B4-BE49-F238E27FC236}">
                <a16:creationId xmlns:a16="http://schemas.microsoft.com/office/drawing/2014/main" id="{C437D087-D7BA-51A1-8ABA-969E12C23475}"/>
              </a:ext>
            </a:extLst>
          </p:cNvPr>
          <p:cNvSpPr/>
          <p:nvPr/>
        </p:nvSpPr>
        <p:spPr>
          <a:xfrm>
            <a:off x="4221882" y="2195568"/>
            <a:ext cx="1901311" cy="473603"/>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a:ea typeface="+mn-lt"/>
                <a:cs typeface="+mn-lt"/>
              </a:rPr>
              <a:t>If it rains, then the ground will be wet</a:t>
            </a:r>
            <a:endParaRPr lang="en-US" sz="1200"/>
          </a:p>
        </p:txBody>
      </p:sp>
      <p:sp>
        <p:nvSpPr>
          <p:cNvPr id="8" name="Rectangle: Rounded Corners 7">
            <a:extLst>
              <a:ext uri="{FF2B5EF4-FFF2-40B4-BE49-F238E27FC236}">
                <a16:creationId xmlns:a16="http://schemas.microsoft.com/office/drawing/2014/main" id="{9ED6D546-E8A5-4111-4796-B36039022FC0}"/>
              </a:ext>
            </a:extLst>
          </p:cNvPr>
          <p:cNvSpPr/>
          <p:nvPr/>
        </p:nvSpPr>
        <p:spPr>
          <a:xfrm>
            <a:off x="6326147" y="2206829"/>
            <a:ext cx="1078734" cy="473603"/>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ea typeface="+mn-lt"/>
                <a:cs typeface="+mn-lt"/>
              </a:rPr>
              <a:t>It is raining</a:t>
            </a:r>
            <a:endParaRPr lang="en-US" sz="1200"/>
          </a:p>
        </p:txBody>
      </p:sp>
      <p:sp>
        <p:nvSpPr>
          <p:cNvPr id="10" name="TextBox 9">
            <a:extLst>
              <a:ext uri="{FF2B5EF4-FFF2-40B4-BE49-F238E27FC236}">
                <a16:creationId xmlns:a16="http://schemas.microsoft.com/office/drawing/2014/main" id="{A7B9B2D6-1E8E-5F18-C1B5-479373BA52C4}"/>
              </a:ext>
            </a:extLst>
          </p:cNvPr>
          <p:cNvSpPr txBox="1"/>
          <p:nvPr/>
        </p:nvSpPr>
        <p:spPr>
          <a:xfrm>
            <a:off x="6292329" y="3241569"/>
            <a:ext cx="124375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Premise 2</a:t>
            </a:r>
          </a:p>
        </p:txBody>
      </p:sp>
      <p:sp>
        <p:nvSpPr>
          <p:cNvPr id="12" name="Rectangle: Rounded Corners 11">
            <a:extLst>
              <a:ext uri="{FF2B5EF4-FFF2-40B4-BE49-F238E27FC236}">
                <a16:creationId xmlns:a16="http://schemas.microsoft.com/office/drawing/2014/main" id="{61D90CF0-F1A8-D409-0951-F550461E0D51}"/>
              </a:ext>
            </a:extLst>
          </p:cNvPr>
          <p:cNvSpPr/>
          <p:nvPr/>
        </p:nvSpPr>
        <p:spPr>
          <a:xfrm>
            <a:off x="7666122" y="2191223"/>
            <a:ext cx="1088076" cy="479244"/>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a:ea typeface="+mn-lt"/>
                <a:cs typeface="+mn-lt"/>
              </a:rPr>
              <a:t>The ground is wet </a:t>
            </a:r>
            <a:endParaRPr lang="en-US"/>
          </a:p>
        </p:txBody>
      </p:sp>
      <p:sp>
        <p:nvSpPr>
          <p:cNvPr id="13" name="TextBox 12">
            <a:extLst>
              <a:ext uri="{FF2B5EF4-FFF2-40B4-BE49-F238E27FC236}">
                <a16:creationId xmlns:a16="http://schemas.microsoft.com/office/drawing/2014/main" id="{D5764CD0-895D-FA01-57CF-4901CD590318}"/>
              </a:ext>
            </a:extLst>
          </p:cNvPr>
          <p:cNvSpPr txBox="1"/>
          <p:nvPr/>
        </p:nvSpPr>
        <p:spPr>
          <a:xfrm>
            <a:off x="7666887" y="3252829"/>
            <a:ext cx="124375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To Prove </a:t>
            </a:r>
          </a:p>
        </p:txBody>
      </p:sp>
      <p:sp>
        <p:nvSpPr>
          <p:cNvPr id="25" name="TextBox 24">
            <a:extLst>
              <a:ext uri="{FF2B5EF4-FFF2-40B4-BE49-F238E27FC236}">
                <a16:creationId xmlns:a16="http://schemas.microsoft.com/office/drawing/2014/main" id="{40875E8F-9C9D-B7E1-FD66-5D25C2C98902}"/>
              </a:ext>
            </a:extLst>
          </p:cNvPr>
          <p:cNvSpPr txBox="1"/>
          <p:nvPr/>
        </p:nvSpPr>
        <p:spPr>
          <a:xfrm>
            <a:off x="4910184" y="3670291"/>
            <a:ext cx="124375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t>𝑃→𝑄</a:t>
            </a:r>
          </a:p>
        </p:txBody>
      </p:sp>
      <p:sp>
        <p:nvSpPr>
          <p:cNvPr id="26" name="TextBox 25">
            <a:extLst>
              <a:ext uri="{FF2B5EF4-FFF2-40B4-BE49-F238E27FC236}">
                <a16:creationId xmlns:a16="http://schemas.microsoft.com/office/drawing/2014/main" id="{CD7FF107-8423-D98D-1F85-A737D28A9C50}"/>
              </a:ext>
            </a:extLst>
          </p:cNvPr>
          <p:cNvSpPr txBox="1"/>
          <p:nvPr/>
        </p:nvSpPr>
        <p:spPr>
          <a:xfrm>
            <a:off x="6491635" y="3670290"/>
            <a:ext cx="124375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t>𝑃</a:t>
            </a:r>
            <a:endParaRPr lang="en-US" sz="1200"/>
          </a:p>
        </p:txBody>
      </p:sp>
      <p:sp>
        <p:nvSpPr>
          <p:cNvPr id="27" name="TextBox 26">
            <a:extLst>
              <a:ext uri="{FF2B5EF4-FFF2-40B4-BE49-F238E27FC236}">
                <a16:creationId xmlns:a16="http://schemas.microsoft.com/office/drawing/2014/main" id="{9CB9496D-BA8D-0E5D-DBF1-D63BED8A833F}"/>
              </a:ext>
            </a:extLst>
          </p:cNvPr>
          <p:cNvSpPr txBox="1"/>
          <p:nvPr/>
        </p:nvSpPr>
        <p:spPr>
          <a:xfrm>
            <a:off x="7899977" y="3692811"/>
            <a:ext cx="124375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t>𝑄</a:t>
            </a:r>
            <a:endParaRPr lang="en-US" sz="1200"/>
          </a:p>
        </p:txBody>
      </p:sp>
      <p:sp>
        <p:nvSpPr>
          <p:cNvPr id="28" name="Plus Sign 27">
            <a:extLst>
              <a:ext uri="{FF2B5EF4-FFF2-40B4-BE49-F238E27FC236}">
                <a16:creationId xmlns:a16="http://schemas.microsoft.com/office/drawing/2014/main" id="{FE8E3A86-B81E-D615-D523-E62CD95C13BD}"/>
              </a:ext>
            </a:extLst>
          </p:cNvPr>
          <p:cNvSpPr/>
          <p:nvPr/>
        </p:nvSpPr>
        <p:spPr>
          <a:xfrm>
            <a:off x="6135697" y="2343127"/>
            <a:ext cx="190198" cy="171964"/>
          </a:xfrm>
          <a:prstGeom prst="mathPlus">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Equals 31">
            <a:extLst>
              <a:ext uri="{FF2B5EF4-FFF2-40B4-BE49-F238E27FC236}">
                <a16:creationId xmlns:a16="http://schemas.microsoft.com/office/drawing/2014/main" id="{3E1B5E26-2225-3A59-340C-6BAABDF94C9B}"/>
              </a:ext>
            </a:extLst>
          </p:cNvPr>
          <p:cNvSpPr/>
          <p:nvPr/>
        </p:nvSpPr>
        <p:spPr>
          <a:xfrm>
            <a:off x="7436028" y="2352187"/>
            <a:ext cx="190699" cy="180536"/>
          </a:xfrm>
          <a:prstGeom prst="mathEqual">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TextBox 32">
            <a:extLst>
              <a:ext uri="{FF2B5EF4-FFF2-40B4-BE49-F238E27FC236}">
                <a16:creationId xmlns:a16="http://schemas.microsoft.com/office/drawing/2014/main" id="{DF4DE912-6195-641E-55E1-31FC4ED7622A}"/>
              </a:ext>
            </a:extLst>
          </p:cNvPr>
          <p:cNvSpPr txBox="1"/>
          <p:nvPr/>
        </p:nvSpPr>
        <p:spPr>
          <a:xfrm>
            <a:off x="4842618" y="4063534"/>
            <a:ext cx="124375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a:t>
            </a:r>
            <a:r>
              <a:rPr lang="en-US" sz="1200" b="1"/>
              <a:t>𝑃</a:t>
            </a:r>
            <a:r>
              <a:rPr lang="en-US" sz="1200"/>
              <a:t>∨</a:t>
            </a:r>
            <a:r>
              <a:rPr lang="en-US" sz="1200" b="1"/>
              <a:t>𝑄</a:t>
            </a:r>
            <a:endParaRPr lang="en-US" sz="1200"/>
          </a:p>
        </p:txBody>
      </p:sp>
      <p:sp>
        <p:nvSpPr>
          <p:cNvPr id="34" name="TextBox 33">
            <a:extLst>
              <a:ext uri="{FF2B5EF4-FFF2-40B4-BE49-F238E27FC236}">
                <a16:creationId xmlns:a16="http://schemas.microsoft.com/office/drawing/2014/main" id="{AA91043E-4F10-04E2-8F3A-82E06C50E71A}"/>
              </a:ext>
            </a:extLst>
          </p:cNvPr>
          <p:cNvSpPr txBox="1"/>
          <p:nvPr/>
        </p:nvSpPr>
        <p:spPr>
          <a:xfrm>
            <a:off x="6480374" y="4052272"/>
            <a:ext cx="124375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t>𝑃</a:t>
            </a:r>
            <a:endParaRPr lang="en-US" sz="1200"/>
          </a:p>
        </p:txBody>
      </p:sp>
      <p:sp>
        <p:nvSpPr>
          <p:cNvPr id="35" name="TextBox 34">
            <a:extLst>
              <a:ext uri="{FF2B5EF4-FFF2-40B4-BE49-F238E27FC236}">
                <a16:creationId xmlns:a16="http://schemas.microsoft.com/office/drawing/2014/main" id="{33D7C118-F53B-0ED5-2A5A-A2E11158079B}"/>
              </a:ext>
            </a:extLst>
          </p:cNvPr>
          <p:cNvSpPr txBox="1"/>
          <p:nvPr/>
        </p:nvSpPr>
        <p:spPr>
          <a:xfrm>
            <a:off x="7899977" y="4052271"/>
            <a:ext cx="124375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latin typeface="+mn-lt"/>
              </a:rPr>
              <a:t>𝑄</a:t>
            </a:r>
            <a:r>
              <a:rPr lang="en-US" sz="1200">
                <a:latin typeface="+mn-lt"/>
              </a:rPr>
              <a:t> </a:t>
            </a:r>
          </a:p>
        </p:txBody>
      </p:sp>
      <p:sp>
        <p:nvSpPr>
          <p:cNvPr id="37" name="TextBox 36">
            <a:extLst>
              <a:ext uri="{FF2B5EF4-FFF2-40B4-BE49-F238E27FC236}">
                <a16:creationId xmlns:a16="http://schemas.microsoft.com/office/drawing/2014/main" id="{689DB84F-BA59-0951-C709-8A0CFA15BD51}"/>
              </a:ext>
            </a:extLst>
          </p:cNvPr>
          <p:cNvSpPr txBox="1"/>
          <p:nvPr/>
        </p:nvSpPr>
        <p:spPr>
          <a:xfrm>
            <a:off x="5599184" y="4817602"/>
            <a:ext cx="2037637"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a:t>
            </a:r>
            <a:r>
              <a:rPr lang="en-US" sz="1200" b="1"/>
              <a:t>𝑃</a:t>
            </a:r>
            <a:r>
              <a:rPr lang="en-US" sz="1200"/>
              <a:t>∨</a:t>
            </a:r>
            <a:r>
              <a:rPr lang="en-US" sz="1200" b="1"/>
              <a:t>𝑄          ,  𝑃     ,     </a:t>
            </a:r>
            <a:r>
              <a:rPr lang="en-US" sz="1200"/>
              <a:t>¬ </a:t>
            </a:r>
            <a:r>
              <a:rPr lang="en-US" sz="1200" b="1"/>
              <a:t>𝑄</a:t>
            </a:r>
            <a:r>
              <a:rPr lang="en-US" sz="1200"/>
              <a:t>  </a:t>
            </a:r>
          </a:p>
        </p:txBody>
      </p:sp>
      <p:sp>
        <p:nvSpPr>
          <p:cNvPr id="43" name="Arrow: Left-Right-Up 42">
            <a:extLst>
              <a:ext uri="{FF2B5EF4-FFF2-40B4-BE49-F238E27FC236}">
                <a16:creationId xmlns:a16="http://schemas.microsoft.com/office/drawing/2014/main" id="{6FD386F0-8ED5-70B8-2905-8D4509AF7173}"/>
              </a:ext>
            </a:extLst>
          </p:cNvPr>
          <p:cNvSpPr/>
          <p:nvPr/>
        </p:nvSpPr>
        <p:spPr>
          <a:xfrm rot="10800000">
            <a:off x="6133379" y="4906478"/>
            <a:ext cx="221962" cy="352464"/>
          </a:xfrm>
          <a:prstGeom prst="leftRightUp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BC88B126-158F-5A99-01BD-12F38F34396D}"/>
              </a:ext>
            </a:extLst>
          </p:cNvPr>
          <p:cNvSpPr txBox="1"/>
          <p:nvPr/>
        </p:nvSpPr>
        <p:spPr>
          <a:xfrm>
            <a:off x="6125216" y="5288066"/>
            <a:ext cx="1436504"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t>𝑄</a:t>
            </a:r>
            <a:r>
              <a:rPr lang="en-US" sz="1200"/>
              <a:t>              ,     ¬ </a:t>
            </a:r>
            <a:r>
              <a:rPr lang="en-US" sz="1200" b="1"/>
              <a:t>𝑄</a:t>
            </a:r>
            <a:r>
              <a:rPr lang="en-US" sz="1200"/>
              <a:t> </a:t>
            </a:r>
          </a:p>
        </p:txBody>
      </p:sp>
      <p:sp>
        <p:nvSpPr>
          <p:cNvPr id="46" name="Arrow: Left-Right-Up 45">
            <a:extLst>
              <a:ext uri="{FF2B5EF4-FFF2-40B4-BE49-F238E27FC236}">
                <a16:creationId xmlns:a16="http://schemas.microsoft.com/office/drawing/2014/main" id="{F88AD953-7D91-C531-7D09-4DA35B356B29}"/>
              </a:ext>
            </a:extLst>
          </p:cNvPr>
          <p:cNvSpPr/>
          <p:nvPr/>
        </p:nvSpPr>
        <p:spPr>
          <a:xfrm rot="10800000">
            <a:off x="6429890" y="5342456"/>
            <a:ext cx="374999" cy="314205"/>
          </a:xfrm>
          <a:prstGeom prst="leftRightUp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0BD3EC66-7D8E-8920-C24B-7A239B2D51C4}"/>
              </a:ext>
            </a:extLst>
          </p:cNvPr>
          <p:cNvSpPr txBox="1"/>
          <p:nvPr/>
        </p:nvSpPr>
        <p:spPr>
          <a:xfrm>
            <a:off x="6146576" y="5684176"/>
            <a:ext cx="272384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ambria"/>
              </a:rPr>
              <a:t>    CONTRADICTON </a:t>
            </a:r>
          </a:p>
          <a:p>
            <a:r>
              <a:rPr lang="en-US">
                <a:latin typeface="Cambria"/>
              </a:rPr>
              <a:t> HENCE PROVED </a:t>
            </a:r>
          </a:p>
        </p:txBody>
      </p:sp>
      <p:sp>
        <p:nvSpPr>
          <p:cNvPr id="9" name="TextBox 8">
            <a:extLst>
              <a:ext uri="{FF2B5EF4-FFF2-40B4-BE49-F238E27FC236}">
                <a16:creationId xmlns:a16="http://schemas.microsoft.com/office/drawing/2014/main" id="{2E624349-F668-D407-5E17-C98E15FF7136}"/>
              </a:ext>
            </a:extLst>
          </p:cNvPr>
          <p:cNvSpPr txBox="1"/>
          <p:nvPr/>
        </p:nvSpPr>
        <p:spPr>
          <a:xfrm>
            <a:off x="4739031" y="3252831"/>
            <a:ext cx="124375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Premise 1</a:t>
            </a:r>
          </a:p>
        </p:txBody>
      </p:sp>
    </p:spTree>
    <p:extLst>
      <p:ext uri="{BB962C8B-B14F-4D97-AF65-F5344CB8AC3E}">
        <p14:creationId xmlns:p14="http://schemas.microsoft.com/office/powerpoint/2010/main" val="3552878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829DE-F1C6-EA6F-F866-1E73E5FDCFE8}"/>
              </a:ext>
            </a:extLst>
          </p:cNvPr>
          <p:cNvSpPr>
            <a:spLocks noGrp="1"/>
          </p:cNvSpPr>
          <p:nvPr>
            <p:ph type="title"/>
          </p:nvPr>
        </p:nvSpPr>
        <p:spPr/>
        <p:txBody>
          <a:bodyPr/>
          <a:lstStyle/>
          <a:p>
            <a:r>
              <a:rPr lang="en-US">
                <a:solidFill>
                  <a:schemeClr val="bg2"/>
                </a:solidFill>
                <a:latin typeface="Arial"/>
                <a:cs typeface="Arial"/>
              </a:rPr>
              <a:t>Transition to Modern Techniques </a:t>
            </a:r>
          </a:p>
        </p:txBody>
      </p:sp>
      <p:sp>
        <p:nvSpPr>
          <p:cNvPr id="4" name="TextBox 3">
            <a:extLst>
              <a:ext uri="{FF2B5EF4-FFF2-40B4-BE49-F238E27FC236}">
                <a16:creationId xmlns:a16="http://schemas.microsoft.com/office/drawing/2014/main" id="{BB2C4449-FA44-40D4-7C74-32C6D157C027}"/>
              </a:ext>
            </a:extLst>
          </p:cNvPr>
          <p:cNvSpPr txBox="1"/>
          <p:nvPr/>
        </p:nvSpPr>
        <p:spPr>
          <a:xfrm>
            <a:off x="172539" y="1269556"/>
            <a:ext cx="8873432"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600"/>
          </a:p>
          <a:p>
            <a:endParaRPr lang="en-US" sz="1800"/>
          </a:p>
          <a:p>
            <a:r>
              <a:rPr lang="en-US" sz="2000" b="1">
                <a:solidFill>
                  <a:srgbClr val="0070C0"/>
                </a:solidFill>
              </a:rPr>
              <a:t>SAT solver </a:t>
            </a:r>
            <a:r>
              <a:rPr lang="en-US" sz="1600"/>
              <a:t> </a:t>
            </a:r>
            <a:endParaRPr lang="en-US"/>
          </a:p>
          <a:p>
            <a:r>
              <a:rPr lang="en-US" sz="1600"/>
              <a:t>The SAT problem is a decision problem that asks whether there exists an assignment of truth values to variables that makes a given Boolean formula true.</a:t>
            </a:r>
            <a:endParaRPr lang="en-US"/>
          </a:p>
          <a:p>
            <a:pPr>
              <a:spcBef>
                <a:spcPts val="640"/>
              </a:spcBef>
            </a:pPr>
            <a:endParaRPr lang="en-US" sz="1600" b="1"/>
          </a:p>
          <a:p>
            <a:pPr>
              <a:spcBef>
                <a:spcPts val="640"/>
              </a:spcBef>
            </a:pPr>
            <a:endParaRPr lang="en-US" sz="1600"/>
          </a:p>
        </p:txBody>
      </p:sp>
      <p:sp>
        <p:nvSpPr>
          <p:cNvPr id="6" name="TextBox 5">
            <a:extLst>
              <a:ext uri="{FF2B5EF4-FFF2-40B4-BE49-F238E27FC236}">
                <a16:creationId xmlns:a16="http://schemas.microsoft.com/office/drawing/2014/main" id="{FCC8DF96-D40F-8997-764B-45C3CB38D01E}"/>
              </a:ext>
            </a:extLst>
          </p:cNvPr>
          <p:cNvSpPr txBox="1"/>
          <p:nvPr/>
        </p:nvSpPr>
        <p:spPr>
          <a:xfrm>
            <a:off x="183715" y="1185798"/>
            <a:ext cx="878700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cs typeface="Segoe UI"/>
              </a:rPr>
              <a:t>While classical methods have been invaluable, modern techniques like SAT and SMT solvers offer more</a:t>
            </a:r>
            <a:r>
              <a:rPr lang="en-US" sz="1800" u="sng">
                <a:cs typeface="Segoe UI"/>
              </a:rPr>
              <a:t> power and scalability for complex problems</a:t>
            </a:r>
            <a:r>
              <a:rPr lang="en-US" sz="1800">
                <a:cs typeface="Segoe UI"/>
              </a:rPr>
              <a:t>.</a:t>
            </a:r>
            <a:endParaRPr lang="en-US" sz="1600">
              <a:cs typeface="Segoe UI"/>
            </a:endParaRPr>
          </a:p>
        </p:txBody>
      </p:sp>
      <p:sp>
        <p:nvSpPr>
          <p:cNvPr id="8" name="TextBox 7">
            <a:extLst>
              <a:ext uri="{FF2B5EF4-FFF2-40B4-BE49-F238E27FC236}">
                <a16:creationId xmlns:a16="http://schemas.microsoft.com/office/drawing/2014/main" id="{08BD74D3-A69F-7A59-24AF-826604DE0110}"/>
              </a:ext>
            </a:extLst>
          </p:cNvPr>
          <p:cNvSpPr txBox="1"/>
          <p:nvPr/>
        </p:nvSpPr>
        <p:spPr>
          <a:xfrm>
            <a:off x="204593" y="3002071"/>
            <a:ext cx="4841308"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cs typeface="Segoe UI"/>
              </a:rPr>
              <a:t>Key Techniques in SAT Solvers:</a:t>
            </a:r>
            <a:r>
              <a:rPr lang="en-US" sz="1600">
                <a:cs typeface="Segoe UI"/>
              </a:rPr>
              <a:t>​</a:t>
            </a:r>
          </a:p>
          <a:p>
            <a:pPr marL="285750" indent="-285750">
              <a:buFont typeface="Arial,Sans-Serif"/>
              <a:buChar char="•"/>
            </a:pPr>
            <a:r>
              <a:rPr lang="en-US" sz="1600" b="1"/>
              <a:t>Unit Propagation:</a:t>
            </a:r>
            <a:r>
              <a:rPr lang="en-US" sz="1600"/>
              <a:t> If a clause contains only one literal, that literal must be true for the clause to be satisfied. This can simplify the problem.​</a:t>
            </a:r>
          </a:p>
          <a:p>
            <a:endParaRPr lang="en-US" sz="1600"/>
          </a:p>
          <a:p>
            <a:pPr marL="228600" indent="-228600">
              <a:buFont typeface="Arial,Sans-Serif"/>
              <a:buChar char="•"/>
            </a:pPr>
            <a:r>
              <a:rPr lang="en-US" sz="1600" b="1"/>
              <a:t>Pure Literal Elimination:</a:t>
            </a:r>
            <a:r>
              <a:rPr lang="en-US" sz="1600"/>
              <a:t> If a literal appears in the formula without its negation, it can be    assigned a truth value that makes the formula true.​</a:t>
            </a:r>
          </a:p>
          <a:p>
            <a:endParaRPr lang="en-US" sz="1600"/>
          </a:p>
          <a:p>
            <a:pPr marL="228600" indent="-228600">
              <a:buFont typeface="Arial,Sans-Serif"/>
              <a:buChar char="•"/>
            </a:pPr>
            <a:r>
              <a:rPr lang="en-US" sz="1600" b="1" err="1"/>
              <a:t>Backjumping</a:t>
            </a:r>
            <a:r>
              <a:rPr lang="en-US" sz="1600" b="1"/>
              <a:t>:</a:t>
            </a:r>
            <a:r>
              <a:rPr lang="en-US" sz="1600"/>
              <a:t> the solver can "jump" back to the most recent decision that is relevant to the conflict.​</a:t>
            </a:r>
          </a:p>
          <a:p>
            <a:r>
              <a:rPr lang="en-US">
                <a:cs typeface="Segoe UI"/>
              </a:rPr>
              <a:t>​</a:t>
            </a:r>
          </a:p>
          <a:p>
            <a:r>
              <a:rPr lang="en-US" sz="1600">
                <a:cs typeface="Segoe UI"/>
              </a:rPr>
              <a:t>​</a:t>
            </a:r>
          </a:p>
        </p:txBody>
      </p:sp>
      <p:sp>
        <p:nvSpPr>
          <p:cNvPr id="7" name="Oval 6">
            <a:extLst>
              <a:ext uri="{FF2B5EF4-FFF2-40B4-BE49-F238E27FC236}">
                <a16:creationId xmlns:a16="http://schemas.microsoft.com/office/drawing/2014/main" id="{1ECAC972-7DB0-F84B-DED8-C3071DB93446}"/>
              </a:ext>
            </a:extLst>
          </p:cNvPr>
          <p:cNvSpPr/>
          <p:nvPr/>
        </p:nvSpPr>
        <p:spPr>
          <a:xfrm>
            <a:off x="5425036" y="4673359"/>
            <a:ext cx="334572" cy="31123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79AD6EE-9FC9-2AA1-6AD7-AF131995DA7D}"/>
              </a:ext>
            </a:extLst>
          </p:cNvPr>
          <p:cNvSpPr/>
          <p:nvPr/>
        </p:nvSpPr>
        <p:spPr>
          <a:xfrm>
            <a:off x="6372387" y="5260305"/>
            <a:ext cx="334572" cy="31123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0B63A9B-A6C4-1D3B-BB2D-5D28011B2194}"/>
              </a:ext>
            </a:extLst>
          </p:cNvPr>
          <p:cNvSpPr/>
          <p:nvPr/>
        </p:nvSpPr>
        <p:spPr>
          <a:xfrm>
            <a:off x="6372387" y="4673359"/>
            <a:ext cx="334572" cy="31123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20D6B88-6FBF-18E0-648F-63D5B3C79223}"/>
              </a:ext>
            </a:extLst>
          </p:cNvPr>
          <p:cNvSpPr/>
          <p:nvPr/>
        </p:nvSpPr>
        <p:spPr>
          <a:xfrm>
            <a:off x="6372387" y="4055521"/>
            <a:ext cx="334572" cy="31123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663BE8D8-80C2-85FC-D410-65140522871A}"/>
              </a:ext>
            </a:extLst>
          </p:cNvPr>
          <p:cNvSpPr/>
          <p:nvPr/>
        </p:nvSpPr>
        <p:spPr>
          <a:xfrm>
            <a:off x="7309441" y="4055520"/>
            <a:ext cx="334572" cy="31123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9280C22-C56D-3BCD-0393-92ADCCD0A0ED}"/>
              </a:ext>
            </a:extLst>
          </p:cNvPr>
          <p:cNvSpPr/>
          <p:nvPr/>
        </p:nvSpPr>
        <p:spPr>
          <a:xfrm>
            <a:off x="7309440" y="5260304"/>
            <a:ext cx="334572" cy="31123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C22867B-D31D-935D-704A-C4BF56871F9A}"/>
              </a:ext>
            </a:extLst>
          </p:cNvPr>
          <p:cNvSpPr/>
          <p:nvPr/>
        </p:nvSpPr>
        <p:spPr>
          <a:xfrm>
            <a:off x="7309440" y="4673358"/>
            <a:ext cx="334572" cy="31123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9368F1E-A0B0-E90E-56F7-252E9A0A1394}"/>
              </a:ext>
            </a:extLst>
          </p:cNvPr>
          <p:cNvSpPr txBox="1"/>
          <p:nvPr/>
        </p:nvSpPr>
        <p:spPr>
          <a:xfrm>
            <a:off x="7766144" y="4096861"/>
            <a:ext cx="721991"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a:t>SOLUTION</a:t>
            </a:r>
          </a:p>
        </p:txBody>
      </p:sp>
      <p:sp>
        <p:nvSpPr>
          <p:cNvPr id="16" name="TextBox 15">
            <a:extLst>
              <a:ext uri="{FF2B5EF4-FFF2-40B4-BE49-F238E27FC236}">
                <a16:creationId xmlns:a16="http://schemas.microsoft.com/office/drawing/2014/main" id="{A4049771-854B-74B4-86D0-F415EE66B541}"/>
              </a:ext>
            </a:extLst>
          </p:cNvPr>
          <p:cNvSpPr txBox="1"/>
          <p:nvPr/>
        </p:nvSpPr>
        <p:spPr>
          <a:xfrm>
            <a:off x="7766144" y="5353131"/>
            <a:ext cx="721991"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a:t>SOLUTION</a:t>
            </a:r>
          </a:p>
        </p:txBody>
      </p:sp>
      <p:sp>
        <p:nvSpPr>
          <p:cNvPr id="17" name="TextBox 16">
            <a:extLst>
              <a:ext uri="{FF2B5EF4-FFF2-40B4-BE49-F238E27FC236}">
                <a16:creationId xmlns:a16="http://schemas.microsoft.com/office/drawing/2014/main" id="{D29338FA-3F7F-2AE2-4562-B1AC93C58849}"/>
              </a:ext>
            </a:extLst>
          </p:cNvPr>
          <p:cNvSpPr txBox="1"/>
          <p:nvPr/>
        </p:nvSpPr>
        <p:spPr>
          <a:xfrm>
            <a:off x="7766143" y="4673509"/>
            <a:ext cx="72199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t>NOT A  SOLUTION</a:t>
            </a:r>
          </a:p>
        </p:txBody>
      </p:sp>
      <p:cxnSp>
        <p:nvCxnSpPr>
          <p:cNvPr id="18" name="Straight Arrow Connector 17">
            <a:extLst>
              <a:ext uri="{FF2B5EF4-FFF2-40B4-BE49-F238E27FC236}">
                <a16:creationId xmlns:a16="http://schemas.microsoft.com/office/drawing/2014/main" id="{3CF5A775-B9C7-5FC7-7BBF-149E9D6FC87C}"/>
              </a:ext>
            </a:extLst>
          </p:cNvPr>
          <p:cNvCxnSpPr/>
          <p:nvPr/>
        </p:nvCxnSpPr>
        <p:spPr>
          <a:xfrm>
            <a:off x="6698133" y="4206187"/>
            <a:ext cx="605480" cy="8237"/>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DB11FB47-F378-69E4-6B3F-188BED7530AB}"/>
              </a:ext>
            </a:extLst>
          </p:cNvPr>
          <p:cNvCxnSpPr>
            <a:cxnSpLocks/>
          </p:cNvCxnSpPr>
          <p:nvPr/>
        </p:nvCxnSpPr>
        <p:spPr>
          <a:xfrm>
            <a:off x="6698133" y="5410971"/>
            <a:ext cx="605480" cy="8237"/>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51F32D8A-64B2-98BE-9245-76AC35C91E2B}"/>
              </a:ext>
            </a:extLst>
          </p:cNvPr>
          <p:cNvCxnSpPr>
            <a:cxnSpLocks/>
          </p:cNvCxnSpPr>
          <p:nvPr/>
        </p:nvCxnSpPr>
        <p:spPr>
          <a:xfrm>
            <a:off x="6698133" y="4834322"/>
            <a:ext cx="605480" cy="8237"/>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11DA6F0D-7758-AD59-3A50-F99387C96B33}"/>
              </a:ext>
            </a:extLst>
          </p:cNvPr>
          <p:cNvCxnSpPr>
            <a:cxnSpLocks/>
          </p:cNvCxnSpPr>
          <p:nvPr/>
        </p:nvCxnSpPr>
        <p:spPr>
          <a:xfrm>
            <a:off x="5761079" y="4834320"/>
            <a:ext cx="605480" cy="8237"/>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5AA82CEE-46C7-C92F-CD04-AF3B8A263701}"/>
              </a:ext>
            </a:extLst>
          </p:cNvPr>
          <p:cNvCxnSpPr>
            <a:cxnSpLocks/>
          </p:cNvCxnSpPr>
          <p:nvPr/>
        </p:nvCxnSpPr>
        <p:spPr>
          <a:xfrm flipH="1">
            <a:off x="5910903" y="4924422"/>
            <a:ext cx="290384" cy="82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F3695EAF-EA1A-980E-02B7-14932BE1F979}"/>
              </a:ext>
            </a:extLst>
          </p:cNvPr>
          <p:cNvCxnSpPr>
            <a:cxnSpLocks/>
          </p:cNvCxnSpPr>
          <p:nvPr/>
        </p:nvCxnSpPr>
        <p:spPr>
          <a:xfrm flipH="1">
            <a:off x="6817065" y="4914125"/>
            <a:ext cx="290384" cy="82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6BBEC23F-FB0C-67F9-97DC-4C74777B37B2}"/>
              </a:ext>
            </a:extLst>
          </p:cNvPr>
          <p:cNvCxnSpPr/>
          <p:nvPr/>
        </p:nvCxnSpPr>
        <p:spPr>
          <a:xfrm>
            <a:off x="7465282" y="5570579"/>
            <a:ext cx="8238" cy="3171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36" name="Ink 35">
                <a:extLst>
                  <a:ext uri="{FF2B5EF4-FFF2-40B4-BE49-F238E27FC236}">
                    <a16:creationId xmlns:a16="http://schemas.microsoft.com/office/drawing/2014/main" id="{E4EA390C-2799-306C-DF3E-62FCD60175A3}"/>
                  </a:ext>
                </a:extLst>
              </p14:cNvPr>
              <p14:cNvContentPartPr/>
              <p14:nvPr/>
            </p14:nvContentPartPr>
            <p14:xfrm>
              <a:off x="-3400265" y="-12770"/>
              <a:ext cx="15963" cy="15963"/>
            </p14:xfrm>
          </p:contentPart>
        </mc:Choice>
        <mc:Fallback xmlns="">
          <p:pic>
            <p:nvPicPr>
              <p:cNvPr id="36" name="Ink 35">
                <a:extLst>
                  <a:ext uri="{FF2B5EF4-FFF2-40B4-BE49-F238E27FC236}">
                    <a16:creationId xmlns:a16="http://schemas.microsoft.com/office/drawing/2014/main" id="{E4EA390C-2799-306C-DF3E-62FCD60175A3}"/>
                  </a:ext>
                </a:extLst>
              </p:cNvPr>
              <p:cNvPicPr/>
              <p:nvPr/>
            </p:nvPicPr>
            <p:blipFill>
              <a:blip r:embed="rId3"/>
              <a:stretch>
                <a:fillRect/>
              </a:stretch>
            </p:blipFill>
            <p:spPr>
              <a:xfrm>
                <a:off x="-4198415" y="-810920"/>
                <a:ext cx="1596300" cy="1596300"/>
              </a:xfrm>
              <a:prstGeom prst="rect">
                <a:avLst/>
              </a:prstGeom>
            </p:spPr>
          </p:pic>
        </mc:Fallback>
      </mc:AlternateContent>
      <p:cxnSp>
        <p:nvCxnSpPr>
          <p:cNvPr id="43" name="Straight Arrow Connector 42">
            <a:extLst>
              <a:ext uri="{FF2B5EF4-FFF2-40B4-BE49-F238E27FC236}">
                <a16:creationId xmlns:a16="http://schemas.microsoft.com/office/drawing/2014/main" id="{11DC5C26-315F-273C-A3F0-A51C26DEB20D}"/>
              </a:ext>
            </a:extLst>
          </p:cNvPr>
          <p:cNvCxnSpPr/>
          <p:nvPr/>
        </p:nvCxnSpPr>
        <p:spPr>
          <a:xfrm flipH="1">
            <a:off x="5713946" y="4257015"/>
            <a:ext cx="686853" cy="471950"/>
          </a:xfrm>
          <a:prstGeom prst="straightConnector1">
            <a:avLst/>
          </a:prstGeom>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5F119867-4CE5-9F35-28E2-CA845C274985}"/>
              </a:ext>
            </a:extLst>
          </p:cNvPr>
          <p:cNvCxnSpPr>
            <a:cxnSpLocks/>
          </p:cNvCxnSpPr>
          <p:nvPr/>
        </p:nvCxnSpPr>
        <p:spPr>
          <a:xfrm flipH="1" flipV="1">
            <a:off x="5715755" y="4953808"/>
            <a:ext cx="665783" cy="434022"/>
          </a:xfrm>
          <a:prstGeom prst="straightConnector1">
            <a:avLst/>
          </a:prstGeom>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3681F956-393D-A29A-4E12-EF76C94E89B4}"/>
              </a:ext>
            </a:extLst>
          </p:cNvPr>
          <p:cNvCxnSpPr/>
          <p:nvPr/>
        </p:nvCxnSpPr>
        <p:spPr>
          <a:xfrm flipH="1" flipV="1">
            <a:off x="5583704" y="3861296"/>
            <a:ext cx="1895111" cy="10467"/>
          </a:xfrm>
          <a:prstGeom prst="straightConnector1">
            <a:avLst/>
          </a:prstGeom>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1BB10A0D-4EF2-2964-9CBC-2532D5FC584A}"/>
              </a:ext>
            </a:extLst>
          </p:cNvPr>
          <p:cNvCxnSpPr/>
          <p:nvPr/>
        </p:nvCxnSpPr>
        <p:spPr>
          <a:xfrm>
            <a:off x="7471216" y="3864959"/>
            <a:ext cx="3668" cy="180925"/>
          </a:xfrm>
          <a:prstGeom prst="straightConnector1">
            <a:avLst/>
          </a:prstGeom>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EFF60423-8174-A3E9-B499-1918D9B17879}"/>
              </a:ext>
            </a:extLst>
          </p:cNvPr>
          <p:cNvCxnSpPr/>
          <p:nvPr/>
        </p:nvCxnSpPr>
        <p:spPr>
          <a:xfrm flipH="1">
            <a:off x="5569095" y="3867251"/>
            <a:ext cx="26893" cy="7921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56C117DB-E8A5-1C0D-D714-D7F5B0AE8606}"/>
              </a:ext>
            </a:extLst>
          </p:cNvPr>
          <p:cNvSpPr txBox="1"/>
          <p:nvPr/>
        </p:nvSpPr>
        <p:spPr>
          <a:xfrm>
            <a:off x="5059214" y="4733201"/>
            <a:ext cx="568096"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a:t>Start</a:t>
            </a:r>
          </a:p>
        </p:txBody>
      </p:sp>
      <p:sp>
        <p:nvSpPr>
          <p:cNvPr id="50" name="TextBox 49">
            <a:extLst>
              <a:ext uri="{FF2B5EF4-FFF2-40B4-BE49-F238E27FC236}">
                <a16:creationId xmlns:a16="http://schemas.microsoft.com/office/drawing/2014/main" id="{BAA7883B-68CB-9ECF-52CF-CA7E87D0E146}"/>
              </a:ext>
            </a:extLst>
          </p:cNvPr>
          <p:cNvSpPr txBox="1"/>
          <p:nvPr/>
        </p:nvSpPr>
        <p:spPr>
          <a:xfrm>
            <a:off x="7351090" y="5968130"/>
            <a:ext cx="493914"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a:t>END</a:t>
            </a:r>
          </a:p>
        </p:txBody>
      </p:sp>
    </p:spTree>
    <p:extLst>
      <p:ext uri="{BB962C8B-B14F-4D97-AF65-F5344CB8AC3E}">
        <p14:creationId xmlns:p14="http://schemas.microsoft.com/office/powerpoint/2010/main" val="1162056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829DE-F1C6-EA6F-F866-1E73E5FDCFE8}"/>
              </a:ext>
            </a:extLst>
          </p:cNvPr>
          <p:cNvSpPr>
            <a:spLocks noGrp="1"/>
          </p:cNvSpPr>
          <p:nvPr>
            <p:ph type="title"/>
          </p:nvPr>
        </p:nvSpPr>
        <p:spPr/>
        <p:txBody>
          <a:bodyPr/>
          <a:lstStyle/>
          <a:p>
            <a:r>
              <a:rPr lang="en-US">
                <a:solidFill>
                  <a:schemeClr val="bg2"/>
                </a:solidFill>
                <a:latin typeface="Arial"/>
                <a:cs typeface="Arial"/>
              </a:rPr>
              <a:t>Transition to Modern Techniques </a:t>
            </a:r>
          </a:p>
        </p:txBody>
      </p:sp>
      <p:sp>
        <p:nvSpPr>
          <p:cNvPr id="3" name="Content Placeholder 2">
            <a:extLst>
              <a:ext uri="{FF2B5EF4-FFF2-40B4-BE49-F238E27FC236}">
                <a16:creationId xmlns:a16="http://schemas.microsoft.com/office/drawing/2014/main" id="{D7E71D7E-EF6B-2B3E-35DB-0D88427D9E16}"/>
              </a:ext>
            </a:extLst>
          </p:cNvPr>
          <p:cNvSpPr>
            <a:spLocks noGrp="1"/>
          </p:cNvSpPr>
          <p:nvPr>
            <p:ph sz="half" idx="2"/>
          </p:nvPr>
        </p:nvSpPr>
        <p:spPr/>
        <p:txBody>
          <a:bodyPr/>
          <a:lstStyle/>
          <a:p>
            <a:pPr marL="25400" indent="0">
              <a:buNone/>
            </a:pPr>
            <a:r>
              <a:rPr lang="en-US">
                <a:latin typeface="Arial"/>
                <a:cs typeface="Arial"/>
              </a:rPr>
              <a:t> </a:t>
            </a:r>
            <a:endParaRPr lang="en-US"/>
          </a:p>
        </p:txBody>
      </p:sp>
      <p:sp>
        <p:nvSpPr>
          <p:cNvPr id="4" name="TextBox 3">
            <a:extLst>
              <a:ext uri="{FF2B5EF4-FFF2-40B4-BE49-F238E27FC236}">
                <a16:creationId xmlns:a16="http://schemas.microsoft.com/office/drawing/2014/main" id="{BB2C4449-FA44-40D4-7C74-32C6D157C027}"/>
              </a:ext>
            </a:extLst>
          </p:cNvPr>
          <p:cNvSpPr txBox="1"/>
          <p:nvPr/>
        </p:nvSpPr>
        <p:spPr>
          <a:xfrm>
            <a:off x="172539" y="1207772"/>
            <a:ext cx="8873432" cy="23698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0070C0"/>
                </a:solidFill>
              </a:rPr>
              <a:t>SMT solver (</a:t>
            </a:r>
            <a:r>
              <a:rPr lang="en-US" sz="2000">
                <a:solidFill>
                  <a:srgbClr val="0070C0"/>
                </a:solidFill>
              </a:rPr>
              <a:t>Satisfiability Modulo a Theory)</a:t>
            </a:r>
            <a:r>
              <a:rPr lang="en-US" sz="2000" b="1">
                <a:solidFill>
                  <a:srgbClr val="0070C0"/>
                </a:solidFill>
              </a:rPr>
              <a:t> </a:t>
            </a:r>
            <a:r>
              <a:rPr lang="en-US" sz="1600"/>
              <a:t> </a:t>
            </a:r>
            <a:endParaRPr lang="en-US"/>
          </a:p>
          <a:p>
            <a:endParaRPr lang="en-US" sz="1600"/>
          </a:p>
          <a:p>
            <a:r>
              <a:rPr lang="en-US" sz="1600"/>
              <a:t>SMT extends SAT by adding the ability to handle formulas with respect to various </a:t>
            </a:r>
            <a:r>
              <a:rPr lang="en-US" sz="1600" b="1"/>
              <a:t>theories</a:t>
            </a:r>
            <a:r>
              <a:rPr lang="en-US" sz="1600"/>
              <a:t> that includes</a:t>
            </a:r>
            <a:r>
              <a:rPr lang="en-US" sz="1600" u="sng"/>
              <a:t> </a:t>
            </a:r>
            <a:r>
              <a:rPr lang="en-US" sz="1600" b="1" u="sng"/>
              <a:t>Arithmetic, Arrays, Bit-Vectors, Linear Inequalities</a:t>
            </a:r>
            <a:r>
              <a:rPr lang="en-US" sz="1600"/>
              <a:t>, and more.</a:t>
            </a:r>
            <a:endParaRPr lang="en-US"/>
          </a:p>
          <a:p>
            <a:endParaRPr lang="en-US" sz="1600"/>
          </a:p>
          <a:p>
            <a:r>
              <a:rPr lang="en-US" sz="1600"/>
              <a:t>Consider a formula with arithmetic expressions:  (x&gt;5) ∧ (y=x+3) ∧ (z&lt;y)</a:t>
            </a:r>
            <a:endParaRPr lang="en-US"/>
          </a:p>
          <a:p>
            <a:endParaRPr lang="en-US" sz="1600"/>
          </a:p>
          <a:p>
            <a:r>
              <a:rPr lang="en-US" sz="1600"/>
              <a:t>SMT solvers combine techniques from SAT solving with specialized solvers for various theories. </a:t>
            </a:r>
          </a:p>
          <a:p>
            <a:endParaRPr lang="en-US" sz="1600"/>
          </a:p>
        </p:txBody>
      </p:sp>
      <p:sp>
        <p:nvSpPr>
          <p:cNvPr id="6" name="TextBox 5">
            <a:extLst>
              <a:ext uri="{FF2B5EF4-FFF2-40B4-BE49-F238E27FC236}">
                <a16:creationId xmlns:a16="http://schemas.microsoft.com/office/drawing/2014/main" id="{A63D934F-3EC3-EF0D-A87D-50B18CDFD4EE}"/>
              </a:ext>
            </a:extLst>
          </p:cNvPr>
          <p:cNvSpPr txBox="1"/>
          <p:nvPr/>
        </p:nvSpPr>
        <p:spPr>
          <a:xfrm>
            <a:off x="183998" y="3780668"/>
            <a:ext cx="8059284"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cs typeface="Segoe UI"/>
              </a:rPr>
              <a:t>SMT solvers typically operates in </a:t>
            </a:r>
            <a:r>
              <a:rPr lang="en-US" sz="1600" b="1">
                <a:cs typeface="Segoe UI"/>
              </a:rPr>
              <a:t>2</a:t>
            </a:r>
            <a:r>
              <a:rPr lang="en-US" sz="1600">
                <a:cs typeface="Segoe UI"/>
              </a:rPr>
              <a:t> phases:​</a:t>
            </a:r>
          </a:p>
          <a:p>
            <a:pPr marL="742950" lvl="1" indent="-285750">
              <a:buFont typeface="Courier New"/>
              <a:buChar char="o"/>
            </a:pPr>
            <a:r>
              <a:rPr lang="en-US" sz="1600" b="1"/>
              <a:t>SAT Solving Phase:</a:t>
            </a:r>
            <a:r>
              <a:rPr lang="en-US" sz="1600"/>
              <a:t> first tries to find a Boolean assignment that could potentially satisfy the formula by abstracting the non-Boolean components.​</a:t>
            </a:r>
            <a:endParaRPr lang="en-US"/>
          </a:p>
          <a:p>
            <a:pPr marL="742950" lvl="1" indent="-285750">
              <a:buFont typeface="Courier New"/>
              <a:buChar char="o"/>
            </a:pPr>
            <a:endParaRPr lang="en-US" sz="1600"/>
          </a:p>
          <a:p>
            <a:pPr marL="742950" lvl="1" indent="-285750">
              <a:buFont typeface="Courier New"/>
              <a:buChar char="o"/>
            </a:pPr>
            <a:r>
              <a:rPr lang="en-US" sz="1600" b="1"/>
              <a:t>Theory Solving Phase:</a:t>
            </a:r>
            <a:r>
              <a:rPr lang="en-US" sz="1600"/>
              <a:t> Once a candidate Boolean assignment is found, the solver checks whether the assignment is consistent. If the assignment is valid according to the theories, the formula is satisfiable. If not, the solver refines the problem and continues the search.</a:t>
            </a:r>
          </a:p>
        </p:txBody>
      </p:sp>
    </p:spTree>
    <p:extLst>
      <p:ext uri="{BB962C8B-B14F-4D97-AF65-F5344CB8AC3E}">
        <p14:creationId xmlns:p14="http://schemas.microsoft.com/office/powerpoint/2010/main" val="304350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829DE-F1C6-EA6F-F866-1E73E5FDCFE8}"/>
              </a:ext>
            </a:extLst>
          </p:cNvPr>
          <p:cNvSpPr>
            <a:spLocks noGrp="1"/>
          </p:cNvSpPr>
          <p:nvPr>
            <p:ph type="title"/>
          </p:nvPr>
        </p:nvSpPr>
        <p:spPr/>
        <p:txBody>
          <a:bodyPr/>
          <a:lstStyle/>
          <a:p>
            <a:r>
              <a:rPr lang="en-US">
                <a:solidFill>
                  <a:schemeClr val="bg2"/>
                </a:solidFill>
                <a:latin typeface="Arial"/>
                <a:cs typeface="Arial"/>
              </a:rPr>
              <a:t>Interactive Theorem Provers</a:t>
            </a:r>
          </a:p>
        </p:txBody>
      </p:sp>
      <p:sp>
        <p:nvSpPr>
          <p:cNvPr id="3" name="Content Placeholder 2">
            <a:extLst>
              <a:ext uri="{FF2B5EF4-FFF2-40B4-BE49-F238E27FC236}">
                <a16:creationId xmlns:a16="http://schemas.microsoft.com/office/drawing/2014/main" id="{D7E71D7E-EF6B-2B3E-35DB-0D88427D9E16}"/>
              </a:ext>
            </a:extLst>
          </p:cNvPr>
          <p:cNvSpPr>
            <a:spLocks noGrp="1"/>
          </p:cNvSpPr>
          <p:nvPr>
            <p:ph sz="half" idx="2"/>
          </p:nvPr>
        </p:nvSpPr>
        <p:spPr>
          <a:xfrm>
            <a:off x="180653" y="1091606"/>
            <a:ext cx="8768137" cy="5223272"/>
          </a:xfrm>
        </p:spPr>
        <p:txBody>
          <a:bodyPr/>
          <a:lstStyle/>
          <a:p>
            <a:pPr marL="25400" indent="0">
              <a:buNone/>
            </a:pPr>
            <a:r>
              <a:rPr lang="en-US">
                <a:latin typeface="Arial"/>
                <a:cs typeface="Arial"/>
              </a:rPr>
              <a:t> </a:t>
            </a:r>
            <a:endParaRPr lang="en-US"/>
          </a:p>
        </p:txBody>
      </p:sp>
      <p:sp>
        <p:nvSpPr>
          <p:cNvPr id="4" name="TextBox 3">
            <a:extLst>
              <a:ext uri="{FF2B5EF4-FFF2-40B4-BE49-F238E27FC236}">
                <a16:creationId xmlns:a16="http://schemas.microsoft.com/office/drawing/2014/main" id="{BB2C4449-FA44-40D4-7C74-32C6D157C027}"/>
              </a:ext>
            </a:extLst>
          </p:cNvPr>
          <p:cNvSpPr txBox="1"/>
          <p:nvPr/>
        </p:nvSpPr>
        <p:spPr>
          <a:xfrm>
            <a:off x="5526" y="1291279"/>
            <a:ext cx="5011241"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t>Interactive Theorem Provers (ITPs) are a class of software tools designed to assist in the development of formal proofs by enabling a collaborative approach between human users and machines.</a:t>
            </a:r>
            <a:endParaRPr lang="en-US" sz="1600">
              <a:solidFill>
                <a:schemeClr val="bg2">
                  <a:lumMod val="60000"/>
                  <a:lumOff val="40000"/>
                </a:schemeClr>
              </a:solidFill>
            </a:endParaRPr>
          </a:p>
          <a:p>
            <a:endParaRPr lang="en-US" sz="1600"/>
          </a:p>
          <a:p>
            <a:endParaRPr lang="en-US" sz="1600"/>
          </a:p>
          <a:p>
            <a:r>
              <a:rPr lang="en-US" sz="1600" b="1"/>
              <a:t>DIFFICULTY FOR ATPs: DOESN'T KNOW WHICH              PATH TO TAKE </a:t>
            </a:r>
          </a:p>
          <a:p>
            <a:pPr marL="285750" indent="-285750">
              <a:buChar char="•"/>
            </a:pPr>
            <a:endParaRPr lang="en-US" sz="1600"/>
          </a:p>
          <a:p>
            <a:endParaRPr lang="en-US" sz="1600"/>
          </a:p>
          <a:p>
            <a:endParaRPr lang="en-US" sz="1600"/>
          </a:p>
          <a:p>
            <a:endParaRPr lang="en-US" sz="1600"/>
          </a:p>
          <a:p>
            <a:pPr marL="285750" indent="-285750">
              <a:buChar char="•"/>
            </a:pPr>
            <a:endParaRPr lang="en-US" sz="1600"/>
          </a:p>
          <a:p>
            <a:endParaRPr lang="en-US" sz="1600"/>
          </a:p>
          <a:p>
            <a:endParaRPr lang="en-US" sz="1600"/>
          </a:p>
        </p:txBody>
      </p:sp>
      <p:pic>
        <p:nvPicPr>
          <p:cNvPr id="5" name="Picture 4" descr="Four Basic Proof Techniques Used in Mathematics">
            <a:extLst>
              <a:ext uri="{FF2B5EF4-FFF2-40B4-BE49-F238E27FC236}">
                <a16:creationId xmlns:a16="http://schemas.microsoft.com/office/drawing/2014/main" id="{37530FB4-A568-5910-ED67-15AD69A2CF5D}"/>
              </a:ext>
            </a:extLst>
          </p:cNvPr>
          <p:cNvPicPr>
            <a:picLocks noChangeAspect="1"/>
          </p:cNvPicPr>
          <p:nvPr/>
        </p:nvPicPr>
        <p:blipFill>
          <a:blip r:embed="rId2"/>
          <a:stretch>
            <a:fillRect/>
          </a:stretch>
        </p:blipFill>
        <p:spPr>
          <a:xfrm>
            <a:off x="5019790" y="1291581"/>
            <a:ext cx="3818207" cy="2128238"/>
          </a:xfrm>
          <a:prstGeom prst="rect">
            <a:avLst/>
          </a:prstGeom>
        </p:spPr>
      </p:pic>
      <p:sp>
        <p:nvSpPr>
          <p:cNvPr id="8" name="TextBox 7">
            <a:extLst>
              <a:ext uri="{FF2B5EF4-FFF2-40B4-BE49-F238E27FC236}">
                <a16:creationId xmlns:a16="http://schemas.microsoft.com/office/drawing/2014/main" id="{E18BF5D1-FBE3-AA11-0533-350D4E8BB0D9}"/>
              </a:ext>
            </a:extLst>
          </p:cNvPr>
          <p:cNvSpPr txBox="1"/>
          <p:nvPr/>
        </p:nvSpPr>
        <p:spPr>
          <a:xfrm>
            <a:off x="5051" y="3702612"/>
            <a:ext cx="8956271" cy="27084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Features provided by ITPs </a:t>
            </a:r>
          </a:p>
          <a:p>
            <a:pPr marL="285750" indent="-285750">
              <a:buFont typeface="Arial,Sans-Serif"/>
              <a:buChar char="•"/>
            </a:pPr>
            <a:r>
              <a:rPr lang="en-US" sz="1600"/>
              <a:t>The primary goal of ITPs is to ensure that complex mathematical proofs or verification tasks are carried out with high accuracy by </a:t>
            </a:r>
            <a:r>
              <a:rPr lang="en-US" sz="1600" u="sng"/>
              <a:t>leveraging both human intuition and machine precision.</a:t>
            </a:r>
          </a:p>
          <a:p>
            <a:pPr marL="285750" indent="-285750">
              <a:buFont typeface="Arial,Sans-Serif"/>
              <a:buChar char="•"/>
            </a:pPr>
            <a:endParaRPr lang="en-US" sz="1600"/>
          </a:p>
          <a:p>
            <a:pPr marL="285750" indent="-285750">
              <a:buFont typeface="Arial,Sans-Serif"/>
              <a:buChar char="•"/>
            </a:pPr>
            <a:r>
              <a:rPr lang="en-US" sz="1600"/>
              <a:t>Users guide the proof process by providing insights, strategies, and intermediate steps, while the software automatically checks each step for logical correctness.</a:t>
            </a:r>
          </a:p>
          <a:p>
            <a:pPr marL="285750" indent="-285750">
              <a:buFont typeface="Arial,Sans-Serif"/>
              <a:buChar char="•"/>
            </a:pPr>
            <a:endParaRPr lang="en-US" sz="1600"/>
          </a:p>
          <a:p>
            <a:pPr marL="285750" indent="-285750">
              <a:buFont typeface="Arial,Sans-Serif"/>
              <a:buChar char="•"/>
            </a:pPr>
            <a:r>
              <a:rPr lang="en-US" sz="1600"/>
              <a:t>Users bring </a:t>
            </a:r>
            <a:r>
              <a:rPr lang="en-US" sz="1600" u="sng"/>
              <a:t>creativity, insight, pattern recognition and understanding of the broader context</a:t>
            </a:r>
            <a:r>
              <a:rPr lang="en-US" sz="1600"/>
              <a:t>, which is essential for tackling complex and novel problems.</a:t>
            </a:r>
          </a:p>
          <a:p>
            <a:endParaRPr lang="en-US"/>
          </a:p>
          <a:p>
            <a:r>
              <a:rPr lang="en-US"/>
              <a:t> </a:t>
            </a:r>
          </a:p>
        </p:txBody>
      </p:sp>
    </p:spTree>
    <p:extLst>
      <p:ext uri="{BB962C8B-B14F-4D97-AF65-F5344CB8AC3E}">
        <p14:creationId xmlns:p14="http://schemas.microsoft.com/office/powerpoint/2010/main" val="5827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829DE-F1C6-EA6F-F866-1E73E5FDCFE8}"/>
              </a:ext>
            </a:extLst>
          </p:cNvPr>
          <p:cNvSpPr>
            <a:spLocks noGrp="1"/>
          </p:cNvSpPr>
          <p:nvPr>
            <p:ph type="title"/>
          </p:nvPr>
        </p:nvSpPr>
        <p:spPr/>
        <p:txBody>
          <a:bodyPr/>
          <a:lstStyle/>
          <a:p>
            <a:r>
              <a:rPr lang="en-US">
                <a:solidFill>
                  <a:schemeClr val="bg2"/>
                </a:solidFill>
                <a:latin typeface="Arial"/>
                <a:cs typeface="Arial"/>
              </a:rPr>
              <a:t>AI/ML-Based Methods in ATP</a:t>
            </a:r>
          </a:p>
        </p:txBody>
      </p:sp>
      <p:sp>
        <p:nvSpPr>
          <p:cNvPr id="3" name="Content Placeholder 2">
            <a:extLst>
              <a:ext uri="{FF2B5EF4-FFF2-40B4-BE49-F238E27FC236}">
                <a16:creationId xmlns:a16="http://schemas.microsoft.com/office/drawing/2014/main" id="{D7E71D7E-EF6B-2B3E-35DB-0D88427D9E16}"/>
              </a:ext>
            </a:extLst>
          </p:cNvPr>
          <p:cNvSpPr>
            <a:spLocks noGrp="1"/>
          </p:cNvSpPr>
          <p:nvPr>
            <p:ph sz="half" idx="2"/>
          </p:nvPr>
        </p:nvSpPr>
        <p:spPr/>
        <p:txBody>
          <a:bodyPr/>
          <a:lstStyle/>
          <a:p>
            <a:pPr marL="25400" indent="0">
              <a:buNone/>
            </a:pPr>
            <a:r>
              <a:rPr lang="en-US">
                <a:latin typeface="Arial"/>
                <a:cs typeface="Arial"/>
              </a:rPr>
              <a:t> </a:t>
            </a:r>
            <a:endParaRPr lang="en-US"/>
          </a:p>
        </p:txBody>
      </p:sp>
      <p:sp>
        <p:nvSpPr>
          <p:cNvPr id="4" name="TextBox 3">
            <a:extLst>
              <a:ext uri="{FF2B5EF4-FFF2-40B4-BE49-F238E27FC236}">
                <a16:creationId xmlns:a16="http://schemas.microsoft.com/office/drawing/2014/main" id="{BB2C4449-FA44-40D4-7C74-32C6D157C027}"/>
              </a:ext>
            </a:extLst>
          </p:cNvPr>
          <p:cNvSpPr txBox="1"/>
          <p:nvPr/>
        </p:nvSpPr>
        <p:spPr>
          <a:xfrm>
            <a:off x="349991" y="1280841"/>
            <a:ext cx="8789925"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t>Artificial Intelligence (AI) and Machine Learning (ML) are being integrated into ATP systems .</a:t>
            </a:r>
            <a:endParaRPr lang="en-US" b="1"/>
          </a:p>
          <a:p>
            <a:pPr marL="285750" indent="-285750">
              <a:buFont typeface="Arial"/>
              <a:buChar char="•"/>
            </a:pPr>
            <a:r>
              <a:rPr lang="en-US" sz="1600"/>
              <a:t>By using Neural Networks, we can predict the most suitable proof strategy for a given problem, helping to avoid the combinatorial explosion that often occurs in ATP.</a:t>
            </a:r>
          </a:p>
          <a:p>
            <a:pPr marL="285750" indent="-285750">
              <a:buChar char="•"/>
            </a:pPr>
            <a:endParaRPr lang="en-US" sz="1600"/>
          </a:p>
          <a:p>
            <a:pPr marL="285750" indent="-285750">
              <a:buFont typeface="Arial"/>
              <a:buChar char="•"/>
            </a:pPr>
            <a:r>
              <a:rPr lang="en-US" sz="1600"/>
              <a:t>Trained on a large set of ATP problems and solutions. </a:t>
            </a:r>
          </a:p>
          <a:p>
            <a:endParaRPr lang="en-US" sz="1600"/>
          </a:p>
          <a:p>
            <a:pPr marL="285750" indent="-285750">
              <a:buFont typeface="Arial"/>
              <a:buChar char="•"/>
            </a:pPr>
            <a:r>
              <a:rPr lang="en-US" sz="1600"/>
              <a:t>Learns patterns and keywords associated with different problem types and solution strategies.</a:t>
            </a:r>
          </a:p>
          <a:p>
            <a:pPr marL="285750" indent="-285750">
              <a:buFont typeface="Arial"/>
              <a:buChar char="•"/>
            </a:pPr>
            <a:endParaRPr lang="en-US" sz="1600"/>
          </a:p>
          <a:p>
            <a:pPr marL="285750" indent="-285750">
              <a:buFont typeface="Arial"/>
              <a:buChar char="•"/>
            </a:pPr>
            <a:r>
              <a:rPr lang="en-US" sz="1600"/>
              <a:t>For example, problems with logical implications might be directed towards resolution or tableau methods, while problems involving mathematical sequences might be handled using mathematical induction.</a:t>
            </a:r>
          </a:p>
          <a:p>
            <a:pPr marL="285750" indent="-285750">
              <a:buFont typeface="Arial"/>
              <a:buChar char="•"/>
            </a:pPr>
            <a:endParaRPr lang="en-US" sz="1600"/>
          </a:p>
        </p:txBody>
      </p:sp>
      <p:pic>
        <p:nvPicPr>
          <p:cNvPr id="6" name="Picture 5" descr="How Neural Networks Can Think Like Humans And Why It Matters">
            <a:extLst>
              <a:ext uri="{FF2B5EF4-FFF2-40B4-BE49-F238E27FC236}">
                <a16:creationId xmlns:a16="http://schemas.microsoft.com/office/drawing/2014/main" id="{2F1B4D43-DC80-6618-1AF9-A2070CEB83CA}"/>
              </a:ext>
            </a:extLst>
          </p:cNvPr>
          <p:cNvPicPr>
            <a:picLocks noChangeAspect="1"/>
          </p:cNvPicPr>
          <p:nvPr/>
        </p:nvPicPr>
        <p:blipFill>
          <a:blip r:embed="rId2"/>
          <a:srcRect l="-3915" t="-5882" r="3582" b="6471"/>
          <a:stretch/>
        </p:blipFill>
        <p:spPr>
          <a:xfrm>
            <a:off x="5706680" y="4425856"/>
            <a:ext cx="3246268" cy="1875587"/>
          </a:xfrm>
          <a:prstGeom prst="rect">
            <a:avLst/>
          </a:prstGeom>
        </p:spPr>
      </p:pic>
      <p:sp>
        <p:nvSpPr>
          <p:cNvPr id="5" name="TextBox 4">
            <a:extLst>
              <a:ext uri="{FF2B5EF4-FFF2-40B4-BE49-F238E27FC236}">
                <a16:creationId xmlns:a16="http://schemas.microsoft.com/office/drawing/2014/main" id="{58154CB7-2A0C-4A78-2E8A-DF888394A5DD}"/>
              </a:ext>
            </a:extLst>
          </p:cNvPr>
          <p:cNvSpPr txBox="1"/>
          <p:nvPr/>
        </p:nvSpPr>
        <p:spPr>
          <a:xfrm>
            <a:off x="179326" y="4520269"/>
            <a:ext cx="5712759"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t>Input layer:</a:t>
            </a:r>
            <a:r>
              <a:rPr lang="en-US" sz="1600"/>
              <a:t> Receives the initial data(</a:t>
            </a:r>
            <a:r>
              <a:rPr lang="en-US" sz="1600" err="1"/>
              <a:t>images,numbers,etc</a:t>
            </a:r>
            <a:r>
              <a:rPr lang="en-US" sz="1600"/>
              <a:t>).</a:t>
            </a:r>
            <a:endParaRPr lang="en-US"/>
          </a:p>
          <a:p>
            <a:endParaRPr lang="en-US" sz="1600" b="1"/>
          </a:p>
          <a:p>
            <a:r>
              <a:rPr lang="en-US" sz="1600" b="1"/>
              <a:t>Hidden layers:</a:t>
            </a:r>
            <a:r>
              <a:rPr lang="en-US" sz="1600"/>
              <a:t> Process and learn patterns from the input, adjusting weights to improve accuracy.</a:t>
            </a:r>
            <a:endParaRPr lang="en-US"/>
          </a:p>
          <a:p>
            <a:endParaRPr lang="en-US" sz="1600" b="1"/>
          </a:p>
          <a:p>
            <a:r>
              <a:rPr lang="en-US" sz="1600" b="1"/>
              <a:t>Output layer:</a:t>
            </a:r>
            <a:r>
              <a:rPr lang="en-US" sz="1600"/>
              <a:t> Produces the final result, telling the </a:t>
            </a:r>
            <a:r>
              <a:rPr lang="en-US" sz="1600" err="1"/>
              <a:t>probablity</a:t>
            </a:r>
            <a:r>
              <a:rPr lang="en-US" sz="1600"/>
              <a:t> for all the ATP methods. Number of nodes = Methods in ATP</a:t>
            </a:r>
          </a:p>
          <a:p>
            <a:pPr algn="l"/>
            <a:endParaRPr lang="en-US" sz="1600"/>
          </a:p>
        </p:txBody>
      </p:sp>
    </p:spTree>
    <p:extLst>
      <p:ext uri="{BB962C8B-B14F-4D97-AF65-F5344CB8AC3E}">
        <p14:creationId xmlns:p14="http://schemas.microsoft.com/office/powerpoint/2010/main" val="2742777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4BF0D-E767-36DD-643C-045F0309C926}"/>
              </a:ext>
            </a:extLst>
          </p:cNvPr>
          <p:cNvSpPr>
            <a:spLocks noGrp="1"/>
          </p:cNvSpPr>
          <p:nvPr>
            <p:ph type="title"/>
          </p:nvPr>
        </p:nvSpPr>
        <p:spPr/>
        <p:txBody>
          <a:bodyPr/>
          <a:lstStyle/>
          <a:p>
            <a:r>
              <a:rPr lang="en-US">
                <a:solidFill>
                  <a:schemeClr val="bg2"/>
                </a:solidFill>
                <a:latin typeface="Arial"/>
                <a:cs typeface="Arial"/>
              </a:rPr>
              <a:t>Challenges Involved</a:t>
            </a:r>
          </a:p>
        </p:txBody>
      </p:sp>
      <p:sp>
        <p:nvSpPr>
          <p:cNvPr id="3" name="Content Placeholder 2">
            <a:extLst>
              <a:ext uri="{FF2B5EF4-FFF2-40B4-BE49-F238E27FC236}">
                <a16:creationId xmlns:a16="http://schemas.microsoft.com/office/drawing/2014/main" id="{F68058BB-D3E4-FF2B-DB05-38C72EDAA909}"/>
              </a:ext>
            </a:extLst>
          </p:cNvPr>
          <p:cNvSpPr>
            <a:spLocks noGrp="1"/>
          </p:cNvSpPr>
          <p:nvPr>
            <p:ph sz="half" idx="2"/>
          </p:nvPr>
        </p:nvSpPr>
        <p:spPr>
          <a:xfrm>
            <a:off x="180653" y="1510468"/>
            <a:ext cx="8768137" cy="4696596"/>
          </a:xfrm>
        </p:spPr>
        <p:txBody>
          <a:bodyPr/>
          <a:lstStyle/>
          <a:p>
            <a:pPr algn="just">
              <a:buSzPct val="100000"/>
            </a:pPr>
            <a:r>
              <a:rPr lang="en-US" sz="1600">
                <a:latin typeface="Arial"/>
                <a:cs typeface="Arial"/>
              </a:rPr>
              <a:t>Automated Theorem Proving involves proving broad category of problems in which each can have a different approach of solving. </a:t>
            </a:r>
            <a:endParaRPr lang="en-US" sz="1600"/>
          </a:p>
          <a:p>
            <a:pPr>
              <a:buSzPct val="100000"/>
            </a:pPr>
            <a:r>
              <a:rPr lang="en-US" sz="1600">
                <a:latin typeface="Arial"/>
                <a:cs typeface="Arial"/>
              </a:rPr>
              <a:t>Also, there are some typical problems which have a unique/innovative solution.</a:t>
            </a:r>
          </a:p>
          <a:p>
            <a:pPr>
              <a:buSzPct val="100000"/>
            </a:pPr>
            <a:r>
              <a:rPr lang="en-US" sz="1600">
                <a:latin typeface="Arial"/>
                <a:cs typeface="Arial"/>
              </a:rPr>
              <a:t>Accounting these makes the process of creating an ATP software a tough job.</a:t>
            </a:r>
          </a:p>
          <a:p>
            <a:pPr marL="25400" indent="0">
              <a:buNone/>
            </a:pPr>
            <a:endParaRPr lang="en-US" sz="1600">
              <a:latin typeface="Arial"/>
              <a:cs typeface="Arial"/>
            </a:endParaRPr>
          </a:p>
          <a:p>
            <a:pPr marL="25400" indent="0">
              <a:buNone/>
            </a:pPr>
            <a:r>
              <a:rPr lang="en-US" sz="1600" b="1">
                <a:latin typeface="Arial"/>
                <a:cs typeface="Arial"/>
              </a:rPr>
              <a:t>Some of the Challenges are</a:t>
            </a:r>
            <a:r>
              <a:rPr lang="en-US" sz="1600">
                <a:latin typeface="Arial"/>
                <a:cs typeface="Arial"/>
              </a:rPr>
              <a:t> : </a:t>
            </a:r>
          </a:p>
          <a:p>
            <a:pPr marL="25400" indent="0">
              <a:buNone/>
            </a:pPr>
            <a:r>
              <a:rPr lang="en-US" sz="1600">
                <a:latin typeface="Arial"/>
                <a:cs typeface="Arial"/>
              </a:rPr>
              <a:t>1) Complexity in Interpretation</a:t>
            </a:r>
          </a:p>
          <a:p>
            <a:pPr marL="25400" indent="0">
              <a:buNone/>
            </a:pPr>
            <a:r>
              <a:rPr lang="en-US" sz="1600">
                <a:latin typeface="Arial"/>
                <a:cs typeface="Arial"/>
              </a:rPr>
              <a:t>2) Combinatorial Explosion</a:t>
            </a:r>
          </a:p>
          <a:p>
            <a:pPr>
              <a:buNone/>
            </a:pPr>
            <a:r>
              <a:rPr lang="en-US" sz="1600">
                <a:latin typeface="Arial"/>
                <a:cs typeface="Arial"/>
              </a:rPr>
              <a:t>3) Resource Constraints</a:t>
            </a:r>
            <a:endParaRPr lang="en-US" sz="1600"/>
          </a:p>
          <a:p>
            <a:pPr>
              <a:buNone/>
            </a:pPr>
            <a:r>
              <a:rPr lang="en-US" sz="1600">
                <a:latin typeface="Arial"/>
                <a:cs typeface="Arial"/>
              </a:rPr>
              <a:t>4) Implementing Parallelism</a:t>
            </a:r>
            <a:endParaRPr lang="en-US" sz="1600"/>
          </a:p>
          <a:p>
            <a:pPr>
              <a:buNone/>
            </a:pPr>
            <a:r>
              <a:rPr lang="en-US" sz="1600">
                <a:latin typeface="Arial"/>
                <a:cs typeface="Arial"/>
              </a:rPr>
              <a:t>5) Overfitting </a:t>
            </a:r>
            <a:endParaRPr lang="en-US" sz="1600"/>
          </a:p>
          <a:p>
            <a:pPr>
              <a:buNone/>
            </a:pPr>
            <a:r>
              <a:rPr lang="en-US" sz="1600">
                <a:latin typeface="Arial"/>
                <a:cs typeface="Arial"/>
              </a:rPr>
              <a:t>6) Accessibility for Non-Experts</a:t>
            </a:r>
            <a:endParaRPr lang="en-US" sz="1600"/>
          </a:p>
          <a:p>
            <a:pPr>
              <a:buNone/>
            </a:pPr>
            <a:r>
              <a:rPr lang="en-US" sz="1600">
                <a:latin typeface="Arial"/>
                <a:cs typeface="Arial"/>
              </a:rPr>
              <a:t>7) Gap between Human and Machine Reasoning</a:t>
            </a:r>
            <a:endParaRPr lang="en-US" sz="1600"/>
          </a:p>
          <a:p>
            <a:pPr>
              <a:buNone/>
            </a:pPr>
            <a:r>
              <a:rPr lang="en-US" sz="1600">
                <a:latin typeface="Arial"/>
                <a:cs typeface="Arial"/>
              </a:rPr>
              <a:t>8) Visualization of Proofs</a:t>
            </a:r>
            <a:endParaRPr lang="en-US" sz="1600"/>
          </a:p>
          <a:p>
            <a:pPr marL="25400" indent="0">
              <a:buNone/>
            </a:pPr>
            <a:endParaRPr lang="en-US" sz="1600">
              <a:latin typeface="Arial"/>
              <a:cs typeface="Arial"/>
            </a:endParaRPr>
          </a:p>
          <a:p>
            <a:pPr marL="25400" indent="0">
              <a:buNone/>
            </a:pPr>
            <a:endParaRPr lang="en-US" sz="1600"/>
          </a:p>
        </p:txBody>
      </p:sp>
      <p:pic>
        <p:nvPicPr>
          <p:cNvPr id="4" name="Picture 3" descr="A yellow sign with black text&#10;&#10;Description automatically generated">
            <a:extLst>
              <a:ext uri="{FF2B5EF4-FFF2-40B4-BE49-F238E27FC236}">
                <a16:creationId xmlns:a16="http://schemas.microsoft.com/office/drawing/2014/main" id="{48341C1E-AB3D-BC02-73B6-3F574A68BB33}"/>
              </a:ext>
            </a:extLst>
          </p:cNvPr>
          <p:cNvPicPr>
            <a:picLocks noChangeAspect="1"/>
          </p:cNvPicPr>
          <p:nvPr/>
        </p:nvPicPr>
        <p:blipFill>
          <a:blip r:embed="rId2"/>
          <a:stretch>
            <a:fillRect/>
          </a:stretch>
        </p:blipFill>
        <p:spPr>
          <a:xfrm>
            <a:off x="5210143" y="3319915"/>
            <a:ext cx="3260912" cy="2427400"/>
          </a:xfrm>
          <a:prstGeom prst="rect">
            <a:avLst/>
          </a:prstGeom>
        </p:spPr>
      </p:pic>
    </p:spTree>
    <p:extLst>
      <p:ext uri="{BB962C8B-B14F-4D97-AF65-F5344CB8AC3E}">
        <p14:creationId xmlns:p14="http://schemas.microsoft.com/office/powerpoint/2010/main" val="42232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F30E7-6A7B-6A1A-6E07-73E555BC9F65}"/>
              </a:ext>
            </a:extLst>
          </p:cNvPr>
          <p:cNvSpPr>
            <a:spLocks noGrp="1"/>
          </p:cNvSpPr>
          <p:nvPr>
            <p:ph type="title"/>
          </p:nvPr>
        </p:nvSpPr>
        <p:spPr>
          <a:xfrm>
            <a:off x="247006" y="279190"/>
            <a:ext cx="7042080" cy="554587"/>
          </a:xfrm>
        </p:spPr>
        <p:txBody>
          <a:bodyPr/>
          <a:lstStyle/>
          <a:p>
            <a:r>
              <a:rPr lang="en-US">
                <a:solidFill>
                  <a:schemeClr val="bg2"/>
                </a:solidFill>
                <a:latin typeface="Arial"/>
                <a:cs typeface="Arial"/>
                <a:sym typeface="Arial"/>
              </a:rPr>
              <a:t>Index</a:t>
            </a:r>
          </a:p>
        </p:txBody>
      </p:sp>
      <p:sp>
        <p:nvSpPr>
          <p:cNvPr id="3" name="Content Placeholder 2">
            <a:extLst>
              <a:ext uri="{FF2B5EF4-FFF2-40B4-BE49-F238E27FC236}">
                <a16:creationId xmlns:a16="http://schemas.microsoft.com/office/drawing/2014/main" id="{DE4FE2B3-A8C3-29F1-8C51-14D2F6388D8B}"/>
              </a:ext>
            </a:extLst>
          </p:cNvPr>
          <p:cNvSpPr>
            <a:spLocks noGrp="1"/>
          </p:cNvSpPr>
          <p:nvPr>
            <p:ph sz="half" idx="2"/>
          </p:nvPr>
        </p:nvSpPr>
        <p:spPr/>
        <p:txBody>
          <a:bodyPr/>
          <a:lstStyle/>
          <a:p>
            <a:pPr>
              <a:buSzPct val="100000"/>
            </a:pPr>
            <a:r>
              <a:rPr lang="en-US"/>
              <a:t>Introduction</a:t>
            </a:r>
          </a:p>
          <a:p>
            <a:pPr>
              <a:buSzPct val="100000"/>
            </a:pPr>
            <a:r>
              <a:rPr lang="en-US"/>
              <a:t>Concept and Meaning</a:t>
            </a:r>
          </a:p>
          <a:p>
            <a:pPr>
              <a:buSzPct val="100000"/>
            </a:pPr>
            <a:r>
              <a:rPr lang="en-US"/>
              <a:t>Origins of ATP </a:t>
            </a:r>
          </a:p>
          <a:p>
            <a:pPr>
              <a:buSzPct val="100000"/>
            </a:pPr>
            <a:r>
              <a:rPr lang="en-US"/>
              <a:t>First Implementations</a:t>
            </a:r>
          </a:p>
          <a:p>
            <a:pPr>
              <a:buSzPct val="100000"/>
            </a:pPr>
            <a:r>
              <a:rPr lang="en-US"/>
              <a:t>Early Days of ATP</a:t>
            </a:r>
          </a:p>
          <a:p>
            <a:pPr>
              <a:buSzPct val="100000"/>
            </a:pPr>
            <a:r>
              <a:rPr lang="en-US"/>
              <a:t>Significance of ATP</a:t>
            </a:r>
          </a:p>
          <a:p>
            <a:pPr>
              <a:buSzPct val="100000"/>
            </a:pPr>
            <a:r>
              <a:rPr lang="en-US"/>
              <a:t>Classical Methods</a:t>
            </a:r>
          </a:p>
          <a:p>
            <a:pPr>
              <a:buSzPct val="100000"/>
            </a:pPr>
            <a:r>
              <a:rPr lang="en-US"/>
              <a:t>Challenges Involved</a:t>
            </a:r>
          </a:p>
          <a:p>
            <a:pPr>
              <a:buSzPct val="100000"/>
            </a:pPr>
            <a:r>
              <a:rPr lang="en-US"/>
              <a:t>Open Problems and Future Scopes</a:t>
            </a:r>
          </a:p>
        </p:txBody>
      </p:sp>
    </p:spTree>
    <p:extLst>
      <p:ext uri="{BB962C8B-B14F-4D97-AF65-F5344CB8AC3E}">
        <p14:creationId xmlns:p14="http://schemas.microsoft.com/office/powerpoint/2010/main" val="3890594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9253B-168F-853F-BF5B-41F6EE19EC32}"/>
              </a:ext>
            </a:extLst>
          </p:cNvPr>
          <p:cNvSpPr>
            <a:spLocks noGrp="1"/>
          </p:cNvSpPr>
          <p:nvPr>
            <p:ph type="title"/>
          </p:nvPr>
        </p:nvSpPr>
        <p:spPr/>
        <p:txBody>
          <a:bodyPr/>
          <a:lstStyle/>
          <a:p>
            <a:r>
              <a:rPr lang="en-US">
                <a:solidFill>
                  <a:schemeClr val="bg2"/>
                </a:solidFill>
                <a:latin typeface="Arial"/>
                <a:cs typeface="Arial"/>
              </a:rPr>
              <a:t>Challenges Involved</a:t>
            </a:r>
          </a:p>
        </p:txBody>
      </p:sp>
      <p:sp>
        <p:nvSpPr>
          <p:cNvPr id="3" name="Content Placeholder 2">
            <a:extLst>
              <a:ext uri="{FF2B5EF4-FFF2-40B4-BE49-F238E27FC236}">
                <a16:creationId xmlns:a16="http://schemas.microsoft.com/office/drawing/2014/main" id="{80ACDC75-5DEC-F88E-5F28-F43E19171996}"/>
              </a:ext>
            </a:extLst>
          </p:cNvPr>
          <p:cNvSpPr>
            <a:spLocks noGrp="1"/>
          </p:cNvSpPr>
          <p:nvPr>
            <p:ph sz="half" idx="2"/>
          </p:nvPr>
        </p:nvSpPr>
        <p:spPr>
          <a:xfrm>
            <a:off x="180653" y="1308455"/>
            <a:ext cx="5555444" cy="2412900"/>
          </a:xfrm>
        </p:spPr>
        <p:txBody>
          <a:bodyPr/>
          <a:lstStyle/>
          <a:p>
            <a:pPr marL="25400" indent="0">
              <a:buNone/>
            </a:pPr>
            <a:r>
              <a:rPr lang="en-US" sz="1600" b="1">
                <a:latin typeface="Arial"/>
                <a:cs typeface="Arial"/>
              </a:rPr>
              <a:t>1)    Complexity in Interpretation :</a:t>
            </a:r>
            <a:endParaRPr lang="en-US" sz="1600" b="1"/>
          </a:p>
          <a:p>
            <a:pPr>
              <a:buSzPct val="100000"/>
            </a:pPr>
            <a:r>
              <a:rPr lang="en-US" sz="1600">
                <a:latin typeface="Arial"/>
                <a:cs typeface="Arial"/>
              </a:rPr>
              <a:t>Questions can be framed in a language whose interpretation can also be tough.</a:t>
            </a:r>
          </a:p>
          <a:p>
            <a:pPr>
              <a:buSzPct val="100000"/>
            </a:pPr>
            <a:r>
              <a:rPr lang="en-US" sz="1600">
                <a:latin typeface="Arial"/>
                <a:cs typeface="Arial"/>
              </a:rPr>
              <a:t>Sometimes extra information is given which is not at all used in the problem. </a:t>
            </a:r>
          </a:p>
          <a:p>
            <a:pPr algn="just">
              <a:buSzPct val="100000"/>
            </a:pPr>
            <a:r>
              <a:rPr lang="en-US" sz="1600">
                <a:latin typeface="Arial"/>
                <a:cs typeface="Arial"/>
              </a:rPr>
              <a:t>Managing the complexity of the inference process and avoiding redundant or irrelevant consequences is a significant challenge. </a:t>
            </a:r>
            <a:endParaRPr lang="en-US" sz="1600"/>
          </a:p>
          <a:p>
            <a:endParaRPr lang="en-US" sz="2000">
              <a:latin typeface="Arial"/>
              <a:cs typeface="Arial"/>
            </a:endParaRPr>
          </a:p>
          <a:p>
            <a:endParaRPr lang="en-US" sz="2000">
              <a:latin typeface="Arial"/>
              <a:cs typeface="Arial"/>
            </a:endParaRPr>
          </a:p>
        </p:txBody>
      </p:sp>
      <p:sp>
        <p:nvSpPr>
          <p:cNvPr id="5" name="Content Placeholder 2">
            <a:extLst>
              <a:ext uri="{FF2B5EF4-FFF2-40B4-BE49-F238E27FC236}">
                <a16:creationId xmlns:a16="http://schemas.microsoft.com/office/drawing/2014/main" id="{60EF4D75-4B20-B14C-3BA0-0E2E4CE5711A}"/>
              </a:ext>
            </a:extLst>
          </p:cNvPr>
          <p:cNvSpPr txBox="1">
            <a:spLocks/>
          </p:cNvSpPr>
          <p:nvPr/>
        </p:nvSpPr>
        <p:spPr>
          <a:xfrm>
            <a:off x="3887357" y="4264843"/>
            <a:ext cx="5057931" cy="174730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31800" algn="l" rtl="0">
              <a:lnSpc>
                <a:spcPct val="100000"/>
              </a:lnSpc>
              <a:spcBef>
                <a:spcPts val="640"/>
              </a:spcBef>
              <a:spcAft>
                <a:spcPts val="0"/>
              </a:spcAft>
              <a:buClr>
                <a:schemeClr val="dk1"/>
              </a:buClr>
              <a:buSzPts val="3200"/>
              <a:buFont typeface="Arial"/>
              <a:buChar char="•"/>
              <a:defRPr sz="2400" b="0" i="0" u="none" strike="noStrike" cap="none">
                <a:solidFill>
                  <a:schemeClr val="dk1"/>
                </a:solidFill>
                <a:latin typeface="Arial" panose="020B0604020202020204" pitchFamily="34" charset="0"/>
                <a:ea typeface="Calibri"/>
                <a:cs typeface="Arial" panose="020B0604020202020204" pitchFamily="34" charset="0"/>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000" b="0" i="0" u="none" strike="noStrike" cap="none">
                <a:solidFill>
                  <a:schemeClr val="dk1"/>
                </a:solidFill>
                <a:latin typeface="Arial" panose="020B0604020202020204" pitchFamily="34" charset="0"/>
                <a:ea typeface="Calibri"/>
                <a:cs typeface="Arial" panose="020B0604020202020204" pitchFamily="34" charset="0"/>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1800" b="0" i="0" u="none" strike="noStrike" cap="none">
                <a:solidFill>
                  <a:schemeClr val="dk1"/>
                </a:solidFill>
                <a:latin typeface="Arial" panose="020B0604020202020204" pitchFamily="34" charset="0"/>
                <a:ea typeface="Calibri"/>
                <a:cs typeface="Arial" panose="020B0604020202020204" pitchFamily="34" charset="0"/>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1600" b="0" i="0" u="none" strike="noStrike" cap="none">
                <a:solidFill>
                  <a:schemeClr val="dk1"/>
                </a:solidFill>
                <a:latin typeface="Arial" panose="020B0604020202020204" pitchFamily="34" charset="0"/>
                <a:ea typeface="Calibri"/>
                <a:cs typeface="Arial" panose="020B0604020202020204" pitchFamily="34" charset="0"/>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1600" b="0" i="0" u="none" strike="noStrike" cap="none">
                <a:solidFill>
                  <a:schemeClr val="dk1"/>
                </a:solidFill>
                <a:latin typeface="Arial" panose="020B0604020202020204" pitchFamily="34" charset="0"/>
                <a:ea typeface="Calibri"/>
                <a:cs typeface="Arial" panose="020B0604020202020204" pitchFamily="34" charset="0"/>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16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16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16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1600" b="0" i="0" u="none" strike="noStrike" cap="none">
                <a:solidFill>
                  <a:schemeClr val="dk1"/>
                </a:solidFill>
                <a:latin typeface="Calibri"/>
                <a:ea typeface="Calibri"/>
                <a:cs typeface="Calibri"/>
                <a:sym typeface="Calibri"/>
              </a:defRPr>
            </a:lvl9pPr>
          </a:lstStyle>
          <a:p>
            <a:pPr>
              <a:buNone/>
            </a:pPr>
            <a:r>
              <a:rPr lang="en-US" sz="1600" b="1">
                <a:latin typeface="Arial"/>
                <a:cs typeface="Arial"/>
              </a:rPr>
              <a:t>2)    Combinatorial Explosion :</a:t>
            </a:r>
            <a:r>
              <a:rPr lang="en-US" sz="1600">
                <a:latin typeface="Arial"/>
                <a:cs typeface="Arial"/>
              </a:rPr>
              <a:t> </a:t>
            </a:r>
            <a:endParaRPr lang="en-US" sz="1600"/>
          </a:p>
          <a:p>
            <a:pPr>
              <a:buSzPct val="100000"/>
            </a:pPr>
            <a:r>
              <a:rPr lang="en-US" sz="1600">
                <a:latin typeface="Arial"/>
                <a:cs typeface="Arial"/>
              </a:rPr>
              <a:t>The number of potential sequences of steps / proof strategies can be very large for problems , making it difficult to find proofs efficiently. </a:t>
            </a:r>
            <a:endParaRPr lang="en-US" sz="1600"/>
          </a:p>
          <a:p>
            <a:pPr>
              <a:buSzPct val="100000"/>
            </a:pPr>
            <a:r>
              <a:rPr lang="en-US" sz="1600">
                <a:latin typeface="Arial"/>
                <a:cs typeface="Arial"/>
              </a:rPr>
              <a:t>Trying all possible methods is not a feasible solution.</a:t>
            </a:r>
            <a:endParaRPr lang="en-US" sz="1600"/>
          </a:p>
          <a:p>
            <a:pPr marL="25400" indent="0">
              <a:buNone/>
            </a:pPr>
            <a:endParaRPr lang="en-US" sz="1600">
              <a:latin typeface="Arial"/>
              <a:cs typeface="Arial"/>
            </a:endParaRPr>
          </a:p>
        </p:txBody>
      </p:sp>
      <p:pic>
        <p:nvPicPr>
          <p:cNvPr id="10" name="Picture 9" descr="A person walking on a cross shaped road&#10;&#10;Description automatically generated">
            <a:extLst>
              <a:ext uri="{FF2B5EF4-FFF2-40B4-BE49-F238E27FC236}">
                <a16:creationId xmlns:a16="http://schemas.microsoft.com/office/drawing/2014/main" id="{7715035A-9D64-6CAA-1CD9-6FE6A87F8DDB}"/>
              </a:ext>
            </a:extLst>
          </p:cNvPr>
          <p:cNvPicPr>
            <a:picLocks noChangeAspect="1"/>
          </p:cNvPicPr>
          <p:nvPr/>
        </p:nvPicPr>
        <p:blipFill>
          <a:blip r:embed="rId2"/>
          <a:stretch>
            <a:fillRect/>
          </a:stretch>
        </p:blipFill>
        <p:spPr>
          <a:xfrm>
            <a:off x="180062" y="4265841"/>
            <a:ext cx="3475974" cy="1745254"/>
          </a:xfrm>
          <a:prstGeom prst="rect">
            <a:avLst/>
          </a:prstGeom>
        </p:spPr>
      </p:pic>
      <p:pic>
        <p:nvPicPr>
          <p:cNvPr id="11" name="Picture 10" descr="A person with his arms out&#10;&#10;Description automatically generated">
            <a:extLst>
              <a:ext uri="{FF2B5EF4-FFF2-40B4-BE49-F238E27FC236}">
                <a16:creationId xmlns:a16="http://schemas.microsoft.com/office/drawing/2014/main" id="{99306FE3-7A44-F40B-660D-A496FFEFE552}"/>
              </a:ext>
            </a:extLst>
          </p:cNvPr>
          <p:cNvPicPr>
            <a:picLocks noChangeAspect="1"/>
          </p:cNvPicPr>
          <p:nvPr/>
        </p:nvPicPr>
        <p:blipFill>
          <a:blip r:embed="rId3"/>
          <a:stretch>
            <a:fillRect/>
          </a:stretch>
        </p:blipFill>
        <p:spPr>
          <a:xfrm>
            <a:off x="6211800" y="1376233"/>
            <a:ext cx="2289261" cy="2289261"/>
          </a:xfrm>
          <a:prstGeom prst="rect">
            <a:avLst/>
          </a:prstGeom>
        </p:spPr>
      </p:pic>
    </p:spTree>
    <p:extLst>
      <p:ext uri="{BB962C8B-B14F-4D97-AF65-F5344CB8AC3E}">
        <p14:creationId xmlns:p14="http://schemas.microsoft.com/office/powerpoint/2010/main" val="1929438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47584-E0ED-B499-1196-D4B038FD6DAC}"/>
              </a:ext>
            </a:extLst>
          </p:cNvPr>
          <p:cNvSpPr>
            <a:spLocks noGrp="1"/>
          </p:cNvSpPr>
          <p:nvPr>
            <p:ph type="title"/>
          </p:nvPr>
        </p:nvSpPr>
        <p:spPr/>
        <p:txBody>
          <a:bodyPr/>
          <a:lstStyle/>
          <a:p>
            <a:r>
              <a:rPr lang="en-US">
                <a:solidFill>
                  <a:schemeClr val="bg2"/>
                </a:solidFill>
                <a:latin typeface="Arial"/>
                <a:cs typeface="Arial"/>
              </a:rPr>
              <a:t>Challenges Involved</a:t>
            </a:r>
          </a:p>
        </p:txBody>
      </p:sp>
      <p:sp>
        <p:nvSpPr>
          <p:cNvPr id="5" name="Content Placeholder 2">
            <a:extLst>
              <a:ext uri="{FF2B5EF4-FFF2-40B4-BE49-F238E27FC236}">
                <a16:creationId xmlns:a16="http://schemas.microsoft.com/office/drawing/2014/main" id="{23B0BCDC-147D-8F11-9D17-444DE4BEB337}"/>
              </a:ext>
            </a:extLst>
          </p:cNvPr>
          <p:cNvSpPr>
            <a:spLocks noGrp="1"/>
          </p:cNvSpPr>
          <p:nvPr>
            <p:ph sz="half" idx="2"/>
          </p:nvPr>
        </p:nvSpPr>
        <p:spPr>
          <a:xfrm>
            <a:off x="191091" y="1487134"/>
            <a:ext cx="5688822" cy="2123081"/>
          </a:xfrm>
        </p:spPr>
        <p:txBody>
          <a:bodyPr/>
          <a:lstStyle/>
          <a:p>
            <a:pPr>
              <a:buNone/>
            </a:pPr>
            <a:r>
              <a:rPr lang="en-US" sz="1600" b="1">
                <a:latin typeface="Arial"/>
                <a:cs typeface="Arial"/>
              </a:rPr>
              <a:t>3)     Resource Constraints </a:t>
            </a:r>
            <a:r>
              <a:rPr lang="en-US" sz="1600">
                <a:latin typeface="Arial"/>
                <a:cs typeface="Arial"/>
              </a:rPr>
              <a:t>: </a:t>
            </a:r>
            <a:endParaRPr lang="en-US" sz="1600"/>
          </a:p>
          <a:p>
            <a:pPr>
              <a:buSzPct val="100000"/>
            </a:pPr>
            <a:r>
              <a:rPr lang="en-US" sz="1600">
                <a:latin typeface="Arial"/>
                <a:cs typeface="Arial"/>
              </a:rPr>
              <a:t>ATP systems require significant computational resources, especially for complex problems, limiting their scalability. </a:t>
            </a:r>
            <a:endParaRPr lang="en-US" sz="1600"/>
          </a:p>
          <a:p>
            <a:pPr>
              <a:buSzPct val="100000"/>
            </a:pPr>
            <a:r>
              <a:rPr lang="en-US" sz="1600">
                <a:latin typeface="Arial"/>
                <a:cs typeface="Arial"/>
              </a:rPr>
              <a:t>This refer to the limitations on computational resources— such as time, memory, and processing power which affect performance of the system.</a:t>
            </a:r>
            <a:endParaRPr lang="en-US" sz="1600"/>
          </a:p>
          <a:p>
            <a:pPr marL="25400" indent="0">
              <a:buNone/>
            </a:pPr>
            <a:endParaRPr lang="en-US" sz="1600" b="1">
              <a:latin typeface="Arial"/>
              <a:cs typeface="Arial"/>
            </a:endParaRPr>
          </a:p>
        </p:txBody>
      </p:sp>
      <p:sp>
        <p:nvSpPr>
          <p:cNvPr id="7" name="Content Placeholder 2">
            <a:extLst>
              <a:ext uri="{FF2B5EF4-FFF2-40B4-BE49-F238E27FC236}">
                <a16:creationId xmlns:a16="http://schemas.microsoft.com/office/drawing/2014/main" id="{97196DC6-B995-C08F-CBFA-2A01DEE6C9D9}"/>
              </a:ext>
            </a:extLst>
          </p:cNvPr>
          <p:cNvSpPr txBox="1">
            <a:spLocks/>
          </p:cNvSpPr>
          <p:nvPr/>
        </p:nvSpPr>
        <p:spPr>
          <a:xfrm>
            <a:off x="3458881" y="3911720"/>
            <a:ext cx="5427861" cy="215439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31800" algn="l" rtl="0">
              <a:lnSpc>
                <a:spcPct val="100000"/>
              </a:lnSpc>
              <a:spcBef>
                <a:spcPts val="640"/>
              </a:spcBef>
              <a:spcAft>
                <a:spcPts val="0"/>
              </a:spcAft>
              <a:buClr>
                <a:schemeClr val="dk1"/>
              </a:buClr>
              <a:buSzPts val="3200"/>
              <a:buFont typeface="Arial"/>
              <a:buChar char="•"/>
              <a:defRPr sz="2400" b="0" i="0" u="none" strike="noStrike" cap="none">
                <a:solidFill>
                  <a:schemeClr val="dk1"/>
                </a:solidFill>
                <a:latin typeface="Arial" panose="020B0604020202020204" pitchFamily="34" charset="0"/>
                <a:ea typeface="Calibri"/>
                <a:cs typeface="Arial" panose="020B0604020202020204" pitchFamily="34" charset="0"/>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000" b="0" i="0" u="none" strike="noStrike" cap="none">
                <a:solidFill>
                  <a:schemeClr val="dk1"/>
                </a:solidFill>
                <a:latin typeface="Arial" panose="020B0604020202020204" pitchFamily="34" charset="0"/>
                <a:ea typeface="Calibri"/>
                <a:cs typeface="Arial" panose="020B0604020202020204" pitchFamily="34" charset="0"/>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1800" b="0" i="0" u="none" strike="noStrike" cap="none">
                <a:solidFill>
                  <a:schemeClr val="dk1"/>
                </a:solidFill>
                <a:latin typeface="Arial" panose="020B0604020202020204" pitchFamily="34" charset="0"/>
                <a:ea typeface="Calibri"/>
                <a:cs typeface="Arial" panose="020B0604020202020204" pitchFamily="34" charset="0"/>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1600" b="0" i="0" u="none" strike="noStrike" cap="none">
                <a:solidFill>
                  <a:schemeClr val="dk1"/>
                </a:solidFill>
                <a:latin typeface="Arial" panose="020B0604020202020204" pitchFamily="34" charset="0"/>
                <a:ea typeface="Calibri"/>
                <a:cs typeface="Arial" panose="020B0604020202020204" pitchFamily="34" charset="0"/>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1600" b="0" i="0" u="none" strike="noStrike" cap="none">
                <a:solidFill>
                  <a:schemeClr val="dk1"/>
                </a:solidFill>
                <a:latin typeface="Arial" panose="020B0604020202020204" pitchFamily="34" charset="0"/>
                <a:ea typeface="Calibri"/>
                <a:cs typeface="Arial" panose="020B0604020202020204" pitchFamily="34" charset="0"/>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16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16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16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1600" b="0" i="0" u="none" strike="noStrike" cap="none">
                <a:solidFill>
                  <a:schemeClr val="dk1"/>
                </a:solidFill>
                <a:latin typeface="Calibri"/>
                <a:ea typeface="Calibri"/>
                <a:cs typeface="Calibri"/>
                <a:sym typeface="Calibri"/>
              </a:defRPr>
            </a:lvl9pPr>
          </a:lstStyle>
          <a:p>
            <a:pPr>
              <a:buNone/>
            </a:pPr>
            <a:r>
              <a:rPr lang="en-US" sz="1600" b="1">
                <a:latin typeface="Arial"/>
                <a:cs typeface="Arial"/>
              </a:rPr>
              <a:t>4)    Implementing Parallelism : </a:t>
            </a:r>
            <a:endParaRPr lang="en-US" sz="1600" b="1"/>
          </a:p>
          <a:p>
            <a:pPr>
              <a:buSzPct val="100000"/>
            </a:pPr>
            <a:r>
              <a:rPr lang="en-US" sz="1600">
                <a:latin typeface="Arial"/>
                <a:cs typeface="Arial"/>
              </a:rPr>
              <a:t>High time required for processing can be reduced by introducing parallelism. </a:t>
            </a:r>
            <a:endParaRPr lang="en-US" sz="1600"/>
          </a:p>
          <a:p>
            <a:pPr>
              <a:buSzPct val="100000"/>
            </a:pPr>
            <a:r>
              <a:rPr lang="en-US" sz="1600">
                <a:latin typeface="Arial"/>
                <a:cs typeface="Arial"/>
              </a:rPr>
              <a:t>But, effectively parallelizing the search for proofs without redundancy or loss of efficiency is non-trivial. </a:t>
            </a:r>
            <a:endParaRPr lang="en-US" sz="1600"/>
          </a:p>
          <a:p>
            <a:pPr>
              <a:buSzPct val="100000"/>
            </a:pPr>
            <a:r>
              <a:rPr lang="en-US" sz="1600">
                <a:latin typeface="Arial"/>
                <a:cs typeface="Arial"/>
              </a:rPr>
              <a:t>Some parts must be executed sequentially which bottleneck this.</a:t>
            </a:r>
            <a:endParaRPr lang="en-US" sz="1600"/>
          </a:p>
          <a:p>
            <a:pPr marL="25400" indent="0">
              <a:buNone/>
            </a:pPr>
            <a:endParaRPr lang="en-US" sz="1600" b="1">
              <a:latin typeface="Arial"/>
              <a:cs typeface="Arial"/>
            </a:endParaRPr>
          </a:p>
        </p:txBody>
      </p:sp>
      <p:pic>
        <p:nvPicPr>
          <p:cNvPr id="9" name="Picture 8">
            <a:extLst>
              <a:ext uri="{FF2B5EF4-FFF2-40B4-BE49-F238E27FC236}">
                <a16:creationId xmlns:a16="http://schemas.microsoft.com/office/drawing/2014/main" id="{CACB5533-D026-8C4D-9535-523C30C11CE6}"/>
              </a:ext>
            </a:extLst>
          </p:cNvPr>
          <p:cNvPicPr>
            <a:picLocks noChangeAspect="1"/>
          </p:cNvPicPr>
          <p:nvPr/>
        </p:nvPicPr>
        <p:blipFill>
          <a:blip r:embed="rId2"/>
          <a:stretch>
            <a:fillRect/>
          </a:stretch>
        </p:blipFill>
        <p:spPr>
          <a:xfrm>
            <a:off x="187891" y="4190003"/>
            <a:ext cx="3183699" cy="1593844"/>
          </a:xfrm>
          <a:prstGeom prst="rect">
            <a:avLst/>
          </a:prstGeom>
        </p:spPr>
      </p:pic>
      <p:pic>
        <p:nvPicPr>
          <p:cNvPr id="3" name="Picture 2">
            <a:extLst>
              <a:ext uri="{FF2B5EF4-FFF2-40B4-BE49-F238E27FC236}">
                <a16:creationId xmlns:a16="http://schemas.microsoft.com/office/drawing/2014/main" id="{6C28402F-8DD9-DFFE-6BD1-657F228D3AC5}"/>
              </a:ext>
            </a:extLst>
          </p:cNvPr>
          <p:cNvPicPr>
            <a:picLocks noChangeAspect="1"/>
          </p:cNvPicPr>
          <p:nvPr/>
        </p:nvPicPr>
        <p:blipFill>
          <a:blip r:embed="rId3"/>
          <a:stretch>
            <a:fillRect/>
          </a:stretch>
        </p:blipFill>
        <p:spPr>
          <a:xfrm>
            <a:off x="6287933" y="1472436"/>
            <a:ext cx="2207173" cy="2156498"/>
          </a:xfrm>
          <a:prstGeom prst="rect">
            <a:avLst/>
          </a:prstGeom>
        </p:spPr>
      </p:pic>
    </p:spTree>
    <p:extLst>
      <p:ext uri="{BB962C8B-B14F-4D97-AF65-F5344CB8AC3E}">
        <p14:creationId xmlns:p14="http://schemas.microsoft.com/office/powerpoint/2010/main" val="2838575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47584-E0ED-B499-1196-D4B038FD6DAC}"/>
              </a:ext>
            </a:extLst>
          </p:cNvPr>
          <p:cNvSpPr>
            <a:spLocks noGrp="1"/>
          </p:cNvSpPr>
          <p:nvPr>
            <p:ph type="title"/>
          </p:nvPr>
        </p:nvSpPr>
        <p:spPr/>
        <p:txBody>
          <a:bodyPr/>
          <a:lstStyle/>
          <a:p>
            <a:r>
              <a:rPr lang="en-US">
                <a:solidFill>
                  <a:schemeClr val="bg2"/>
                </a:solidFill>
                <a:latin typeface="Arial"/>
                <a:cs typeface="Arial"/>
              </a:rPr>
              <a:t>Challenges Involved</a:t>
            </a:r>
          </a:p>
        </p:txBody>
      </p:sp>
      <p:sp>
        <p:nvSpPr>
          <p:cNvPr id="5" name="Content Placeholder 2">
            <a:extLst>
              <a:ext uri="{FF2B5EF4-FFF2-40B4-BE49-F238E27FC236}">
                <a16:creationId xmlns:a16="http://schemas.microsoft.com/office/drawing/2014/main" id="{23B0BCDC-147D-8F11-9D17-444DE4BEB337}"/>
              </a:ext>
            </a:extLst>
          </p:cNvPr>
          <p:cNvSpPr>
            <a:spLocks noGrp="1"/>
          </p:cNvSpPr>
          <p:nvPr>
            <p:ph sz="half" idx="2"/>
          </p:nvPr>
        </p:nvSpPr>
        <p:spPr>
          <a:xfrm>
            <a:off x="238162" y="1317758"/>
            <a:ext cx="5450709" cy="1914315"/>
          </a:xfrm>
        </p:spPr>
        <p:txBody>
          <a:bodyPr/>
          <a:lstStyle/>
          <a:p>
            <a:pPr>
              <a:buNone/>
            </a:pPr>
            <a:r>
              <a:rPr lang="en-US" sz="1600" b="1">
                <a:latin typeface="Arial"/>
                <a:cs typeface="Arial"/>
              </a:rPr>
              <a:t>5)    Overfitting : </a:t>
            </a:r>
            <a:endParaRPr lang="en-US" sz="1600"/>
          </a:p>
          <a:p>
            <a:pPr>
              <a:buSzPct val="100000"/>
            </a:pPr>
            <a:r>
              <a:rPr lang="en-US" sz="1600">
                <a:latin typeface="Arial"/>
                <a:cs typeface="Arial"/>
              </a:rPr>
              <a:t>Heuristics that work well on specific problems may fail on others, leading to inconsistent performance. </a:t>
            </a:r>
            <a:endParaRPr lang="en-US" sz="1600"/>
          </a:p>
          <a:p>
            <a:pPr>
              <a:buSzPct val="100000"/>
            </a:pPr>
            <a:r>
              <a:rPr lang="en-US" sz="1600">
                <a:latin typeface="Arial"/>
                <a:cs typeface="Arial"/>
              </a:rPr>
              <a:t>If our ATP system can't figure out which heuristic is applicable on which problem then it won't be able to solve other problems apart from the ones which are fed to it(known as Overfitting).</a:t>
            </a:r>
            <a:endParaRPr lang="en-US" sz="1600"/>
          </a:p>
          <a:p>
            <a:pPr>
              <a:buNone/>
            </a:pPr>
            <a:endParaRPr lang="en-US" sz="1600">
              <a:latin typeface="Arial"/>
              <a:cs typeface="Arial"/>
            </a:endParaRPr>
          </a:p>
        </p:txBody>
      </p:sp>
      <p:sp>
        <p:nvSpPr>
          <p:cNvPr id="7" name="Content Placeholder 2">
            <a:extLst>
              <a:ext uri="{FF2B5EF4-FFF2-40B4-BE49-F238E27FC236}">
                <a16:creationId xmlns:a16="http://schemas.microsoft.com/office/drawing/2014/main" id="{97196DC6-B995-C08F-CBFA-2A01DEE6C9D9}"/>
              </a:ext>
            </a:extLst>
          </p:cNvPr>
          <p:cNvSpPr txBox="1">
            <a:spLocks/>
          </p:cNvSpPr>
          <p:nvPr/>
        </p:nvSpPr>
        <p:spPr>
          <a:xfrm>
            <a:off x="3601782" y="3749406"/>
            <a:ext cx="5278179" cy="207207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31800" algn="l" rtl="0">
              <a:lnSpc>
                <a:spcPct val="100000"/>
              </a:lnSpc>
              <a:spcBef>
                <a:spcPts val="640"/>
              </a:spcBef>
              <a:spcAft>
                <a:spcPts val="0"/>
              </a:spcAft>
              <a:buClr>
                <a:schemeClr val="dk1"/>
              </a:buClr>
              <a:buSzPts val="3200"/>
              <a:buFont typeface="Arial"/>
              <a:buChar char="•"/>
              <a:defRPr sz="2400" b="0" i="0" u="none" strike="noStrike" cap="none">
                <a:solidFill>
                  <a:schemeClr val="dk1"/>
                </a:solidFill>
                <a:latin typeface="Arial" panose="020B0604020202020204" pitchFamily="34" charset="0"/>
                <a:ea typeface="Calibri"/>
                <a:cs typeface="Arial" panose="020B0604020202020204" pitchFamily="34" charset="0"/>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000" b="0" i="0" u="none" strike="noStrike" cap="none">
                <a:solidFill>
                  <a:schemeClr val="dk1"/>
                </a:solidFill>
                <a:latin typeface="Arial" panose="020B0604020202020204" pitchFamily="34" charset="0"/>
                <a:ea typeface="Calibri"/>
                <a:cs typeface="Arial" panose="020B0604020202020204" pitchFamily="34" charset="0"/>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1800" b="0" i="0" u="none" strike="noStrike" cap="none">
                <a:solidFill>
                  <a:schemeClr val="dk1"/>
                </a:solidFill>
                <a:latin typeface="Arial" panose="020B0604020202020204" pitchFamily="34" charset="0"/>
                <a:ea typeface="Calibri"/>
                <a:cs typeface="Arial" panose="020B0604020202020204" pitchFamily="34" charset="0"/>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1600" b="0" i="0" u="none" strike="noStrike" cap="none">
                <a:solidFill>
                  <a:schemeClr val="dk1"/>
                </a:solidFill>
                <a:latin typeface="Arial" panose="020B0604020202020204" pitchFamily="34" charset="0"/>
                <a:ea typeface="Calibri"/>
                <a:cs typeface="Arial" panose="020B0604020202020204" pitchFamily="34" charset="0"/>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1600" b="0" i="0" u="none" strike="noStrike" cap="none">
                <a:solidFill>
                  <a:schemeClr val="dk1"/>
                </a:solidFill>
                <a:latin typeface="Arial" panose="020B0604020202020204" pitchFamily="34" charset="0"/>
                <a:ea typeface="Calibri"/>
                <a:cs typeface="Arial" panose="020B0604020202020204" pitchFamily="34" charset="0"/>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16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16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16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1600" b="0" i="0" u="none" strike="noStrike" cap="none">
                <a:solidFill>
                  <a:schemeClr val="dk1"/>
                </a:solidFill>
                <a:latin typeface="Calibri"/>
                <a:ea typeface="Calibri"/>
                <a:cs typeface="Calibri"/>
                <a:sym typeface="Calibri"/>
              </a:defRPr>
            </a:lvl9pPr>
          </a:lstStyle>
          <a:p>
            <a:pPr>
              <a:buNone/>
            </a:pPr>
            <a:r>
              <a:rPr lang="en-US" sz="1600" b="1">
                <a:latin typeface="Arial"/>
                <a:cs typeface="Arial"/>
              </a:rPr>
              <a:t>6)    Accessibility for Non-Experts : </a:t>
            </a:r>
            <a:endParaRPr lang="en-US" sz="1600" b="1"/>
          </a:p>
          <a:p>
            <a:pPr>
              <a:buSzPct val="100000"/>
            </a:pPr>
            <a:r>
              <a:rPr lang="en-US" sz="1600">
                <a:latin typeface="Arial"/>
                <a:cs typeface="Arial"/>
              </a:rPr>
              <a:t>ATP systems often require deep knowledge of Logic and Formal methods, Mathematics, Coding, Neural Networks making them less accessible to non-experts. </a:t>
            </a:r>
            <a:endParaRPr lang="en-US" sz="1600"/>
          </a:p>
          <a:p>
            <a:pPr>
              <a:buSzPct val="100000"/>
            </a:pPr>
            <a:r>
              <a:rPr lang="en-US" sz="1600">
                <a:latin typeface="Arial"/>
                <a:cs typeface="Arial"/>
              </a:rPr>
              <a:t>To train such systems, we need experts from several fields : Mathematics, Proving , Computer Science , Machine Learning , etc.</a:t>
            </a:r>
            <a:endParaRPr lang="en-US" sz="1600"/>
          </a:p>
        </p:txBody>
      </p:sp>
      <p:pic>
        <p:nvPicPr>
          <p:cNvPr id="6" name="Picture 5">
            <a:extLst>
              <a:ext uri="{FF2B5EF4-FFF2-40B4-BE49-F238E27FC236}">
                <a16:creationId xmlns:a16="http://schemas.microsoft.com/office/drawing/2014/main" id="{513368BA-BC61-DE7E-40C2-FF3329F1D1EC}"/>
              </a:ext>
            </a:extLst>
          </p:cNvPr>
          <p:cNvPicPr>
            <a:picLocks noChangeAspect="1"/>
          </p:cNvPicPr>
          <p:nvPr/>
        </p:nvPicPr>
        <p:blipFill>
          <a:blip r:embed="rId2"/>
          <a:srcRect l="65632"/>
          <a:stretch/>
        </p:blipFill>
        <p:spPr>
          <a:xfrm>
            <a:off x="7400609" y="1636985"/>
            <a:ext cx="1476169" cy="1589024"/>
          </a:xfrm>
          <a:prstGeom prst="rect">
            <a:avLst/>
          </a:prstGeom>
        </p:spPr>
      </p:pic>
      <p:pic>
        <p:nvPicPr>
          <p:cNvPr id="8" name="Picture 7">
            <a:extLst>
              <a:ext uri="{FF2B5EF4-FFF2-40B4-BE49-F238E27FC236}">
                <a16:creationId xmlns:a16="http://schemas.microsoft.com/office/drawing/2014/main" id="{C077D8B1-7FC1-B734-02E5-90466FAD260E}"/>
              </a:ext>
            </a:extLst>
          </p:cNvPr>
          <p:cNvPicPr>
            <a:picLocks noChangeAspect="1"/>
          </p:cNvPicPr>
          <p:nvPr/>
        </p:nvPicPr>
        <p:blipFill>
          <a:blip r:embed="rId2"/>
          <a:srcRect t="-286" r="67269" b="-474"/>
          <a:stretch/>
        </p:blipFill>
        <p:spPr>
          <a:xfrm>
            <a:off x="5689191" y="1613125"/>
            <a:ext cx="1496485" cy="1601098"/>
          </a:xfrm>
          <a:prstGeom prst="rect">
            <a:avLst/>
          </a:prstGeom>
        </p:spPr>
      </p:pic>
      <p:pic>
        <p:nvPicPr>
          <p:cNvPr id="9" name="Picture 8">
            <a:extLst>
              <a:ext uri="{FF2B5EF4-FFF2-40B4-BE49-F238E27FC236}">
                <a16:creationId xmlns:a16="http://schemas.microsoft.com/office/drawing/2014/main" id="{869E891C-D31F-696E-8E2E-787C73AD795C}"/>
              </a:ext>
            </a:extLst>
          </p:cNvPr>
          <p:cNvPicPr>
            <a:picLocks noChangeAspect="1"/>
          </p:cNvPicPr>
          <p:nvPr/>
        </p:nvPicPr>
        <p:blipFill>
          <a:blip r:embed="rId3"/>
          <a:stretch>
            <a:fillRect/>
          </a:stretch>
        </p:blipFill>
        <p:spPr>
          <a:xfrm>
            <a:off x="237167" y="4079892"/>
            <a:ext cx="3150963" cy="1599594"/>
          </a:xfrm>
          <a:prstGeom prst="rect">
            <a:avLst/>
          </a:prstGeom>
        </p:spPr>
      </p:pic>
    </p:spTree>
    <p:extLst>
      <p:ext uri="{BB962C8B-B14F-4D97-AF65-F5344CB8AC3E}">
        <p14:creationId xmlns:p14="http://schemas.microsoft.com/office/powerpoint/2010/main" val="25349995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47584-E0ED-B499-1196-D4B038FD6DAC}"/>
              </a:ext>
            </a:extLst>
          </p:cNvPr>
          <p:cNvSpPr>
            <a:spLocks noGrp="1"/>
          </p:cNvSpPr>
          <p:nvPr>
            <p:ph type="title"/>
          </p:nvPr>
        </p:nvSpPr>
        <p:spPr/>
        <p:txBody>
          <a:bodyPr/>
          <a:lstStyle/>
          <a:p>
            <a:r>
              <a:rPr lang="en-US">
                <a:solidFill>
                  <a:schemeClr val="bg2"/>
                </a:solidFill>
                <a:latin typeface="Arial"/>
                <a:cs typeface="Arial"/>
              </a:rPr>
              <a:t>Challenges Involved</a:t>
            </a:r>
          </a:p>
        </p:txBody>
      </p:sp>
      <p:sp>
        <p:nvSpPr>
          <p:cNvPr id="5" name="Content Placeholder 2">
            <a:extLst>
              <a:ext uri="{FF2B5EF4-FFF2-40B4-BE49-F238E27FC236}">
                <a16:creationId xmlns:a16="http://schemas.microsoft.com/office/drawing/2014/main" id="{23B0BCDC-147D-8F11-9D17-444DE4BEB337}"/>
              </a:ext>
            </a:extLst>
          </p:cNvPr>
          <p:cNvSpPr>
            <a:spLocks noGrp="1"/>
          </p:cNvSpPr>
          <p:nvPr>
            <p:ph sz="half" idx="2"/>
          </p:nvPr>
        </p:nvSpPr>
        <p:spPr>
          <a:xfrm>
            <a:off x="281506" y="1375690"/>
            <a:ext cx="5096409" cy="1854141"/>
          </a:xfrm>
        </p:spPr>
        <p:txBody>
          <a:bodyPr/>
          <a:lstStyle/>
          <a:p>
            <a:pPr marL="25400" indent="0">
              <a:buNone/>
            </a:pPr>
            <a:r>
              <a:rPr lang="en-US" sz="1600" b="1">
                <a:latin typeface="Arial"/>
                <a:cs typeface="Arial"/>
              </a:rPr>
              <a:t>7)    Gap between Human and Machine Reasoning:</a:t>
            </a:r>
            <a:endParaRPr lang="en-US" sz="1600"/>
          </a:p>
          <a:p>
            <a:pPr algn="just">
              <a:buSzPct val="100000"/>
            </a:pPr>
            <a:r>
              <a:rPr lang="en-US" sz="1600">
                <a:latin typeface="Arial"/>
                <a:cs typeface="Arial"/>
              </a:rPr>
              <a:t>Human mathematicians use intuition and experience to guide their reasoning, while ATP systems lack this ability, leading to difficulties in solving problems that require creative insights. </a:t>
            </a:r>
            <a:endParaRPr lang="en-US" sz="1600"/>
          </a:p>
          <a:p>
            <a:pPr>
              <a:buSzPct val="100000"/>
            </a:pPr>
            <a:r>
              <a:rPr lang="en-US" sz="1600">
                <a:latin typeface="Arial"/>
                <a:cs typeface="Arial"/>
              </a:rPr>
              <a:t>This is an ongoing challenge.</a:t>
            </a:r>
            <a:endParaRPr lang="en-US" sz="1600"/>
          </a:p>
          <a:p>
            <a:pPr>
              <a:buNone/>
            </a:pPr>
            <a:endParaRPr lang="en-US" sz="1600">
              <a:latin typeface="Arial"/>
              <a:cs typeface="Arial"/>
            </a:endParaRPr>
          </a:p>
        </p:txBody>
      </p:sp>
      <p:sp>
        <p:nvSpPr>
          <p:cNvPr id="7" name="Content Placeholder 2">
            <a:extLst>
              <a:ext uri="{FF2B5EF4-FFF2-40B4-BE49-F238E27FC236}">
                <a16:creationId xmlns:a16="http://schemas.microsoft.com/office/drawing/2014/main" id="{97196DC6-B995-C08F-CBFA-2A01DEE6C9D9}"/>
              </a:ext>
            </a:extLst>
          </p:cNvPr>
          <p:cNvSpPr txBox="1">
            <a:spLocks/>
          </p:cNvSpPr>
          <p:nvPr/>
        </p:nvSpPr>
        <p:spPr>
          <a:xfrm>
            <a:off x="3296416" y="4084435"/>
            <a:ext cx="5488343" cy="198707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31800" algn="l" rtl="0">
              <a:lnSpc>
                <a:spcPct val="100000"/>
              </a:lnSpc>
              <a:spcBef>
                <a:spcPts val="640"/>
              </a:spcBef>
              <a:spcAft>
                <a:spcPts val="0"/>
              </a:spcAft>
              <a:buClr>
                <a:schemeClr val="dk1"/>
              </a:buClr>
              <a:buSzPts val="3200"/>
              <a:buFont typeface="Arial"/>
              <a:buChar char="•"/>
              <a:defRPr sz="2400" b="0" i="0" u="none" strike="noStrike" cap="none">
                <a:solidFill>
                  <a:schemeClr val="dk1"/>
                </a:solidFill>
                <a:latin typeface="Arial" panose="020B0604020202020204" pitchFamily="34" charset="0"/>
                <a:ea typeface="Calibri"/>
                <a:cs typeface="Arial" panose="020B0604020202020204" pitchFamily="34" charset="0"/>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000" b="0" i="0" u="none" strike="noStrike" cap="none">
                <a:solidFill>
                  <a:schemeClr val="dk1"/>
                </a:solidFill>
                <a:latin typeface="Arial" panose="020B0604020202020204" pitchFamily="34" charset="0"/>
                <a:ea typeface="Calibri"/>
                <a:cs typeface="Arial" panose="020B0604020202020204" pitchFamily="34" charset="0"/>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1800" b="0" i="0" u="none" strike="noStrike" cap="none">
                <a:solidFill>
                  <a:schemeClr val="dk1"/>
                </a:solidFill>
                <a:latin typeface="Arial" panose="020B0604020202020204" pitchFamily="34" charset="0"/>
                <a:ea typeface="Calibri"/>
                <a:cs typeface="Arial" panose="020B0604020202020204" pitchFamily="34" charset="0"/>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1600" b="0" i="0" u="none" strike="noStrike" cap="none">
                <a:solidFill>
                  <a:schemeClr val="dk1"/>
                </a:solidFill>
                <a:latin typeface="Arial" panose="020B0604020202020204" pitchFamily="34" charset="0"/>
                <a:ea typeface="Calibri"/>
                <a:cs typeface="Arial" panose="020B0604020202020204" pitchFamily="34" charset="0"/>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1600" b="0" i="0" u="none" strike="noStrike" cap="none">
                <a:solidFill>
                  <a:schemeClr val="dk1"/>
                </a:solidFill>
                <a:latin typeface="Arial" panose="020B0604020202020204" pitchFamily="34" charset="0"/>
                <a:ea typeface="Calibri"/>
                <a:cs typeface="Arial" panose="020B0604020202020204" pitchFamily="34" charset="0"/>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16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16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16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1600" b="0" i="0" u="none" strike="noStrike" cap="none">
                <a:solidFill>
                  <a:schemeClr val="dk1"/>
                </a:solidFill>
                <a:latin typeface="Calibri"/>
                <a:ea typeface="Calibri"/>
                <a:cs typeface="Calibri"/>
                <a:sym typeface="Calibri"/>
              </a:defRPr>
            </a:lvl9pPr>
          </a:lstStyle>
          <a:p>
            <a:pPr>
              <a:buNone/>
            </a:pPr>
            <a:r>
              <a:rPr lang="en-US" sz="1600" b="1">
                <a:latin typeface="Arial"/>
                <a:cs typeface="Arial"/>
              </a:rPr>
              <a:t>8) Visualization of Proofs: </a:t>
            </a:r>
            <a:endParaRPr lang="en-US" sz="1600" b="1"/>
          </a:p>
          <a:p>
            <a:pPr algn="just">
              <a:buSzPct val="100000"/>
            </a:pPr>
            <a:r>
              <a:rPr lang="en-US" sz="1600">
                <a:latin typeface="Arial"/>
                <a:cs typeface="Arial"/>
              </a:rPr>
              <a:t>Even if our software figures out a proof , Presenting proofs in a way that is understandable and useful to human users, especially in complex domains, remains a challenge.</a:t>
            </a:r>
          </a:p>
          <a:p>
            <a:pPr algn="just">
              <a:buSzPct val="100000"/>
            </a:pPr>
            <a:r>
              <a:rPr lang="en-US" sz="1600">
                <a:latin typeface="Arial"/>
                <a:cs typeface="Arial"/>
              </a:rPr>
              <a:t>Among multiple ways of visualization , one needs to be selected according to personalization of the user</a:t>
            </a:r>
            <a:endParaRPr lang="en-US" sz="1600"/>
          </a:p>
        </p:txBody>
      </p:sp>
      <p:pic>
        <p:nvPicPr>
          <p:cNvPr id="3" name="Picture 2" descr="A person drawing on a paper&#10;&#10;Description automatically generated">
            <a:extLst>
              <a:ext uri="{FF2B5EF4-FFF2-40B4-BE49-F238E27FC236}">
                <a16:creationId xmlns:a16="http://schemas.microsoft.com/office/drawing/2014/main" id="{14A0C987-AE80-4D56-5FDD-00B082E9E83F}"/>
              </a:ext>
            </a:extLst>
          </p:cNvPr>
          <p:cNvPicPr>
            <a:picLocks noChangeAspect="1"/>
          </p:cNvPicPr>
          <p:nvPr/>
        </p:nvPicPr>
        <p:blipFill>
          <a:blip r:embed="rId2"/>
          <a:stretch>
            <a:fillRect/>
          </a:stretch>
        </p:blipFill>
        <p:spPr>
          <a:xfrm>
            <a:off x="528823" y="3863273"/>
            <a:ext cx="2274499" cy="2303254"/>
          </a:xfrm>
          <a:prstGeom prst="rect">
            <a:avLst/>
          </a:prstGeom>
        </p:spPr>
      </p:pic>
      <p:pic>
        <p:nvPicPr>
          <p:cNvPr id="4" name="Picture 3" descr="A person sitting on a floor with a robot&#10;&#10;Description automatically generated">
            <a:extLst>
              <a:ext uri="{FF2B5EF4-FFF2-40B4-BE49-F238E27FC236}">
                <a16:creationId xmlns:a16="http://schemas.microsoft.com/office/drawing/2014/main" id="{54A3FBE9-96DC-5406-F13A-BC6D59E2A5AC}"/>
              </a:ext>
            </a:extLst>
          </p:cNvPr>
          <p:cNvPicPr>
            <a:picLocks noChangeAspect="1"/>
          </p:cNvPicPr>
          <p:nvPr/>
        </p:nvPicPr>
        <p:blipFill>
          <a:blip r:embed="rId3"/>
          <a:stretch>
            <a:fillRect/>
          </a:stretch>
        </p:blipFill>
        <p:spPr>
          <a:xfrm>
            <a:off x="5775472" y="1377375"/>
            <a:ext cx="3114177" cy="1848631"/>
          </a:xfrm>
          <a:prstGeom prst="rect">
            <a:avLst/>
          </a:prstGeom>
        </p:spPr>
      </p:pic>
    </p:spTree>
    <p:extLst>
      <p:ext uri="{BB962C8B-B14F-4D97-AF65-F5344CB8AC3E}">
        <p14:creationId xmlns:p14="http://schemas.microsoft.com/office/powerpoint/2010/main" val="2946621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7E6B2-73F4-BAEA-1B17-07AE51A351AF}"/>
              </a:ext>
            </a:extLst>
          </p:cNvPr>
          <p:cNvSpPr>
            <a:spLocks noGrp="1"/>
          </p:cNvSpPr>
          <p:nvPr>
            <p:ph type="title"/>
          </p:nvPr>
        </p:nvSpPr>
        <p:spPr/>
        <p:txBody>
          <a:bodyPr/>
          <a:lstStyle/>
          <a:p>
            <a:r>
              <a:rPr lang="en-GB">
                <a:solidFill>
                  <a:schemeClr val="bg2"/>
                </a:solidFill>
                <a:latin typeface="Arial"/>
                <a:cs typeface="Arial"/>
              </a:rPr>
              <a:t>Open Problems and Future Scopes</a:t>
            </a:r>
          </a:p>
        </p:txBody>
      </p:sp>
      <p:sp>
        <p:nvSpPr>
          <p:cNvPr id="3" name="Content Placeholder 2">
            <a:extLst>
              <a:ext uri="{FF2B5EF4-FFF2-40B4-BE49-F238E27FC236}">
                <a16:creationId xmlns:a16="http://schemas.microsoft.com/office/drawing/2014/main" id="{D895300E-601A-9664-8144-05E13B601F77}"/>
              </a:ext>
            </a:extLst>
          </p:cNvPr>
          <p:cNvSpPr>
            <a:spLocks noGrp="1"/>
          </p:cNvSpPr>
          <p:nvPr>
            <p:ph sz="half" idx="2"/>
          </p:nvPr>
        </p:nvSpPr>
        <p:spPr>
          <a:xfrm>
            <a:off x="171683" y="1191249"/>
            <a:ext cx="8802301" cy="5223272"/>
          </a:xfrm>
        </p:spPr>
        <p:txBody>
          <a:bodyPr/>
          <a:lstStyle/>
          <a:p>
            <a:pPr>
              <a:buNone/>
            </a:pPr>
            <a:endParaRPr lang="en-GB">
              <a:latin typeface="Arial"/>
              <a:cs typeface="Arial"/>
            </a:endParaRPr>
          </a:p>
          <a:p>
            <a:pPr>
              <a:buNone/>
            </a:pPr>
            <a:r>
              <a:rPr lang="en-GB">
                <a:latin typeface="Arial"/>
                <a:cs typeface="Arial"/>
              </a:rPr>
              <a:t>  </a:t>
            </a:r>
            <a:endParaRPr lang="en-GB"/>
          </a:p>
          <a:p>
            <a:pPr marL="0" indent="0">
              <a:buNone/>
            </a:pPr>
            <a:r>
              <a:rPr lang="en-GB">
                <a:latin typeface="Arial"/>
                <a:cs typeface="Arial"/>
              </a:rPr>
              <a:t> </a:t>
            </a:r>
            <a:endParaRPr lang="en-GB" sz="1600" b="1"/>
          </a:p>
          <a:p>
            <a:pPr>
              <a:buNone/>
            </a:pPr>
            <a:endParaRPr lang="en-GB" sz="1600" b="1">
              <a:latin typeface="Arial"/>
              <a:cs typeface="Arial"/>
            </a:endParaRPr>
          </a:p>
          <a:p>
            <a:pPr>
              <a:buNone/>
            </a:pPr>
            <a:endParaRPr lang="en-GB" sz="1600" b="1">
              <a:latin typeface="Arial"/>
              <a:cs typeface="Arial"/>
            </a:endParaRPr>
          </a:p>
          <a:p>
            <a:pPr>
              <a:buNone/>
            </a:pPr>
            <a:endParaRPr lang="en-GB" sz="1600" b="1">
              <a:latin typeface="Arial"/>
              <a:cs typeface="Arial"/>
            </a:endParaRPr>
          </a:p>
          <a:p>
            <a:pPr>
              <a:buNone/>
            </a:pPr>
            <a:endParaRPr lang="en-GB" sz="1600" b="1">
              <a:latin typeface="Arial"/>
              <a:cs typeface="Arial"/>
            </a:endParaRPr>
          </a:p>
          <a:p>
            <a:pPr>
              <a:buNone/>
            </a:pPr>
            <a:endParaRPr lang="en-GB" sz="1600" b="1">
              <a:latin typeface="Arial"/>
              <a:cs typeface="Arial"/>
            </a:endParaRPr>
          </a:p>
          <a:p>
            <a:pPr>
              <a:buNone/>
            </a:pPr>
            <a:r>
              <a:rPr lang="en-GB" sz="1600">
                <a:latin typeface="Arial"/>
                <a:cs typeface="Arial"/>
              </a:rPr>
              <a:t> </a:t>
            </a:r>
            <a:endParaRPr lang="en-GB" sz="1600"/>
          </a:p>
          <a:p>
            <a:pPr marL="0" indent="0">
              <a:buNone/>
            </a:pPr>
            <a:endParaRPr lang="en-GB" sz="1600"/>
          </a:p>
          <a:p>
            <a:pPr marL="0" indent="0">
              <a:buNone/>
            </a:pPr>
            <a:endParaRPr lang="en-GB"/>
          </a:p>
          <a:p>
            <a:pPr marL="0" indent="0">
              <a:buNone/>
            </a:pPr>
            <a:endParaRPr lang="en-GB"/>
          </a:p>
          <a:p>
            <a:pPr>
              <a:buNone/>
            </a:pPr>
            <a:endParaRPr lang="en-GB"/>
          </a:p>
        </p:txBody>
      </p:sp>
      <p:sp>
        <p:nvSpPr>
          <p:cNvPr id="6" name="TextBox 5">
            <a:extLst>
              <a:ext uri="{FF2B5EF4-FFF2-40B4-BE49-F238E27FC236}">
                <a16:creationId xmlns:a16="http://schemas.microsoft.com/office/drawing/2014/main" id="{1319A33E-730E-615E-7E6F-85E279B93D5E}"/>
              </a:ext>
            </a:extLst>
          </p:cNvPr>
          <p:cNvSpPr txBox="1"/>
          <p:nvPr/>
        </p:nvSpPr>
        <p:spPr>
          <a:xfrm>
            <a:off x="176909" y="1712217"/>
            <a:ext cx="3775398" cy="25237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rtl="0"/>
            <a:r>
              <a:rPr lang="en-GB" sz="1600" b="1" baseline="0">
                <a:latin typeface="Arial"/>
                <a:ea typeface="Segoe UI"/>
                <a:cs typeface="Segoe UI"/>
              </a:rPr>
              <a:t>Scalability and Computational Complexity</a:t>
            </a:r>
            <a:r>
              <a:rPr lang="en-GB" sz="1600">
                <a:latin typeface="Arial"/>
                <a:ea typeface="Segoe UI"/>
                <a:cs typeface="Segoe UI"/>
              </a:rPr>
              <a:t>​</a:t>
            </a:r>
            <a:endParaRPr lang="en-US" sz="1600"/>
          </a:p>
          <a:p>
            <a:endParaRPr lang="en-GB">
              <a:ea typeface="Segoe UI"/>
              <a:cs typeface="Segoe UI"/>
            </a:endParaRPr>
          </a:p>
          <a:p>
            <a:pPr marL="285750" indent="-285750" algn="just">
              <a:buChar char="•"/>
            </a:pPr>
            <a:r>
              <a:rPr lang="en-GB" baseline="0">
                <a:latin typeface="Arial"/>
                <a:ea typeface="Segoe UI"/>
                <a:cs typeface="Segoe UI"/>
              </a:rPr>
              <a:t>The computational complexity of many theorem-proving </a:t>
            </a:r>
            <a:r>
              <a:rPr lang="en-GB">
                <a:latin typeface="Arial"/>
                <a:ea typeface="Segoe UI"/>
                <a:cs typeface="Segoe UI"/>
              </a:rPr>
              <a:t>​</a:t>
            </a:r>
            <a:r>
              <a:rPr lang="en-GB" baseline="0">
                <a:latin typeface="Arial"/>
                <a:ea typeface="Segoe UI"/>
                <a:cs typeface="Segoe UI"/>
              </a:rPr>
              <a:t>algorithms grows exponentially with the size of the </a:t>
            </a:r>
            <a:r>
              <a:rPr lang="en-GB">
                <a:ea typeface="Segoe UI"/>
                <a:cs typeface="Segoe UI"/>
              </a:rPr>
              <a:t>        </a:t>
            </a:r>
            <a:r>
              <a:rPr lang="en-GB" baseline="0">
                <a:latin typeface="Arial"/>
                <a:ea typeface="Segoe UI"/>
                <a:cs typeface="Segoe UI"/>
              </a:rPr>
              <a:t>problem.</a:t>
            </a:r>
            <a:r>
              <a:rPr lang="en-GB">
                <a:latin typeface="Arial"/>
                <a:ea typeface="Segoe UI"/>
                <a:cs typeface="Segoe UI"/>
              </a:rPr>
              <a:t>​</a:t>
            </a:r>
            <a:endParaRPr lang="en-US">
              <a:ea typeface="Segoe UI"/>
            </a:endParaRPr>
          </a:p>
          <a:p>
            <a:pPr marL="285750" indent="-285750" algn="just">
              <a:buChar char="•"/>
            </a:pPr>
            <a:r>
              <a:rPr lang="en-GB" baseline="0">
                <a:latin typeface="Arial"/>
                <a:ea typeface="Segoe UI"/>
                <a:cs typeface="Segoe UI"/>
              </a:rPr>
              <a:t>The challenge lies in managing the combinatorial </a:t>
            </a:r>
            <a:r>
              <a:rPr lang="en-GB">
                <a:ea typeface="Segoe UI"/>
                <a:cs typeface="Segoe UI"/>
              </a:rPr>
              <a:t>       </a:t>
            </a:r>
            <a:r>
              <a:rPr lang="en-GB" baseline="0">
                <a:latin typeface="Arial"/>
                <a:ea typeface="Segoe UI"/>
                <a:cs typeface="Segoe UI"/>
              </a:rPr>
              <a:t>explosion inherent in first-order logic (FOL) and </a:t>
            </a:r>
            <a:r>
              <a:rPr lang="en-GB">
                <a:ea typeface="Segoe UI"/>
                <a:cs typeface="Segoe UI"/>
              </a:rPr>
              <a:t>higher - order</a:t>
            </a:r>
            <a:r>
              <a:rPr lang="en-GB" baseline="0">
                <a:latin typeface="Arial"/>
                <a:ea typeface="Segoe UI"/>
                <a:cs typeface="Segoe UI"/>
              </a:rPr>
              <a:t> logics (HOL).</a:t>
            </a:r>
            <a:r>
              <a:rPr lang="en-GB">
                <a:latin typeface="Arial"/>
                <a:ea typeface="Segoe UI"/>
                <a:cs typeface="Segoe UI"/>
              </a:rPr>
              <a:t>​</a:t>
            </a:r>
            <a:endParaRPr lang="en-US"/>
          </a:p>
        </p:txBody>
      </p:sp>
      <p:sp>
        <p:nvSpPr>
          <p:cNvPr id="7" name="TextBox 6">
            <a:extLst>
              <a:ext uri="{FF2B5EF4-FFF2-40B4-BE49-F238E27FC236}">
                <a16:creationId xmlns:a16="http://schemas.microsoft.com/office/drawing/2014/main" id="{492EEF8A-2D05-5051-D913-216A7D141B0A}"/>
              </a:ext>
            </a:extLst>
          </p:cNvPr>
          <p:cNvSpPr txBox="1"/>
          <p:nvPr/>
        </p:nvSpPr>
        <p:spPr>
          <a:xfrm>
            <a:off x="5136315" y="2693561"/>
            <a:ext cx="3560937"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31800">
              <a:spcBef>
                <a:spcPts val="640"/>
              </a:spcBef>
            </a:pPr>
            <a:r>
              <a:rPr lang="en-GB" sz="1600" b="1"/>
              <a:t>Machine Learning Integration for Heuristic Guidance</a:t>
            </a:r>
            <a:endParaRPr lang="en-GB" sz="1600"/>
          </a:p>
          <a:p>
            <a:pPr marL="285750" indent="-285750" algn="just">
              <a:spcBef>
                <a:spcPts val="640"/>
              </a:spcBef>
              <a:buChar char="•"/>
            </a:pPr>
            <a:r>
              <a:rPr lang="en-GB"/>
              <a:t>While symbolic approaches are powerful, they often lack the flexibility to adapt to new  types of problems.</a:t>
            </a:r>
          </a:p>
          <a:p>
            <a:pPr marL="285750" indent="-285750" algn="just">
              <a:spcBef>
                <a:spcPts val="640"/>
              </a:spcBef>
              <a:buChar char="•"/>
            </a:pPr>
            <a:r>
              <a:rPr lang="en-GB"/>
              <a:t>The challenge is to design models that can reason over symbolic structures like graphs or trees.</a:t>
            </a:r>
            <a:endParaRPr lang="en-US"/>
          </a:p>
        </p:txBody>
      </p:sp>
      <p:grpSp>
        <p:nvGrpSpPr>
          <p:cNvPr id="18" name="Group 17">
            <a:extLst>
              <a:ext uri="{FF2B5EF4-FFF2-40B4-BE49-F238E27FC236}">
                <a16:creationId xmlns:a16="http://schemas.microsoft.com/office/drawing/2014/main" id="{3E0275F4-F49E-1F0C-3718-C4624192ED58}"/>
              </a:ext>
            </a:extLst>
          </p:cNvPr>
          <p:cNvGrpSpPr/>
          <p:nvPr/>
        </p:nvGrpSpPr>
        <p:grpSpPr>
          <a:xfrm>
            <a:off x="109193" y="4423955"/>
            <a:ext cx="1967131" cy="1180680"/>
            <a:chOff x="174507" y="4267200"/>
            <a:chExt cx="2202263" cy="1441938"/>
          </a:xfrm>
        </p:grpSpPr>
        <p:sp>
          <p:nvSpPr>
            <p:cNvPr id="12" name="Oval 11">
              <a:extLst>
                <a:ext uri="{FF2B5EF4-FFF2-40B4-BE49-F238E27FC236}">
                  <a16:creationId xmlns:a16="http://schemas.microsoft.com/office/drawing/2014/main" id="{5F574CF3-A4B6-673B-80E9-6C10E6012AA6}"/>
                </a:ext>
              </a:extLst>
            </p:cNvPr>
            <p:cNvSpPr/>
            <p:nvPr/>
          </p:nvSpPr>
          <p:spPr>
            <a:xfrm>
              <a:off x="174507" y="4267200"/>
              <a:ext cx="2202263" cy="1441938"/>
            </a:xfrm>
            <a:prstGeom prst="ellipse">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0EC0822-5877-8F35-9A2F-F244B2C71DB3}"/>
                </a:ext>
              </a:extLst>
            </p:cNvPr>
            <p:cNvSpPr txBox="1"/>
            <p:nvPr/>
          </p:nvSpPr>
          <p:spPr>
            <a:xfrm>
              <a:off x="536306" y="4515114"/>
              <a:ext cx="149653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1000">
                  <a:solidFill>
                    <a:schemeClr val="bg1"/>
                  </a:solidFill>
                </a:rPr>
                <a:t>First-order logic (FOL) </a:t>
              </a:r>
              <a:endParaRPr lang="en-US" sz="1000">
                <a:solidFill>
                  <a:schemeClr val="bg1"/>
                </a:solidFill>
              </a:endParaRPr>
            </a:p>
          </p:txBody>
        </p:sp>
        <p:sp>
          <p:nvSpPr>
            <p:cNvPr id="14" name="TextBox 13">
              <a:extLst>
                <a:ext uri="{FF2B5EF4-FFF2-40B4-BE49-F238E27FC236}">
                  <a16:creationId xmlns:a16="http://schemas.microsoft.com/office/drawing/2014/main" id="{A63A39BC-88D7-732E-55A6-3CD68E4EFC81}"/>
                </a:ext>
              </a:extLst>
            </p:cNvPr>
            <p:cNvSpPr txBox="1"/>
            <p:nvPr/>
          </p:nvSpPr>
          <p:spPr>
            <a:xfrm>
              <a:off x="532272" y="4978841"/>
              <a:ext cx="1492269" cy="4886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00">
                  <a:solidFill>
                    <a:srgbClr val="FFFFFF"/>
                  </a:solidFill>
                </a:rPr>
                <a:t>Quantifies over individuals (objects)</a:t>
              </a:r>
              <a:endParaRPr lang="en-US" sz="1000"/>
            </a:p>
          </p:txBody>
        </p:sp>
      </p:grpSp>
      <p:grpSp>
        <p:nvGrpSpPr>
          <p:cNvPr id="19" name="Group 18">
            <a:extLst>
              <a:ext uri="{FF2B5EF4-FFF2-40B4-BE49-F238E27FC236}">
                <a16:creationId xmlns:a16="http://schemas.microsoft.com/office/drawing/2014/main" id="{F3356EC7-2DAC-838B-C70D-A2B5915811CF}"/>
              </a:ext>
            </a:extLst>
          </p:cNvPr>
          <p:cNvGrpSpPr/>
          <p:nvPr/>
        </p:nvGrpSpPr>
        <p:grpSpPr>
          <a:xfrm>
            <a:off x="2290691" y="4423954"/>
            <a:ext cx="1954068" cy="1180682"/>
            <a:chOff x="2369067" y="4175760"/>
            <a:chExt cx="2202263" cy="1441938"/>
          </a:xfrm>
        </p:grpSpPr>
        <p:sp>
          <p:nvSpPr>
            <p:cNvPr id="15" name="Oval 14">
              <a:extLst>
                <a:ext uri="{FF2B5EF4-FFF2-40B4-BE49-F238E27FC236}">
                  <a16:creationId xmlns:a16="http://schemas.microsoft.com/office/drawing/2014/main" id="{180A3940-D290-9E17-953F-7C80B164CFFE}"/>
                </a:ext>
              </a:extLst>
            </p:cNvPr>
            <p:cNvSpPr/>
            <p:nvPr/>
          </p:nvSpPr>
          <p:spPr>
            <a:xfrm>
              <a:off x="2369067" y="4175760"/>
              <a:ext cx="2202263" cy="1441938"/>
            </a:xfrm>
            <a:prstGeom prst="ellipse">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103CEBA-DF18-C579-5DB3-CF8041E7C0AB}"/>
                </a:ext>
              </a:extLst>
            </p:cNvPr>
            <p:cNvSpPr txBox="1"/>
            <p:nvPr/>
          </p:nvSpPr>
          <p:spPr>
            <a:xfrm>
              <a:off x="2720925" y="4371535"/>
              <a:ext cx="1496535" cy="4037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1000">
                  <a:solidFill>
                    <a:schemeClr val="bg1"/>
                  </a:solidFill>
                </a:rPr>
                <a:t>Higher-order logic (HOL) </a:t>
              </a:r>
              <a:endParaRPr lang="en-US" sz="1000">
                <a:solidFill>
                  <a:schemeClr val="bg1"/>
                </a:solidFill>
              </a:endParaRPr>
            </a:p>
          </p:txBody>
        </p:sp>
        <p:sp>
          <p:nvSpPr>
            <p:cNvPr id="17" name="TextBox 16">
              <a:extLst>
                <a:ext uri="{FF2B5EF4-FFF2-40B4-BE49-F238E27FC236}">
                  <a16:creationId xmlns:a16="http://schemas.microsoft.com/office/drawing/2014/main" id="{0C5D08CB-4561-55B1-1635-C224E8FDFCF3}"/>
                </a:ext>
              </a:extLst>
            </p:cNvPr>
            <p:cNvSpPr txBox="1"/>
            <p:nvPr/>
          </p:nvSpPr>
          <p:spPr>
            <a:xfrm>
              <a:off x="2658886" y="4806798"/>
              <a:ext cx="1614861" cy="5590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00">
                  <a:solidFill>
                    <a:srgbClr val="FFFFFF"/>
                  </a:solidFill>
                </a:rPr>
                <a:t>Quantifies over individuals and predicates/functions.</a:t>
              </a:r>
              <a:endParaRPr lang="en-US" sz="1000"/>
            </a:p>
          </p:txBody>
        </p:sp>
      </p:grpSp>
      <p:cxnSp>
        <p:nvCxnSpPr>
          <p:cNvPr id="8" name="Straight Arrow Connector 7">
            <a:extLst>
              <a:ext uri="{FF2B5EF4-FFF2-40B4-BE49-F238E27FC236}">
                <a16:creationId xmlns:a16="http://schemas.microsoft.com/office/drawing/2014/main" id="{EA6494B3-D398-0C5A-3267-79FF1633EE8B}"/>
              </a:ext>
            </a:extLst>
          </p:cNvPr>
          <p:cNvCxnSpPr/>
          <p:nvPr/>
        </p:nvCxnSpPr>
        <p:spPr>
          <a:xfrm flipH="1">
            <a:off x="4529797" y="1182189"/>
            <a:ext cx="0" cy="5238204"/>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72760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7E6B2-73F4-BAEA-1B17-07AE51A351AF}"/>
              </a:ext>
            </a:extLst>
          </p:cNvPr>
          <p:cNvSpPr>
            <a:spLocks noGrp="1"/>
          </p:cNvSpPr>
          <p:nvPr>
            <p:ph type="title"/>
          </p:nvPr>
        </p:nvSpPr>
        <p:spPr/>
        <p:txBody>
          <a:bodyPr/>
          <a:lstStyle/>
          <a:p>
            <a:r>
              <a:rPr lang="en-GB">
                <a:solidFill>
                  <a:schemeClr val="bg2"/>
                </a:solidFill>
                <a:latin typeface="Arial"/>
                <a:cs typeface="Arial"/>
              </a:rPr>
              <a:t>Open Problems and Future Scopes</a:t>
            </a:r>
          </a:p>
        </p:txBody>
      </p:sp>
      <p:sp>
        <p:nvSpPr>
          <p:cNvPr id="3" name="Content Placeholder 2">
            <a:extLst>
              <a:ext uri="{FF2B5EF4-FFF2-40B4-BE49-F238E27FC236}">
                <a16:creationId xmlns:a16="http://schemas.microsoft.com/office/drawing/2014/main" id="{D895300E-601A-9664-8144-05E13B601F77}"/>
              </a:ext>
            </a:extLst>
          </p:cNvPr>
          <p:cNvSpPr>
            <a:spLocks noGrp="1"/>
          </p:cNvSpPr>
          <p:nvPr>
            <p:ph sz="half" idx="2"/>
          </p:nvPr>
        </p:nvSpPr>
        <p:spPr/>
        <p:txBody>
          <a:bodyPr/>
          <a:lstStyle/>
          <a:p>
            <a:pPr>
              <a:buNone/>
            </a:pPr>
            <a:endParaRPr lang="en-GB">
              <a:latin typeface="Arial"/>
              <a:cs typeface="Arial"/>
            </a:endParaRPr>
          </a:p>
          <a:p>
            <a:pPr>
              <a:buNone/>
            </a:pPr>
            <a:r>
              <a:rPr lang="en-GB">
                <a:latin typeface="Arial"/>
                <a:cs typeface="Arial"/>
              </a:rPr>
              <a:t>  </a:t>
            </a:r>
          </a:p>
          <a:p>
            <a:pPr marL="0" indent="0">
              <a:buNone/>
            </a:pPr>
            <a:r>
              <a:rPr lang="en-GB">
                <a:latin typeface="Arial"/>
                <a:cs typeface="Arial"/>
              </a:rPr>
              <a:t> </a:t>
            </a:r>
            <a:endParaRPr lang="en-GB" sz="1600" b="1"/>
          </a:p>
          <a:p>
            <a:pPr marL="0" indent="0">
              <a:buNone/>
            </a:pPr>
            <a:endParaRPr lang="en-GB"/>
          </a:p>
          <a:p>
            <a:pPr marL="0" indent="0">
              <a:buNone/>
            </a:pPr>
            <a:endParaRPr lang="en-GB"/>
          </a:p>
          <a:p>
            <a:pPr marL="0" indent="0">
              <a:buNone/>
            </a:pPr>
            <a:endParaRPr lang="en-GB">
              <a:latin typeface="Arial"/>
              <a:cs typeface="Arial"/>
            </a:endParaRPr>
          </a:p>
          <a:p>
            <a:pPr marL="0" indent="0">
              <a:buNone/>
            </a:pPr>
            <a:endParaRPr lang="en-GB"/>
          </a:p>
          <a:p>
            <a:pPr marL="0" indent="0">
              <a:buNone/>
            </a:pPr>
            <a:endParaRPr lang="en-GB" sz="1600"/>
          </a:p>
          <a:p>
            <a:pPr>
              <a:buNone/>
            </a:pPr>
            <a:endParaRPr lang="en-GB" sz="1600" b="1"/>
          </a:p>
          <a:p>
            <a:pPr marL="0" indent="0">
              <a:buNone/>
            </a:pPr>
            <a:endParaRPr lang="en-GB" sz="1600"/>
          </a:p>
          <a:p>
            <a:pPr marL="0" indent="0">
              <a:buNone/>
            </a:pPr>
            <a:endParaRPr lang="en-GB"/>
          </a:p>
          <a:p>
            <a:pPr marL="0" indent="0">
              <a:buNone/>
            </a:pPr>
            <a:endParaRPr lang="en-GB"/>
          </a:p>
          <a:p>
            <a:pPr>
              <a:buNone/>
            </a:pPr>
            <a:endParaRPr lang="en-GB"/>
          </a:p>
        </p:txBody>
      </p:sp>
      <p:sp>
        <p:nvSpPr>
          <p:cNvPr id="4" name="TextBox 3">
            <a:extLst>
              <a:ext uri="{FF2B5EF4-FFF2-40B4-BE49-F238E27FC236}">
                <a16:creationId xmlns:a16="http://schemas.microsoft.com/office/drawing/2014/main" id="{1518E3E4-0135-9298-58CA-77B093B1FBD6}"/>
              </a:ext>
            </a:extLst>
          </p:cNvPr>
          <p:cNvSpPr txBox="1"/>
          <p:nvPr/>
        </p:nvSpPr>
        <p:spPr>
          <a:xfrm>
            <a:off x="4696824" y="1527746"/>
            <a:ext cx="4083283" cy="19082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rtl="0"/>
            <a:r>
              <a:rPr lang="en-GB" sz="1600" b="1" baseline="0">
                <a:latin typeface="Arial"/>
                <a:ea typeface="Segoe UI"/>
                <a:cs typeface="Segoe UI"/>
              </a:rPr>
              <a:t>  Handling Incompleteness and Uncertainty in Logic</a:t>
            </a:r>
            <a:r>
              <a:rPr lang="en-GB" sz="1600">
                <a:latin typeface="Arial"/>
                <a:ea typeface="Segoe UI"/>
                <a:cs typeface="Segoe UI"/>
              </a:rPr>
              <a:t>​</a:t>
            </a:r>
            <a:endParaRPr lang="en-US"/>
          </a:p>
          <a:p>
            <a:endParaRPr lang="en-GB" sz="1600">
              <a:ea typeface="Segoe UI"/>
              <a:cs typeface="Segoe UI"/>
            </a:endParaRPr>
          </a:p>
          <a:p>
            <a:pPr marL="742950" lvl="1" indent="-285750">
              <a:buFont typeface="Courier New"/>
              <a:buChar char="•"/>
            </a:pPr>
            <a:r>
              <a:rPr lang="en-GB" baseline="0">
                <a:latin typeface="Arial"/>
                <a:ea typeface="Segoe UI"/>
                <a:cs typeface="Segoe UI"/>
              </a:rPr>
              <a:t>ATP systems traditionally assume complete and consistent information, which is not </a:t>
            </a:r>
            <a:r>
              <a:rPr lang="en-GB">
                <a:ea typeface="Segoe UI"/>
                <a:cs typeface="Segoe UI"/>
              </a:rPr>
              <a:t> </a:t>
            </a:r>
            <a:r>
              <a:rPr lang="en-GB" baseline="0">
                <a:latin typeface="Arial"/>
                <a:ea typeface="Segoe UI"/>
                <a:cs typeface="Segoe UI"/>
              </a:rPr>
              <a:t>always available in real-world scenarios</a:t>
            </a:r>
            <a:endParaRPr lang="en-GB">
              <a:ea typeface="Segoe UI"/>
            </a:endParaRPr>
          </a:p>
          <a:p>
            <a:pPr marL="457200" lvl="1"/>
            <a:endParaRPr lang="en-GB"/>
          </a:p>
        </p:txBody>
      </p:sp>
      <p:grpSp>
        <p:nvGrpSpPr>
          <p:cNvPr id="6" name="Group 5">
            <a:extLst>
              <a:ext uri="{FF2B5EF4-FFF2-40B4-BE49-F238E27FC236}">
                <a16:creationId xmlns:a16="http://schemas.microsoft.com/office/drawing/2014/main" id="{E844830A-46F9-B465-B8C0-2FFF813AED16}"/>
              </a:ext>
            </a:extLst>
          </p:cNvPr>
          <p:cNvGrpSpPr/>
          <p:nvPr/>
        </p:nvGrpSpPr>
        <p:grpSpPr>
          <a:xfrm>
            <a:off x="330169" y="2067289"/>
            <a:ext cx="3474136" cy="3383941"/>
            <a:chOff x="447735" y="1179015"/>
            <a:chExt cx="3474136" cy="3383941"/>
          </a:xfrm>
        </p:grpSpPr>
        <p:sp>
          <p:nvSpPr>
            <p:cNvPr id="5" name="TextBox 4">
              <a:extLst>
                <a:ext uri="{FF2B5EF4-FFF2-40B4-BE49-F238E27FC236}">
                  <a16:creationId xmlns:a16="http://schemas.microsoft.com/office/drawing/2014/main" id="{E0290B56-25D3-6197-0A71-19315CA4EB8D}"/>
                </a:ext>
              </a:extLst>
            </p:cNvPr>
            <p:cNvSpPr txBox="1"/>
            <p:nvPr/>
          </p:nvSpPr>
          <p:spPr>
            <a:xfrm>
              <a:off x="447735" y="1179015"/>
              <a:ext cx="3440068" cy="17697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Bef>
                  <a:spcPts val="640"/>
                </a:spcBef>
              </a:pPr>
              <a:r>
                <a:rPr lang="en-GB" sz="1600" b="1"/>
                <a:t>Human-Computer Collaboration in Interactive Theorem Proving (ITP)</a:t>
              </a:r>
              <a:endParaRPr lang="en-GB" sz="1600"/>
            </a:p>
            <a:p>
              <a:pPr marL="285750" indent="-285750">
                <a:spcBef>
                  <a:spcPts val="640"/>
                </a:spcBef>
                <a:buChar char="•"/>
              </a:pPr>
              <a:r>
                <a:rPr lang="en-GB"/>
                <a:t> Interactive Theorem Provers require extensive user input to guide the proof process. </a:t>
              </a:r>
            </a:p>
            <a:p>
              <a:endParaRPr lang="en-US"/>
            </a:p>
          </p:txBody>
        </p:sp>
        <p:grpSp>
          <p:nvGrpSpPr>
            <p:cNvPr id="42" name="Group 41">
              <a:extLst>
                <a:ext uri="{FF2B5EF4-FFF2-40B4-BE49-F238E27FC236}">
                  <a16:creationId xmlns:a16="http://schemas.microsoft.com/office/drawing/2014/main" id="{49B0BE52-8B39-3BBD-E0CF-4239E960236A}"/>
                </a:ext>
              </a:extLst>
            </p:cNvPr>
            <p:cNvGrpSpPr/>
            <p:nvPr/>
          </p:nvGrpSpPr>
          <p:grpSpPr>
            <a:xfrm>
              <a:off x="642090" y="2982015"/>
              <a:ext cx="3279781" cy="580795"/>
              <a:chOff x="642090" y="2982015"/>
              <a:chExt cx="3279781" cy="580795"/>
            </a:xfrm>
          </p:grpSpPr>
          <p:sp>
            <p:nvSpPr>
              <p:cNvPr id="21" name="Rectangle 20">
                <a:extLst>
                  <a:ext uri="{FF2B5EF4-FFF2-40B4-BE49-F238E27FC236}">
                    <a16:creationId xmlns:a16="http://schemas.microsoft.com/office/drawing/2014/main" id="{24BCD329-A941-8B1E-0183-49E4DEA28F2E}"/>
                  </a:ext>
                </a:extLst>
              </p:cNvPr>
              <p:cNvSpPr/>
              <p:nvPr/>
            </p:nvSpPr>
            <p:spPr>
              <a:xfrm>
                <a:off x="642090" y="2982015"/>
                <a:ext cx="3279781" cy="580795"/>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09084F6-4C70-3B51-E7C6-EDDF098B8FE5}"/>
                  </a:ext>
                </a:extLst>
              </p:cNvPr>
              <p:cNvSpPr txBox="1"/>
              <p:nvPr/>
            </p:nvSpPr>
            <p:spPr>
              <a:xfrm>
                <a:off x="1017897" y="3126377"/>
                <a:ext cx="288689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accent5"/>
                    </a:solidFill>
                  </a:rPr>
                  <a:t>Enhancing Proof Assistants</a:t>
                </a:r>
              </a:p>
            </p:txBody>
          </p:sp>
        </p:grpSp>
        <p:grpSp>
          <p:nvGrpSpPr>
            <p:cNvPr id="29" name="Group 28">
              <a:extLst>
                <a:ext uri="{FF2B5EF4-FFF2-40B4-BE49-F238E27FC236}">
                  <a16:creationId xmlns:a16="http://schemas.microsoft.com/office/drawing/2014/main" id="{F68D5AB8-9BF3-A6B3-78A5-D68283161ECE}"/>
                </a:ext>
              </a:extLst>
            </p:cNvPr>
            <p:cNvGrpSpPr/>
            <p:nvPr/>
          </p:nvGrpSpPr>
          <p:grpSpPr>
            <a:xfrm>
              <a:off x="631036" y="3787223"/>
              <a:ext cx="1000816" cy="775733"/>
              <a:chOff x="813916" y="5446206"/>
              <a:chExt cx="1366575" cy="984738"/>
            </a:xfrm>
          </p:grpSpPr>
          <p:sp>
            <p:nvSpPr>
              <p:cNvPr id="23" name="Oval 22">
                <a:extLst>
                  <a:ext uri="{FF2B5EF4-FFF2-40B4-BE49-F238E27FC236}">
                    <a16:creationId xmlns:a16="http://schemas.microsoft.com/office/drawing/2014/main" id="{CDFA7835-75E0-6958-566F-EBE1FBBCAFF9}"/>
                  </a:ext>
                </a:extLst>
              </p:cNvPr>
              <p:cNvSpPr/>
              <p:nvPr/>
            </p:nvSpPr>
            <p:spPr>
              <a:xfrm>
                <a:off x="813916" y="5446206"/>
                <a:ext cx="1366575" cy="984738"/>
              </a:xfrm>
              <a:prstGeom prst="ellipse">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21FF9F14-2C86-CB93-824F-68F4AED3A31B}"/>
                  </a:ext>
                </a:extLst>
              </p:cNvPr>
              <p:cNvSpPr txBox="1"/>
              <p:nvPr/>
            </p:nvSpPr>
            <p:spPr>
              <a:xfrm>
                <a:off x="1168878" y="5738597"/>
                <a:ext cx="860890" cy="3907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Coq</a:t>
                </a:r>
              </a:p>
            </p:txBody>
          </p:sp>
        </p:grpSp>
        <p:grpSp>
          <p:nvGrpSpPr>
            <p:cNvPr id="30" name="Group 29">
              <a:extLst>
                <a:ext uri="{FF2B5EF4-FFF2-40B4-BE49-F238E27FC236}">
                  <a16:creationId xmlns:a16="http://schemas.microsoft.com/office/drawing/2014/main" id="{BD8E10A1-5722-ABCD-FD33-E3490B5E3C5C}"/>
                </a:ext>
              </a:extLst>
            </p:cNvPr>
            <p:cNvGrpSpPr/>
            <p:nvPr/>
          </p:nvGrpSpPr>
          <p:grpSpPr>
            <a:xfrm>
              <a:off x="1754441" y="3787223"/>
              <a:ext cx="1060251" cy="775733"/>
              <a:chOff x="813916" y="5446206"/>
              <a:chExt cx="1447731" cy="984738"/>
            </a:xfrm>
          </p:grpSpPr>
          <p:sp>
            <p:nvSpPr>
              <p:cNvPr id="31" name="Oval 30">
                <a:extLst>
                  <a:ext uri="{FF2B5EF4-FFF2-40B4-BE49-F238E27FC236}">
                    <a16:creationId xmlns:a16="http://schemas.microsoft.com/office/drawing/2014/main" id="{7DB7CCAE-38B6-CFE1-0662-C281914216D4}"/>
                  </a:ext>
                </a:extLst>
              </p:cNvPr>
              <p:cNvSpPr/>
              <p:nvPr/>
            </p:nvSpPr>
            <p:spPr>
              <a:xfrm>
                <a:off x="813916" y="5446206"/>
                <a:ext cx="1366575" cy="984738"/>
              </a:xfrm>
              <a:prstGeom prst="ellipse">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15493579-129D-05EF-57AB-F555B055A97C}"/>
                  </a:ext>
                </a:extLst>
              </p:cNvPr>
              <p:cNvSpPr txBox="1"/>
              <p:nvPr/>
            </p:nvSpPr>
            <p:spPr>
              <a:xfrm>
                <a:off x="954837" y="5622521"/>
                <a:ext cx="1306810" cy="6641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Isabelle/HOL</a:t>
                </a:r>
              </a:p>
            </p:txBody>
          </p:sp>
        </p:grpSp>
        <p:grpSp>
          <p:nvGrpSpPr>
            <p:cNvPr id="33" name="Group 32">
              <a:extLst>
                <a:ext uri="{FF2B5EF4-FFF2-40B4-BE49-F238E27FC236}">
                  <a16:creationId xmlns:a16="http://schemas.microsoft.com/office/drawing/2014/main" id="{09EE5A0F-FF24-E7C2-40E3-2ED40B825B14}"/>
                </a:ext>
              </a:extLst>
            </p:cNvPr>
            <p:cNvGrpSpPr/>
            <p:nvPr/>
          </p:nvGrpSpPr>
          <p:grpSpPr>
            <a:xfrm>
              <a:off x="2890909" y="3787222"/>
              <a:ext cx="1000816" cy="775733"/>
              <a:chOff x="813916" y="5446206"/>
              <a:chExt cx="1366575" cy="984738"/>
            </a:xfrm>
          </p:grpSpPr>
          <p:sp>
            <p:nvSpPr>
              <p:cNvPr id="34" name="Oval 33">
                <a:extLst>
                  <a:ext uri="{FF2B5EF4-FFF2-40B4-BE49-F238E27FC236}">
                    <a16:creationId xmlns:a16="http://schemas.microsoft.com/office/drawing/2014/main" id="{2802A2C9-006E-C141-15DE-E121B4037298}"/>
                  </a:ext>
                </a:extLst>
              </p:cNvPr>
              <p:cNvSpPr/>
              <p:nvPr/>
            </p:nvSpPr>
            <p:spPr>
              <a:xfrm>
                <a:off x="813916" y="5446206"/>
                <a:ext cx="1366575" cy="984738"/>
              </a:xfrm>
              <a:prstGeom prst="ellipse">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5D873A9A-F53B-2D52-2C8D-439436DE9B28}"/>
                  </a:ext>
                </a:extLst>
              </p:cNvPr>
              <p:cNvSpPr txBox="1"/>
              <p:nvPr/>
            </p:nvSpPr>
            <p:spPr>
              <a:xfrm>
                <a:off x="1079695" y="5738597"/>
                <a:ext cx="860890" cy="3907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Lean</a:t>
                </a:r>
              </a:p>
            </p:txBody>
          </p:sp>
        </p:grpSp>
        <p:cxnSp>
          <p:nvCxnSpPr>
            <p:cNvPr id="39" name="Straight Arrow Connector 38">
              <a:extLst>
                <a:ext uri="{FF2B5EF4-FFF2-40B4-BE49-F238E27FC236}">
                  <a16:creationId xmlns:a16="http://schemas.microsoft.com/office/drawing/2014/main" id="{7ACFADA0-6D82-EAB9-9F4A-264A6BEC98DD}"/>
                </a:ext>
              </a:extLst>
            </p:cNvPr>
            <p:cNvCxnSpPr/>
            <p:nvPr/>
          </p:nvCxnSpPr>
          <p:spPr>
            <a:xfrm flipH="1">
              <a:off x="1040948" y="3568610"/>
              <a:ext cx="39189" cy="195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E5F05F7-AFBB-E1E5-4DD5-ED7F81FD5488}"/>
                </a:ext>
              </a:extLst>
            </p:cNvPr>
            <p:cNvCxnSpPr>
              <a:cxnSpLocks/>
            </p:cNvCxnSpPr>
            <p:nvPr/>
          </p:nvCxnSpPr>
          <p:spPr>
            <a:xfrm flipH="1">
              <a:off x="2216603" y="3555548"/>
              <a:ext cx="26127" cy="209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60DDC7B-2E1A-393A-A0F7-A02DD478C841}"/>
                </a:ext>
              </a:extLst>
            </p:cNvPr>
            <p:cNvCxnSpPr>
              <a:cxnSpLocks/>
            </p:cNvCxnSpPr>
            <p:nvPr/>
          </p:nvCxnSpPr>
          <p:spPr>
            <a:xfrm>
              <a:off x="3326947" y="3581673"/>
              <a:ext cx="78375" cy="169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2513CA24-4F48-4C35-47B9-EB64C134B8CE}"/>
              </a:ext>
            </a:extLst>
          </p:cNvPr>
          <p:cNvGrpSpPr/>
          <p:nvPr/>
        </p:nvGrpSpPr>
        <p:grpSpPr>
          <a:xfrm>
            <a:off x="5305529" y="3491464"/>
            <a:ext cx="3162216" cy="580795"/>
            <a:chOff x="642090" y="2982015"/>
            <a:chExt cx="3279781" cy="580795"/>
          </a:xfrm>
        </p:grpSpPr>
        <p:sp>
          <p:nvSpPr>
            <p:cNvPr id="44" name="Rectangle 43">
              <a:extLst>
                <a:ext uri="{FF2B5EF4-FFF2-40B4-BE49-F238E27FC236}">
                  <a16:creationId xmlns:a16="http://schemas.microsoft.com/office/drawing/2014/main" id="{8728BFA6-04E2-0447-F497-9D96863028B2}"/>
                </a:ext>
              </a:extLst>
            </p:cNvPr>
            <p:cNvSpPr/>
            <p:nvPr/>
          </p:nvSpPr>
          <p:spPr>
            <a:xfrm>
              <a:off x="642090" y="2982015"/>
              <a:ext cx="3279781" cy="580795"/>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88118EB6-6708-644D-D68C-481E7575F7B7}"/>
                </a:ext>
              </a:extLst>
            </p:cNvPr>
            <p:cNvSpPr txBox="1"/>
            <p:nvPr/>
          </p:nvSpPr>
          <p:spPr>
            <a:xfrm>
              <a:off x="900331" y="3008811"/>
              <a:ext cx="288689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accent5"/>
                  </a:solidFill>
                </a:rPr>
                <a:t>Developing Theorem Provers that can - </a:t>
              </a:r>
            </a:p>
          </p:txBody>
        </p:sp>
      </p:grpSp>
      <p:grpSp>
        <p:nvGrpSpPr>
          <p:cNvPr id="50" name="Group 49">
            <a:extLst>
              <a:ext uri="{FF2B5EF4-FFF2-40B4-BE49-F238E27FC236}">
                <a16:creationId xmlns:a16="http://schemas.microsoft.com/office/drawing/2014/main" id="{8B6A9218-052F-1C74-2E60-3C011A07AD4F}"/>
              </a:ext>
            </a:extLst>
          </p:cNvPr>
          <p:cNvGrpSpPr/>
          <p:nvPr/>
        </p:nvGrpSpPr>
        <p:grpSpPr>
          <a:xfrm>
            <a:off x="5305658" y="4288131"/>
            <a:ext cx="1570749" cy="1294673"/>
            <a:chOff x="5018276" y="5254782"/>
            <a:chExt cx="1570749" cy="1294673"/>
          </a:xfrm>
        </p:grpSpPr>
        <p:sp>
          <p:nvSpPr>
            <p:cNvPr id="48" name="Rectangle: Rounded Corners 47">
              <a:extLst>
                <a:ext uri="{FF2B5EF4-FFF2-40B4-BE49-F238E27FC236}">
                  <a16:creationId xmlns:a16="http://schemas.microsoft.com/office/drawing/2014/main" id="{B86E3D02-1154-4FB8-18E3-B7A84CBDED12}"/>
                </a:ext>
              </a:extLst>
            </p:cNvPr>
            <p:cNvSpPr/>
            <p:nvPr/>
          </p:nvSpPr>
          <p:spPr>
            <a:xfrm>
              <a:off x="5020567" y="5254782"/>
              <a:ext cx="1568458" cy="1294673"/>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08A6393F-7EB4-7AB9-DCE7-7B83572345C5}"/>
                </a:ext>
              </a:extLst>
            </p:cNvPr>
            <p:cNvSpPr txBox="1"/>
            <p:nvPr/>
          </p:nvSpPr>
          <p:spPr>
            <a:xfrm>
              <a:off x="5018276" y="5375940"/>
              <a:ext cx="1524382"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chemeClr val="bg1"/>
                  </a:solidFill>
                </a:rPr>
                <a:t>Operate under Paraconsistent Logic and non-monotonic Logic</a:t>
              </a:r>
              <a:endParaRPr lang="en-US"/>
            </a:p>
            <a:p>
              <a:pPr algn="ctr"/>
              <a:endParaRPr lang="en-US">
                <a:solidFill>
                  <a:schemeClr val="bg1"/>
                </a:solidFill>
              </a:endParaRPr>
            </a:p>
          </p:txBody>
        </p:sp>
      </p:grpSp>
      <p:grpSp>
        <p:nvGrpSpPr>
          <p:cNvPr id="51" name="Group 50">
            <a:extLst>
              <a:ext uri="{FF2B5EF4-FFF2-40B4-BE49-F238E27FC236}">
                <a16:creationId xmlns:a16="http://schemas.microsoft.com/office/drawing/2014/main" id="{D73B262E-E561-85D6-6294-A004F83CCC15}"/>
              </a:ext>
            </a:extLst>
          </p:cNvPr>
          <p:cNvGrpSpPr/>
          <p:nvPr/>
        </p:nvGrpSpPr>
        <p:grpSpPr>
          <a:xfrm>
            <a:off x="6886264" y="4288131"/>
            <a:ext cx="1668073" cy="1307737"/>
            <a:chOff x="4939183" y="5254782"/>
            <a:chExt cx="1681135" cy="902788"/>
          </a:xfrm>
        </p:grpSpPr>
        <p:sp>
          <p:nvSpPr>
            <p:cNvPr id="52" name="Rectangle: Rounded Corners 51">
              <a:extLst>
                <a:ext uri="{FF2B5EF4-FFF2-40B4-BE49-F238E27FC236}">
                  <a16:creationId xmlns:a16="http://schemas.microsoft.com/office/drawing/2014/main" id="{60648770-FB2A-6B93-B939-42B24FC9FBEF}"/>
                </a:ext>
              </a:extLst>
            </p:cNvPr>
            <p:cNvSpPr/>
            <p:nvPr/>
          </p:nvSpPr>
          <p:spPr>
            <a:xfrm>
              <a:off x="5033629" y="5254782"/>
              <a:ext cx="1555396" cy="90278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B6E7FE94-8E94-EF92-0DF9-299872CE00E4}"/>
                </a:ext>
              </a:extLst>
            </p:cNvPr>
            <p:cNvSpPr txBox="1"/>
            <p:nvPr/>
          </p:nvSpPr>
          <p:spPr>
            <a:xfrm>
              <a:off x="4939183" y="5418254"/>
              <a:ext cx="1681135"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chemeClr val="bg1"/>
                  </a:solidFill>
                </a:rPr>
                <a:t>Incorporate  probabilistic logic or fuzzy logic</a:t>
              </a:r>
            </a:p>
          </p:txBody>
        </p:sp>
      </p:grpSp>
      <p:cxnSp>
        <p:nvCxnSpPr>
          <p:cNvPr id="7" name="Straight Arrow Connector 6">
            <a:extLst>
              <a:ext uri="{FF2B5EF4-FFF2-40B4-BE49-F238E27FC236}">
                <a16:creationId xmlns:a16="http://schemas.microsoft.com/office/drawing/2014/main" id="{203A647B-39A9-6F5B-63C3-971680AB5D57}"/>
              </a:ext>
            </a:extLst>
          </p:cNvPr>
          <p:cNvCxnSpPr/>
          <p:nvPr/>
        </p:nvCxnSpPr>
        <p:spPr>
          <a:xfrm flipH="1">
            <a:off x="4493623" y="1169126"/>
            <a:ext cx="0" cy="5238204"/>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2279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7E6B2-73F4-BAEA-1B17-07AE51A351AF}"/>
              </a:ext>
            </a:extLst>
          </p:cNvPr>
          <p:cNvSpPr>
            <a:spLocks noGrp="1"/>
          </p:cNvSpPr>
          <p:nvPr>
            <p:ph type="title"/>
          </p:nvPr>
        </p:nvSpPr>
        <p:spPr/>
        <p:txBody>
          <a:bodyPr/>
          <a:lstStyle/>
          <a:p>
            <a:r>
              <a:rPr lang="en-GB">
                <a:solidFill>
                  <a:schemeClr val="bg2"/>
                </a:solidFill>
                <a:latin typeface="Arial"/>
                <a:cs typeface="Arial"/>
              </a:rPr>
              <a:t>Open Problems and Future Scopes</a:t>
            </a:r>
          </a:p>
        </p:txBody>
      </p:sp>
      <p:sp>
        <p:nvSpPr>
          <p:cNvPr id="3" name="Content Placeholder 2">
            <a:extLst>
              <a:ext uri="{FF2B5EF4-FFF2-40B4-BE49-F238E27FC236}">
                <a16:creationId xmlns:a16="http://schemas.microsoft.com/office/drawing/2014/main" id="{D895300E-601A-9664-8144-05E13B601F77}"/>
              </a:ext>
            </a:extLst>
          </p:cNvPr>
          <p:cNvSpPr>
            <a:spLocks noGrp="1"/>
          </p:cNvSpPr>
          <p:nvPr>
            <p:ph sz="half" idx="2"/>
          </p:nvPr>
        </p:nvSpPr>
        <p:spPr/>
        <p:txBody>
          <a:bodyPr spcFirstLastPara="1" wrap="square" lIns="91425" tIns="45700" rIns="91425" bIns="45700" anchor="t" anchorCtr="0">
            <a:noAutofit/>
          </a:bodyPr>
          <a:lstStyle/>
          <a:p>
            <a:pPr>
              <a:buNone/>
            </a:pPr>
            <a:endParaRPr lang="en-GB"/>
          </a:p>
          <a:p>
            <a:pPr>
              <a:buNone/>
            </a:pPr>
            <a:r>
              <a:rPr lang="en-GB">
                <a:latin typeface="Arial"/>
                <a:cs typeface="Arial"/>
              </a:rPr>
              <a:t>  </a:t>
            </a:r>
          </a:p>
          <a:p>
            <a:pPr marL="0" indent="0">
              <a:buNone/>
            </a:pPr>
            <a:r>
              <a:rPr lang="en-GB">
                <a:latin typeface="Arial"/>
                <a:cs typeface="Arial"/>
              </a:rPr>
              <a:t> </a:t>
            </a:r>
            <a:endParaRPr lang="en-GB" sz="1600" b="1"/>
          </a:p>
          <a:p>
            <a:pPr marL="0" indent="0">
              <a:buNone/>
            </a:pPr>
            <a:endParaRPr lang="en-GB">
              <a:latin typeface="Arial"/>
              <a:cs typeface="Arial"/>
            </a:endParaRPr>
          </a:p>
          <a:p>
            <a:pPr marL="0" indent="0">
              <a:buNone/>
            </a:pPr>
            <a:endParaRPr lang="en-GB">
              <a:latin typeface="Arial"/>
              <a:cs typeface="Arial"/>
            </a:endParaRPr>
          </a:p>
          <a:p>
            <a:pPr marL="0" indent="0">
              <a:buNone/>
            </a:pPr>
            <a:endParaRPr lang="en-GB">
              <a:latin typeface="Arial"/>
              <a:cs typeface="Arial"/>
            </a:endParaRPr>
          </a:p>
          <a:p>
            <a:pPr marL="0" indent="0">
              <a:buNone/>
            </a:pPr>
            <a:endParaRPr lang="en-GB">
              <a:latin typeface="Arial"/>
              <a:cs typeface="Arial"/>
            </a:endParaRPr>
          </a:p>
          <a:p>
            <a:pPr marL="0" indent="0">
              <a:buNone/>
            </a:pPr>
            <a:endParaRPr lang="en-GB">
              <a:latin typeface="Arial"/>
              <a:cs typeface="Arial"/>
            </a:endParaRPr>
          </a:p>
          <a:p>
            <a:pPr>
              <a:buNone/>
            </a:pPr>
            <a:endParaRPr lang="en-GB" sz="1600" b="1">
              <a:latin typeface="Arial"/>
              <a:cs typeface="Arial"/>
            </a:endParaRPr>
          </a:p>
          <a:p>
            <a:pPr>
              <a:buNone/>
            </a:pPr>
            <a:endParaRPr lang="en-GB" sz="1600"/>
          </a:p>
          <a:p>
            <a:pPr marL="0" indent="0">
              <a:buNone/>
            </a:pPr>
            <a:endParaRPr lang="en-GB" sz="1600"/>
          </a:p>
          <a:p>
            <a:pPr marL="0" indent="0">
              <a:buNone/>
            </a:pPr>
            <a:endParaRPr lang="en-GB"/>
          </a:p>
          <a:p>
            <a:pPr marL="0" indent="0">
              <a:buNone/>
            </a:pPr>
            <a:endParaRPr lang="en-GB"/>
          </a:p>
          <a:p>
            <a:pPr>
              <a:buNone/>
            </a:pPr>
            <a:endParaRPr lang="en-GB"/>
          </a:p>
        </p:txBody>
      </p:sp>
      <p:sp>
        <p:nvSpPr>
          <p:cNvPr id="5" name="TextBox 4">
            <a:extLst>
              <a:ext uri="{FF2B5EF4-FFF2-40B4-BE49-F238E27FC236}">
                <a16:creationId xmlns:a16="http://schemas.microsoft.com/office/drawing/2014/main" id="{A1A38F8A-F79C-5AF0-9898-57ABB61A77CC}"/>
              </a:ext>
            </a:extLst>
          </p:cNvPr>
          <p:cNvSpPr txBox="1"/>
          <p:nvPr/>
        </p:nvSpPr>
        <p:spPr>
          <a:xfrm>
            <a:off x="182471" y="1714355"/>
            <a:ext cx="4070717" cy="16773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Bef>
                <a:spcPts val="640"/>
              </a:spcBef>
            </a:pPr>
            <a:r>
              <a:rPr lang="en-GB" sz="1600" b="1"/>
              <a:t>Advances in Proof Search Algorithms</a:t>
            </a:r>
            <a:endParaRPr lang="en-GB" sz="1600"/>
          </a:p>
          <a:p>
            <a:pPr marL="285750" indent="-285750">
              <a:spcBef>
                <a:spcPts val="640"/>
              </a:spcBef>
              <a:buChar char="•"/>
            </a:pPr>
            <a:r>
              <a:rPr lang="en-GB"/>
              <a:t>Developing new proof search algorithms that can efficiently navigate large search   spaces.</a:t>
            </a:r>
          </a:p>
          <a:p>
            <a:pPr marL="285750" indent="-285750">
              <a:spcBef>
                <a:spcPts val="640"/>
              </a:spcBef>
              <a:buChar char="•"/>
            </a:pPr>
            <a:endParaRPr lang="en-GB"/>
          </a:p>
          <a:p>
            <a:pPr>
              <a:spcBef>
                <a:spcPts val="640"/>
              </a:spcBef>
            </a:pPr>
            <a:r>
              <a:rPr lang="en-GB" sz="1600"/>
              <a:t>  </a:t>
            </a:r>
          </a:p>
          <a:p>
            <a:pPr algn="l"/>
            <a:endParaRPr lang="en-US"/>
          </a:p>
        </p:txBody>
      </p:sp>
      <p:sp>
        <p:nvSpPr>
          <p:cNvPr id="4" name="TextBox 3">
            <a:extLst>
              <a:ext uri="{FF2B5EF4-FFF2-40B4-BE49-F238E27FC236}">
                <a16:creationId xmlns:a16="http://schemas.microsoft.com/office/drawing/2014/main" id="{AB2CD8A8-45BB-D09C-030D-BAD6CF4AA3E9}"/>
              </a:ext>
            </a:extLst>
          </p:cNvPr>
          <p:cNvSpPr txBox="1"/>
          <p:nvPr/>
        </p:nvSpPr>
        <p:spPr>
          <a:xfrm>
            <a:off x="4867836" y="1721182"/>
            <a:ext cx="4090995" cy="22929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b="1"/>
              <a:t>Integration with Other AI and Formal Methods</a:t>
            </a:r>
            <a:endParaRPr lang="en-US"/>
          </a:p>
          <a:p>
            <a:endParaRPr lang="en-GB" sz="1600" b="1"/>
          </a:p>
          <a:p>
            <a:pPr marL="285750" indent="-285750">
              <a:buChar char="•"/>
            </a:pPr>
            <a:r>
              <a:rPr lang="en-GB"/>
              <a:t>ATP systems often work in isolation, limiting their applicability in broader AI systems or in conjunction with other formal methods.</a:t>
            </a:r>
          </a:p>
          <a:p>
            <a:pPr marL="285750" indent="-285750">
              <a:buChar char="•"/>
            </a:pPr>
            <a:endParaRPr lang="en-GB" sz="1600"/>
          </a:p>
          <a:p>
            <a:pPr marL="285750" indent="-285750">
              <a:buChar char="•"/>
            </a:pPr>
            <a:endParaRPr lang="en-GB" sz="1600"/>
          </a:p>
          <a:p>
            <a:pPr marL="457200" indent="-431800">
              <a:spcBef>
                <a:spcPts val="640"/>
              </a:spcBef>
            </a:pPr>
            <a:endParaRPr lang="en-GB" sz="1600" b="1"/>
          </a:p>
        </p:txBody>
      </p:sp>
      <p:grpSp>
        <p:nvGrpSpPr>
          <p:cNvPr id="6" name="Group 5">
            <a:extLst>
              <a:ext uri="{FF2B5EF4-FFF2-40B4-BE49-F238E27FC236}">
                <a16:creationId xmlns:a16="http://schemas.microsoft.com/office/drawing/2014/main" id="{5E41B8E3-AE18-B0D3-75CB-6EFC3B26DEAA}"/>
              </a:ext>
            </a:extLst>
          </p:cNvPr>
          <p:cNvGrpSpPr/>
          <p:nvPr/>
        </p:nvGrpSpPr>
        <p:grpSpPr>
          <a:xfrm>
            <a:off x="417094" y="2994526"/>
            <a:ext cx="3711073" cy="2580605"/>
            <a:chOff x="417094" y="2994526"/>
            <a:chExt cx="3711073" cy="2580605"/>
          </a:xfrm>
        </p:grpSpPr>
        <p:sp>
          <p:nvSpPr>
            <p:cNvPr id="15" name="Rectangle: Rounded Corners 14">
              <a:extLst>
                <a:ext uri="{FF2B5EF4-FFF2-40B4-BE49-F238E27FC236}">
                  <a16:creationId xmlns:a16="http://schemas.microsoft.com/office/drawing/2014/main" id="{57804437-0617-555A-F29D-1AB2F8F5E911}"/>
                </a:ext>
              </a:extLst>
            </p:cNvPr>
            <p:cNvSpPr/>
            <p:nvPr/>
          </p:nvSpPr>
          <p:spPr>
            <a:xfrm>
              <a:off x="417094" y="2994526"/>
              <a:ext cx="3711073" cy="737936"/>
            </a:xfrm>
            <a:prstGeom prst="round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C887813-67B5-B2BB-D914-332AAC305867}"/>
                </a:ext>
              </a:extLst>
            </p:cNvPr>
            <p:cNvSpPr txBox="1"/>
            <p:nvPr/>
          </p:nvSpPr>
          <p:spPr>
            <a:xfrm>
              <a:off x="770546" y="3211094"/>
              <a:ext cx="307965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accent5"/>
                  </a:solidFill>
                </a:rPr>
                <a:t> Refinable Promising Techniques</a:t>
              </a:r>
            </a:p>
          </p:txBody>
        </p:sp>
        <p:grpSp>
          <p:nvGrpSpPr>
            <p:cNvPr id="21" name="Group 20">
              <a:extLst>
                <a:ext uri="{FF2B5EF4-FFF2-40B4-BE49-F238E27FC236}">
                  <a16:creationId xmlns:a16="http://schemas.microsoft.com/office/drawing/2014/main" id="{91E898ED-4DCB-68FA-08F8-16E338D502D0}"/>
                </a:ext>
              </a:extLst>
            </p:cNvPr>
            <p:cNvGrpSpPr/>
            <p:nvPr/>
          </p:nvGrpSpPr>
          <p:grpSpPr>
            <a:xfrm>
              <a:off x="893885" y="3871102"/>
              <a:ext cx="2654286" cy="726479"/>
              <a:chOff x="3470591" y="4320373"/>
              <a:chExt cx="1570749" cy="1294673"/>
            </a:xfrm>
          </p:grpSpPr>
          <p:sp>
            <p:nvSpPr>
              <p:cNvPr id="22" name="Rectangle: Rounded Corners 21">
                <a:extLst>
                  <a:ext uri="{FF2B5EF4-FFF2-40B4-BE49-F238E27FC236}">
                    <a16:creationId xmlns:a16="http://schemas.microsoft.com/office/drawing/2014/main" id="{596DF8DD-88EB-5B6E-F62F-13257DAF2C23}"/>
                  </a:ext>
                </a:extLst>
              </p:cNvPr>
              <p:cNvSpPr/>
              <p:nvPr/>
            </p:nvSpPr>
            <p:spPr>
              <a:xfrm>
                <a:off x="3472882" y="4320373"/>
                <a:ext cx="1568458" cy="1294673"/>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23" name="TextBox 18">
                <a:extLst>
                  <a:ext uri="{FF2B5EF4-FFF2-40B4-BE49-F238E27FC236}">
                    <a16:creationId xmlns:a16="http://schemas.microsoft.com/office/drawing/2014/main" id="{A130DF9B-E65F-1377-64B6-32D28FBB3151}"/>
                  </a:ext>
                </a:extLst>
              </p:cNvPr>
              <p:cNvSpPr txBox="1"/>
              <p:nvPr/>
            </p:nvSpPr>
            <p:spPr>
              <a:xfrm>
                <a:off x="3470591" y="4643355"/>
                <a:ext cx="1524382" cy="86182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200">
                    <a:solidFill>
                      <a:schemeClr val="bg1"/>
                    </a:solidFill>
                  </a:rPr>
                  <a:t> Conflict-Driven Clause Learning (CDCL)</a:t>
                </a:r>
                <a:endParaRPr lang="en-US">
                  <a:solidFill>
                    <a:schemeClr val="bg1"/>
                  </a:solidFill>
                </a:endParaRPr>
              </a:p>
              <a:p>
                <a:pPr algn="ctr"/>
                <a:endParaRPr lang="en-US">
                  <a:solidFill>
                    <a:schemeClr val="bg1"/>
                  </a:solidFill>
                </a:endParaRPr>
              </a:p>
            </p:txBody>
          </p:sp>
        </p:grpSp>
        <p:grpSp>
          <p:nvGrpSpPr>
            <p:cNvPr id="7" name="Group 6">
              <a:extLst>
                <a:ext uri="{FF2B5EF4-FFF2-40B4-BE49-F238E27FC236}">
                  <a16:creationId xmlns:a16="http://schemas.microsoft.com/office/drawing/2014/main" id="{A43D5043-4AA3-37F4-B83B-2A940A2F77DD}"/>
                </a:ext>
              </a:extLst>
            </p:cNvPr>
            <p:cNvGrpSpPr/>
            <p:nvPr/>
          </p:nvGrpSpPr>
          <p:grpSpPr>
            <a:xfrm>
              <a:off x="893884" y="4716788"/>
              <a:ext cx="2654286" cy="858343"/>
              <a:chOff x="3470591" y="4320373"/>
              <a:chExt cx="1570749" cy="1529671"/>
            </a:xfrm>
          </p:grpSpPr>
          <p:sp>
            <p:nvSpPr>
              <p:cNvPr id="11" name="Rectangle: Rounded Corners 10">
                <a:extLst>
                  <a:ext uri="{FF2B5EF4-FFF2-40B4-BE49-F238E27FC236}">
                    <a16:creationId xmlns:a16="http://schemas.microsoft.com/office/drawing/2014/main" id="{4600E6DD-175C-7DE4-64E2-C6F9A661A23F}"/>
                  </a:ext>
                </a:extLst>
              </p:cNvPr>
              <p:cNvSpPr/>
              <p:nvPr/>
            </p:nvSpPr>
            <p:spPr>
              <a:xfrm>
                <a:off x="3472882" y="4320373"/>
                <a:ext cx="1568458" cy="1294673"/>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14" name="TextBox 18">
                <a:extLst>
                  <a:ext uri="{FF2B5EF4-FFF2-40B4-BE49-F238E27FC236}">
                    <a16:creationId xmlns:a16="http://schemas.microsoft.com/office/drawing/2014/main" id="{B95FAF1E-AE9F-8D5D-4B41-E0432F1A19F9}"/>
                  </a:ext>
                </a:extLst>
              </p:cNvPr>
              <p:cNvSpPr txBox="1"/>
              <p:nvPr/>
            </p:nvSpPr>
            <p:spPr>
              <a:xfrm>
                <a:off x="3470591" y="4643356"/>
                <a:ext cx="1524382" cy="120668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200">
                    <a:solidFill>
                      <a:schemeClr val="bg1"/>
                    </a:solidFill>
                  </a:rPr>
                  <a:t> Satisfiability Modulo Theories (SMT)</a:t>
                </a:r>
                <a:endParaRPr lang="en-US">
                  <a:solidFill>
                    <a:schemeClr val="bg1"/>
                  </a:solidFill>
                </a:endParaRPr>
              </a:p>
              <a:p>
                <a:pPr algn="ctr"/>
                <a:endParaRPr lang="en-US">
                  <a:solidFill>
                    <a:schemeClr val="bg1"/>
                  </a:solidFill>
                </a:endParaRPr>
              </a:p>
            </p:txBody>
          </p:sp>
        </p:grpSp>
        <p:cxnSp>
          <p:nvCxnSpPr>
            <p:cNvPr id="17" name="Straight Arrow Connector 16">
              <a:extLst>
                <a:ext uri="{FF2B5EF4-FFF2-40B4-BE49-F238E27FC236}">
                  <a16:creationId xmlns:a16="http://schemas.microsoft.com/office/drawing/2014/main" id="{EEB59457-8431-2003-A199-1ADDBE0D29ED}"/>
                </a:ext>
              </a:extLst>
            </p:cNvPr>
            <p:cNvCxnSpPr/>
            <p:nvPr/>
          </p:nvCxnSpPr>
          <p:spPr>
            <a:xfrm>
              <a:off x="613122" y="3724989"/>
              <a:ext cx="2642" cy="1429741"/>
            </a:xfrm>
            <a:prstGeom prst="straightConnector1">
              <a:avLst/>
            </a:prstGeom>
          </p:spPr>
          <p:style>
            <a:lnRef idx="1">
              <a:schemeClr val="dk1"/>
            </a:lnRef>
            <a:fillRef idx="0">
              <a:schemeClr val="dk1"/>
            </a:fillRef>
            <a:effectRef idx="0">
              <a:schemeClr val="dk1"/>
            </a:effectRef>
            <a:fontRef idx="minor">
              <a:schemeClr val="tx1"/>
            </a:fontRef>
          </p:style>
        </p:cxnSp>
      </p:grpSp>
      <p:cxnSp>
        <p:nvCxnSpPr>
          <p:cNvPr id="18" name="Straight Arrow Connector 17">
            <a:extLst>
              <a:ext uri="{FF2B5EF4-FFF2-40B4-BE49-F238E27FC236}">
                <a16:creationId xmlns:a16="http://schemas.microsoft.com/office/drawing/2014/main" id="{88836751-61C0-C87A-25DD-39B5B25C1920}"/>
              </a:ext>
            </a:extLst>
          </p:cNvPr>
          <p:cNvCxnSpPr/>
          <p:nvPr/>
        </p:nvCxnSpPr>
        <p:spPr>
          <a:xfrm flipV="1">
            <a:off x="612309" y="4264868"/>
            <a:ext cx="272729" cy="31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EABEBB9-5215-EBB1-C7CE-1458ABEA0910}"/>
              </a:ext>
            </a:extLst>
          </p:cNvPr>
          <p:cNvCxnSpPr>
            <a:cxnSpLocks/>
          </p:cNvCxnSpPr>
          <p:nvPr/>
        </p:nvCxnSpPr>
        <p:spPr>
          <a:xfrm flipV="1">
            <a:off x="617953" y="5151046"/>
            <a:ext cx="272729" cy="31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CE3C1A27-714C-EABC-D143-0F948822A5AF}"/>
              </a:ext>
            </a:extLst>
          </p:cNvPr>
          <p:cNvSpPr/>
          <p:nvPr/>
        </p:nvSpPr>
        <p:spPr>
          <a:xfrm>
            <a:off x="5265250" y="3639129"/>
            <a:ext cx="3308507" cy="608540"/>
          </a:xfrm>
          <a:prstGeom prst="round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7BA9E5A9-29E3-7AE3-F7E8-85E29B83E115}"/>
              </a:ext>
            </a:extLst>
          </p:cNvPr>
          <p:cNvSpPr txBox="1"/>
          <p:nvPr/>
        </p:nvSpPr>
        <p:spPr>
          <a:xfrm>
            <a:off x="5568007" y="3789357"/>
            <a:ext cx="270627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accent5"/>
                </a:solidFill>
              </a:rPr>
              <a:t>Integrating ATP Systems with :-</a:t>
            </a:r>
          </a:p>
        </p:txBody>
      </p:sp>
      <p:grpSp>
        <p:nvGrpSpPr>
          <p:cNvPr id="30" name="Group 29">
            <a:extLst>
              <a:ext uri="{FF2B5EF4-FFF2-40B4-BE49-F238E27FC236}">
                <a16:creationId xmlns:a16="http://schemas.microsoft.com/office/drawing/2014/main" id="{CC14F1F5-9645-863A-5716-5FF9D53AE792}"/>
              </a:ext>
            </a:extLst>
          </p:cNvPr>
          <p:cNvGrpSpPr/>
          <p:nvPr/>
        </p:nvGrpSpPr>
        <p:grpSpPr>
          <a:xfrm>
            <a:off x="5289206" y="4532609"/>
            <a:ext cx="1166298" cy="616009"/>
            <a:chOff x="4785998" y="4590119"/>
            <a:chExt cx="1496976" cy="687895"/>
          </a:xfrm>
        </p:grpSpPr>
        <p:sp>
          <p:nvSpPr>
            <p:cNvPr id="28" name="Oval 27">
              <a:extLst>
                <a:ext uri="{FF2B5EF4-FFF2-40B4-BE49-F238E27FC236}">
                  <a16:creationId xmlns:a16="http://schemas.microsoft.com/office/drawing/2014/main" id="{96FE1E97-A66D-A256-89F7-DFA41F337CE4}"/>
                </a:ext>
              </a:extLst>
            </p:cNvPr>
            <p:cNvSpPr/>
            <p:nvPr/>
          </p:nvSpPr>
          <p:spPr>
            <a:xfrm>
              <a:off x="4785998" y="4590119"/>
              <a:ext cx="1496976" cy="687895"/>
            </a:xfrm>
            <a:prstGeom prst="ellipse">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4EE0EA44-83FE-2DE0-4D5B-19C21F188E57}"/>
                </a:ext>
              </a:extLst>
            </p:cNvPr>
            <p:cNvSpPr txBox="1"/>
            <p:nvPr/>
          </p:nvSpPr>
          <p:spPr>
            <a:xfrm>
              <a:off x="4937017" y="4685720"/>
              <a:ext cx="1232835" cy="5155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a:solidFill>
                    <a:schemeClr val="bg1"/>
                  </a:solidFill>
                </a:rPr>
                <a:t>Model checking</a:t>
              </a:r>
            </a:p>
          </p:txBody>
        </p:sp>
      </p:grpSp>
      <p:grpSp>
        <p:nvGrpSpPr>
          <p:cNvPr id="31" name="Group 30">
            <a:extLst>
              <a:ext uri="{FF2B5EF4-FFF2-40B4-BE49-F238E27FC236}">
                <a16:creationId xmlns:a16="http://schemas.microsoft.com/office/drawing/2014/main" id="{E29E7241-0D9C-8141-F2DF-0B48C927F66B}"/>
              </a:ext>
            </a:extLst>
          </p:cNvPr>
          <p:cNvGrpSpPr/>
          <p:nvPr/>
        </p:nvGrpSpPr>
        <p:grpSpPr>
          <a:xfrm>
            <a:off x="6309997" y="5395251"/>
            <a:ext cx="1798900" cy="635704"/>
            <a:chOff x="4785998" y="4590119"/>
            <a:chExt cx="1496976" cy="687895"/>
          </a:xfrm>
        </p:grpSpPr>
        <p:sp>
          <p:nvSpPr>
            <p:cNvPr id="32" name="Oval 31">
              <a:extLst>
                <a:ext uri="{FF2B5EF4-FFF2-40B4-BE49-F238E27FC236}">
                  <a16:creationId xmlns:a16="http://schemas.microsoft.com/office/drawing/2014/main" id="{018A419F-6365-6074-1837-AC95FACD918E}"/>
                </a:ext>
              </a:extLst>
            </p:cNvPr>
            <p:cNvSpPr/>
            <p:nvPr/>
          </p:nvSpPr>
          <p:spPr>
            <a:xfrm>
              <a:off x="4785998" y="4590119"/>
              <a:ext cx="1496976" cy="687895"/>
            </a:xfrm>
            <a:prstGeom prst="ellipse">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4EB649B5-7915-9974-3680-6CC1A7104B3E}"/>
                </a:ext>
              </a:extLst>
            </p:cNvPr>
            <p:cNvSpPr txBox="1"/>
            <p:nvPr/>
          </p:nvSpPr>
          <p:spPr>
            <a:xfrm>
              <a:off x="5038587" y="4670661"/>
              <a:ext cx="983366" cy="4995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1200">
                  <a:solidFill>
                    <a:schemeClr val="bg1"/>
                  </a:solidFill>
                </a:rPr>
                <a:t>abstract interpretation</a:t>
              </a:r>
              <a:endParaRPr lang="en-US" sz="1200">
                <a:solidFill>
                  <a:schemeClr val="bg1"/>
                </a:solidFill>
              </a:endParaRPr>
            </a:p>
          </p:txBody>
        </p:sp>
      </p:grpSp>
      <p:grpSp>
        <p:nvGrpSpPr>
          <p:cNvPr id="34" name="Group 33">
            <a:extLst>
              <a:ext uri="{FF2B5EF4-FFF2-40B4-BE49-F238E27FC236}">
                <a16:creationId xmlns:a16="http://schemas.microsoft.com/office/drawing/2014/main" id="{4C9CD6B2-6B64-9AB8-DA3B-FEA33689B6F5}"/>
              </a:ext>
            </a:extLst>
          </p:cNvPr>
          <p:cNvGrpSpPr/>
          <p:nvPr/>
        </p:nvGrpSpPr>
        <p:grpSpPr>
          <a:xfrm>
            <a:off x="7316413" y="4446338"/>
            <a:ext cx="1755768" cy="792276"/>
            <a:chOff x="4785998" y="4590119"/>
            <a:chExt cx="1496976" cy="687895"/>
          </a:xfrm>
        </p:grpSpPr>
        <p:sp>
          <p:nvSpPr>
            <p:cNvPr id="35" name="Oval 34">
              <a:extLst>
                <a:ext uri="{FF2B5EF4-FFF2-40B4-BE49-F238E27FC236}">
                  <a16:creationId xmlns:a16="http://schemas.microsoft.com/office/drawing/2014/main" id="{34250AD2-E9D6-7A5C-1D43-EE6B4AE2F0F5}"/>
                </a:ext>
              </a:extLst>
            </p:cNvPr>
            <p:cNvSpPr/>
            <p:nvPr/>
          </p:nvSpPr>
          <p:spPr>
            <a:xfrm>
              <a:off x="4785998" y="4590119"/>
              <a:ext cx="1496976" cy="687895"/>
            </a:xfrm>
            <a:prstGeom prst="ellipse">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E7FC1990-DDA0-846B-D9AF-79F280630F72}"/>
                </a:ext>
              </a:extLst>
            </p:cNvPr>
            <p:cNvSpPr txBox="1"/>
            <p:nvPr/>
          </p:nvSpPr>
          <p:spPr>
            <a:xfrm>
              <a:off x="4939640" y="4651842"/>
              <a:ext cx="1180967" cy="5611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1200">
                  <a:solidFill>
                    <a:schemeClr val="bg1"/>
                  </a:solidFill>
                </a:rPr>
                <a:t>symbolic execution engines</a:t>
              </a:r>
              <a:endParaRPr lang="en-US" sz="1200">
                <a:solidFill>
                  <a:schemeClr val="bg1"/>
                </a:solidFill>
              </a:endParaRPr>
            </a:p>
          </p:txBody>
        </p:sp>
      </p:grpSp>
      <p:cxnSp>
        <p:nvCxnSpPr>
          <p:cNvPr id="13" name="Straight Arrow Connector 12">
            <a:extLst>
              <a:ext uri="{FF2B5EF4-FFF2-40B4-BE49-F238E27FC236}">
                <a16:creationId xmlns:a16="http://schemas.microsoft.com/office/drawing/2014/main" id="{EA6494B3-D398-0C5A-3267-79FF1633EE8B}"/>
              </a:ext>
            </a:extLst>
          </p:cNvPr>
          <p:cNvCxnSpPr/>
          <p:nvPr/>
        </p:nvCxnSpPr>
        <p:spPr>
          <a:xfrm flipH="1">
            <a:off x="4529797" y="1129435"/>
            <a:ext cx="0" cy="5238204"/>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1784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7E6B2-73F4-BAEA-1B17-07AE51A351AF}"/>
              </a:ext>
            </a:extLst>
          </p:cNvPr>
          <p:cNvSpPr>
            <a:spLocks noGrp="1"/>
          </p:cNvSpPr>
          <p:nvPr>
            <p:ph type="title"/>
          </p:nvPr>
        </p:nvSpPr>
        <p:spPr/>
        <p:txBody>
          <a:bodyPr/>
          <a:lstStyle/>
          <a:p>
            <a:r>
              <a:rPr lang="en-GB">
                <a:solidFill>
                  <a:schemeClr val="bg2"/>
                </a:solidFill>
                <a:latin typeface="Arial"/>
                <a:cs typeface="Arial"/>
              </a:rPr>
              <a:t>Open Problems and Future Scopes</a:t>
            </a:r>
          </a:p>
        </p:txBody>
      </p:sp>
      <p:sp>
        <p:nvSpPr>
          <p:cNvPr id="3" name="Content Placeholder 2">
            <a:extLst>
              <a:ext uri="{FF2B5EF4-FFF2-40B4-BE49-F238E27FC236}">
                <a16:creationId xmlns:a16="http://schemas.microsoft.com/office/drawing/2014/main" id="{D895300E-601A-9664-8144-05E13B601F77}"/>
              </a:ext>
            </a:extLst>
          </p:cNvPr>
          <p:cNvSpPr>
            <a:spLocks noGrp="1"/>
          </p:cNvSpPr>
          <p:nvPr>
            <p:ph sz="half" idx="2"/>
          </p:nvPr>
        </p:nvSpPr>
        <p:spPr/>
        <p:txBody>
          <a:bodyPr/>
          <a:lstStyle/>
          <a:p>
            <a:pPr>
              <a:buNone/>
            </a:pPr>
            <a:endParaRPr lang="en-GB"/>
          </a:p>
          <a:p>
            <a:pPr>
              <a:buNone/>
            </a:pPr>
            <a:r>
              <a:rPr lang="en-GB">
                <a:latin typeface="Arial"/>
                <a:cs typeface="Arial"/>
              </a:rPr>
              <a:t>  </a:t>
            </a:r>
          </a:p>
          <a:p>
            <a:pPr marL="0" indent="0">
              <a:buNone/>
            </a:pPr>
            <a:r>
              <a:rPr lang="en-GB">
                <a:latin typeface="Arial"/>
                <a:cs typeface="Arial"/>
              </a:rPr>
              <a:t> </a:t>
            </a:r>
            <a:endParaRPr lang="en-GB" sz="1600" b="1"/>
          </a:p>
          <a:p>
            <a:pPr marL="0" indent="0">
              <a:buNone/>
            </a:pPr>
            <a:endParaRPr lang="en-GB" sz="1600" b="1"/>
          </a:p>
          <a:p>
            <a:pPr marL="0" indent="0">
              <a:buNone/>
            </a:pPr>
            <a:endParaRPr lang="en-GB" sz="1600" b="1"/>
          </a:p>
          <a:p>
            <a:pPr marL="0" indent="0">
              <a:buNone/>
            </a:pPr>
            <a:endParaRPr lang="en-GB" sz="1600" b="1">
              <a:latin typeface="Arial"/>
              <a:cs typeface="Arial"/>
            </a:endParaRPr>
          </a:p>
          <a:p>
            <a:pPr>
              <a:buNone/>
            </a:pPr>
            <a:endParaRPr lang="en-GB" sz="1600" b="1">
              <a:latin typeface="Arial"/>
              <a:cs typeface="Arial"/>
            </a:endParaRPr>
          </a:p>
          <a:p>
            <a:pPr>
              <a:buNone/>
            </a:pPr>
            <a:endParaRPr lang="en-GB" sz="1600" b="1">
              <a:latin typeface="Arial"/>
              <a:cs typeface="Arial"/>
            </a:endParaRPr>
          </a:p>
          <a:p>
            <a:pPr>
              <a:buNone/>
            </a:pPr>
            <a:endParaRPr lang="en-GB" sz="1600" b="1">
              <a:latin typeface="Arial"/>
              <a:cs typeface="Arial"/>
            </a:endParaRPr>
          </a:p>
          <a:p>
            <a:pPr>
              <a:buNone/>
            </a:pPr>
            <a:endParaRPr lang="en-GB" sz="1600" b="1">
              <a:latin typeface="Arial"/>
              <a:cs typeface="Arial"/>
            </a:endParaRPr>
          </a:p>
          <a:p>
            <a:pPr>
              <a:buNone/>
            </a:pPr>
            <a:endParaRPr lang="en-GB" sz="1600" b="1"/>
          </a:p>
          <a:p>
            <a:pPr>
              <a:buNone/>
            </a:pPr>
            <a:endParaRPr lang="en-GB" sz="1600" b="1"/>
          </a:p>
          <a:p>
            <a:pPr>
              <a:buNone/>
            </a:pPr>
            <a:endParaRPr lang="en-GB" sz="1600"/>
          </a:p>
          <a:p>
            <a:pPr marL="0" indent="0">
              <a:buNone/>
            </a:pPr>
            <a:endParaRPr lang="en-GB" sz="1600"/>
          </a:p>
          <a:p>
            <a:pPr marL="0" indent="0">
              <a:buNone/>
            </a:pPr>
            <a:endParaRPr lang="en-GB"/>
          </a:p>
          <a:p>
            <a:pPr marL="0" indent="0">
              <a:buNone/>
            </a:pPr>
            <a:endParaRPr lang="en-GB"/>
          </a:p>
          <a:p>
            <a:pPr>
              <a:buNone/>
            </a:pPr>
            <a:endParaRPr lang="en-GB"/>
          </a:p>
        </p:txBody>
      </p:sp>
      <p:sp>
        <p:nvSpPr>
          <p:cNvPr id="6" name="TextBox 5">
            <a:extLst>
              <a:ext uri="{FF2B5EF4-FFF2-40B4-BE49-F238E27FC236}">
                <a16:creationId xmlns:a16="http://schemas.microsoft.com/office/drawing/2014/main" id="{FFE627EB-64FC-ECC7-0F70-FCD9FD18826B}"/>
              </a:ext>
            </a:extLst>
          </p:cNvPr>
          <p:cNvSpPr txBox="1"/>
          <p:nvPr/>
        </p:nvSpPr>
        <p:spPr>
          <a:xfrm>
            <a:off x="5119798" y="1906856"/>
            <a:ext cx="3826622" cy="16927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1600" b="1"/>
              <a:t>Ethical Implications and Trustworthiness of ATP</a:t>
            </a:r>
            <a:endParaRPr lang="en-US"/>
          </a:p>
          <a:p>
            <a:pPr algn="ctr"/>
            <a:endParaRPr lang="en-GB" sz="1600" b="1"/>
          </a:p>
          <a:p>
            <a:pPr marL="285750" indent="-285750">
              <a:buChar char="•"/>
            </a:pPr>
            <a:r>
              <a:rPr lang="en-GB"/>
              <a:t>As ATP systems are increasingly used in critical applications, ensuring their ethical use and reliability becomes paramount.</a:t>
            </a:r>
            <a:endParaRPr lang="en-US"/>
          </a:p>
          <a:p>
            <a:pPr marL="285750" indent="-285750">
              <a:buChar char="•"/>
            </a:pPr>
            <a:endParaRPr lang="en-GB"/>
          </a:p>
        </p:txBody>
      </p:sp>
      <p:sp>
        <p:nvSpPr>
          <p:cNvPr id="4" name="TextBox 3">
            <a:extLst>
              <a:ext uri="{FF2B5EF4-FFF2-40B4-BE49-F238E27FC236}">
                <a16:creationId xmlns:a16="http://schemas.microsoft.com/office/drawing/2014/main" id="{33E97B9B-83AD-2C5D-68B7-11C705B6F478}"/>
              </a:ext>
            </a:extLst>
          </p:cNvPr>
          <p:cNvSpPr txBox="1"/>
          <p:nvPr/>
        </p:nvSpPr>
        <p:spPr>
          <a:xfrm>
            <a:off x="273278" y="1909742"/>
            <a:ext cx="4022645" cy="27853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31800" algn="ctr">
              <a:spcBef>
                <a:spcPts val="640"/>
              </a:spcBef>
            </a:pPr>
            <a:r>
              <a:rPr lang="en-GB" sz="1600" b="1"/>
              <a:t>Advanced Proof Visualization and Explanation Tools</a:t>
            </a:r>
            <a:endParaRPr lang="en-GB" sz="1600"/>
          </a:p>
          <a:p>
            <a:pPr marL="457200" indent="-431800" algn="ctr">
              <a:spcBef>
                <a:spcPts val="640"/>
              </a:spcBef>
            </a:pPr>
            <a:endParaRPr lang="en-GB" sz="1600" b="1"/>
          </a:p>
          <a:p>
            <a:pPr marL="285750" indent="-285750">
              <a:spcBef>
                <a:spcPts val="640"/>
              </a:spcBef>
              <a:buChar char="•"/>
            </a:pPr>
            <a:r>
              <a:rPr lang="en-GB"/>
              <a:t>Creating tools that make machine-generated proofs more understandable to humans, particularly for educational and verification purposes. </a:t>
            </a:r>
          </a:p>
          <a:p>
            <a:pPr marL="285750" indent="-285750">
              <a:spcBef>
                <a:spcPts val="640"/>
              </a:spcBef>
              <a:buChar char="•"/>
            </a:pPr>
            <a:r>
              <a:rPr lang="en-GB"/>
              <a:t>Developing proof visualization systems that can render proofs as interactive diagrams or structured trees, highlighting the logical flow and critical steps.</a:t>
            </a:r>
            <a:endParaRPr lang="en-US"/>
          </a:p>
        </p:txBody>
      </p:sp>
      <p:cxnSp>
        <p:nvCxnSpPr>
          <p:cNvPr id="8" name="Straight Arrow Connector 7">
            <a:extLst>
              <a:ext uri="{FF2B5EF4-FFF2-40B4-BE49-F238E27FC236}">
                <a16:creationId xmlns:a16="http://schemas.microsoft.com/office/drawing/2014/main" id="{48C39DEC-DD4F-509F-FC32-1A6A6CDF3E50}"/>
              </a:ext>
            </a:extLst>
          </p:cNvPr>
          <p:cNvCxnSpPr/>
          <p:nvPr/>
        </p:nvCxnSpPr>
        <p:spPr>
          <a:xfrm flipH="1">
            <a:off x="4529797" y="1129435"/>
            <a:ext cx="0" cy="5238204"/>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BB3A3CB2-C18F-B2CE-5851-EA7C1D46B0A5}"/>
              </a:ext>
            </a:extLst>
          </p:cNvPr>
          <p:cNvGrpSpPr/>
          <p:nvPr/>
        </p:nvGrpSpPr>
        <p:grpSpPr>
          <a:xfrm>
            <a:off x="5040755" y="3653204"/>
            <a:ext cx="3711073" cy="2580605"/>
            <a:chOff x="417094" y="2994526"/>
            <a:chExt cx="3711073" cy="2580605"/>
          </a:xfrm>
        </p:grpSpPr>
        <p:sp>
          <p:nvSpPr>
            <p:cNvPr id="21" name="Rectangle: Rounded Corners 20">
              <a:extLst>
                <a:ext uri="{FF2B5EF4-FFF2-40B4-BE49-F238E27FC236}">
                  <a16:creationId xmlns:a16="http://schemas.microsoft.com/office/drawing/2014/main" id="{C646BB7D-ABE7-95A7-BB93-A54135FEA0E8}"/>
                </a:ext>
              </a:extLst>
            </p:cNvPr>
            <p:cNvSpPr/>
            <p:nvPr/>
          </p:nvSpPr>
          <p:spPr>
            <a:xfrm>
              <a:off x="417094" y="2994526"/>
              <a:ext cx="3711073" cy="737936"/>
            </a:xfrm>
            <a:prstGeom prst="round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48A5457F-22CA-3CAF-013E-34AE4454855C}"/>
                </a:ext>
              </a:extLst>
            </p:cNvPr>
            <p:cNvSpPr txBox="1"/>
            <p:nvPr/>
          </p:nvSpPr>
          <p:spPr>
            <a:xfrm>
              <a:off x="757631" y="3094857"/>
              <a:ext cx="307965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chemeClr val="accent5"/>
                  </a:solidFill>
                </a:rPr>
                <a:t>ATP requires ethical trustworthiness in fields like :-</a:t>
              </a:r>
              <a:endParaRPr lang="en-US"/>
            </a:p>
          </p:txBody>
        </p:sp>
        <p:grpSp>
          <p:nvGrpSpPr>
            <p:cNvPr id="23" name="Group 22">
              <a:extLst>
                <a:ext uri="{FF2B5EF4-FFF2-40B4-BE49-F238E27FC236}">
                  <a16:creationId xmlns:a16="http://schemas.microsoft.com/office/drawing/2014/main" id="{416A8D59-3CF7-2B1A-989F-8A2BFF7E4A72}"/>
                </a:ext>
              </a:extLst>
            </p:cNvPr>
            <p:cNvGrpSpPr/>
            <p:nvPr/>
          </p:nvGrpSpPr>
          <p:grpSpPr>
            <a:xfrm>
              <a:off x="532255" y="4103579"/>
              <a:ext cx="1090682" cy="544527"/>
              <a:chOff x="3256587" y="4734672"/>
              <a:chExt cx="645442" cy="970412"/>
            </a:xfrm>
          </p:grpSpPr>
          <p:sp>
            <p:nvSpPr>
              <p:cNvPr id="28" name="Rectangle: Rounded Corners 27">
                <a:extLst>
                  <a:ext uri="{FF2B5EF4-FFF2-40B4-BE49-F238E27FC236}">
                    <a16:creationId xmlns:a16="http://schemas.microsoft.com/office/drawing/2014/main" id="{671E9A9F-BE5B-D745-6C37-4454E87351F7}"/>
                  </a:ext>
                </a:extLst>
              </p:cNvPr>
              <p:cNvSpPr/>
              <p:nvPr/>
            </p:nvSpPr>
            <p:spPr>
              <a:xfrm>
                <a:off x="3335308" y="4734672"/>
                <a:ext cx="498443" cy="74227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29" name="TextBox 18">
                <a:extLst>
                  <a:ext uri="{FF2B5EF4-FFF2-40B4-BE49-F238E27FC236}">
                    <a16:creationId xmlns:a16="http://schemas.microsoft.com/office/drawing/2014/main" id="{1C8DDF35-1D4C-98F7-930C-A91333BDDE2D}"/>
                  </a:ext>
                </a:extLst>
              </p:cNvPr>
              <p:cNvSpPr txBox="1"/>
              <p:nvPr/>
            </p:nvSpPr>
            <p:spPr>
              <a:xfrm>
                <a:off x="3256587" y="4827490"/>
                <a:ext cx="645442" cy="87759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200">
                    <a:solidFill>
                      <a:schemeClr val="bg1"/>
                    </a:solidFill>
                  </a:rPr>
                  <a:t>Healthcare</a:t>
                </a:r>
                <a:endParaRPr lang="en-US"/>
              </a:p>
              <a:p>
                <a:pPr algn="ctr"/>
                <a:endParaRPr lang="en-US">
                  <a:solidFill>
                    <a:schemeClr val="bg1"/>
                  </a:solidFill>
                </a:endParaRPr>
              </a:p>
            </p:txBody>
          </p:sp>
        </p:grpSp>
        <p:sp>
          <p:nvSpPr>
            <p:cNvPr id="27" name="TextBox 18">
              <a:extLst>
                <a:ext uri="{FF2B5EF4-FFF2-40B4-BE49-F238E27FC236}">
                  <a16:creationId xmlns:a16="http://schemas.microsoft.com/office/drawing/2014/main" id="{63BA0F59-D328-F646-A829-22E29A897F99}"/>
                </a:ext>
              </a:extLst>
            </p:cNvPr>
            <p:cNvSpPr txBox="1"/>
            <p:nvPr/>
          </p:nvSpPr>
          <p:spPr>
            <a:xfrm>
              <a:off x="893884" y="4898023"/>
              <a:ext cx="2575934" cy="67710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200">
                  <a:solidFill>
                    <a:schemeClr val="bg1"/>
                  </a:solidFill>
                </a:rPr>
                <a:t> Satisfiability Modulo Theories (SMT)</a:t>
              </a:r>
              <a:endParaRPr lang="en-US">
                <a:solidFill>
                  <a:schemeClr val="bg1"/>
                </a:solidFill>
              </a:endParaRPr>
            </a:p>
            <a:p>
              <a:pPr algn="ctr"/>
              <a:endParaRPr lang="en-US">
                <a:solidFill>
                  <a:schemeClr val="bg1"/>
                </a:solidFill>
              </a:endParaRPr>
            </a:p>
          </p:txBody>
        </p:sp>
      </p:grpSp>
      <p:grpSp>
        <p:nvGrpSpPr>
          <p:cNvPr id="39" name="Group 38">
            <a:extLst>
              <a:ext uri="{FF2B5EF4-FFF2-40B4-BE49-F238E27FC236}">
                <a16:creationId xmlns:a16="http://schemas.microsoft.com/office/drawing/2014/main" id="{27135F8C-7B98-C196-C248-5AB6C531D05A}"/>
              </a:ext>
            </a:extLst>
          </p:cNvPr>
          <p:cNvGrpSpPr/>
          <p:nvPr/>
        </p:nvGrpSpPr>
        <p:grpSpPr>
          <a:xfrm>
            <a:off x="6134893" y="5276284"/>
            <a:ext cx="1090682" cy="462085"/>
            <a:chOff x="6380283" y="4733843"/>
            <a:chExt cx="1090682" cy="462085"/>
          </a:xfrm>
        </p:grpSpPr>
        <p:sp>
          <p:nvSpPr>
            <p:cNvPr id="36" name="Rectangle: Rounded Corners 35">
              <a:extLst>
                <a:ext uri="{FF2B5EF4-FFF2-40B4-BE49-F238E27FC236}">
                  <a16:creationId xmlns:a16="http://schemas.microsoft.com/office/drawing/2014/main" id="{FABEFEE8-07D1-157F-3E6D-C86E2F8EE8F5}"/>
                </a:ext>
              </a:extLst>
            </p:cNvPr>
            <p:cNvSpPr/>
            <p:nvPr/>
          </p:nvSpPr>
          <p:spPr>
            <a:xfrm>
              <a:off x="6513307" y="4733843"/>
              <a:ext cx="842280" cy="416514"/>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38" name="TextBox 18">
              <a:extLst>
                <a:ext uri="{FF2B5EF4-FFF2-40B4-BE49-F238E27FC236}">
                  <a16:creationId xmlns:a16="http://schemas.microsoft.com/office/drawing/2014/main" id="{6569381E-E833-1555-4AFF-5CF3E90F15DB}"/>
                </a:ext>
              </a:extLst>
            </p:cNvPr>
            <p:cNvSpPr txBox="1"/>
            <p:nvPr/>
          </p:nvSpPr>
          <p:spPr>
            <a:xfrm>
              <a:off x="6380283" y="4734263"/>
              <a:ext cx="1090682"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200">
                  <a:solidFill>
                    <a:schemeClr val="bg1"/>
                  </a:solidFill>
                </a:rPr>
                <a:t>Legal Systems</a:t>
              </a:r>
              <a:endParaRPr lang="en-US">
                <a:solidFill>
                  <a:schemeClr val="bg1"/>
                </a:solidFill>
              </a:endParaRPr>
            </a:p>
          </p:txBody>
        </p:sp>
      </p:grpSp>
      <p:grpSp>
        <p:nvGrpSpPr>
          <p:cNvPr id="40" name="Group 39">
            <a:extLst>
              <a:ext uri="{FF2B5EF4-FFF2-40B4-BE49-F238E27FC236}">
                <a16:creationId xmlns:a16="http://schemas.microsoft.com/office/drawing/2014/main" id="{F1343D98-9AAB-4742-D0B8-C5B74CD0C7DF}"/>
              </a:ext>
            </a:extLst>
          </p:cNvPr>
          <p:cNvGrpSpPr/>
          <p:nvPr/>
        </p:nvGrpSpPr>
        <p:grpSpPr>
          <a:xfrm>
            <a:off x="6896892" y="4695096"/>
            <a:ext cx="1090682" cy="677528"/>
            <a:chOff x="6380283" y="4733843"/>
            <a:chExt cx="1090682" cy="677528"/>
          </a:xfrm>
        </p:grpSpPr>
        <p:sp>
          <p:nvSpPr>
            <p:cNvPr id="41" name="Rectangle: Rounded Corners 40">
              <a:extLst>
                <a:ext uri="{FF2B5EF4-FFF2-40B4-BE49-F238E27FC236}">
                  <a16:creationId xmlns:a16="http://schemas.microsoft.com/office/drawing/2014/main" id="{591C90FD-D72C-10EA-29BE-7AEDB64F1B38}"/>
                </a:ext>
              </a:extLst>
            </p:cNvPr>
            <p:cNvSpPr/>
            <p:nvPr/>
          </p:nvSpPr>
          <p:spPr>
            <a:xfrm>
              <a:off x="6513307" y="4733843"/>
              <a:ext cx="842280" cy="416514"/>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42" name="TextBox 18">
              <a:extLst>
                <a:ext uri="{FF2B5EF4-FFF2-40B4-BE49-F238E27FC236}">
                  <a16:creationId xmlns:a16="http://schemas.microsoft.com/office/drawing/2014/main" id="{8AB68B14-8ECD-9590-2094-9DF1F73791AD}"/>
                </a:ext>
              </a:extLst>
            </p:cNvPr>
            <p:cNvSpPr txBox="1"/>
            <p:nvPr/>
          </p:nvSpPr>
          <p:spPr>
            <a:xfrm>
              <a:off x="6380283" y="4734263"/>
              <a:ext cx="1090682" cy="67710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200">
                  <a:solidFill>
                    <a:schemeClr val="bg1"/>
                  </a:solidFill>
                </a:rPr>
                <a:t>Financial Services</a:t>
              </a:r>
              <a:endParaRPr lang="en-US">
                <a:solidFill>
                  <a:schemeClr val="bg1"/>
                </a:solidFill>
              </a:endParaRPr>
            </a:p>
            <a:p>
              <a:pPr algn="ctr"/>
              <a:endParaRPr lang="en-US">
                <a:solidFill>
                  <a:schemeClr val="bg1"/>
                </a:solidFill>
              </a:endParaRPr>
            </a:p>
          </p:txBody>
        </p:sp>
      </p:grpSp>
      <p:grpSp>
        <p:nvGrpSpPr>
          <p:cNvPr id="43" name="Group 42">
            <a:extLst>
              <a:ext uri="{FF2B5EF4-FFF2-40B4-BE49-F238E27FC236}">
                <a16:creationId xmlns:a16="http://schemas.microsoft.com/office/drawing/2014/main" id="{492A459D-1629-24E2-2123-538D8AA5AE90}"/>
              </a:ext>
            </a:extLst>
          </p:cNvPr>
          <p:cNvGrpSpPr/>
          <p:nvPr/>
        </p:nvGrpSpPr>
        <p:grpSpPr>
          <a:xfrm>
            <a:off x="7788045" y="5185876"/>
            <a:ext cx="1413564" cy="677528"/>
            <a:chOff x="6302791" y="4733843"/>
            <a:chExt cx="1413564" cy="677528"/>
          </a:xfrm>
        </p:grpSpPr>
        <p:sp>
          <p:nvSpPr>
            <p:cNvPr id="44" name="Rectangle: Rounded Corners 43">
              <a:extLst>
                <a:ext uri="{FF2B5EF4-FFF2-40B4-BE49-F238E27FC236}">
                  <a16:creationId xmlns:a16="http://schemas.microsoft.com/office/drawing/2014/main" id="{3DA5085D-2AA9-781C-1C0A-A089FFDCD378}"/>
                </a:ext>
              </a:extLst>
            </p:cNvPr>
            <p:cNvSpPr/>
            <p:nvPr/>
          </p:nvSpPr>
          <p:spPr>
            <a:xfrm>
              <a:off x="6487477" y="4733843"/>
              <a:ext cx="984347" cy="442344"/>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45" name="TextBox 18">
              <a:extLst>
                <a:ext uri="{FF2B5EF4-FFF2-40B4-BE49-F238E27FC236}">
                  <a16:creationId xmlns:a16="http://schemas.microsoft.com/office/drawing/2014/main" id="{D18D0BBB-19B8-B857-0ACE-EF6A537D2621}"/>
                </a:ext>
              </a:extLst>
            </p:cNvPr>
            <p:cNvSpPr txBox="1"/>
            <p:nvPr/>
          </p:nvSpPr>
          <p:spPr>
            <a:xfrm>
              <a:off x="6302791" y="4734263"/>
              <a:ext cx="1413564" cy="67710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200">
                  <a:solidFill>
                    <a:schemeClr val="bg1"/>
                  </a:solidFill>
                </a:rPr>
                <a:t>Autonomous Vehicles</a:t>
              </a:r>
              <a:endParaRPr lang="en-US">
                <a:solidFill>
                  <a:schemeClr val="bg1"/>
                </a:solidFill>
              </a:endParaRPr>
            </a:p>
            <a:p>
              <a:pPr algn="ctr"/>
              <a:endParaRPr lang="en-US">
                <a:solidFill>
                  <a:schemeClr val="bg1"/>
                </a:solidFill>
              </a:endParaRPr>
            </a:p>
          </p:txBody>
        </p:sp>
      </p:grpSp>
      <p:cxnSp>
        <p:nvCxnSpPr>
          <p:cNvPr id="46" name="Straight Arrow Connector 45">
            <a:extLst>
              <a:ext uri="{FF2B5EF4-FFF2-40B4-BE49-F238E27FC236}">
                <a16:creationId xmlns:a16="http://schemas.microsoft.com/office/drawing/2014/main" id="{C015417F-6086-AECF-EBF5-E4040C0E9C02}"/>
              </a:ext>
            </a:extLst>
          </p:cNvPr>
          <p:cNvCxnSpPr/>
          <p:nvPr/>
        </p:nvCxnSpPr>
        <p:spPr>
          <a:xfrm flipH="1">
            <a:off x="5687875" y="4373929"/>
            <a:ext cx="1127" cy="396235"/>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D0AF612-1BDE-C751-2066-8855FCAAB097}"/>
              </a:ext>
            </a:extLst>
          </p:cNvPr>
          <p:cNvCxnSpPr>
            <a:cxnSpLocks/>
          </p:cNvCxnSpPr>
          <p:nvPr/>
        </p:nvCxnSpPr>
        <p:spPr>
          <a:xfrm flipH="1">
            <a:off x="8425908" y="4379560"/>
            <a:ext cx="2584" cy="811077"/>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BEA5FF9-8485-B30C-1A70-8FFE0B59E3FE}"/>
              </a:ext>
            </a:extLst>
          </p:cNvPr>
          <p:cNvCxnSpPr>
            <a:cxnSpLocks/>
          </p:cNvCxnSpPr>
          <p:nvPr/>
        </p:nvCxnSpPr>
        <p:spPr>
          <a:xfrm flipH="1">
            <a:off x="6680069" y="4385931"/>
            <a:ext cx="401" cy="89084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0971C69-D389-76CE-AD67-57AA263E6952}"/>
              </a:ext>
            </a:extLst>
          </p:cNvPr>
          <p:cNvCxnSpPr>
            <a:cxnSpLocks/>
          </p:cNvCxnSpPr>
          <p:nvPr/>
        </p:nvCxnSpPr>
        <p:spPr>
          <a:xfrm flipH="1">
            <a:off x="7432892" y="4368102"/>
            <a:ext cx="6854" cy="321756"/>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63999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C6067-CBD2-0407-A8F9-A0DF5EAA1491}"/>
              </a:ext>
            </a:extLst>
          </p:cNvPr>
          <p:cNvSpPr>
            <a:spLocks noGrp="1"/>
          </p:cNvSpPr>
          <p:nvPr>
            <p:ph type="title"/>
          </p:nvPr>
        </p:nvSpPr>
        <p:spPr/>
        <p:txBody>
          <a:bodyPr/>
          <a:lstStyle/>
          <a:p>
            <a:r>
              <a:rPr lang="en-US">
                <a:solidFill>
                  <a:schemeClr val="bg2"/>
                </a:solidFill>
                <a:latin typeface="Arial"/>
                <a:cs typeface="Arial"/>
              </a:rPr>
              <a:t>Bibliography</a:t>
            </a:r>
          </a:p>
        </p:txBody>
      </p:sp>
      <p:sp>
        <p:nvSpPr>
          <p:cNvPr id="3" name="Content Placeholder 2">
            <a:extLst>
              <a:ext uri="{FF2B5EF4-FFF2-40B4-BE49-F238E27FC236}">
                <a16:creationId xmlns:a16="http://schemas.microsoft.com/office/drawing/2014/main" id="{1B54403B-542E-1306-ACD0-B0F82030AF9F}"/>
              </a:ext>
            </a:extLst>
          </p:cNvPr>
          <p:cNvSpPr>
            <a:spLocks noGrp="1"/>
          </p:cNvSpPr>
          <p:nvPr>
            <p:ph sz="half" idx="2"/>
          </p:nvPr>
        </p:nvSpPr>
        <p:spPr/>
        <p:txBody>
          <a:bodyPr/>
          <a:lstStyle/>
          <a:p>
            <a:pPr>
              <a:buSzPct val="100000"/>
            </a:pPr>
            <a:r>
              <a:rPr lang="en-US" sz="1600">
                <a:hlinkClick r:id="rId2"/>
              </a:rPr>
              <a:t>https://en.wikipedia.org/wiki/Automated_theorem_proving#:~:text=Automated%20theorem%20proving%20(also%20known,the%20development%20of%20computer%20science</a:t>
            </a:r>
            <a:r>
              <a:rPr lang="en-US" sz="1600"/>
              <a:t>.</a:t>
            </a:r>
          </a:p>
          <a:p>
            <a:pPr>
              <a:buSzPct val="100000"/>
            </a:pPr>
            <a:r>
              <a:rPr lang="en-US" sz="1600">
                <a:hlinkClick r:id="rId3"/>
              </a:rPr>
              <a:t>https://www.cs.cmu.edu/~fp/courses/atp/handouts/atp.pdf</a:t>
            </a:r>
            <a:endParaRPr lang="en-US" sz="1600"/>
          </a:p>
          <a:p>
            <a:pPr>
              <a:buSzPct val="100000"/>
            </a:pPr>
            <a:r>
              <a:rPr lang="en-US" sz="1600">
                <a:hlinkClick r:id="rId4"/>
              </a:rPr>
              <a:t>https://www.quantamagazine.org/how-close-are-computers-to-automating-mathematical-reasoning-20200827/</a:t>
            </a:r>
            <a:endParaRPr lang="en-US" sz="1600"/>
          </a:p>
          <a:p>
            <a:pPr>
              <a:buSzPct val="100000"/>
            </a:pPr>
            <a:r>
              <a:rPr lang="en-US" sz="1600">
                <a:hlinkClick r:id="rId5"/>
              </a:rPr>
              <a:t>https://paperswithcode.com/task/automated-theorem-proving</a:t>
            </a:r>
            <a:endParaRPr lang="en-US" sz="1600"/>
          </a:p>
          <a:p>
            <a:pPr>
              <a:buSzPct val="100000"/>
            </a:pPr>
            <a:r>
              <a:rPr lang="en-US" sz="1600">
                <a:hlinkClick r:id="rId6"/>
              </a:rPr>
              <a:t>https://www.sciencedirect.com/topics/computer-science/automated-theorem-proving</a:t>
            </a:r>
            <a:endParaRPr lang="en-US" sz="1600"/>
          </a:p>
          <a:p>
            <a:pPr>
              <a:buSzPct val="100000"/>
            </a:pPr>
            <a:endParaRPr lang="en-US" sz="1600"/>
          </a:p>
        </p:txBody>
      </p:sp>
    </p:spTree>
    <p:extLst>
      <p:ext uri="{BB962C8B-B14F-4D97-AF65-F5344CB8AC3E}">
        <p14:creationId xmlns:p14="http://schemas.microsoft.com/office/powerpoint/2010/main" val="36639948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95300E-601A-9664-8144-05E13B601F77}"/>
              </a:ext>
            </a:extLst>
          </p:cNvPr>
          <p:cNvSpPr>
            <a:spLocks noGrp="1"/>
          </p:cNvSpPr>
          <p:nvPr>
            <p:ph sz="half" idx="2"/>
          </p:nvPr>
        </p:nvSpPr>
        <p:spPr>
          <a:xfrm>
            <a:off x="180653" y="1173984"/>
            <a:ext cx="1992531" cy="726068"/>
          </a:xfrm>
        </p:spPr>
        <p:txBody>
          <a:bodyPr/>
          <a:lstStyle/>
          <a:p>
            <a:pPr>
              <a:buNone/>
            </a:pPr>
            <a:r>
              <a:rPr lang="en-GB">
                <a:latin typeface="Arial"/>
                <a:cs typeface="Arial"/>
              </a:rPr>
              <a:t> </a:t>
            </a:r>
            <a:endParaRPr lang="en-GB" b="1"/>
          </a:p>
          <a:p>
            <a:pPr>
              <a:buNone/>
            </a:pPr>
            <a:endParaRPr lang="en-GB">
              <a:latin typeface="Arial"/>
              <a:cs typeface="Arial"/>
            </a:endParaRPr>
          </a:p>
          <a:p>
            <a:pPr>
              <a:buNone/>
            </a:pPr>
            <a:endParaRPr lang="en-GB">
              <a:latin typeface="Arial"/>
              <a:cs typeface="Arial"/>
            </a:endParaRPr>
          </a:p>
          <a:p>
            <a:pPr>
              <a:buNone/>
            </a:pPr>
            <a:endParaRPr lang="en-GB">
              <a:latin typeface="Arial"/>
              <a:cs typeface="Arial"/>
            </a:endParaRPr>
          </a:p>
          <a:p>
            <a:pPr>
              <a:buNone/>
            </a:pPr>
            <a:r>
              <a:rPr lang="en-GB">
                <a:latin typeface="Arial"/>
                <a:cs typeface="Arial"/>
              </a:rPr>
              <a:t>			</a:t>
            </a:r>
          </a:p>
          <a:p>
            <a:pPr>
              <a:buNone/>
            </a:pPr>
            <a:r>
              <a:rPr lang="en-GB">
                <a:latin typeface="Arial"/>
                <a:cs typeface="Arial"/>
              </a:rPr>
              <a:t>                 </a:t>
            </a:r>
            <a:r>
              <a:rPr lang="en-GB" b="1">
                <a:latin typeface="Arial"/>
                <a:cs typeface="Arial"/>
              </a:rPr>
              <a:t>                            </a:t>
            </a:r>
            <a:endParaRPr lang="en-GB" b="1"/>
          </a:p>
        </p:txBody>
      </p:sp>
      <p:sp>
        <p:nvSpPr>
          <p:cNvPr id="2" name="TextBox 1">
            <a:extLst>
              <a:ext uri="{FF2B5EF4-FFF2-40B4-BE49-F238E27FC236}">
                <a16:creationId xmlns:a16="http://schemas.microsoft.com/office/drawing/2014/main" id="{5177CE12-58AA-86B3-F5C8-E6C7BAE4B7B2}"/>
              </a:ext>
            </a:extLst>
          </p:cNvPr>
          <p:cNvSpPr txBox="1"/>
          <p:nvPr/>
        </p:nvSpPr>
        <p:spPr>
          <a:xfrm>
            <a:off x="0" y="2936559"/>
            <a:ext cx="9144000" cy="830997"/>
          </a:xfrm>
          <a:prstGeom prst="rect">
            <a:avLst/>
          </a:prstGeom>
          <a:noFill/>
        </p:spPr>
        <p:txBody>
          <a:bodyPr wrap="square" rtlCol="0" anchor="ctr">
            <a:spAutoFit/>
          </a:bodyPr>
          <a:lstStyle/>
          <a:p>
            <a:pPr algn="ctr"/>
            <a:r>
              <a:rPr lang="en-US" sz="4800" b="1">
                <a:solidFill>
                  <a:schemeClr val="bg2"/>
                </a:solidFill>
                <a:sym typeface="Calibri"/>
              </a:rPr>
              <a:t>THANK YOU </a:t>
            </a:r>
          </a:p>
        </p:txBody>
      </p:sp>
    </p:spTree>
    <p:extLst>
      <p:ext uri="{BB962C8B-B14F-4D97-AF65-F5344CB8AC3E}">
        <p14:creationId xmlns:p14="http://schemas.microsoft.com/office/powerpoint/2010/main" val="2465169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B15F95-9555-B4B8-099E-F7389449E065}"/>
              </a:ext>
            </a:extLst>
          </p:cNvPr>
          <p:cNvSpPr txBox="1"/>
          <p:nvPr/>
        </p:nvSpPr>
        <p:spPr>
          <a:xfrm>
            <a:off x="-4695" y="179965"/>
            <a:ext cx="914443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4000" b="1">
                <a:solidFill>
                  <a:schemeClr val="bg2"/>
                </a:solidFill>
              </a:rPr>
              <a:t>INTRODUCTION</a:t>
            </a:r>
            <a:endParaRPr lang="en-US" b="1">
              <a:solidFill>
                <a:schemeClr val="bg2"/>
              </a:solidFill>
            </a:endParaRPr>
          </a:p>
        </p:txBody>
      </p:sp>
      <p:sp>
        <p:nvSpPr>
          <p:cNvPr id="5" name="TextBox 4">
            <a:extLst>
              <a:ext uri="{FF2B5EF4-FFF2-40B4-BE49-F238E27FC236}">
                <a16:creationId xmlns:a16="http://schemas.microsoft.com/office/drawing/2014/main" id="{29A929E7-2865-F5DC-6600-7CB332AA37A5}"/>
              </a:ext>
            </a:extLst>
          </p:cNvPr>
          <p:cNvSpPr txBox="1"/>
          <p:nvPr/>
        </p:nvSpPr>
        <p:spPr>
          <a:xfrm>
            <a:off x="327817" y="1243356"/>
            <a:ext cx="578171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a:solidFill>
                  <a:schemeClr val="dk1"/>
                </a:solidFill>
                <a:ea typeface="Calibri"/>
                <a:sym typeface="Calibri"/>
              </a:rPr>
              <a:t>What is </a:t>
            </a:r>
            <a:r>
              <a:rPr lang="en-GB" sz="2000" b="1">
                <a:solidFill>
                  <a:schemeClr val="dk1"/>
                </a:solidFill>
                <a:ea typeface="Calibri"/>
                <a:sym typeface="Calibri"/>
              </a:rPr>
              <a:t>Automated Theorem Proving</a:t>
            </a:r>
            <a:r>
              <a:rPr lang="en-GB" sz="2000">
                <a:solidFill>
                  <a:schemeClr val="dk1"/>
                </a:solidFill>
                <a:ea typeface="Calibri"/>
                <a:sym typeface="Calibri"/>
              </a:rPr>
              <a:t>?</a:t>
            </a:r>
            <a:endParaRPr lang="en-US" sz="2000">
              <a:solidFill>
                <a:schemeClr val="dk1"/>
              </a:solidFill>
              <a:ea typeface="Calibri"/>
              <a:sym typeface="Calibri"/>
            </a:endParaRPr>
          </a:p>
        </p:txBody>
      </p:sp>
      <p:sp>
        <p:nvSpPr>
          <p:cNvPr id="2" name="TextBox 1">
            <a:extLst>
              <a:ext uri="{FF2B5EF4-FFF2-40B4-BE49-F238E27FC236}">
                <a16:creationId xmlns:a16="http://schemas.microsoft.com/office/drawing/2014/main" id="{AD030327-CC74-9C26-DBAF-37BF7CF15CBA}"/>
              </a:ext>
            </a:extLst>
          </p:cNvPr>
          <p:cNvSpPr txBox="1"/>
          <p:nvPr/>
        </p:nvSpPr>
        <p:spPr>
          <a:xfrm>
            <a:off x="388100" y="1921991"/>
            <a:ext cx="3891576" cy="1354217"/>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marL="285750" indent="-285750" algn="just">
              <a:buChar char="•"/>
            </a:pPr>
            <a:r>
              <a:rPr lang="en-GB" sz="1600" b="1"/>
              <a:t>Subfield of AI and Mathematical Logic:</a:t>
            </a:r>
            <a:r>
              <a:rPr lang="en-GB" sz="1600"/>
              <a:t> Focuses on creating programs that prove mathematical theorems automatically.</a:t>
            </a:r>
            <a:endParaRPr lang="en-US" sz="1600"/>
          </a:p>
          <a:p>
            <a:pPr algn="just"/>
            <a:endParaRPr lang="en-GB" sz="1800"/>
          </a:p>
        </p:txBody>
      </p:sp>
      <p:sp>
        <p:nvSpPr>
          <p:cNvPr id="9" name="TextBox 8">
            <a:extLst>
              <a:ext uri="{FF2B5EF4-FFF2-40B4-BE49-F238E27FC236}">
                <a16:creationId xmlns:a16="http://schemas.microsoft.com/office/drawing/2014/main" id="{64C07A86-FE42-36CB-507C-B027BF2F0B91}"/>
              </a:ext>
            </a:extLst>
          </p:cNvPr>
          <p:cNvSpPr txBox="1"/>
          <p:nvPr/>
        </p:nvSpPr>
        <p:spPr>
          <a:xfrm>
            <a:off x="4963099" y="1919689"/>
            <a:ext cx="3493723"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GB" sz="1600" b="1"/>
              <a:t>Main Goal</a:t>
            </a:r>
            <a:r>
              <a:rPr lang="en-GB" sz="1600"/>
              <a:t>: Develop algorithms and software to find proofs or determine unprovability within a formal system.</a:t>
            </a:r>
            <a:endParaRPr lang="en-US" sz="1600"/>
          </a:p>
        </p:txBody>
      </p:sp>
      <p:grpSp>
        <p:nvGrpSpPr>
          <p:cNvPr id="7" name="Group 6">
            <a:extLst>
              <a:ext uri="{FF2B5EF4-FFF2-40B4-BE49-F238E27FC236}">
                <a16:creationId xmlns:a16="http://schemas.microsoft.com/office/drawing/2014/main" id="{5EA20B3B-D75D-2FA7-2D14-8D3323EBBDE6}"/>
              </a:ext>
            </a:extLst>
          </p:cNvPr>
          <p:cNvGrpSpPr/>
          <p:nvPr/>
        </p:nvGrpSpPr>
        <p:grpSpPr>
          <a:xfrm>
            <a:off x="1079029" y="2891024"/>
            <a:ext cx="9139739" cy="3681128"/>
            <a:chOff x="1079029" y="2891024"/>
            <a:chExt cx="9139739" cy="3681128"/>
          </a:xfrm>
        </p:grpSpPr>
        <p:sp>
          <p:nvSpPr>
            <p:cNvPr id="8" name="Rectangle 7">
              <a:extLst>
                <a:ext uri="{FF2B5EF4-FFF2-40B4-BE49-F238E27FC236}">
                  <a16:creationId xmlns:a16="http://schemas.microsoft.com/office/drawing/2014/main" id="{28CD5D3E-737D-8D64-860A-423822BFDF2C}"/>
                </a:ext>
              </a:extLst>
            </p:cNvPr>
            <p:cNvSpPr/>
            <p:nvPr/>
          </p:nvSpPr>
          <p:spPr>
            <a:xfrm>
              <a:off x="1079029" y="2891024"/>
              <a:ext cx="9139739" cy="3681128"/>
            </a:xfrm>
            <a:prstGeom prst="rect">
              <a:avLst/>
            </a:prstGeom>
            <a:noFill/>
            <a:ln cap="flat">
              <a:noFill/>
            </a:ln>
            <a:effectLst>
              <a:outerShdw blurRad="50800" dist="38100" dir="2700000" algn="tl" rotWithShape="0">
                <a:schemeClr val="bg2">
                  <a:alpha val="40000"/>
                </a:schemeClr>
              </a:outerShdw>
            </a:effectLst>
          </p:spPr>
          <p:txBody>
            <a:bodyPr/>
            <a:lstStyle/>
            <a:p>
              <a:endParaRPr lang="en-US"/>
            </a:p>
          </p:txBody>
        </p:sp>
        <p:sp>
          <p:nvSpPr>
            <p:cNvPr id="10" name="Freeform 9">
              <a:extLst>
                <a:ext uri="{FF2B5EF4-FFF2-40B4-BE49-F238E27FC236}">
                  <a16:creationId xmlns:a16="http://schemas.microsoft.com/office/drawing/2014/main" id="{304DC997-7F87-F944-4AC1-966D033A2BDF}"/>
                </a:ext>
              </a:extLst>
            </p:cNvPr>
            <p:cNvSpPr/>
            <p:nvPr/>
          </p:nvSpPr>
          <p:spPr>
            <a:xfrm>
              <a:off x="2579005" y="3323114"/>
              <a:ext cx="1071847" cy="2929531"/>
            </a:xfrm>
            <a:custGeom>
              <a:avLst/>
              <a:gdLst>
                <a:gd name="connsiteX0" fmla="*/ 0 w 1071847"/>
                <a:gd name="connsiteY0" fmla="*/ 0 h 2929531"/>
                <a:gd name="connsiteX1" fmla="*/ 535923 w 1071847"/>
                <a:gd name="connsiteY1" fmla="*/ 0 h 2929531"/>
                <a:gd name="connsiteX2" fmla="*/ 535923 w 1071847"/>
                <a:gd name="connsiteY2" fmla="*/ 2929531 h 2929531"/>
                <a:gd name="connsiteX3" fmla="*/ 1071847 w 1071847"/>
                <a:gd name="connsiteY3" fmla="*/ 2929531 h 2929531"/>
              </a:gdLst>
              <a:ahLst/>
              <a:cxnLst>
                <a:cxn ang="0">
                  <a:pos x="connsiteX0" y="connsiteY0"/>
                </a:cxn>
                <a:cxn ang="0">
                  <a:pos x="connsiteX1" y="connsiteY1"/>
                </a:cxn>
                <a:cxn ang="0">
                  <a:pos x="connsiteX2" y="connsiteY2"/>
                </a:cxn>
                <a:cxn ang="0">
                  <a:pos x="connsiteX3" y="connsiteY3"/>
                </a:cxn>
              </a:cxnLst>
              <a:rect l="l" t="t" r="r" b="b"/>
              <a:pathLst>
                <a:path w="1071847" h="2929531">
                  <a:moveTo>
                    <a:pt x="0" y="0"/>
                  </a:moveTo>
                  <a:lnTo>
                    <a:pt x="535923" y="0"/>
                  </a:lnTo>
                  <a:lnTo>
                    <a:pt x="535923" y="2929531"/>
                  </a:lnTo>
                  <a:lnTo>
                    <a:pt x="1071847" y="2929531"/>
                  </a:lnTo>
                </a:path>
              </a:pathLst>
            </a:custGeom>
            <a:noFill/>
            <a:ln>
              <a:solidFill>
                <a:srgbClr val="7394C5"/>
              </a:solidFill>
              <a:tailEnd type="triangle"/>
            </a:ln>
            <a:sp3d z="-40000" prstMaterial="matte"/>
          </p:spPr>
          <p:style>
            <a:lnRef idx="2">
              <a:scrgbClr r="0" g="0" b="0"/>
            </a:lnRef>
            <a:fillRef idx="0">
              <a:scrgbClr r="0" g="0" b="0"/>
            </a:fillRef>
            <a:effectRef idx="0">
              <a:schemeClr val="accent1">
                <a:tint val="90000"/>
                <a:hueOff val="0"/>
                <a:satOff val="0"/>
                <a:lumOff val="0"/>
                <a:alphaOff val="0"/>
              </a:schemeClr>
            </a:effectRef>
            <a:fontRef idx="minor">
              <a:schemeClr val="tx1">
                <a:hueOff val="0"/>
                <a:satOff val="0"/>
                <a:lumOff val="0"/>
                <a:alphaOff val="0"/>
              </a:schemeClr>
            </a:fontRef>
          </p:style>
          <p:txBody>
            <a:bodyPr spcFirstLastPara="0" vert="horz" wrap="square" lIns="470638" tIns="1386780" rIns="470637" bIns="1386779" numCol="1" spcCol="1270" anchor="ctr" anchorCtr="0">
              <a:noAutofit/>
            </a:bodyPr>
            <a:lstStyle/>
            <a:p>
              <a:pPr marL="0" lvl="0" indent="0" algn="ctr" defTabSz="488950">
                <a:lnSpc>
                  <a:spcPct val="90000"/>
                </a:lnSpc>
                <a:spcBef>
                  <a:spcPct val="0"/>
                </a:spcBef>
                <a:spcAft>
                  <a:spcPct val="35000"/>
                </a:spcAft>
                <a:buNone/>
              </a:pPr>
              <a:endParaRPr lang="en-GB" sz="1100" kern="1200"/>
            </a:p>
          </p:txBody>
        </p:sp>
        <p:sp>
          <p:nvSpPr>
            <p:cNvPr id="11" name="Freeform 10">
              <a:extLst>
                <a:ext uri="{FF2B5EF4-FFF2-40B4-BE49-F238E27FC236}">
                  <a16:creationId xmlns:a16="http://schemas.microsoft.com/office/drawing/2014/main" id="{15C2BE72-5958-454C-C1FB-86256DAAED51}"/>
                </a:ext>
              </a:extLst>
            </p:cNvPr>
            <p:cNvSpPr/>
            <p:nvPr/>
          </p:nvSpPr>
          <p:spPr>
            <a:xfrm>
              <a:off x="2579005" y="3323114"/>
              <a:ext cx="1071847" cy="2390849"/>
            </a:xfrm>
            <a:custGeom>
              <a:avLst/>
              <a:gdLst>
                <a:gd name="connsiteX0" fmla="*/ 0 w 1071847"/>
                <a:gd name="connsiteY0" fmla="*/ 0 h 2390849"/>
                <a:gd name="connsiteX1" fmla="*/ 535923 w 1071847"/>
                <a:gd name="connsiteY1" fmla="*/ 0 h 2390849"/>
                <a:gd name="connsiteX2" fmla="*/ 535923 w 1071847"/>
                <a:gd name="connsiteY2" fmla="*/ 2390849 h 2390849"/>
                <a:gd name="connsiteX3" fmla="*/ 1071847 w 1071847"/>
                <a:gd name="connsiteY3" fmla="*/ 2390849 h 2390849"/>
              </a:gdLst>
              <a:ahLst/>
              <a:cxnLst>
                <a:cxn ang="0">
                  <a:pos x="connsiteX0" y="connsiteY0"/>
                </a:cxn>
                <a:cxn ang="0">
                  <a:pos x="connsiteX1" y="connsiteY1"/>
                </a:cxn>
                <a:cxn ang="0">
                  <a:pos x="connsiteX2" y="connsiteY2"/>
                </a:cxn>
                <a:cxn ang="0">
                  <a:pos x="connsiteX3" y="connsiteY3"/>
                </a:cxn>
              </a:cxnLst>
              <a:rect l="l" t="t" r="r" b="b"/>
              <a:pathLst>
                <a:path w="1071847" h="2390849">
                  <a:moveTo>
                    <a:pt x="0" y="0"/>
                  </a:moveTo>
                  <a:lnTo>
                    <a:pt x="535923" y="0"/>
                  </a:lnTo>
                  <a:lnTo>
                    <a:pt x="535923" y="2390849"/>
                  </a:lnTo>
                  <a:lnTo>
                    <a:pt x="1071847" y="2390849"/>
                  </a:lnTo>
                </a:path>
              </a:pathLst>
            </a:custGeom>
            <a:noFill/>
            <a:ln>
              <a:solidFill>
                <a:srgbClr val="7394C5"/>
              </a:solidFill>
              <a:tailEnd type="triangle"/>
            </a:ln>
            <a:sp3d z="-40000" prstMaterial="matte"/>
          </p:spPr>
          <p:style>
            <a:lnRef idx="2">
              <a:scrgbClr r="0" g="0" b="0"/>
            </a:lnRef>
            <a:fillRef idx="0">
              <a:scrgbClr r="0" g="0" b="0"/>
            </a:fillRef>
            <a:effectRef idx="0">
              <a:schemeClr val="accent1">
                <a:tint val="90000"/>
                <a:hueOff val="0"/>
                <a:satOff val="0"/>
                <a:lumOff val="0"/>
                <a:alphaOff val="0"/>
              </a:schemeClr>
            </a:effectRef>
            <a:fontRef idx="minor">
              <a:schemeClr val="tx1">
                <a:hueOff val="0"/>
                <a:satOff val="0"/>
                <a:lumOff val="0"/>
                <a:alphaOff val="0"/>
              </a:schemeClr>
            </a:fontRef>
          </p:style>
          <p:txBody>
            <a:bodyPr spcFirstLastPara="0" vert="horz" wrap="square" lIns="483121" tIns="1129922" rIns="483121" bIns="1129922" numCol="1" spcCol="1270" anchor="ctr" anchorCtr="0">
              <a:noAutofit/>
            </a:bodyPr>
            <a:lstStyle/>
            <a:p>
              <a:pPr marL="0" lvl="0" indent="0" algn="ctr" defTabSz="400050">
                <a:lnSpc>
                  <a:spcPct val="90000"/>
                </a:lnSpc>
                <a:spcBef>
                  <a:spcPct val="0"/>
                </a:spcBef>
                <a:spcAft>
                  <a:spcPct val="35000"/>
                </a:spcAft>
                <a:buNone/>
              </a:pPr>
              <a:endParaRPr lang="en-GB" sz="900" kern="1200"/>
            </a:p>
          </p:txBody>
        </p:sp>
        <p:sp>
          <p:nvSpPr>
            <p:cNvPr id="12" name="Freeform 11">
              <a:extLst>
                <a:ext uri="{FF2B5EF4-FFF2-40B4-BE49-F238E27FC236}">
                  <a16:creationId xmlns:a16="http://schemas.microsoft.com/office/drawing/2014/main" id="{D1C1C381-C400-D8A7-F965-821E4D5E2098}"/>
                </a:ext>
              </a:extLst>
            </p:cNvPr>
            <p:cNvSpPr/>
            <p:nvPr/>
          </p:nvSpPr>
          <p:spPr>
            <a:xfrm>
              <a:off x="2579005" y="3323114"/>
              <a:ext cx="1071847" cy="1840746"/>
            </a:xfrm>
            <a:custGeom>
              <a:avLst/>
              <a:gdLst>
                <a:gd name="connsiteX0" fmla="*/ 0 w 1071847"/>
                <a:gd name="connsiteY0" fmla="*/ 0 h 1840746"/>
                <a:gd name="connsiteX1" fmla="*/ 535923 w 1071847"/>
                <a:gd name="connsiteY1" fmla="*/ 0 h 1840746"/>
                <a:gd name="connsiteX2" fmla="*/ 535923 w 1071847"/>
                <a:gd name="connsiteY2" fmla="*/ 1840746 h 1840746"/>
                <a:gd name="connsiteX3" fmla="*/ 1071847 w 1071847"/>
                <a:gd name="connsiteY3" fmla="*/ 1840746 h 1840746"/>
              </a:gdLst>
              <a:ahLst/>
              <a:cxnLst>
                <a:cxn ang="0">
                  <a:pos x="connsiteX0" y="connsiteY0"/>
                </a:cxn>
                <a:cxn ang="0">
                  <a:pos x="connsiteX1" y="connsiteY1"/>
                </a:cxn>
                <a:cxn ang="0">
                  <a:pos x="connsiteX2" y="connsiteY2"/>
                </a:cxn>
                <a:cxn ang="0">
                  <a:pos x="connsiteX3" y="connsiteY3"/>
                </a:cxn>
              </a:cxnLst>
              <a:rect l="l" t="t" r="r" b="b"/>
              <a:pathLst>
                <a:path w="1071847" h="1840746">
                  <a:moveTo>
                    <a:pt x="0" y="0"/>
                  </a:moveTo>
                  <a:lnTo>
                    <a:pt x="535923" y="0"/>
                  </a:lnTo>
                  <a:lnTo>
                    <a:pt x="535923" y="1840746"/>
                  </a:lnTo>
                  <a:lnTo>
                    <a:pt x="1071847" y="1840746"/>
                  </a:lnTo>
                </a:path>
              </a:pathLst>
            </a:custGeom>
            <a:noFill/>
            <a:ln>
              <a:solidFill>
                <a:srgbClr val="7394C5"/>
              </a:solidFill>
              <a:tailEnd type="triangle"/>
            </a:ln>
            <a:sp3d z="-40000" prstMaterial="matte"/>
          </p:spPr>
          <p:style>
            <a:lnRef idx="2">
              <a:scrgbClr r="0" g="0" b="0"/>
            </a:lnRef>
            <a:fillRef idx="0">
              <a:scrgbClr r="0" g="0" b="0"/>
            </a:fillRef>
            <a:effectRef idx="0">
              <a:schemeClr val="accent1">
                <a:tint val="90000"/>
                <a:hueOff val="0"/>
                <a:satOff val="0"/>
                <a:lumOff val="0"/>
                <a:alphaOff val="0"/>
              </a:schemeClr>
            </a:effectRef>
            <a:fontRef idx="minor">
              <a:schemeClr val="tx1">
                <a:hueOff val="0"/>
                <a:satOff val="0"/>
                <a:lumOff val="0"/>
                <a:alphaOff val="0"/>
              </a:schemeClr>
            </a:fontRef>
          </p:style>
          <p:txBody>
            <a:bodyPr spcFirstLastPara="0" vert="horz" wrap="square" lIns="495372" tIns="867122" rIns="495372" bIns="867121" numCol="1" spcCol="1270" anchor="ctr" anchorCtr="0">
              <a:noAutofit/>
            </a:bodyPr>
            <a:lstStyle/>
            <a:p>
              <a:pPr marL="0" lvl="0" indent="0" algn="ctr" defTabSz="355600">
                <a:lnSpc>
                  <a:spcPct val="90000"/>
                </a:lnSpc>
                <a:spcBef>
                  <a:spcPct val="0"/>
                </a:spcBef>
                <a:spcAft>
                  <a:spcPct val="35000"/>
                </a:spcAft>
                <a:buNone/>
              </a:pPr>
              <a:endParaRPr lang="en-GB" sz="800" kern="1200"/>
            </a:p>
          </p:txBody>
        </p:sp>
        <p:sp>
          <p:nvSpPr>
            <p:cNvPr id="13" name="Freeform 12">
              <a:extLst>
                <a:ext uri="{FF2B5EF4-FFF2-40B4-BE49-F238E27FC236}">
                  <a16:creationId xmlns:a16="http://schemas.microsoft.com/office/drawing/2014/main" id="{2FBF05F3-370B-9C39-C6A2-7E6534CE49D5}"/>
                </a:ext>
              </a:extLst>
            </p:cNvPr>
            <p:cNvSpPr/>
            <p:nvPr/>
          </p:nvSpPr>
          <p:spPr>
            <a:xfrm>
              <a:off x="2579005" y="3323114"/>
              <a:ext cx="1071847" cy="599747"/>
            </a:xfrm>
            <a:custGeom>
              <a:avLst/>
              <a:gdLst>
                <a:gd name="connsiteX0" fmla="*/ 0 w 1071847"/>
                <a:gd name="connsiteY0" fmla="*/ 0 h 599747"/>
                <a:gd name="connsiteX1" fmla="*/ 535923 w 1071847"/>
                <a:gd name="connsiteY1" fmla="*/ 0 h 599747"/>
                <a:gd name="connsiteX2" fmla="*/ 535923 w 1071847"/>
                <a:gd name="connsiteY2" fmla="*/ 599747 h 599747"/>
                <a:gd name="connsiteX3" fmla="*/ 1071847 w 1071847"/>
                <a:gd name="connsiteY3" fmla="*/ 599747 h 599747"/>
              </a:gdLst>
              <a:ahLst/>
              <a:cxnLst>
                <a:cxn ang="0">
                  <a:pos x="connsiteX0" y="connsiteY0"/>
                </a:cxn>
                <a:cxn ang="0">
                  <a:pos x="connsiteX1" y="connsiteY1"/>
                </a:cxn>
                <a:cxn ang="0">
                  <a:pos x="connsiteX2" y="connsiteY2"/>
                </a:cxn>
                <a:cxn ang="0">
                  <a:pos x="connsiteX3" y="connsiteY3"/>
                </a:cxn>
              </a:cxnLst>
              <a:rect l="l" t="t" r="r" b="b"/>
              <a:pathLst>
                <a:path w="1071847" h="599747">
                  <a:moveTo>
                    <a:pt x="0" y="0"/>
                  </a:moveTo>
                  <a:lnTo>
                    <a:pt x="535923" y="0"/>
                  </a:lnTo>
                  <a:lnTo>
                    <a:pt x="535923" y="599747"/>
                  </a:lnTo>
                  <a:lnTo>
                    <a:pt x="1071847" y="599747"/>
                  </a:lnTo>
                </a:path>
              </a:pathLst>
            </a:custGeom>
            <a:noFill/>
            <a:ln>
              <a:solidFill>
                <a:srgbClr val="7394C5"/>
              </a:solidFill>
              <a:tailEnd type="triangle"/>
            </a:ln>
            <a:sp3d z="-40000" prstMaterial="matte"/>
          </p:spPr>
          <p:style>
            <a:lnRef idx="2">
              <a:scrgbClr r="0" g="0" b="0"/>
            </a:lnRef>
            <a:fillRef idx="0">
              <a:scrgbClr r="0" g="0" b="0"/>
            </a:fillRef>
            <a:effectRef idx="0">
              <a:schemeClr val="accent1">
                <a:tint val="90000"/>
                <a:hueOff val="0"/>
                <a:satOff val="0"/>
                <a:lumOff val="0"/>
                <a:alphaOff val="0"/>
              </a:schemeClr>
            </a:effectRef>
            <a:fontRef idx="minor">
              <a:schemeClr val="tx1">
                <a:hueOff val="0"/>
                <a:satOff val="0"/>
                <a:lumOff val="0"/>
                <a:alphaOff val="0"/>
              </a:schemeClr>
            </a:fontRef>
          </p:style>
          <p:txBody>
            <a:bodyPr spcFirstLastPara="0" vert="horz" wrap="square" lIns="517918" tIns="269168" rIns="517918" bIns="269168" numCol="1" spcCol="1270" anchor="ctr" anchorCtr="0">
              <a:noAutofit/>
            </a:bodyPr>
            <a:lstStyle/>
            <a:p>
              <a:pPr marL="0" lvl="0" indent="0" algn="ctr" defTabSz="222250">
                <a:lnSpc>
                  <a:spcPct val="90000"/>
                </a:lnSpc>
                <a:spcBef>
                  <a:spcPct val="0"/>
                </a:spcBef>
                <a:spcAft>
                  <a:spcPct val="35000"/>
                </a:spcAft>
                <a:buNone/>
              </a:pPr>
              <a:endParaRPr lang="en-GB" sz="500" kern="1200"/>
            </a:p>
          </p:txBody>
        </p:sp>
        <p:sp>
          <p:nvSpPr>
            <p:cNvPr id="14" name="Freeform 13">
              <a:extLst>
                <a:ext uri="{FF2B5EF4-FFF2-40B4-BE49-F238E27FC236}">
                  <a16:creationId xmlns:a16="http://schemas.microsoft.com/office/drawing/2014/main" id="{86FC9013-206B-DC3D-6FFA-02E4078232F9}"/>
                </a:ext>
              </a:extLst>
            </p:cNvPr>
            <p:cNvSpPr/>
            <p:nvPr/>
          </p:nvSpPr>
          <p:spPr>
            <a:xfrm>
              <a:off x="2579005" y="3323114"/>
              <a:ext cx="1071847" cy="1175903"/>
            </a:xfrm>
            <a:custGeom>
              <a:avLst/>
              <a:gdLst>
                <a:gd name="connsiteX0" fmla="*/ 0 w 1071847"/>
                <a:gd name="connsiteY0" fmla="*/ 0 h 1175903"/>
                <a:gd name="connsiteX1" fmla="*/ 535923 w 1071847"/>
                <a:gd name="connsiteY1" fmla="*/ 0 h 1175903"/>
                <a:gd name="connsiteX2" fmla="*/ 535923 w 1071847"/>
                <a:gd name="connsiteY2" fmla="*/ 1175903 h 1175903"/>
                <a:gd name="connsiteX3" fmla="*/ 1071847 w 1071847"/>
                <a:gd name="connsiteY3" fmla="*/ 1175903 h 1175903"/>
              </a:gdLst>
              <a:ahLst/>
              <a:cxnLst>
                <a:cxn ang="0">
                  <a:pos x="connsiteX0" y="connsiteY0"/>
                </a:cxn>
                <a:cxn ang="0">
                  <a:pos x="connsiteX1" y="connsiteY1"/>
                </a:cxn>
                <a:cxn ang="0">
                  <a:pos x="connsiteX2" y="connsiteY2"/>
                </a:cxn>
                <a:cxn ang="0">
                  <a:pos x="connsiteX3" y="connsiteY3"/>
                </a:cxn>
              </a:cxnLst>
              <a:rect l="l" t="t" r="r" b="b"/>
              <a:pathLst>
                <a:path w="1071847" h="1175903">
                  <a:moveTo>
                    <a:pt x="0" y="0"/>
                  </a:moveTo>
                  <a:lnTo>
                    <a:pt x="535923" y="0"/>
                  </a:lnTo>
                  <a:lnTo>
                    <a:pt x="535923" y="1175903"/>
                  </a:lnTo>
                  <a:lnTo>
                    <a:pt x="1071847" y="1175903"/>
                  </a:lnTo>
                </a:path>
              </a:pathLst>
            </a:custGeom>
            <a:noFill/>
            <a:ln>
              <a:solidFill>
                <a:srgbClr val="7394C5"/>
              </a:solidFill>
              <a:tailEnd type="triangle"/>
            </a:ln>
            <a:sp3d z="-40000" prstMaterial="matte"/>
          </p:spPr>
          <p:style>
            <a:lnRef idx="2">
              <a:scrgbClr r="0" g="0" b="0"/>
            </a:lnRef>
            <a:fillRef idx="0">
              <a:scrgbClr r="0" g="0" b="0"/>
            </a:fillRef>
            <a:effectRef idx="0">
              <a:schemeClr val="accent1">
                <a:tint val="90000"/>
                <a:hueOff val="0"/>
                <a:satOff val="0"/>
                <a:lumOff val="0"/>
                <a:alphaOff val="0"/>
              </a:schemeClr>
            </a:effectRef>
            <a:fontRef idx="minor">
              <a:schemeClr val="tx1">
                <a:hueOff val="0"/>
                <a:satOff val="0"/>
                <a:lumOff val="0"/>
                <a:alphaOff val="0"/>
              </a:schemeClr>
            </a:fontRef>
          </p:style>
          <p:txBody>
            <a:bodyPr spcFirstLastPara="0" vert="horz" wrap="square" lIns="508847" tIns="548175" rIns="508845" bIns="548173" numCol="1" spcCol="1270" anchor="ctr" anchorCtr="0">
              <a:noAutofit/>
            </a:bodyPr>
            <a:lstStyle/>
            <a:p>
              <a:pPr marL="0" lvl="0" indent="0" algn="ctr" defTabSz="266700">
                <a:lnSpc>
                  <a:spcPct val="90000"/>
                </a:lnSpc>
                <a:spcBef>
                  <a:spcPct val="0"/>
                </a:spcBef>
                <a:spcAft>
                  <a:spcPct val="35000"/>
                </a:spcAft>
                <a:buNone/>
              </a:pPr>
              <a:endParaRPr lang="en-GB" sz="600" kern="1200"/>
            </a:p>
          </p:txBody>
        </p:sp>
        <p:sp>
          <p:nvSpPr>
            <p:cNvPr id="15" name="Freeform 14">
              <a:extLst>
                <a:ext uri="{FF2B5EF4-FFF2-40B4-BE49-F238E27FC236}">
                  <a16:creationId xmlns:a16="http://schemas.microsoft.com/office/drawing/2014/main" id="{B3250A92-266F-F80B-5AB1-5FCF0E9FC0E9}"/>
                </a:ext>
              </a:extLst>
            </p:cNvPr>
            <p:cNvSpPr/>
            <p:nvPr/>
          </p:nvSpPr>
          <p:spPr>
            <a:xfrm>
              <a:off x="1079031" y="3090902"/>
              <a:ext cx="2535524" cy="464425"/>
            </a:xfrm>
            <a:custGeom>
              <a:avLst/>
              <a:gdLst>
                <a:gd name="connsiteX0" fmla="*/ 0 w 2535524"/>
                <a:gd name="connsiteY0" fmla="*/ 77406 h 464425"/>
                <a:gd name="connsiteX1" fmla="*/ 77406 w 2535524"/>
                <a:gd name="connsiteY1" fmla="*/ 0 h 464425"/>
                <a:gd name="connsiteX2" fmla="*/ 2458118 w 2535524"/>
                <a:gd name="connsiteY2" fmla="*/ 0 h 464425"/>
                <a:gd name="connsiteX3" fmla="*/ 2535524 w 2535524"/>
                <a:gd name="connsiteY3" fmla="*/ 77406 h 464425"/>
                <a:gd name="connsiteX4" fmla="*/ 2535524 w 2535524"/>
                <a:gd name="connsiteY4" fmla="*/ 387019 h 464425"/>
                <a:gd name="connsiteX5" fmla="*/ 2458118 w 2535524"/>
                <a:gd name="connsiteY5" fmla="*/ 464425 h 464425"/>
                <a:gd name="connsiteX6" fmla="*/ 77406 w 2535524"/>
                <a:gd name="connsiteY6" fmla="*/ 464425 h 464425"/>
                <a:gd name="connsiteX7" fmla="*/ 0 w 2535524"/>
                <a:gd name="connsiteY7" fmla="*/ 387019 h 464425"/>
                <a:gd name="connsiteX8" fmla="*/ 0 w 2535524"/>
                <a:gd name="connsiteY8" fmla="*/ 77406 h 464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35524" h="464425">
                  <a:moveTo>
                    <a:pt x="0" y="77406"/>
                  </a:moveTo>
                  <a:cubicBezTo>
                    <a:pt x="0" y="34656"/>
                    <a:pt x="34656" y="0"/>
                    <a:pt x="77406" y="0"/>
                  </a:cubicBezTo>
                  <a:lnTo>
                    <a:pt x="2458118" y="0"/>
                  </a:lnTo>
                  <a:cubicBezTo>
                    <a:pt x="2500868" y="0"/>
                    <a:pt x="2535524" y="34656"/>
                    <a:pt x="2535524" y="77406"/>
                  </a:cubicBezTo>
                  <a:lnTo>
                    <a:pt x="2535524" y="387019"/>
                  </a:lnTo>
                  <a:cubicBezTo>
                    <a:pt x="2535524" y="429769"/>
                    <a:pt x="2500868" y="464425"/>
                    <a:pt x="2458118" y="464425"/>
                  </a:cubicBezTo>
                  <a:lnTo>
                    <a:pt x="77406" y="464425"/>
                  </a:lnTo>
                  <a:cubicBezTo>
                    <a:pt x="34656" y="464425"/>
                    <a:pt x="0" y="429769"/>
                    <a:pt x="0" y="387019"/>
                  </a:cubicBezTo>
                  <a:lnTo>
                    <a:pt x="0" y="77406"/>
                  </a:lnTo>
                  <a:close/>
                </a:path>
              </a:pathLst>
            </a:custGeom>
            <a:solidFill>
              <a:schemeClr val="bg2"/>
            </a:solidFill>
            <a:scene3d>
              <a:camera prst="orthographicFront"/>
              <a:lightRig rig="chilly" dir="t"/>
            </a:scene3d>
            <a:sp3d prstMaterial="translucentPowder">
              <a:bevelT w="127000" h="25400" prst="softRound"/>
            </a:sp3d>
          </p:spPr>
          <p:style>
            <a:lnRef idx="0">
              <a:schemeClr val="lt1">
                <a:hueOff val="0"/>
                <a:satOff val="0"/>
                <a:lumOff val="0"/>
                <a:alphaOff val="0"/>
              </a:schemeClr>
            </a:lnRef>
            <a:fillRef idx="1">
              <a:scrgbClr r="0" g="0" b="0"/>
            </a:fillRef>
            <a:effectRef idx="0">
              <a:schemeClr val="accent1">
                <a:alpha val="80000"/>
                <a:hueOff val="0"/>
                <a:satOff val="0"/>
                <a:lumOff val="0"/>
                <a:alphaOff val="0"/>
              </a:schemeClr>
            </a:effectRef>
            <a:fontRef idx="minor">
              <a:schemeClr val="lt1"/>
            </a:fontRef>
          </p:style>
          <p:txBody>
            <a:bodyPr spcFirstLastPara="0" vert="horz" wrap="square" lIns="33466" tIns="33466" rIns="33466" bIns="33466" numCol="1" spcCol="1270" anchor="ctr" anchorCtr="0">
              <a:noAutofit/>
            </a:bodyPr>
            <a:lstStyle/>
            <a:p>
              <a:pPr marL="0" lvl="0" indent="0" algn="ctr" defTabSz="755650">
                <a:lnSpc>
                  <a:spcPct val="90000"/>
                </a:lnSpc>
                <a:spcBef>
                  <a:spcPct val="0"/>
                </a:spcBef>
                <a:spcAft>
                  <a:spcPct val="35000"/>
                </a:spcAft>
                <a:buNone/>
              </a:pPr>
              <a:r>
                <a:rPr lang="en-GB" sz="1700" kern="1200"/>
                <a:t>Theorem Prover Systems</a:t>
              </a:r>
            </a:p>
          </p:txBody>
        </p:sp>
        <p:sp>
          <p:nvSpPr>
            <p:cNvPr id="16" name="Freeform 15">
              <a:extLst>
                <a:ext uri="{FF2B5EF4-FFF2-40B4-BE49-F238E27FC236}">
                  <a16:creationId xmlns:a16="http://schemas.microsoft.com/office/drawing/2014/main" id="{E2745825-0B38-471C-8FEA-DD22F6B726AE}"/>
                </a:ext>
              </a:extLst>
            </p:cNvPr>
            <p:cNvSpPr/>
            <p:nvPr/>
          </p:nvSpPr>
          <p:spPr>
            <a:xfrm>
              <a:off x="3650853" y="4293817"/>
              <a:ext cx="4071600" cy="410402"/>
            </a:xfrm>
            <a:custGeom>
              <a:avLst/>
              <a:gdLst>
                <a:gd name="connsiteX0" fmla="*/ 0 w 4071600"/>
                <a:gd name="connsiteY0" fmla="*/ 68402 h 410402"/>
                <a:gd name="connsiteX1" fmla="*/ 68402 w 4071600"/>
                <a:gd name="connsiteY1" fmla="*/ 0 h 410402"/>
                <a:gd name="connsiteX2" fmla="*/ 4003198 w 4071600"/>
                <a:gd name="connsiteY2" fmla="*/ 0 h 410402"/>
                <a:gd name="connsiteX3" fmla="*/ 4071600 w 4071600"/>
                <a:gd name="connsiteY3" fmla="*/ 68402 h 410402"/>
                <a:gd name="connsiteX4" fmla="*/ 4071600 w 4071600"/>
                <a:gd name="connsiteY4" fmla="*/ 342000 h 410402"/>
                <a:gd name="connsiteX5" fmla="*/ 4003198 w 4071600"/>
                <a:gd name="connsiteY5" fmla="*/ 410402 h 410402"/>
                <a:gd name="connsiteX6" fmla="*/ 68402 w 4071600"/>
                <a:gd name="connsiteY6" fmla="*/ 410402 h 410402"/>
                <a:gd name="connsiteX7" fmla="*/ 0 w 4071600"/>
                <a:gd name="connsiteY7" fmla="*/ 342000 h 410402"/>
                <a:gd name="connsiteX8" fmla="*/ 0 w 4071600"/>
                <a:gd name="connsiteY8" fmla="*/ 68402 h 410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71600" h="410402">
                  <a:moveTo>
                    <a:pt x="0" y="68402"/>
                  </a:moveTo>
                  <a:cubicBezTo>
                    <a:pt x="0" y="30625"/>
                    <a:pt x="30625" y="0"/>
                    <a:pt x="68402" y="0"/>
                  </a:cubicBezTo>
                  <a:lnTo>
                    <a:pt x="4003198" y="0"/>
                  </a:lnTo>
                  <a:cubicBezTo>
                    <a:pt x="4040975" y="0"/>
                    <a:pt x="4071600" y="30625"/>
                    <a:pt x="4071600" y="68402"/>
                  </a:cubicBezTo>
                  <a:lnTo>
                    <a:pt x="4071600" y="342000"/>
                  </a:lnTo>
                  <a:cubicBezTo>
                    <a:pt x="4071600" y="379777"/>
                    <a:pt x="4040975" y="410402"/>
                    <a:pt x="4003198" y="410402"/>
                  </a:cubicBezTo>
                  <a:lnTo>
                    <a:pt x="68402" y="410402"/>
                  </a:lnTo>
                  <a:cubicBezTo>
                    <a:pt x="30625" y="410402"/>
                    <a:pt x="0" y="379777"/>
                    <a:pt x="0" y="342000"/>
                  </a:cubicBezTo>
                  <a:lnTo>
                    <a:pt x="0" y="68402"/>
                  </a:lnTo>
                  <a:close/>
                </a:path>
              </a:pathLst>
            </a:custGeom>
            <a:solidFill>
              <a:srgbClr val="1F487E"/>
            </a:solidFill>
            <a:ln>
              <a:solidFill>
                <a:schemeClr val="lt1">
                  <a:hueOff val="0"/>
                  <a:satOff val="0"/>
                  <a:lumOff val="0"/>
                  <a:alpha val="0"/>
                </a:schemeClr>
              </a:solidFill>
            </a:ln>
            <a:scene3d>
              <a:camera prst="orthographicFront"/>
              <a:lightRig rig="chilly" dir="t"/>
            </a:scene3d>
            <a:sp3d prstMaterial="translucentPowder">
              <a:bevelT w="127000" h="25400" prst="softRound"/>
            </a:sp3d>
          </p:spPr>
          <p:style>
            <a:lnRef idx="0">
              <a:scrgbClr r="0" g="0" b="0"/>
            </a:lnRef>
            <a:fillRef idx="1">
              <a:scrgbClr r="0" g="0" b="0"/>
            </a:fillRef>
            <a:effectRef idx="0">
              <a:schemeClr val="accent1">
                <a:alpha val="70000"/>
                <a:hueOff val="0"/>
                <a:satOff val="0"/>
                <a:lumOff val="0"/>
                <a:alphaOff val="0"/>
              </a:schemeClr>
            </a:effectRef>
            <a:fontRef idx="minor">
              <a:schemeClr val="lt1"/>
            </a:fontRef>
          </p:style>
          <p:txBody>
            <a:bodyPr spcFirstLastPara="0" vert="horz" wrap="square" lIns="28289" tIns="28289" rIns="28289" bIns="28289" numCol="1" spcCol="1270" anchor="ctr" anchorCtr="0">
              <a:noAutofit/>
            </a:bodyPr>
            <a:lstStyle/>
            <a:p>
              <a:pPr marL="0" lvl="0" indent="0" algn="ctr" defTabSz="577850">
                <a:lnSpc>
                  <a:spcPct val="90000"/>
                </a:lnSpc>
                <a:spcBef>
                  <a:spcPct val="0"/>
                </a:spcBef>
                <a:spcAft>
                  <a:spcPct val="35000"/>
                </a:spcAft>
                <a:buNone/>
              </a:pPr>
              <a:r>
                <a:rPr lang="en-GB" sz="1300" kern="1200"/>
                <a:t>Isabelle</a:t>
              </a:r>
            </a:p>
          </p:txBody>
        </p:sp>
        <p:sp>
          <p:nvSpPr>
            <p:cNvPr id="17" name="Freeform 16">
              <a:extLst>
                <a:ext uri="{FF2B5EF4-FFF2-40B4-BE49-F238E27FC236}">
                  <a16:creationId xmlns:a16="http://schemas.microsoft.com/office/drawing/2014/main" id="{2EF8049F-8D22-34CC-4ED2-BD71D49FE4D3}"/>
                </a:ext>
              </a:extLst>
            </p:cNvPr>
            <p:cNvSpPr/>
            <p:nvPr/>
          </p:nvSpPr>
          <p:spPr>
            <a:xfrm>
              <a:off x="3650853" y="3717318"/>
              <a:ext cx="4071600" cy="411087"/>
            </a:xfrm>
            <a:custGeom>
              <a:avLst/>
              <a:gdLst>
                <a:gd name="connsiteX0" fmla="*/ 0 w 4071600"/>
                <a:gd name="connsiteY0" fmla="*/ 68516 h 411087"/>
                <a:gd name="connsiteX1" fmla="*/ 68516 w 4071600"/>
                <a:gd name="connsiteY1" fmla="*/ 0 h 411087"/>
                <a:gd name="connsiteX2" fmla="*/ 4003084 w 4071600"/>
                <a:gd name="connsiteY2" fmla="*/ 0 h 411087"/>
                <a:gd name="connsiteX3" fmla="*/ 4071600 w 4071600"/>
                <a:gd name="connsiteY3" fmla="*/ 68516 h 411087"/>
                <a:gd name="connsiteX4" fmla="*/ 4071600 w 4071600"/>
                <a:gd name="connsiteY4" fmla="*/ 342571 h 411087"/>
                <a:gd name="connsiteX5" fmla="*/ 4003084 w 4071600"/>
                <a:gd name="connsiteY5" fmla="*/ 411087 h 411087"/>
                <a:gd name="connsiteX6" fmla="*/ 68516 w 4071600"/>
                <a:gd name="connsiteY6" fmla="*/ 411087 h 411087"/>
                <a:gd name="connsiteX7" fmla="*/ 0 w 4071600"/>
                <a:gd name="connsiteY7" fmla="*/ 342571 h 411087"/>
                <a:gd name="connsiteX8" fmla="*/ 0 w 4071600"/>
                <a:gd name="connsiteY8" fmla="*/ 68516 h 411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71600" h="411087">
                  <a:moveTo>
                    <a:pt x="0" y="68516"/>
                  </a:moveTo>
                  <a:cubicBezTo>
                    <a:pt x="0" y="30676"/>
                    <a:pt x="30676" y="0"/>
                    <a:pt x="68516" y="0"/>
                  </a:cubicBezTo>
                  <a:lnTo>
                    <a:pt x="4003084" y="0"/>
                  </a:lnTo>
                  <a:cubicBezTo>
                    <a:pt x="4040924" y="0"/>
                    <a:pt x="4071600" y="30676"/>
                    <a:pt x="4071600" y="68516"/>
                  </a:cubicBezTo>
                  <a:lnTo>
                    <a:pt x="4071600" y="342571"/>
                  </a:lnTo>
                  <a:cubicBezTo>
                    <a:pt x="4071600" y="380411"/>
                    <a:pt x="4040924" y="411087"/>
                    <a:pt x="4003084" y="411087"/>
                  </a:cubicBezTo>
                  <a:lnTo>
                    <a:pt x="68516" y="411087"/>
                  </a:lnTo>
                  <a:cubicBezTo>
                    <a:pt x="30676" y="411087"/>
                    <a:pt x="0" y="380411"/>
                    <a:pt x="0" y="342571"/>
                  </a:cubicBezTo>
                  <a:lnTo>
                    <a:pt x="0" y="68516"/>
                  </a:lnTo>
                  <a:close/>
                </a:path>
              </a:pathLst>
            </a:custGeom>
            <a:solidFill>
              <a:srgbClr val="1F487E"/>
            </a:solidFill>
            <a:effectLst>
              <a:outerShdw dist="50800" dir="5400000" sx="1000" sy="1000" algn="ctr" rotWithShape="0">
                <a:srgbClr val="000000"/>
              </a:outerShdw>
            </a:effectLst>
            <a:scene3d>
              <a:camera prst="orthographicFront"/>
              <a:lightRig rig="chilly" dir="t"/>
            </a:scene3d>
            <a:sp3d prstMaterial="translucentPowder">
              <a:bevelT w="127000" h="25400" prst="softRound"/>
            </a:sp3d>
          </p:spPr>
          <p:style>
            <a:lnRef idx="0">
              <a:schemeClr val="lt1">
                <a:hueOff val="0"/>
                <a:satOff val="0"/>
                <a:lumOff val="0"/>
                <a:alphaOff val="0"/>
              </a:schemeClr>
            </a:lnRef>
            <a:fillRef idx="1">
              <a:scrgbClr r="0" g="0" b="0"/>
            </a:fillRef>
            <a:effectRef idx="0">
              <a:scrgbClr r="0" g="0" b="0"/>
            </a:effectRef>
            <a:fontRef idx="minor">
              <a:schemeClr val="lt1"/>
            </a:fontRef>
          </p:style>
          <p:txBody>
            <a:bodyPr spcFirstLastPara="0" vert="horz" wrap="square" lIns="28323" tIns="28323" rIns="28323" bIns="28323" numCol="1" spcCol="1270" anchor="ctr" anchorCtr="0">
              <a:noAutofit/>
            </a:bodyPr>
            <a:lstStyle/>
            <a:p>
              <a:pPr marL="0" lvl="0" indent="0" algn="ctr" defTabSz="577850">
                <a:lnSpc>
                  <a:spcPct val="90000"/>
                </a:lnSpc>
                <a:spcBef>
                  <a:spcPct val="0"/>
                </a:spcBef>
                <a:spcAft>
                  <a:spcPct val="35000"/>
                </a:spcAft>
                <a:buNone/>
              </a:pPr>
              <a:r>
                <a:rPr lang="en-GB" sz="1300" kern="1200"/>
                <a:t>IMPS (Interactive Mathematical Proof System)</a:t>
              </a:r>
            </a:p>
          </p:txBody>
        </p:sp>
        <p:sp>
          <p:nvSpPr>
            <p:cNvPr id="18" name="Freeform 17">
              <a:extLst>
                <a:ext uri="{FF2B5EF4-FFF2-40B4-BE49-F238E27FC236}">
                  <a16:creationId xmlns:a16="http://schemas.microsoft.com/office/drawing/2014/main" id="{AFBC5D30-368B-7361-DBD2-111FB853F02F}"/>
                </a:ext>
              </a:extLst>
            </p:cNvPr>
            <p:cNvSpPr/>
            <p:nvPr/>
          </p:nvSpPr>
          <p:spPr>
            <a:xfrm>
              <a:off x="3650853" y="4958659"/>
              <a:ext cx="4100390" cy="410402"/>
            </a:xfrm>
            <a:custGeom>
              <a:avLst/>
              <a:gdLst>
                <a:gd name="connsiteX0" fmla="*/ 0 w 4100390"/>
                <a:gd name="connsiteY0" fmla="*/ 68402 h 410402"/>
                <a:gd name="connsiteX1" fmla="*/ 68402 w 4100390"/>
                <a:gd name="connsiteY1" fmla="*/ 0 h 410402"/>
                <a:gd name="connsiteX2" fmla="*/ 4031988 w 4100390"/>
                <a:gd name="connsiteY2" fmla="*/ 0 h 410402"/>
                <a:gd name="connsiteX3" fmla="*/ 4100390 w 4100390"/>
                <a:gd name="connsiteY3" fmla="*/ 68402 h 410402"/>
                <a:gd name="connsiteX4" fmla="*/ 4100390 w 4100390"/>
                <a:gd name="connsiteY4" fmla="*/ 342000 h 410402"/>
                <a:gd name="connsiteX5" fmla="*/ 4031988 w 4100390"/>
                <a:gd name="connsiteY5" fmla="*/ 410402 h 410402"/>
                <a:gd name="connsiteX6" fmla="*/ 68402 w 4100390"/>
                <a:gd name="connsiteY6" fmla="*/ 410402 h 410402"/>
                <a:gd name="connsiteX7" fmla="*/ 0 w 4100390"/>
                <a:gd name="connsiteY7" fmla="*/ 342000 h 410402"/>
                <a:gd name="connsiteX8" fmla="*/ 0 w 4100390"/>
                <a:gd name="connsiteY8" fmla="*/ 68402 h 410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0390" h="410402">
                  <a:moveTo>
                    <a:pt x="0" y="68402"/>
                  </a:moveTo>
                  <a:cubicBezTo>
                    <a:pt x="0" y="30625"/>
                    <a:pt x="30625" y="0"/>
                    <a:pt x="68402" y="0"/>
                  </a:cubicBezTo>
                  <a:lnTo>
                    <a:pt x="4031988" y="0"/>
                  </a:lnTo>
                  <a:cubicBezTo>
                    <a:pt x="4069765" y="0"/>
                    <a:pt x="4100390" y="30625"/>
                    <a:pt x="4100390" y="68402"/>
                  </a:cubicBezTo>
                  <a:lnTo>
                    <a:pt x="4100390" y="342000"/>
                  </a:lnTo>
                  <a:cubicBezTo>
                    <a:pt x="4100390" y="379777"/>
                    <a:pt x="4069765" y="410402"/>
                    <a:pt x="4031988" y="410402"/>
                  </a:cubicBezTo>
                  <a:lnTo>
                    <a:pt x="68402" y="410402"/>
                  </a:lnTo>
                  <a:cubicBezTo>
                    <a:pt x="30625" y="410402"/>
                    <a:pt x="0" y="379777"/>
                    <a:pt x="0" y="342000"/>
                  </a:cubicBezTo>
                  <a:lnTo>
                    <a:pt x="0" y="68402"/>
                  </a:lnTo>
                  <a:close/>
                </a:path>
              </a:pathLst>
            </a:custGeom>
            <a:solidFill>
              <a:srgbClr val="1F487E">
                <a:alpha val="70000"/>
              </a:srgbClr>
            </a:solidFill>
            <a:scene3d>
              <a:camera prst="orthographicFront"/>
              <a:lightRig rig="chilly" dir="t"/>
            </a:scene3d>
            <a:sp3d prstMaterial="translucentPowder">
              <a:bevelT w="127000" h="25400" prst="softRound"/>
            </a:sp3d>
          </p:spPr>
          <p:style>
            <a:lnRef idx="0">
              <a:schemeClr val="lt1">
                <a:hueOff val="0"/>
                <a:satOff val="0"/>
                <a:lumOff val="0"/>
                <a:alphaOff val="0"/>
              </a:schemeClr>
            </a:lnRef>
            <a:fillRef idx="1">
              <a:scrgbClr r="0" g="0" b="0"/>
            </a:fillRef>
            <a:effectRef idx="0">
              <a:schemeClr val="accent1">
                <a:alpha val="70000"/>
                <a:hueOff val="0"/>
                <a:satOff val="0"/>
                <a:lumOff val="0"/>
                <a:alphaOff val="0"/>
              </a:schemeClr>
            </a:effectRef>
            <a:fontRef idx="minor">
              <a:schemeClr val="lt1"/>
            </a:fontRef>
          </p:style>
          <p:txBody>
            <a:bodyPr spcFirstLastPara="0" vert="horz" wrap="square" lIns="28289" tIns="28289" rIns="28289" bIns="28289" numCol="1" spcCol="1270" anchor="ctr" anchorCtr="0">
              <a:noAutofit/>
            </a:bodyPr>
            <a:lstStyle/>
            <a:p>
              <a:pPr marL="0" lvl="0" indent="0" algn="ctr" defTabSz="577850">
                <a:lnSpc>
                  <a:spcPct val="90000"/>
                </a:lnSpc>
                <a:spcBef>
                  <a:spcPct val="0"/>
                </a:spcBef>
                <a:spcAft>
                  <a:spcPct val="35000"/>
                </a:spcAft>
                <a:buNone/>
              </a:pPr>
              <a:r>
                <a:rPr lang="en-GB" sz="1300" kern="1200"/>
                <a:t>HOL (Higher Order Logic Theorem Proving System)</a:t>
              </a:r>
            </a:p>
          </p:txBody>
        </p:sp>
        <p:sp>
          <p:nvSpPr>
            <p:cNvPr id="19" name="Freeform 18">
              <a:extLst>
                <a:ext uri="{FF2B5EF4-FFF2-40B4-BE49-F238E27FC236}">
                  <a16:creationId xmlns:a16="http://schemas.microsoft.com/office/drawing/2014/main" id="{B7DFD513-AD7E-6D1B-4BC1-CA34DB65D964}"/>
                </a:ext>
              </a:extLst>
            </p:cNvPr>
            <p:cNvSpPr/>
            <p:nvPr/>
          </p:nvSpPr>
          <p:spPr>
            <a:xfrm>
              <a:off x="3650853" y="5508763"/>
              <a:ext cx="4100390" cy="410402"/>
            </a:xfrm>
            <a:custGeom>
              <a:avLst/>
              <a:gdLst>
                <a:gd name="connsiteX0" fmla="*/ 0 w 4100390"/>
                <a:gd name="connsiteY0" fmla="*/ 68402 h 410402"/>
                <a:gd name="connsiteX1" fmla="*/ 68402 w 4100390"/>
                <a:gd name="connsiteY1" fmla="*/ 0 h 410402"/>
                <a:gd name="connsiteX2" fmla="*/ 4031988 w 4100390"/>
                <a:gd name="connsiteY2" fmla="*/ 0 h 410402"/>
                <a:gd name="connsiteX3" fmla="*/ 4100390 w 4100390"/>
                <a:gd name="connsiteY3" fmla="*/ 68402 h 410402"/>
                <a:gd name="connsiteX4" fmla="*/ 4100390 w 4100390"/>
                <a:gd name="connsiteY4" fmla="*/ 342000 h 410402"/>
                <a:gd name="connsiteX5" fmla="*/ 4031988 w 4100390"/>
                <a:gd name="connsiteY5" fmla="*/ 410402 h 410402"/>
                <a:gd name="connsiteX6" fmla="*/ 68402 w 4100390"/>
                <a:gd name="connsiteY6" fmla="*/ 410402 h 410402"/>
                <a:gd name="connsiteX7" fmla="*/ 0 w 4100390"/>
                <a:gd name="connsiteY7" fmla="*/ 342000 h 410402"/>
                <a:gd name="connsiteX8" fmla="*/ 0 w 4100390"/>
                <a:gd name="connsiteY8" fmla="*/ 68402 h 410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0390" h="410402">
                  <a:moveTo>
                    <a:pt x="0" y="68402"/>
                  </a:moveTo>
                  <a:cubicBezTo>
                    <a:pt x="0" y="30625"/>
                    <a:pt x="30625" y="0"/>
                    <a:pt x="68402" y="0"/>
                  </a:cubicBezTo>
                  <a:lnTo>
                    <a:pt x="4031988" y="0"/>
                  </a:lnTo>
                  <a:cubicBezTo>
                    <a:pt x="4069765" y="0"/>
                    <a:pt x="4100390" y="30625"/>
                    <a:pt x="4100390" y="68402"/>
                  </a:cubicBezTo>
                  <a:lnTo>
                    <a:pt x="4100390" y="342000"/>
                  </a:lnTo>
                  <a:cubicBezTo>
                    <a:pt x="4100390" y="379777"/>
                    <a:pt x="4069765" y="410402"/>
                    <a:pt x="4031988" y="410402"/>
                  </a:cubicBezTo>
                  <a:lnTo>
                    <a:pt x="68402" y="410402"/>
                  </a:lnTo>
                  <a:cubicBezTo>
                    <a:pt x="30625" y="410402"/>
                    <a:pt x="0" y="379777"/>
                    <a:pt x="0" y="342000"/>
                  </a:cubicBezTo>
                  <a:lnTo>
                    <a:pt x="0" y="68402"/>
                  </a:lnTo>
                  <a:close/>
                </a:path>
              </a:pathLst>
            </a:custGeom>
            <a:solidFill>
              <a:srgbClr val="1F487E">
                <a:alpha val="70000"/>
              </a:srgbClr>
            </a:solidFill>
            <a:scene3d>
              <a:camera prst="orthographicFront"/>
              <a:lightRig rig="chilly" dir="t"/>
            </a:scene3d>
            <a:sp3d prstMaterial="translucentPowder">
              <a:bevelT w="127000" h="25400" prst="softRound"/>
            </a:sp3d>
          </p:spPr>
          <p:style>
            <a:lnRef idx="0">
              <a:schemeClr val="lt1">
                <a:hueOff val="0"/>
                <a:satOff val="0"/>
                <a:lumOff val="0"/>
                <a:alphaOff val="0"/>
              </a:schemeClr>
            </a:lnRef>
            <a:fillRef idx="1">
              <a:scrgbClr r="0" g="0" b="0"/>
            </a:fillRef>
            <a:effectRef idx="0">
              <a:schemeClr val="accent1">
                <a:alpha val="70000"/>
                <a:hueOff val="0"/>
                <a:satOff val="0"/>
                <a:lumOff val="0"/>
                <a:alphaOff val="0"/>
              </a:schemeClr>
            </a:effectRef>
            <a:fontRef idx="minor">
              <a:schemeClr val="lt1"/>
            </a:fontRef>
          </p:style>
          <p:txBody>
            <a:bodyPr spcFirstLastPara="0" vert="horz" wrap="square" lIns="28289" tIns="28289" rIns="28289" bIns="28289" numCol="1" spcCol="1270" anchor="ctr" anchorCtr="0">
              <a:noAutofit/>
            </a:bodyPr>
            <a:lstStyle/>
            <a:p>
              <a:pPr marL="0" lvl="0" indent="0" algn="ctr" defTabSz="577850">
                <a:lnSpc>
                  <a:spcPct val="90000"/>
                </a:lnSpc>
                <a:spcBef>
                  <a:spcPct val="0"/>
                </a:spcBef>
                <a:spcAft>
                  <a:spcPct val="35000"/>
                </a:spcAft>
                <a:buNone/>
              </a:pPr>
              <a:r>
                <a:rPr lang="en-GB" sz="1300" kern="1200"/>
                <a:t>PVS (Prototype Verification System</a:t>
              </a:r>
            </a:p>
          </p:txBody>
        </p:sp>
        <p:sp>
          <p:nvSpPr>
            <p:cNvPr id="20" name="Freeform 19">
              <a:extLst>
                <a:ext uri="{FF2B5EF4-FFF2-40B4-BE49-F238E27FC236}">
                  <a16:creationId xmlns:a16="http://schemas.microsoft.com/office/drawing/2014/main" id="{1A91DBB5-D3E3-0E11-7DDD-53FA2FCB068F}"/>
                </a:ext>
              </a:extLst>
            </p:cNvPr>
            <p:cNvSpPr/>
            <p:nvPr/>
          </p:nvSpPr>
          <p:spPr>
            <a:xfrm>
              <a:off x="3650853" y="6047445"/>
              <a:ext cx="4100390" cy="410402"/>
            </a:xfrm>
            <a:custGeom>
              <a:avLst/>
              <a:gdLst>
                <a:gd name="connsiteX0" fmla="*/ 0 w 4100390"/>
                <a:gd name="connsiteY0" fmla="*/ 68402 h 410402"/>
                <a:gd name="connsiteX1" fmla="*/ 68402 w 4100390"/>
                <a:gd name="connsiteY1" fmla="*/ 0 h 410402"/>
                <a:gd name="connsiteX2" fmla="*/ 4031988 w 4100390"/>
                <a:gd name="connsiteY2" fmla="*/ 0 h 410402"/>
                <a:gd name="connsiteX3" fmla="*/ 4100390 w 4100390"/>
                <a:gd name="connsiteY3" fmla="*/ 68402 h 410402"/>
                <a:gd name="connsiteX4" fmla="*/ 4100390 w 4100390"/>
                <a:gd name="connsiteY4" fmla="*/ 342000 h 410402"/>
                <a:gd name="connsiteX5" fmla="*/ 4031988 w 4100390"/>
                <a:gd name="connsiteY5" fmla="*/ 410402 h 410402"/>
                <a:gd name="connsiteX6" fmla="*/ 68402 w 4100390"/>
                <a:gd name="connsiteY6" fmla="*/ 410402 h 410402"/>
                <a:gd name="connsiteX7" fmla="*/ 0 w 4100390"/>
                <a:gd name="connsiteY7" fmla="*/ 342000 h 410402"/>
                <a:gd name="connsiteX8" fmla="*/ 0 w 4100390"/>
                <a:gd name="connsiteY8" fmla="*/ 68402 h 410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0390" h="410402">
                  <a:moveTo>
                    <a:pt x="0" y="68402"/>
                  </a:moveTo>
                  <a:cubicBezTo>
                    <a:pt x="0" y="30625"/>
                    <a:pt x="30625" y="0"/>
                    <a:pt x="68402" y="0"/>
                  </a:cubicBezTo>
                  <a:lnTo>
                    <a:pt x="4031988" y="0"/>
                  </a:lnTo>
                  <a:cubicBezTo>
                    <a:pt x="4069765" y="0"/>
                    <a:pt x="4100390" y="30625"/>
                    <a:pt x="4100390" y="68402"/>
                  </a:cubicBezTo>
                  <a:lnTo>
                    <a:pt x="4100390" y="342000"/>
                  </a:lnTo>
                  <a:cubicBezTo>
                    <a:pt x="4100390" y="379777"/>
                    <a:pt x="4069765" y="410402"/>
                    <a:pt x="4031988" y="410402"/>
                  </a:cubicBezTo>
                  <a:lnTo>
                    <a:pt x="68402" y="410402"/>
                  </a:lnTo>
                  <a:cubicBezTo>
                    <a:pt x="30625" y="410402"/>
                    <a:pt x="0" y="379777"/>
                    <a:pt x="0" y="342000"/>
                  </a:cubicBezTo>
                  <a:lnTo>
                    <a:pt x="0" y="68402"/>
                  </a:lnTo>
                  <a:close/>
                </a:path>
              </a:pathLst>
            </a:custGeom>
            <a:solidFill>
              <a:srgbClr val="1F487E">
                <a:alpha val="70000"/>
              </a:srgbClr>
            </a:solidFill>
            <a:scene3d>
              <a:camera prst="orthographicFront"/>
              <a:lightRig rig="chilly" dir="t"/>
            </a:scene3d>
            <a:sp3d prstMaterial="translucentPowder">
              <a:bevelT w="127000" h="25400" prst="softRound"/>
            </a:sp3d>
          </p:spPr>
          <p:style>
            <a:lnRef idx="0">
              <a:schemeClr val="lt1">
                <a:hueOff val="0"/>
                <a:satOff val="0"/>
                <a:lumOff val="0"/>
                <a:alphaOff val="0"/>
              </a:schemeClr>
            </a:lnRef>
            <a:fillRef idx="1">
              <a:scrgbClr r="0" g="0" b="0"/>
            </a:fillRef>
            <a:effectRef idx="0">
              <a:schemeClr val="accent1">
                <a:alpha val="70000"/>
                <a:hueOff val="0"/>
                <a:satOff val="0"/>
                <a:lumOff val="0"/>
                <a:alphaOff val="0"/>
              </a:schemeClr>
            </a:effectRef>
            <a:fontRef idx="minor">
              <a:schemeClr val="lt1"/>
            </a:fontRef>
          </p:style>
          <p:txBody>
            <a:bodyPr spcFirstLastPara="0" vert="horz" wrap="square" lIns="28289" tIns="28289" rIns="28289" bIns="28289" numCol="1" spcCol="1270" anchor="ctr" anchorCtr="0">
              <a:noAutofit/>
            </a:bodyPr>
            <a:lstStyle/>
            <a:p>
              <a:pPr marL="0" lvl="0" indent="0" algn="ctr" defTabSz="577850">
                <a:lnSpc>
                  <a:spcPct val="90000"/>
                </a:lnSpc>
                <a:spcBef>
                  <a:spcPct val="0"/>
                </a:spcBef>
                <a:spcAft>
                  <a:spcPct val="35000"/>
                </a:spcAft>
                <a:buNone/>
              </a:pPr>
              <a:r>
                <a:rPr lang="en-GB" sz="1300" kern="1200"/>
                <a:t>TPS (Theorem Prover System))</a:t>
              </a:r>
            </a:p>
          </p:txBody>
        </p:sp>
      </p:grpSp>
    </p:spTree>
    <p:extLst>
      <p:ext uri="{BB962C8B-B14F-4D97-AF65-F5344CB8AC3E}">
        <p14:creationId xmlns:p14="http://schemas.microsoft.com/office/powerpoint/2010/main" val="2846832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511D6-439F-29C0-5B97-037B0A4BD797}"/>
              </a:ext>
            </a:extLst>
          </p:cNvPr>
          <p:cNvSpPr>
            <a:spLocks noGrp="1"/>
          </p:cNvSpPr>
          <p:nvPr>
            <p:ph type="title"/>
          </p:nvPr>
        </p:nvSpPr>
        <p:spPr>
          <a:xfrm>
            <a:off x="328345" y="241518"/>
            <a:ext cx="9116174" cy="554587"/>
          </a:xfrm>
        </p:spPr>
        <p:txBody>
          <a:bodyPr/>
          <a:lstStyle/>
          <a:p>
            <a:r>
              <a:rPr lang="en-GB">
                <a:solidFill>
                  <a:schemeClr val="bg2"/>
                </a:solidFill>
                <a:latin typeface="Arial"/>
                <a:cs typeface="Arial"/>
                <a:sym typeface="Arial"/>
              </a:rPr>
              <a:t>Concept and Meaning</a:t>
            </a:r>
            <a:endParaRPr lang="en-US">
              <a:solidFill>
                <a:schemeClr val="bg2"/>
              </a:solidFill>
              <a:latin typeface="Arial"/>
              <a:cs typeface="Arial"/>
            </a:endParaRPr>
          </a:p>
        </p:txBody>
      </p:sp>
      <p:sp>
        <p:nvSpPr>
          <p:cNvPr id="3" name="Content Placeholder 2">
            <a:extLst>
              <a:ext uri="{FF2B5EF4-FFF2-40B4-BE49-F238E27FC236}">
                <a16:creationId xmlns:a16="http://schemas.microsoft.com/office/drawing/2014/main" id="{F31BB837-8063-D667-06D1-9EA14669C3D9}"/>
              </a:ext>
            </a:extLst>
          </p:cNvPr>
          <p:cNvSpPr>
            <a:spLocks noGrp="1"/>
          </p:cNvSpPr>
          <p:nvPr>
            <p:ph sz="half" idx="2"/>
          </p:nvPr>
        </p:nvSpPr>
        <p:spPr>
          <a:xfrm>
            <a:off x="180653" y="1173984"/>
            <a:ext cx="8421384" cy="5223272"/>
          </a:xfrm>
        </p:spPr>
        <p:txBody>
          <a:bodyPr/>
          <a:lstStyle/>
          <a:p>
            <a:pPr marL="25400" indent="0">
              <a:buNone/>
            </a:pPr>
            <a:endParaRPr lang="en-GB" sz="1800">
              <a:latin typeface="Arial"/>
              <a:cs typeface="Arial"/>
            </a:endParaRPr>
          </a:p>
          <a:p>
            <a:pPr>
              <a:buSzPct val="100000"/>
              <a:buFont typeface="Arial" panose="020B0604020202020204" pitchFamily="34" charset="0"/>
              <a:buChar char="•"/>
            </a:pPr>
            <a:r>
              <a:rPr lang="en-GB" sz="1800">
                <a:latin typeface="Arial"/>
                <a:cs typeface="Arial"/>
              </a:rPr>
              <a:t>A theorem is a mathematical statement that is logically derived from axioms basic, self-evident truths.</a:t>
            </a:r>
            <a:endParaRPr lang="en-US" sz="1800">
              <a:latin typeface="Arial"/>
              <a:cs typeface="Arial"/>
            </a:endParaRPr>
          </a:p>
          <a:p>
            <a:pPr>
              <a:buSzPct val="100000"/>
              <a:buFont typeface="Arial" panose="020B0604020202020204" pitchFamily="34" charset="0"/>
              <a:buChar char="•"/>
            </a:pPr>
            <a:r>
              <a:rPr lang="en-GB" sz="1800">
                <a:latin typeface="Arial"/>
                <a:cs typeface="Arial"/>
              </a:rPr>
              <a:t>ATP systems aim to find a proof, which is a sequence of logical steps that confirms the theorem's validity within the system's rules. </a:t>
            </a:r>
            <a:endParaRPr lang="en-US" sz="1800">
              <a:latin typeface="Arial"/>
              <a:cs typeface="Arial"/>
            </a:endParaRPr>
          </a:p>
          <a:p>
            <a:pPr>
              <a:buSzPct val="100000"/>
              <a:buFont typeface="Arial" panose="020B0604020202020204" pitchFamily="34" charset="0"/>
              <a:buChar char="•"/>
            </a:pPr>
            <a:r>
              <a:rPr lang="en-GB" sz="1800">
                <a:latin typeface="Arial"/>
                <a:cs typeface="Arial"/>
              </a:rPr>
              <a:t>Mechanizes reasoning traditionally done by mathematicians.</a:t>
            </a:r>
          </a:p>
          <a:p>
            <a:pPr>
              <a:buSzPct val="100000"/>
              <a:buFont typeface="Arial" panose="020B0604020202020204" pitchFamily="34" charset="0"/>
              <a:buChar char="•"/>
            </a:pPr>
            <a:r>
              <a:rPr lang="en-GB" sz="1800">
                <a:latin typeface="Arial"/>
                <a:cs typeface="Arial"/>
              </a:rPr>
              <a:t>Verifies mathematical proofs, aids in discovering new theorems, and contributes to software verification and AI.</a:t>
            </a:r>
            <a:endParaRPr lang="en-US" sz="1800">
              <a:latin typeface="Arial"/>
              <a:cs typeface="Arial"/>
            </a:endParaRPr>
          </a:p>
          <a:p>
            <a:pPr>
              <a:buFont typeface="Arial" panose="020B0604020202020204" pitchFamily="34" charset="0"/>
              <a:buChar char="•"/>
            </a:pPr>
            <a:endParaRPr lang="en-GB" sz="1800">
              <a:latin typeface="Arial"/>
              <a:cs typeface="Arial"/>
            </a:endParaRPr>
          </a:p>
          <a:p>
            <a:pPr marL="25400" indent="0">
              <a:buNone/>
            </a:pPr>
            <a:r>
              <a:rPr lang="en-GB" sz="2000" b="1">
                <a:latin typeface="Arial"/>
                <a:cs typeface="Arial"/>
              </a:rPr>
              <a:t>Automated vs. Interactive Theorem Proving</a:t>
            </a:r>
            <a:endParaRPr lang="en-US" sz="2000">
              <a:latin typeface="Arial"/>
              <a:cs typeface="Arial"/>
            </a:endParaRPr>
          </a:p>
          <a:p>
            <a:pPr marL="742950" lvl="1" indent="-285750">
              <a:buSzPct val="100000"/>
              <a:buFont typeface="Courier New,monospace"/>
              <a:buChar char="o"/>
            </a:pPr>
            <a:r>
              <a:rPr lang="en-GB" sz="1800" b="1">
                <a:latin typeface="Arial"/>
                <a:cs typeface="Arial"/>
              </a:rPr>
              <a:t>Automated:</a:t>
            </a:r>
            <a:r>
              <a:rPr lang="en-GB" sz="1800">
                <a:latin typeface="Arial"/>
                <a:cs typeface="Arial"/>
              </a:rPr>
              <a:t> System independently derives proofs with minimal human intervention.</a:t>
            </a:r>
          </a:p>
          <a:p>
            <a:pPr marL="742950" lvl="1" indent="-285750">
              <a:buSzPct val="100000"/>
              <a:buFont typeface="Courier New,monospace"/>
              <a:buChar char="o"/>
            </a:pPr>
            <a:r>
              <a:rPr lang="en-GB" sz="1800" b="1">
                <a:latin typeface="Arial"/>
                <a:cs typeface="Arial"/>
              </a:rPr>
              <a:t>Interactive:</a:t>
            </a:r>
            <a:r>
              <a:rPr lang="en-GB" sz="1800">
                <a:latin typeface="Arial"/>
                <a:cs typeface="Arial"/>
              </a:rPr>
              <a:t> Combines human guidance with algorithms for efficient proof processes.</a:t>
            </a:r>
          </a:p>
          <a:p>
            <a:pPr marL="25400" indent="0">
              <a:buNone/>
            </a:pPr>
            <a:endParaRPr lang="en-GB" sz="2000">
              <a:latin typeface="Arial"/>
              <a:cs typeface="Arial"/>
            </a:endParaRPr>
          </a:p>
        </p:txBody>
      </p:sp>
    </p:spTree>
    <p:extLst>
      <p:ext uri="{BB962C8B-B14F-4D97-AF65-F5344CB8AC3E}">
        <p14:creationId xmlns:p14="http://schemas.microsoft.com/office/powerpoint/2010/main" val="2639848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7E6B2-73F4-BAEA-1B17-07AE51A351AF}"/>
              </a:ext>
            </a:extLst>
          </p:cNvPr>
          <p:cNvSpPr>
            <a:spLocks noGrp="1"/>
          </p:cNvSpPr>
          <p:nvPr>
            <p:ph type="title"/>
          </p:nvPr>
        </p:nvSpPr>
        <p:spPr>
          <a:xfrm>
            <a:off x="462026" y="265336"/>
            <a:ext cx="9135438" cy="554587"/>
          </a:xfrm>
        </p:spPr>
        <p:txBody>
          <a:bodyPr/>
          <a:lstStyle/>
          <a:p>
            <a:r>
              <a:rPr lang="en-GB">
                <a:solidFill>
                  <a:schemeClr val="bg2"/>
                </a:solidFill>
                <a:latin typeface="Arial"/>
                <a:cs typeface="Arial"/>
                <a:sym typeface="Arial"/>
              </a:rPr>
              <a:t>Origins of ATP </a:t>
            </a:r>
            <a:endParaRPr lang="en-US">
              <a:solidFill>
                <a:schemeClr val="bg2"/>
              </a:solidFill>
              <a:latin typeface="Arial"/>
              <a:cs typeface="Arial"/>
            </a:endParaRPr>
          </a:p>
        </p:txBody>
      </p:sp>
      <p:sp>
        <p:nvSpPr>
          <p:cNvPr id="3" name="Content Placeholder 2">
            <a:extLst>
              <a:ext uri="{FF2B5EF4-FFF2-40B4-BE49-F238E27FC236}">
                <a16:creationId xmlns:a16="http://schemas.microsoft.com/office/drawing/2014/main" id="{D895300E-601A-9664-8144-05E13B601F77}"/>
              </a:ext>
            </a:extLst>
          </p:cNvPr>
          <p:cNvSpPr>
            <a:spLocks noGrp="1"/>
          </p:cNvSpPr>
          <p:nvPr>
            <p:ph sz="half" idx="2"/>
          </p:nvPr>
        </p:nvSpPr>
        <p:spPr>
          <a:xfrm>
            <a:off x="73731" y="2222404"/>
            <a:ext cx="5258299" cy="3142292"/>
          </a:xfrm>
        </p:spPr>
        <p:txBody>
          <a:bodyPr spcFirstLastPara="1" wrap="square" lIns="91425" tIns="45700" rIns="91425" bIns="45700" anchor="ctr" anchorCtr="0">
            <a:noAutofit/>
          </a:bodyPr>
          <a:lstStyle/>
          <a:p>
            <a:pPr>
              <a:buNone/>
            </a:pPr>
            <a:endParaRPr lang="en-GB" sz="1600">
              <a:latin typeface="Arial"/>
              <a:cs typeface="Arial"/>
            </a:endParaRPr>
          </a:p>
          <a:p>
            <a:pPr>
              <a:buNone/>
            </a:pPr>
            <a:endParaRPr lang="en-GB" sz="1600">
              <a:latin typeface="Arial"/>
              <a:cs typeface="Arial"/>
            </a:endParaRPr>
          </a:p>
          <a:p>
            <a:pPr marL="1200150" lvl="1" indent="-285750"/>
            <a:endParaRPr lang="en-GB" sz="1400"/>
          </a:p>
          <a:p>
            <a:pPr marL="1200150" lvl="1" indent="-285750"/>
            <a:endParaRPr lang="en-GB" sz="1400"/>
          </a:p>
        </p:txBody>
      </p:sp>
      <p:sp>
        <p:nvSpPr>
          <p:cNvPr id="6" name="TextBox 5">
            <a:extLst>
              <a:ext uri="{FF2B5EF4-FFF2-40B4-BE49-F238E27FC236}">
                <a16:creationId xmlns:a16="http://schemas.microsoft.com/office/drawing/2014/main" id="{D8828FFD-1248-0C9E-9300-12C542E800AE}"/>
              </a:ext>
            </a:extLst>
          </p:cNvPr>
          <p:cNvSpPr txBox="1"/>
          <p:nvPr/>
        </p:nvSpPr>
        <p:spPr>
          <a:xfrm>
            <a:off x="462026" y="1159985"/>
            <a:ext cx="783161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1800">
                <a:cs typeface="Segoe UI"/>
              </a:rPr>
              <a:t>The roots of Automated Theorem Proving can be traced</a:t>
            </a:r>
            <a:r>
              <a:rPr lang="en-US" sz="1800">
                <a:cs typeface="Segoe UI"/>
              </a:rPr>
              <a:t>​ </a:t>
            </a:r>
            <a:r>
              <a:rPr lang="en-GB" sz="1800">
                <a:cs typeface="Segoe UI"/>
              </a:rPr>
              <a:t>back to the mid-20th century, with the advent of formal logic and the development of the first computers.</a:t>
            </a:r>
            <a:endParaRPr lang="en-US" sz="1800"/>
          </a:p>
        </p:txBody>
      </p:sp>
      <p:graphicFrame>
        <p:nvGraphicFramePr>
          <p:cNvPr id="7" name="Diagram 6">
            <a:extLst>
              <a:ext uri="{FF2B5EF4-FFF2-40B4-BE49-F238E27FC236}">
                <a16:creationId xmlns:a16="http://schemas.microsoft.com/office/drawing/2014/main" id="{CE5B9CFD-5E8B-9062-C668-EFA305274884}"/>
              </a:ext>
            </a:extLst>
          </p:cNvPr>
          <p:cNvGraphicFramePr/>
          <p:nvPr>
            <p:extLst>
              <p:ext uri="{D42A27DB-BD31-4B8C-83A1-F6EECF244321}">
                <p14:modId xmlns:p14="http://schemas.microsoft.com/office/powerpoint/2010/main" val="1056627000"/>
              </p:ext>
            </p:extLst>
          </p:nvPr>
        </p:nvGraphicFramePr>
        <p:xfrm>
          <a:off x="0" y="2729074"/>
          <a:ext cx="9740900" cy="34427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Rounded Rectangle 9">
            <a:extLst>
              <a:ext uri="{FF2B5EF4-FFF2-40B4-BE49-F238E27FC236}">
                <a16:creationId xmlns:a16="http://schemas.microsoft.com/office/drawing/2014/main" id="{9FCAB08B-4602-3C45-E11A-856250F9D21E}"/>
              </a:ext>
            </a:extLst>
          </p:cNvPr>
          <p:cNvSpPr/>
          <p:nvPr/>
        </p:nvSpPr>
        <p:spPr>
          <a:xfrm>
            <a:off x="248831" y="4675696"/>
            <a:ext cx="3358800" cy="1600200"/>
          </a:xfrm>
          <a:prstGeom prst="roundRect">
            <a:avLst/>
          </a:prstGeom>
          <a:solidFill>
            <a:schemeClr val="accent1">
              <a:alpha val="73996"/>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600" b="1">
                <a:latin typeface="Arial"/>
                <a:cs typeface="Arial"/>
              </a:rPr>
              <a:t>Alan Turing (1936):</a:t>
            </a:r>
            <a:r>
              <a:rPr lang="en-GB" sz="1600">
                <a:latin typeface="Arial"/>
                <a:cs typeface="Arial"/>
              </a:rPr>
              <a:t> Introduced the Turing machine, a theoretical model that laid the foundation for modern computing and ATP.</a:t>
            </a:r>
            <a:endParaRPr lang="en-GB" sz="1600"/>
          </a:p>
          <a:p>
            <a:endParaRPr lang="en-US"/>
          </a:p>
        </p:txBody>
      </p:sp>
      <p:sp>
        <p:nvSpPr>
          <p:cNvPr id="12" name="Rounded Rectangle 11">
            <a:extLst>
              <a:ext uri="{FF2B5EF4-FFF2-40B4-BE49-F238E27FC236}">
                <a16:creationId xmlns:a16="http://schemas.microsoft.com/office/drawing/2014/main" id="{7F3503BF-0FB8-AC10-28F1-6E3120CBF795}"/>
              </a:ext>
            </a:extLst>
          </p:cNvPr>
          <p:cNvSpPr/>
          <p:nvPr/>
        </p:nvSpPr>
        <p:spPr>
          <a:xfrm>
            <a:off x="2140184" y="2032998"/>
            <a:ext cx="4516227" cy="1240217"/>
          </a:xfrm>
          <a:prstGeom prst="roundRect">
            <a:avLst/>
          </a:prstGeom>
          <a:solidFill>
            <a:schemeClr val="accent1">
              <a:alpha val="73996"/>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SzPct val="100000"/>
            </a:pPr>
            <a:r>
              <a:rPr lang="en-GB" sz="1600" b="1">
                <a:latin typeface="Arial"/>
                <a:cs typeface="Arial"/>
              </a:rPr>
              <a:t>	</a:t>
            </a:r>
          </a:p>
          <a:p>
            <a:pPr marL="285750" indent="-285750">
              <a:buSzPct val="100000"/>
            </a:pPr>
            <a:r>
              <a:rPr lang="en-GB" sz="1600" b="1">
                <a:latin typeface="Arial"/>
                <a:cs typeface="Arial"/>
              </a:rPr>
              <a:t>	John McCarthy(1955):</a:t>
            </a:r>
            <a:r>
              <a:rPr lang="en-GB" sz="1600">
                <a:latin typeface="Arial"/>
                <a:cs typeface="Arial"/>
              </a:rPr>
              <a:t> AI pioneer who conceptualized using computers for logical reasoning and coined the term "Artificial Intelligence."</a:t>
            </a:r>
            <a:endParaRPr lang="en-US" sz="1600"/>
          </a:p>
          <a:p>
            <a:endParaRPr lang="en-US" sz="1600"/>
          </a:p>
        </p:txBody>
      </p:sp>
      <p:sp>
        <p:nvSpPr>
          <p:cNvPr id="15" name="Rounded Rectangle 14">
            <a:extLst>
              <a:ext uri="{FF2B5EF4-FFF2-40B4-BE49-F238E27FC236}">
                <a16:creationId xmlns:a16="http://schemas.microsoft.com/office/drawing/2014/main" id="{7946AC9E-AAE2-14DB-B652-5F28DE81EE94}"/>
              </a:ext>
            </a:extLst>
          </p:cNvPr>
          <p:cNvSpPr/>
          <p:nvPr/>
        </p:nvSpPr>
        <p:spPr>
          <a:xfrm>
            <a:off x="5580861" y="4675696"/>
            <a:ext cx="3357692" cy="1600200"/>
          </a:xfrm>
          <a:prstGeom prst="roundRect">
            <a:avLst/>
          </a:prstGeom>
          <a:solidFill>
            <a:schemeClr val="accent1">
              <a:alpha val="73996"/>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SzPct val="100000"/>
            </a:pPr>
            <a:r>
              <a:rPr lang="en-GB" sz="1600" b="1">
                <a:latin typeface="Arial"/>
                <a:cs typeface="Arial"/>
              </a:rPr>
              <a:t>	Alan Robinson (1965):</a:t>
            </a:r>
            <a:r>
              <a:rPr lang="en-GB" sz="1600">
                <a:latin typeface="Arial"/>
                <a:cs typeface="Arial"/>
              </a:rPr>
              <a:t> Developed the Resolution Principle, enabling automated logical deduction, a key technique in ATP.</a:t>
            </a:r>
            <a:endParaRPr lang="en-US" sz="1600"/>
          </a:p>
          <a:p>
            <a:endParaRPr lang="en-US" sz="1600"/>
          </a:p>
        </p:txBody>
      </p:sp>
      <p:cxnSp>
        <p:nvCxnSpPr>
          <p:cNvPr id="17" name="Straight Arrow Connector 16">
            <a:extLst>
              <a:ext uri="{FF2B5EF4-FFF2-40B4-BE49-F238E27FC236}">
                <a16:creationId xmlns:a16="http://schemas.microsoft.com/office/drawing/2014/main" id="{889EF18B-D545-901D-B62E-F5C6B5144087}"/>
              </a:ext>
            </a:extLst>
          </p:cNvPr>
          <p:cNvCxnSpPr>
            <a:cxnSpLocks/>
          </p:cNvCxnSpPr>
          <p:nvPr/>
        </p:nvCxnSpPr>
        <p:spPr>
          <a:xfrm flipV="1">
            <a:off x="1651000" y="4102100"/>
            <a:ext cx="0" cy="573596"/>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970EC62-9331-70C5-B80F-8A9EC92169CE}"/>
              </a:ext>
            </a:extLst>
          </p:cNvPr>
          <p:cNvCxnSpPr>
            <a:cxnSpLocks/>
          </p:cNvCxnSpPr>
          <p:nvPr/>
        </p:nvCxnSpPr>
        <p:spPr>
          <a:xfrm flipV="1">
            <a:off x="7481916" y="4102100"/>
            <a:ext cx="0" cy="573596"/>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BF99966-57D9-7EB7-97BE-F424461F0872}"/>
              </a:ext>
            </a:extLst>
          </p:cNvPr>
          <p:cNvCxnSpPr>
            <a:cxnSpLocks/>
          </p:cNvCxnSpPr>
          <p:nvPr/>
        </p:nvCxnSpPr>
        <p:spPr>
          <a:xfrm>
            <a:off x="4677698" y="3273215"/>
            <a:ext cx="0" cy="485985"/>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6454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02558-2BAD-E488-8F32-BD3DFC71E980}"/>
              </a:ext>
            </a:extLst>
          </p:cNvPr>
          <p:cNvSpPr>
            <a:spLocks noGrp="1"/>
          </p:cNvSpPr>
          <p:nvPr>
            <p:ph type="title"/>
          </p:nvPr>
        </p:nvSpPr>
        <p:spPr>
          <a:xfrm>
            <a:off x="356432" y="202990"/>
            <a:ext cx="9125144" cy="554587"/>
          </a:xfrm>
        </p:spPr>
        <p:txBody>
          <a:bodyPr/>
          <a:lstStyle/>
          <a:p>
            <a:r>
              <a:rPr lang="en-GB">
                <a:solidFill>
                  <a:schemeClr val="bg2"/>
                </a:solidFill>
                <a:latin typeface="Arial"/>
                <a:cs typeface="Arial"/>
              </a:rPr>
              <a:t>First implementations</a:t>
            </a:r>
            <a:endParaRPr lang="en-US">
              <a:solidFill>
                <a:schemeClr val="bg2"/>
              </a:solidFill>
              <a:latin typeface="Arial"/>
              <a:cs typeface="Arial"/>
            </a:endParaRPr>
          </a:p>
        </p:txBody>
      </p:sp>
      <p:graphicFrame>
        <p:nvGraphicFramePr>
          <p:cNvPr id="4" name="Diagram 3">
            <a:extLst>
              <a:ext uri="{FF2B5EF4-FFF2-40B4-BE49-F238E27FC236}">
                <a16:creationId xmlns:a16="http://schemas.microsoft.com/office/drawing/2014/main" id="{99A96D7A-37EF-842C-5C41-AAE003C0F583}"/>
              </a:ext>
            </a:extLst>
          </p:cNvPr>
          <p:cNvGraphicFramePr/>
          <p:nvPr>
            <p:extLst>
              <p:ext uri="{D42A27DB-BD31-4B8C-83A1-F6EECF244321}">
                <p14:modId xmlns:p14="http://schemas.microsoft.com/office/powerpoint/2010/main" val="1187652790"/>
              </p:ext>
            </p:extLst>
          </p:nvPr>
        </p:nvGraphicFramePr>
        <p:xfrm>
          <a:off x="0" y="2723642"/>
          <a:ext cx="9740900" cy="34427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ounded Rectangle 7">
            <a:extLst>
              <a:ext uri="{FF2B5EF4-FFF2-40B4-BE49-F238E27FC236}">
                <a16:creationId xmlns:a16="http://schemas.microsoft.com/office/drawing/2014/main" id="{516F6B45-A2B4-EF02-15D4-4BC613F655B4}"/>
              </a:ext>
            </a:extLst>
          </p:cNvPr>
          <p:cNvSpPr/>
          <p:nvPr/>
        </p:nvSpPr>
        <p:spPr>
          <a:xfrm>
            <a:off x="644808" y="1511300"/>
            <a:ext cx="4490096" cy="1600200"/>
          </a:xfrm>
          <a:prstGeom prst="roundRect">
            <a:avLst/>
          </a:prstGeom>
          <a:solidFill>
            <a:schemeClr val="accent1">
              <a:alpha val="73996"/>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5400" indent="0">
              <a:buNone/>
            </a:pPr>
            <a:r>
              <a:rPr lang="en-GB" sz="1600" b="1">
                <a:latin typeface="Arial"/>
                <a:cs typeface="Arial"/>
              </a:rPr>
              <a:t>1954: Martin Davis</a:t>
            </a:r>
            <a:endParaRPr lang="en-US" b="1"/>
          </a:p>
          <a:p>
            <a:pPr lvl="1">
              <a:buSzPct val="100000"/>
              <a:buChar char="•"/>
            </a:pPr>
            <a:r>
              <a:rPr lang="en-GB" sz="1600">
                <a:latin typeface="Arial"/>
                <a:cs typeface="Arial"/>
              </a:rPr>
              <a:t>  Programmed </a:t>
            </a:r>
            <a:r>
              <a:rPr lang="en-GB" sz="1600" err="1">
                <a:latin typeface="Arial"/>
                <a:cs typeface="Arial"/>
              </a:rPr>
              <a:t>Presburger's</a:t>
            </a:r>
            <a:r>
              <a:rPr lang="en-GB" sz="1600">
                <a:latin typeface="Arial"/>
                <a:cs typeface="Arial"/>
              </a:rPr>
              <a:t> algorithm on a JOHNNIAC vacuum-tube computer.</a:t>
            </a:r>
          </a:p>
          <a:p>
            <a:pPr lvl="3">
              <a:buSzPct val="100000"/>
              <a:buChar char="•"/>
            </a:pPr>
            <a:r>
              <a:rPr lang="en-GB" sz="1600">
                <a:latin typeface="Arial"/>
                <a:cs typeface="Arial"/>
              </a:rPr>
              <a:t>  Achievement: Proved that the sum of two even numbers is even.</a:t>
            </a:r>
            <a:endParaRPr lang="en-US"/>
          </a:p>
        </p:txBody>
      </p:sp>
      <p:sp>
        <p:nvSpPr>
          <p:cNvPr id="9" name="Rounded Rectangle 8">
            <a:extLst>
              <a:ext uri="{FF2B5EF4-FFF2-40B4-BE49-F238E27FC236}">
                <a16:creationId xmlns:a16="http://schemas.microsoft.com/office/drawing/2014/main" id="{669C4C01-31F6-6457-339C-2C2D273C715E}"/>
              </a:ext>
            </a:extLst>
          </p:cNvPr>
          <p:cNvSpPr/>
          <p:nvPr/>
        </p:nvSpPr>
        <p:spPr>
          <a:xfrm>
            <a:off x="1779969" y="4574190"/>
            <a:ext cx="7239000" cy="1866900"/>
          </a:xfrm>
          <a:prstGeom prst="roundRect">
            <a:avLst/>
          </a:prstGeom>
          <a:solidFill>
            <a:schemeClr val="accent1">
              <a:alpha val="73996"/>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5400" indent="0">
              <a:buNone/>
            </a:pPr>
            <a:endParaRPr lang="en-GB" sz="1600">
              <a:latin typeface="Arial"/>
              <a:cs typeface="Arial"/>
            </a:endParaRPr>
          </a:p>
          <a:p>
            <a:pPr marL="25400" indent="0">
              <a:buNone/>
            </a:pPr>
            <a:r>
              <a:rPr lang="en-GB" sz="1600" b="1">
                <a:latin typeface="Arial"/>
                <a:cs typeface="Arial"/>
              </a:rPr>
              <a:t>1956: The Logic Theorist</a:t>
            </a:r>
            <a:endParaRPr lang="en-GB" b="1">
              <a:latin typeface="Arial"/>
              <a:cs typeface="Arial"/>
            </a:endParaRPr>
          </a:p>
          <a:p>
            <a:pPr lvl="1">
              <a:buSzPct val="100000"/>
              <a:buChar char="•"/>
            </a:pPr>
            <a:r>
              <a:rPr lang="en-GB" sz="1600">
                <a:latin typeface="Arial"/>
                <a:cs typeface="Arial"/>
              </a:rPr>
              <a:t> Developed by Allen Newell, Herbert A. Simon, and J. C. Shaw.</a:t>
            </a:r>
          </a:p>
          <a:p>
            <a:pPr lvl="1">
              <a:buSzPct val="100000"/>
              <a:buChar char="•"/>
            </a:pPr>
            <a:r>
              <a:rPr lang="en-GB" sz="1600">
                <a:latin typeface="Arial"/>
                <a:cs typeface="Arial"/>
              </a:rPr>
              <a:t> System: Deduction system for propositional logic of Principia Mathematica.</a:t>
            </a:r>
          </a:p>
          <a:p>
            <a:pPr lvl="1">
              <a:buSzPct val="100000"/>
              <a:buChar char="•"/>
            </a:pPr>
            <a:r>
              <a:rPr lang="en-GB" sz="1600">
                <a:latin typeface="Arial"/>
                <a:cs typeface="Arial"/>
              </a:rPr>
              <a:t> Ran on: JOHNNIAC computer.</a:t>
            </a:r>
            <a:endParaRPr lang="en-GB" sz="1600"/>
          </a:p>
          <a:p>
            <a:pPr lvl="1">
              <a:buSzPct val="100000"/>
            </a:pPr>
            <a:r>
              <a:rPr lang="en-GB" sz="1600">
                <a:latin typeface="Arial"/>
                <a:cs typeface="Arial"/>
              </a:rPr>
              <a:t>Proved 38 of the first 52 theorems of Principia Mathematica using heuristic guidance.</a:t>
            </a:r>
            <a:endParaRPr lang="en-GB" sz="1600"/>
          </a:p>
        </p:txBody>
      </p:sp>
      <p:cxnSp>
        <p:nvCxnSpPr>
          <p:cNvPr id="10" name="Straight Arrow Connector 9">
            <a:extLst>
              <a:ext uri="{FF2B5EF4-FFF2-40B4-BE49-F238E27FC236}">
                <a16:creationId xmlns:a16="http://schemas.microsoft.com/office/drawing/2014/main" id="{BC985535-2B06-3649-B447-FE8A0AB4DDEF}"/>
              </a:ext>
            </a:extLst>
          </p:cNvPr>
          <p:cNvCxnSpPr>
            <a:cxnSpLocks/>
          </p:cNvCxnSpPr>
          <p:nvPr/>
        </p:nvCxnSpPr>
        <p:spPr>
          <a:xfrm>
            <a:off x="3162300" y="3102999"/>
            <a:ext cx="0" cy="643501"/>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7554FCF-2917-4D6A-C0C6-E6152C4CA347}"/>
              </a:ext>
            </a:extLst>
          </p:cNvPr>
          <p:cNvCxnSpPr>
            <a:cxnSpLocks/>
          </p:cNvCxnSpPr>
          <p:nvPr/>
        </p:nvCxnSpPr>
        <p:spPr>
          <a:xfrm flipV="1">
            <a:off x="6096000" y="4090830"/>
            <a:ext cx="0" cy="479962"/>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0850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1281D-9EA5-3349-4F89-65083F444771}"/>
              </a:ext>
            </a:extLst>
          </p:cNvPr>
          <p:cNvSpPr>
            <a:spLocks noGrp="1"/>
          </p:cNvSpPr>
          <p:nvPr>
            <p:ph type="title"/>
          </p:nvPr>
        </p:nvSpPr>
        <p:spPr>
          <a:xfrm>
            <a:off x="264131" y="222254"/>
            <a:ext cx="7042080" cy="554587"/>
          </a:xfrm>
        </p:spPr>
        <p:txBody>
          <a:bodyPr/>
          <a:lstStyle/>
          <a:p>
            <a:r>
              <a:rPr lang="en-US">
                <a:solidFill>
                  <a:schemeClr val="bg2"/>
                </a:solidFill>
                <a:latin typeface="Arial"/>
                <a:cs typeface="Arial"/>
              </a:rPr>
              <a:t>Early Days of ATP</a:t>
            </a:r>
            <a:endParaRPr lang="en-US">
              <a:solidFill>
                <a:schemeClr val="bg2"/>
              </a:solidFill>
            </a:endParaRPr>
          </a:p>
        </p:txBody>
      </p:sp>
      <p:sp>
        <p:nvSpPr>
          <p:cNvPr id="3" name="Content Placeholder 2">
            <a:extLst>
              <a:ext uri="{FF2B5EF4-FFF2-40B4-BE49-F238E27FC236}">
                <a16:creationId xmlns:a16="http://schemas.microsoft.com/office/drawing/2014/main" id="{C86E9B76-22CD-CE69-8B7B-1F4927FFAC8B}"/>
              </a:ext>
            </a:extLst>
          </p:cNvPr>
          <p:cNvSpPr>
            <a:spLocks noGrp="1"/>
          </p:cNvSpPr>
          <p:nvPr>
            <p:ph sz="half" idx="2"/>
          </p:nvPr>
        </p:nvSpPr>
        <p:spPr>
          <a:xfrm>
            <a:off x="180653" y="1173984"/>
            <a:ext cx="8561571" cy="844068"/>
          </a:xfrm>
        </p:spPr>
        <p:txBody>
          <a:bodyPr/>
          <a:lstStyle/>
          <a:p>
            <a:pPr marL="25400" indent="0" algn="just">
              <a:buNone/>
            </a:pPr>
            <a:r>
              <a:rPr lang="en-US" sz="1800">
                <a:latin typeface="Arial"/>
                <a:cs typeface="Arial"/>
              </a:rPr>
              <a:t>Automated Theorem Proving (ATP) was initially met with skepticism and regarded with caution for several reasons, both technical and philosophical.</a:t>
            </a:r>
            <a:endParaRPr lang="en-US" sz="1800"/>
          </a:p>
          <a:p>
            <a:pPr algn="just"/>
            <a:endParaRPr lang="en-US"/>
          </a:p>
          <a:p>
            <a:pPr algn="just"/>
            <a:endParaRPr lang="en-US"/>
          </a:p>
        </p:txBody>
      </p:sp>
      <p:sp>
        <p:nvSpPr>
          <p:cNvPr id="5" name="TextBox 4">
            <a:extLst>
              <a:ext uri="{FF2B5EF4-FFF2-40B4-BE49-F238E27FC236}">
                <a16:creationId xmlns:a16="http://schemas.microsoft.com/office/drawing/2014/main" id="{B6DBCC85-10C2-79B0-EDA0-E35590400F26}"/>
              </a:ext>
            </a:extLst>
          </p:cNvPr>
          <p:cNvSpPr txBox="1"/>
          <p:nvPr/>
        </p:nvSpPr>
        <p:spPr>
          <a:xfrm>
            <a:off x="267159" y="2022972"/>
            <a:ext cx="4602297" cy="33547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800" b="1">
                <a:cs typeface="Segoe UI"/>
              </a:rPr>
              <a:t>Reasons for Initial Disregard:</a:t>
            </a:r>
            <a:r>
              <a:rPr lang="en-US" sz="1800">
                <a:cs typeface="Segoe UI"/>
              </a:rPr>
              <a:t>​</a:t>
            </a:r>
          </a:p>
          <a:p>
            <a:pPr algn="just"/>
            <a:endParaRPr lang="en-US" sz="1800">
              <a:cs typeface="Segoe UI"/>
            </a:endParaRPr>
          </a:p>
          <a:p>
            <a:pPr marL="228600" indent="-228600" algn="just">
              <a:buFont typeface=""/>
              <a:buChar char="•"/>
            </a:pPr>
            <a:r>
              <a:rPr lang="en-US" sz="1600" b="1"/>
              <a:t>Limited Computational Power</a:t>
            </a:r>
            <a:r>
              <a:rPr lang="en-US" sz="1600"/>
              <a:t>: In ATP's early days, less powerful computers struggled with hardware limitations, making it challenging to solve moderately complex problems and causing doubts about their practical value.​</a:t>
            </a:r>
          </a:p>
          <a:p>
            <a:pPr marL="228600" indent="-228600" algn="just">
              <a:buFont typeface=""/>
              <a:buChar char="•"/>
            </a:pPr>
            <a:endParaRPr lang="en-US" sz="1600"/>
          </a:p>
          <a:p>
            <a:pPr marL="228600" indent="-228600" algn="just">
              <a:buFont typeface=""/>
              <a:buChar char="•"/>
            </a:pPr>
            <a:r>
              <a:rPr lang="en-US" sz="1600" b="1"/>
              <a:t>Early Failures </a:t>
            </a:r>
            <a:r>
              <a:rPr lang="en-US" sz="1600"/>
              <a:t>: Early ATP systems often failed on trivial problems. Its supporters made made ambitious claims about the potential of these systems, which were not met.</a:t>
            </a:r>
          </a:p>
        </p:txBody>
      </p:sp>
      <p:pic>
        <p:nvPicPr>
          <p:cNvPr id="6" name="Picture 5">
            <a:extLst>
              <a:ext uri="{FF2B5EF4-FFF2-40B4-BE49-F238E27FC236}">
                <a16:creationId xmlns:a16="http://schemas.microsoft.com/office/drawing/2014/main" id="{2F18EA6D-4A47-502B-C0CD-EF3EDE22E831}"/>
              </a:ext>
            </a:extLst>
          </p:cNvPr>
          <p:cNvPicPr>
            <a:picLocks noChangeAspect="1"/>
          </p:cNvPicPr>
          <p:nvPr/>
        </p:nvPicPr>
        <p:blipFill>
          <a:blip r:embed="rId2"/>
          <a:stretch>
            <a:fillRect/>
          </a:stretch>
        </p:blipFill>
        <p:spPr>
          <a:xfrm>
            <a:off x="5418922" y="2910288"/>
            <a:ext cx="3146693" cy="2097796"/>
          </a:xfrm>
          <a:prstGeom prst="rect">
            <a:avLst/>
          </a:prstGeom>
        </p:spPr>
      </p:pic>
    </p:spTree>
    <p:extLst>
      <p:ext uri="{BB962C8B-B14F-4D97-AF65-F5344CB8AC3E}">
        <p14:creationId xmlns:p14="http://schemas.microsoft.com/office/powerpoint/2010/main" val="861603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C5CC3-D8EC-85AD-D20F-FD8C8FF1978A}"/>
              </a:ext>
            </a:extLst>
          </p:cNvPr>
          <p:cNvSpPr>
            <a:spLocks noGrp="1"/>
          </p:cNvSpPr>
          <p:nvPr>
            <p:ph type="title"/>
          </p:nvPr>
        </p:nvSpPr>
        <p:spPr/>
        <p:txBody>
          <a:bodyPr/>
          <a:lstStyle/>
          <a:p>
            <a:r>
              <a:rPr lang="en-US">
                <a:solidFill>
                  <a:schemeClr val="bg2"/>
                </a:solidFill>
                <a:latin typeface="Arial"/>
                <a:cs typeface="Arial"/>
              </a:rPr>
              <a:t>Early Days of ATP</a:t>
            </a:r>
            <a:endParaRPr lang="en-US"/>
          </a:p>
        </p:txBody>
      </p:sp>
      <p:sp>
        <p:nvSpPr>
          <p:cNvPr id="3" name="Content Placeholder 2">
            <a:extLst>
              <a:ext uri="{FF2B5EF4-FFF2-40B4-BE49-F238E27FC236}">
                <a16:creationId xmlns:a16="http://schemas.microsoft.com/office/drawing/2014/main" id="{5F3B2B42-97B6-BACA-9A11-16BD09DA5230}"/>
              </a:ext>
            </a:extLst>
          </p:cNvPr>
          <p:cNvSpPr>
            <a:spLocks noGrp="1"/>
          </p:cNvSpPr>
          <p:nvPr>
            <p:ph sz="half" idx="2"/>
          </p:nvPr>
        </p:nvSpPr>
        <p:spPr>
          <a:xfrm>
            <a:off x="180653" y="1173984"/>
            <a:ext cx="4864035" cy="5223272"/>
          </a:xfrm>
        </p:spPr>
        <p:txBody>
          <a:bodyPr spcFirstLastPara="1" wrap="square" lIns="91425" tIns="45700" rIns="91425" bIns="45700" anchor="ctr" anchorCtr="0">
            <a:noAutofit/>
          </a:bodyPr>
          <a:lstStyle/>
          <a:p>
            <a:pPr marL="311150" indent="-285750" algn="just">
              <a:buSzPct val="100000"/>
            </a:pPr>
            <a:r>
              <a:rPr lang="en-US" sz="1600" b="1">
                <a:latin typeface="Arial"/>
                <a:cs typeface="Arial"/>
              </a:rPr>
              <a:t>Human Trust </a:t>
            </a:r>
            <a:r>
              <a:rPr lang="en-US" sz="1600">
                <a:latin typeface="Arial"/>
                <a:cs typeface="Arial"/>
              </a:rPr>
              <a:t>: Mathematicians were reluctant to trust proofs generated by machines, particularly because these proofs could not be easily verified by hand and often lacked the intuitive insights provided by human-generated proofs.</a:t>
            </a:r>
            <a:endParaRPr lang="en-US" sz="1600"/>
          </a:p>
          <a:p>
            <a:pPr marL="311150" indent="-285750" algn="just">
              <a:buSzPct val="100000"/>
            </a:pPr>
            <a:endParaRPr lang="en-US" sz="1600">
              <a:latin typeface="Arial"/>
              <a:cs typeface="Arial"/>
            </a:endParaRPr>
          </a:p>
          <a:p>
            <a:pPr marL="311150" indent="-285750" algn="just">
              <a:buSzPct val="100000"/>
            </a:pPr>
            <a:r>
              <a:rPr lang="en-US" sz="1600" b="1">
                <a:latin typeface="Arial"/>
                <a:cs typeface="Arial"/>
              </a:rPr>
              <a:t>Philosophical Concerns</a:t>
            </a:r>
            <a:r>
              <a:rPr lang="en-US" sz="1600">
                <a:latin typeface="Arial"/>
                <a:cs typeface="Arial"/>
              </a:rPr>
              <a:t> : Some saw ATP as reducing the creative and exploratory nature of mathematics to mere computation.</a:t>
            </a:r>
            <a:endParaRPr lang="en-US" sz="1600"/>
          </a:p>
          <a:p>
            <a:pPr marL="311150" indent="-285750" algn="just">
              <a:buSzPct val="100000"/>
            </a:pPr>
            <a:endParaRPr lang="en-US" sz="1600">
              <a:latin typeface="Arial"/>
              <a:cs typeface="Arial"/>
            </a:endParaRPr>
          </a:p>
          <a:p>
            <a:pPr marL="311150" indent="-285750" algn="just">
              <a:buSzPct val="100000"/>
            </a:pPr>
            <a:r>
              <a:rPr lang="en-US" sz="1600" b="1">
                <a:latin typeface="Arial"/>
                <a:cs typeface="Arial"/>
              </a:rPr>
              <a:t>Complexity of Proof Search</a:t>
            </a:r>
            <a:r>
              <a:rPr lang="en-US" sz="1600">
                <a:latin typeface="Arial"/>
                <a:cs typeface="Arial"/>
              </a:rPr>
              <a:t>: Early ATP systems lacked effective heuristics and strategies for guiding the search process, leading to inefficiency and frequent failure in finding proofs for even relatively simple theorems.</a:t>
            </a:r>
            <a:endParaRPr lang="en-US" sz="1600"/>
          </a:p>
        </p:txBody>
      </p:sp>
      <p:pic>
        <p:nvPicPr>
          <p:cNvPr id="6" name="Picture 5">
            <a:extLst>
              <a:ext uri="{FF2B5EF4-FFF2-40B4-BE49-F238E27FC236}">
                <a16:creationId xmlns:a16="http://schemas.microsoft.com/office/drawing/2014/main" id="{8775B64F-B511-5104-7805-B2F1C500729A}"/>
              </a:ext>
            </a:extLst>
          </p:cNvPr>
          <p:cNvPicPr>
            <a:picLocks noChangeAspect="1"/>
          </p:cNvPicPr>
          <p:nvPr/>
        </p:nvPicPr>
        <p:blipFill>
          <a:blip r:embed="rId2"/>
          <a:stretch>
            <a:fillRect/>
          </a:stretch>
        </p:blipFill>
        <p:spPr>
          <a:xfrm>
            <a:off x="5535976" y="4044760"/>
            <a:ext cx="2802415" cy="1928943"/>
          </a:xfrm>
          <a:prstGeom prst="rect">
            <a:avLst/>
          </a:prstGeom>
          <a:ln w="12700">
            <a:solidFill>
              <a:schemeClr val="tx1"/>
            </a:solidFill>
          </a:ln>
        </p:spPr>
      </p:pic>
      <p:pic>
        <p:nvPicPr>
          <p:cNvPr id="8" name="Picture 7">
            <a:extLst>
              <a:ext uri="{FF2B5EF4-FFF2-40B4-BE49-F238E27FC236}">
                <a16:creationId xmlns:a16="http://schemas.microsoft.com/office/drawing/2014/main" id="{1654DCDE-4364-0E90-EEC8-16996C0E5723}"/>
              </a:ext>
            </a:extLst>
          </p:cNvPr>
          <p:cNvPicPr>
            <a:picLocks noChangeAspect="1"/>
          </p:cNvPicPr>
          <p:nvPr/>
        </p:nvPicPr>
        <p:blipFill>
          <a:blip r:embed="rId3"/>
          <a:stretch>
            <a:fillRect/>
          </a:stretch>
        </p:blipFill>
        <p:spPr>
          <a:xfrm>
            <a:off x="5480892" y="1608922"/>
            <a:ext cx="2905699" cy="1939428"/>
          </a:xfrm>
          <a:prstGeom prst="rect">
            <a:avLst/>
          </a:prstGeom>
        </p:spPr>
      </p:pic>
    </p:spTree>
    <p:extLst>
      <p:ext uri="{BB962C8B-B14F-4D97-AF65-F5344CB8AC3E}">
        <p14:creationId xmlns:p14="http://schemas.microsoft.com/office/powerpoint/2010/main" val="1551186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7A7B1-76E1-FFFE-64E6-79BEABE6CD30}"/>
              </a:ext>
            </a:extLst>
          </p:cNvPr>
          <p:cNvSpPr>
            <a:spLocks noGrp="1"/>
          </p:cNvSpPr>
          <p:nvPr>
            <p:ph type="title"/>
          </p:nvPr>
        </p:nvSpPr>
        <p:spPr/>
        <p:txBody>
          <a:bodyPr/>
          <a:lstStyle/>
          <a:p>
            <a:r>
              <a:rPr lang="en-US">
                <a:solidFill>
                  <a:schemeClr val="bg2"/>
                </a:solidFill>
                <a:latin typeface="Arial"/>
                <a:cs typeface="Arial"/>
              </a:rPr>
              <a:t>What Proved ATP to Be Important:</a:t>
            </a:r>
          </a:p>
        </p:txBody>
      </p:sp>
      <p:pic>
        <p:nvPicPr>
          <p:cNvPr id="4" name="Picture 3" descr="The Four Color Theorem">
            <a:extLst>
              <a:ext uri="{FF2B5EF4-FFF2-40B4-BE49-F238E27FC236}">
                <a16:creationId xmlns:a16="http://schemas.microsoft.com/office/drawing/2014/main" id="{478CE91C-5074-F597-A085-DCD9AE2F082E}"/>
              </a:ext>
            </a:extLst>
          </p:cNvPr>
          <p:cNvPicPr>
            <a:picLocks noChangeAspect="1"/>
          </p:cNvPicPr>
          <p:nvPr/>
        </p:nvPicPr>
        <p:blipFill>
          <a:blip r:embed="rId2"/>
          <a:stretch>
            <a:fillRect/>
          </a:stretch>
        </p:blipFill>
        <p:spPr>
          <a:xfrm>
            <a:off x="886140" y="1842564"/>
            <a:ext cx="3200128" cy="1352045"/>
          </a:xfrm>
          <a:prstGeom prst="rect">
            <a:avLst/>
          </a:prstGeom>
        </p:spPr>
      </p:pic>
      <p:sp>
        <p:nvSpPr>
          <p:cNvPr id="5" name="TextBox 4">
            <a:extLst>
              <a:ext uri="{FF2B5EF4-FFF2-40B4-BE49-F238E27FC236}">
                <a16:creationId xmlns:a16="http://schemas.microsoft.com/office/drawing/2014/main" id="{367229FA-38A1-2071-3DCD-5E7DD96E6893}"/>
              </a:ext>
            </a:extLst>
          </p:cNvPr>
          <p:cNvSpPr txBox="1"/>
          <p:nvPr/>
        </p:nvSpPr>
        <p:spPr>
          <a:xfrm>
            <a:off x="4770683" y="2034626"/>
            <a:ext cx="3728379"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a:solidFill>
                  <a:srgbClr val="474747"/>
                </a:solidFill>
              </a:rPr>
              <a:t>Four color map lemma, states that no more than four colors are required to color the regions of any map so that no two adjacent regions have the same color.</a:t>
            </a:r>
            <a:endParaRPr lang="en-US" sz="1600"/>
          </a:p>
        </p:txBody>
      </p:sp>
      <p:pic>
        <p:nvPicPr>
          <p:cNvPr id="7" name="Picture 6" descr="Kepler Conjecture -- from Wolfram MathWorld">
            <a:extLst>
              <a:ext uri="{FF2B5EF4-FFF2-40B4-BE49-F238E27FC236}">
                <a16:creationId xmlns:a16="http://schemas.microsoft.com/office/drawing/2014/main" id="{FFD6DACF-EE69-2047-BE65-3034E34916EF}"/>
              </a:ext>
            </a:extLst>
          </p:cNvPr>
          <p:cNvPicPr>
            <a:picLocks noChangeAspect="1"/>
          </p:cNvPicPr>
          <p:nvPr/>
        </p:nvPicPr>
        <p:blipFill>
          <a:blip r:embed="rId3"/>
          <a:stretch>
            <a:fillRect/>
          </a:stretch>
        </p:blipFill>
        <p:spPr>
          <a:xfrm>
            <a:off x="5427732" y="4330698"/>
            <a:ext cx="2405808" cy="1221233"/>
          </a:xfrm>
          <a:prstGeom prst="rect">
            <a:avLst/>
          </a:prstGeom>
        </p:spPr>
      </p:pic>
      <p:sp>
        <p:nvSpPr>
          <p:cNvPr id="9" name="TextBox 8">
            <a:extLst>
              <a:ext uri="{FF2B5EF4-FFF2-40B4-BE49-F238E27FC236}">
                <a16:creationId xmlns:a16="http://schemas.microsoft.com/office/drawing/2014/main" id="{8608BADB-4B54-12DC-2AF1-EC1D9FE5CF80}"/>
              </a:ext>
            </a:extLst>
          </p:cNvPr>
          <p:cNvSpPr txBox="1"/>
          <p:nvPr/>
        </p:nvSpPr>
        <p:spPr>
          <a:xfrm>
            <a:off x="513387" y="4329459"/>
            <a:ext cx="3823574"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a:t>Kepler's Conjecture posits that the densest packing of equal-sized spheres in three-dimensional space is achieved through a face-centered cubic or hexagonal close-packed arrangement, with ~74.048% density</a:t>
            </a:r>
          </a:p>
        </p:txBody>
      </p:sp>
    </p:spTree>
    <p:extLst>
      <p:ext uri="{BB962C8B-B14F-4D97-AF65-F5344CB8AC3E}">
        <p14:creationId xmlns:p14="http://schemas.microsoft.com/office/powerpoint/2010/main" val="2281795172"/>
      </p:ext>
    </p:extLst>
  </p:cSld>
  <p:clrMapOvr>
    <a:masterClrMapping/>
  </p:clrMapOvr>
</p:sld>
</file>

<file path=ppt/theme/theme1.xml><?xml version="1.0" encoding="utf-8"?>
<a:theme xmlns:a="http://schemas.openxmlformats.org/drawingml/2006/main" name="IITR_PPT_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29</Slides>
  <Notes>1</Notes>
  <HiddenSlides>0</HiddenSlide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IITR_PPT_Template</vt:lpstr>
      <vt:lpstr>Automated Theorem Proving </vt:lpstr>
      <vt:lpstr>Index</vt:lpstr>
      <vt:lpstr>PowerPoint Presentation</vt:lpstr>
      <vt:lpstr>Concept and Meaning</vt:lpstr>
      <vt:lpstr>Origins of ATP </vt:lpstr>
      <vt:lpstr>First implementations</vt:lpstr>
      <vt:lpstr>Early Days of ATP</vt:lpstr>
      <vt:lpstr>Early Days of ATP</vt:lpstr>
      <vt:lpstr>What Proved ATP to Be Important:</vt:lpstr>
      <vt:lpstr>What Proved ATP to Be Important:</vt:lpstr>
      <vt:lpstr>Significance of ATP</vt:lpstr>
      <vt:lpstr>Significance of ATP</vt:lpstr>
      <vt:lpstr>Exploring Various Approaches in ATP</vt:lpstr>
      <vt:lpstr>Classical Methods </vt:lpstr>
      <vt:lpstr>Transition to Modern Techniques </vt:lpstr>
      <vt:lpstr>Transition to Modern Techniques </vt:lpstr>
      <vt:lpstr>Interactive Theorem Provers</vt:lpstr>
      <vt:lpstr>AI/ML-Based Methods in ATP</vt:lpstr>
      <vt:lpstr>Challenges Involved</vt:lpstr>
      <vt:lpstr>Challenges Involved</vt:lpstr>
      <vt:lpstr>Challenges Involved</vt:lpstr>
      <vt:lpstr>Challenges Involved</vt:lpstr>
      <vt:lpstr>Challenges Involved</vt:lpstr>
      <vt:lpstr>Open Problems and Future Scopes</vt:lpstr>
      <vt:lpstr>Open Problems and Future Scopes</vt:lpstr>
      <vt:lpstr>Open Problems and Future Scopes</vt:lpstr>
      <vt:lpstr>Open Problems and Future Scopes</vt:lpstr>
      <vt:lpstr>Bibliography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PREETI KARNWAL</dc:creator>
  <cp:revision>68</cp:revision>
  <dcterms:modified xsi:type="dcterms:W3CDTF">2024-11-10T15:01:48Z</dcterms:modified>
</cp:coreProperties>
</file>