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27"/>
  </p:notesMasterIdLst>
  <p:sldIdLst>
    <p:sldId id="257" r:id="rId5"/>
    <p:sldId id="291" r:id="rId6"/>
    <p:sldId id="270" r:id="rId7"/>
    <p:sldId id="277" r:id="rId8"/>
    <p:sldId id="292" r:id="rId9"/>
    <p:sldId id="271" r:id="rId10"/>
    <p:sldId id="273" r:id="rId11"/>
    <p:sldId id="269" r:id="rId12"/>
    <p:sldId id="272" r:id="rId13"/>
    <p:sldId id="274" r:id="rId14"/>
    <p:sldId id="275" r:id="rId15"/>
    <p:sldId id="276" r:id="rId16"/>
    <p:sldId id="280" r:id="rId17"/>
    <p:sldId id="279" r:id="rId18"/>
    <p:sldId id="284" r:id="rId19"/>
    <p:sldId id="285" r:id="rId20"/>
    <p:sldId id="283" r:id="rId21"/>
    <p:sldId id="288" r:id="rId22"/>
    <p:sldId id="278" r:id="rId23"/>
    <p:sldId id="286" r:id="rId24"/>
    <p:sldId id="281" r:id="rId25"/>
    <p:sldId id="289"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764" autoAdjust="0"/>
  </p:normalViewPr>
  <p:slideViewPr>
    <p:cSldViewPr snapToGrid="0">
      <p:cViewPr varScale="1">
        <p:scale>
          <a:sx n="52" d="100"/>
          <a:sy n="52" d="100"/>
        </p:scale>
        <p:origin x="12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 Gupta" userId="f53ebda82f5ae94a" providerId="LiveId" clId="{9CC6D526-BB46-449D-8641-40BAD5829294}"/>
    <pc:docChg chg="custSel modSld">
      <pc:chgData name="Anvit Gupta" userId="f53ebda82f5ae94a" providerId="LiveId" clId="{9CC6D526-BB46-449D-8641-40BAD5829294}" dt="2025-05-07T13:09:11.758" v="319" actId="20577"/>
      <pc:docMkLst>
        <pc:docMk/>
      </pc:docMkLst>
      <pc:sldChg chg="modNotesTx">
        <pc:chgData name="Anvit Gupta" userId="f53ebda82f5ae94a" providerId="LiveId" clId="{9CC6D526-BB46-449D-8641-40BAD5829294}" dt="2025-05-07T11:43:13.103" v="53" actId="20577"/>
        <pc:sldMkLst>
          <pc:docMk/>
          <pc:sldMk cId="1506593249" sldId="271"/>
        </pc:sldMkLst>
      </pc:sldChg>
      <pc:sldChg chg="modNotesTx">
        <pc:chgData name="Anvit Gupta" userId="f53ebda82f5ae94a" providerId="LiveId" clId="{9CC6D526-BB46-449D-8641-40BAD5829294}" dt="2025-05-07T13:09:11.758" v="319" actId="20577"/>
        <pc:sldMkLst>
          <pc:docMk/>
          <pc:sldMk cId="1487839840" sldId="28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182DE2-CB8F-4364-85BF-92F2D1740D2B}"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D30B04-8AA9-464C-ABEF-1E90A44F946C}" type="slidenum">
              <a:rPr lang="en-IN" smtClean="0"/>
              <a:t>‹#›</a:t>
            </a:fld>
            <a:endParaRPr lang="en-IN"/>
          </a:p>
        </p:txBody>
      </p:sp>
    </p:spTree>
    <p:extLst>
      <p:ext uri="{BB962C8B-B14F-4D97-AF65-F5344CB8AC3E}">
        <p14:creationId xmlns:p14="http://schemas.microsoft.com/office/powerpoint/2010/main" val="27217302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indeed have a test phase.</a:t>
            </a:r>
            <a:endParaRPr lang="en-IN" dirty="0"/>
          </a:p>
        </p:txBody>
      </p:sp>
      <p:sp>
        <p:nvSpPr>
          <p:cNvPr id="4" name="Slide Number Placeholder 3"/>
          <p:cNvSpPr>
            <a:spLocks noGrp="1"/>
          </p:cNvSpPr>
          <p:nvPr>
            <p:ph type="sldNum" sz="quarter" idx="5"/>
          </p:nvPr>
        </p:nvSpPr>
        <p:spPr/>
        <p:txBody>
          <a:bodyPr/>
          <a:lstStyle/>
          <a:p>
            <a:fld id="{21D30B04-8AA9-464C-ABEF-1E90A44F946C}" type="slidenum">
              <a:rPr lang="en-IN" smtClean="0"/>
              <a:t>6</a:t>
            </a:fld>
            <a:endParaRPr lang="en-IN"/>
          </a:p>
        </p:txBody>
      </p:sp>
    </p:spTree>
    <p:extLst>
      <p:ext uri="{BB962C8B-B14F-4D97-AF65-F5344CB8AC3E}">
        <p14:creationId xmlns:p14="http://schemas.microsoft.com/office/powerpoint/2010/main" val="762805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Importance of feature scaling</a:t>
            </a:r>
          </a:p>
          <a:p>
            <a:pPr marL="228600" indent="-228600">
              <a:buAutoNum type="arabicPeriod"/>
            </a:pPr>
            <a:r>
              <a:rPr lang="en-US" dirty="0"/>
              <a:t>Numerically Stabilize training by bringing all the inputs to same scale such as between 0 and 1.</a:t>
            </a:r>
          </a:p>
          <a:p>
            <a:pPr marL="228600" indent="-228600">
              <a:buAutoNum type="arabicPeriod"/>
            </a:pPr>
            <a:r>
              <a:rPr lang="en-US" b="0" i="0" dirty="0">
                <a:solidFill>
                  <a:srgbClr val="001D35"/>
                </a:solidFill>
                <a:effectLst/>
                <a:latin typeface="Google Sans"/>
              </a:rPr>
              <a:t>Prevents bias =&gt; it ensures that all features contribute equally to the model's calculations, preventing features with larger scales from dominating the learning process.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Enhance interpretability and compare =&gt; </a:t>
            </a:r>
            <a:r>
              <a:rPr lang="en-US" b="0" i="0" dirty="0">
                <a:solidFill>
                  <a:srgbClr val="001D35"/>
                </a:solidFill>
                <a:effectLst/>
                <a:latin typeface="Google Sans"/>
              </a:rPr>
              <a:t>Scaled features make it easier to interpret the coefficients or weights of the model, as they are on a comparable scale.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001D35"/>
                </a:solidFill>
                <a:effectLst/>
                <a:latin typeface="Google Sans"/>
              </a:rPr>
              <a:t>Some algorithms, like k-NN and SVM, are more sensitive to the scale of the data and require features to be on a similar scale for effective performance. </a:t>
            </a:r>
          </a:p>
          <a:p>
            <a:pPr marL="228600" indent="-228600">
              <a:buAutoNum type="arabicPeriod"/>
            </a:pPr>
            <a:r>
              <a:rPr lang="en-US" b="0" i="0" dirty="0">
                <a:solidFill>
                  <a:srgbClr val="273239"/>
                </a:solidFill>
                <a:effectLst/>
                <a:latin typeface="Nunito" panose="020F0502020204030204" pitchFamily="2" charset="0"/>
              </a:rPr>
              <a:t>When the features are scaled several machine learning methods including gradient descent-based algorithms, distance-based algorithms (such </a:t>
            </a:r>
            <a:r>
              <a:rPr lang="en-US" b="0" i="0">
                <a:solidFill>
                  <a:srgbClr val="273239"/>
                </a:solidFill>
                <a:effectLst/>
                <a:latin typeface="Nunito" panose="020F0502020204030204" pitchFamily="2" charset="0"/>
              </a:rPr>
              <a:t>k-nearest neighbors</a:t>
            </a:r>
            <a:r>
              <a:rPr lang="en-US" b="0" i="0" dirty="0">
                <a:solidFill>
                  <a:srgbClr val="273239"/>
                </a:solidFill>
                <a:effectLst/>
                <a:latin typeface="Nunito" panose="020F0502020204030204" pitchFamily="2" charset="0"/>
              </a:rPr>
              <a:t>) and support vector machines perform better or converge more quickly. </a:t>
            </a:r>
          </a:p>
          <a:p>
            <a:pPr marL="228600" indent="-228600">
              <a:buAutoNum type="arabicPeriod"/>
            </a:pPr>
            <a:r>
              <a:rPr lang="en-US" b="0" i="0" dirty="0">
                <a:solidFill>
                  <a:srgbClr val="273239"/>
                </a:solidFill>
                <a:effectLst/>
                <a:latin typeface="Nunito" panose="020F0502020204030204" pitchFamily="2" charset="0"/>
              </a:rPr>
              <a:t>Scaling features makes sure that each characteristic is given the same consideration during the learning process. </a:t>
            </a:r>
            <a:endParaRPr lang="en-IN" dirty="0"/>
          </a:p>
        </p:txBody>
      </p:sp>
      <p:sp>
        <p:nvSpPr>
          <p:cNvPr id="4" name="Slide Number Placeholder 3"/>
          <p:cNvSpPr>
            <a:spLocks noGrp="1"/>
          </p:cNvSpPr>
          <p:nvPr>
            <p:ph type="sldNum" sz="quarter" idx="5"/>
          </p:nvPr>
        </p:nvSpPr>
        <p:spPr/>
        <p:txBody>
          <a:bodyPr/>
          <a:lstStyle/>
          <a:p>
            <a:fld id="{21D30B04-8AA9-464C-ABEF-1E90A44F946C}" type="slidenum">
              <a:rPr lang="en-IN" smtClean="0"/>
              <a:t>18</a:t>
            </a:fld>
            <a:endParaRPr lang="en-IN"/>
          </a:p>
        </p:txBody>
      </p:sp>
    </p:spTree>
    <p:extLst>
      <p:ext uri="{BB962C8B-B14F-4D97-AF65-F5344CB8AC3E}">
        <p14:creationId xmlns:p14="http://schemas.microsoft.com/office/powerpoint/2010/main" val="317916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07-05-2025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5.png"/><Relationship Id="rId5"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deepai.org/"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2.xml"/><Relationship Id="rId1" Type="http://schemas.openxmlformats.org/officeDocument/2006/relationships/tags" Target="../tags/tag24.xml"/><Relationship Id="rId5" Type="http://schemas.openxmlformats.org/officeDocument/2006/relationships/image" Target="../media/image41.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2.xml"/><Relationship Id="rId1" Type="http://schemas.openxmlformats.org/officeDocument/2006/relationships/tags" Target="../tags/tag26.xml"/><Relationship Id="rId6" Type="http://schemas.openxmlformats.org/officeDocument/2006/relationships/image" Target="../media/image43.png"/><Relationship Id="rId5" Type="http://schemas.openxmlformats.org/officeDocument/2006/relationships/image" Target="../media/image1.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gi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www.pngtree.com/"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5.png"/><Relationship Id="rId11" Type="http://schemas.openxmlformats.org/officeDocument/2006/relationships/hyperlink" Target="https://www.pinclipart.com/" TargetMode="External"/><Relationship Id="rId5" Type="http://schemas.openxmlformats.org/officeDocument/2006/relationships/image" Target="../media/image4.png"/><Relationship Id="rId15"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png"/><Relationship Id="rId3" Type="http://schemas.openxmlformats.org/officeDocument/2006/relationships/notesSlide" Target="../notesSlides/notesSlide1.xml"/><Relationship Id="rId7" Type="http://schemas.openxmlformats.org/officeDocument/2006/relationships/image" Target="../media/image5.png"/><Relationship Id="rId12" Type="http://schemas.openxmlformats.org/officeDocument/2006/relationships/image" Target="../media/image10.gif"/><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4.png"/><Relationship Id="rId11" Type="http://schemas.openxmlformats.org/officeDocument/2006/relationships/hyperlink" Target="http://www.pngtree.com/" TargetMode="External"/><Relationship Id="rId5" Type="http://schemas.openxmlformats.org/officeDocument/2006/relationships/image" Target="../media/image3.png"/><Relationship Id="rId10" Type="http://schemas.openxmlformats.org/officeDocument/2006/relationships/hyperlink" Target="https://www.pinclipart.com/" TargetMode="External"/><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tags" Target="../tags/tag8.xml"/><Relationship Id="rId7" Type="http://schemas.openxmlformats.org/officeDocument/2006/relationships/slideLayout" Target="../slideLayouts/slideLayout2.xml"/><Relationship Id="rId12" Type="http://schemas.openxmlformats.org/officeDocument/2006/relationships/image" Target="../media/image16.png"/><Relationship Id="rId17" Type="http://schemas.openxmlformats.org/officeDocument/2006/relationships/image" Target="../media/image1.png"/><Relationship Id="rId2" Type="http://schemas.openxmlformats.org/officeDocument/2006/relationships/tags" Target="../tags/tag7.xml"/><Relationship Id="rId16" Type="http://schemas.openxmlformats.org/officeDocument/2006/relationships/image" Target="../media/image20.png"/><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image" Target="../media/image15.png"/><Relationship Id="rId5" Type="http://schemas.openxmlformats.org/officeDocument/2006/relationships/tags" Target="../tags/tag10.xml"/><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tags" Target="../tags/tag9.xml"/><Relationship Id="rId9" Type="http://schemas.openxmlformats.org/officeDocument/2006/relationships/image" Target="../media/image13.png"/><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ingstatisticswithr.com/book/regression.html" TargetMode="Externa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maxstat.d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732942" y="1326802"/>
            <a:ext cx="10877550" cy="1752354"/>
          </a:xfrm>
        </p:spPr>
        <p:txBody>
          <a:bodyPr>
            <a:normAutofit fontScale="90000"/>
          </a:bodyPr>
          <a:lstStyle/>
          <a:p>
            <a:r>
              <a:rPr lang="en-IN" b="1" dirty="0">
                <a:solidFill>
                  <a:schemeClr val="accent4"/>
                </a:solidFill>
                <a:latin typeface="Garamond" panose="02020404030301010803" pitchFamily="18" charset="0"/>
                <a:cs typeface="Aldhabi" panose="020B0604020202020204" pitchFamily="2" charset="-78"/>
              </a:rPr>
              <a:t>Warming-up to Machine Learning,</a:t>
            </a:r>
            <a:br>
              <a:rPr lang="en-IN" b="1" dirty="0">
                <a:solidFill>
                  <a:schemeClr val="accent4"/>
                </a:solidFill>
                <a:latin typeface="Garamond" panose="02020404030301010803" pitchFamily="18" charset="0"/>
                <a:cs typeface="Aldhabi" panose="020B0604020202020204" pitchFamily="2" charset="-78"/>
              </a:rPr>
            </a:br>
            <a:r>
              <a:rPr lang="en-IN" b="1" dirty="0">
                <a:solidFill>
                  <a:schemeClr val="accent4"/>
                </a:solidFill>
                <a:latin typeface="Garamond" panose="02020404030301010803" pitchFamily="18" charset="0"/>
                <a:cs typeface="Aldhabi" panose="020B0604020202020204" pitchFamily="2" charset="-78"/>
              </a:rPr>
              <a:t>Data and Features</a:t>
            </a:r>
          </a:p>
        </p:txBody>
      </p:sp>
      <p:sp>
        <p:nvSpPr>
          <p:cNvPr id="6" name="Subtitle 2">
            <a:extLst>
              <a:ext uri="{FF2B5EF4-FFF2-40B4-BE49-F238E27FC236}">
                <a16:creationId xmlns:a16="http://schemas.microsoft.com/office/drawing/2014/main" id="{24899D00-4FF2-4337-B262-86FE9628CDB1}"/>
              </a:ext>
            </a:extLst>
          </p:cNvPr>
          <p:cNvSpPr>
            <a:spLocks noGrp="1"/>
          </p:cNvSpPr>
          <p:nvPr>
            <p:ph type="subTitle" idx="1"/>
          </p:nvPr>
        </p:nvSpPr>
        <p:spPr>
          <a:xfrm>
            <a:off x="1524000" y="3602038"/>
            <a:ext cx="9144000" cy="1655762"/>
          </a:xfrm>
        </p:spPr>
        <p:txBody>
          <a:bodyPr>
            <a:normAutofit/>
          </a:bodyPr>
          <a:lstStyle/>
          <a:p>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636"/>
    </mc:Choice>
    <mc:Fallback xmlns="">
      <p:transition spd="slow" advTm="36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19" name="TextBox 18">
            <a:extLst>
              <a:ext uri="{FF2B5EF4-FFF2-40B4-BE49-F238E27FC236}">
                <a16:creationId xmlns:a16="http://schemas.microsoft.com/office/drawing/2014/main" id="{02330DB7-F4DA-416E-8571-95A1377A21EA}"/>
              </a:ext>
            </a:extLst>
          </p:cNvPr>
          <p:cNvSpPr txBox="1"/>
          <p:nvPr/>
        </p:nvSpPr>
        <p:spPr>
          <a:xfrm>
            <a:off x="566420" y="1667235"/>
            <a:ext cx="4207945" cy="1323439"/>
          </a:xfrm>
          <a:prstGeom prst="rect">
            <a:avLst/>
          </a:prstGeom>
          <a:noFill/>
        </p:spPr>
        <p:txBody>
          <a:bodyPr wrap="square" rtlCol="0">
            <a:spAutoFit/>
          </a:bodyPr>
          <a:lstStyle/>
          <a:p>
            <a:r>
              <a:rPr lang="en-GB" sz="2000" b="1" dirty="0"/>
              <a:t>Clustering:</a:t>
            </a:r>
            <a:r>
              <a:rPr lang="en-GB" sz="2000" dirty="0"/>
              <a:t> An unsupervised learning problem. Goal is to group inputs in a few clusters </a:t>
            </a:r>
            <a:r>
              <a:rPr lang="en-GB" sz="2000" dirty="0">
                <a:solidFill>
                  <a:srgbClr val="FF0000"/>
                </a:solidFill>
              </a:rPr>
              <a:t>based on their similarities with each other</a:t>
            </a:r>
            <a:endParaRPr lang="en-IN" sz="2000" dirty="0">
              <a:solidFill>
                <a:srgbClr val="FF0000"/>
              </a:solidFill>
            </a:endParaRPr>
          </a:p>
        </p:txBody>
      </p:sp>
      <p:sp>
        <p:nvSpPr>
          <p:cNvPr id="59" name="TextBox 58">
            <a:extLst>
              <a:ext uri="{FF2B5EF4-FFF2-40B4-BE49-F238E27FC236}">
                <a16:creationId xmlns:a16="http://schemas.microsoft.com/office/drawing/2014/main" id="{F9791C72-768C-4B21-879A-4B2C9B3EDFD6}"/>
              </a:ext>
            </a:extLst>
          </p:cNvPr>
          <p:cNvSpPr txBox="1"/>
          <p:nvPr/>
        </p:nvSpPr>
        <p:spPr>
          <a:xfrm>
            <a:off x="566420" y="4299440"/>
            <a:ext cx="4391169" cy="1631216"/>
          </a:xfrm>
          <a:prstGeom prst="rect">
            <a:avLst/>
          </a:prstGeom>
          <a:noFill/>
        </p:spPr>
        <p:txBody>
          <a:bodyPr wrap="square" rtlCol="0">
            <a:spAutoFit/>
          </a:bodyPr>
          <a:lstStyle/>
          <a:p>
            <a:r>
              <a:rPr lang="en-GB" sz="2000" b="1" dirty="0"/>
              <a:t>Dimensionality Reduction:</a:t>
            </a:r>
            <a:r>
              <a:rPr lang="en-GB" sz="2000" dirty="0"/>
              <a:t> An unsupervised learning problem. Goal is to </a:t>
            </a:r>
            <a:r>
              <a:rPr lang="en-IN" sz="2000" dirty="0">
                <a:solidFill>
                  <a:srgbClr val="FF0000"/>
                </a:solidFill>
              </a:rPr>
              <a:t>compress the size </a:t>
            </a:r>
            <a:r>
              <a:rPr lang="en-IN" sz="2000" dirty="0"/>
              <a:t>of each input without losing much information present in the data</a:t>
            </a:r>
          </a:p>
        </p:txBody>
      </p:sp>
      <p:pic>
        <p:nvPicPr>
          <p:cNvPr id="5122" name="Picture 2">
            <a:extLst>
              <a:ext uri="{FF2B5EF4-FFF2-40B4-BE49-F238E27FC236}">
                <a16:creationId xmlns:a16="http://schemas.microsoft.com/office/drawing/2014/main" id="{17F08A1C-0E4B-435F-B5C6-4C23BB5A3C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5761" y="1667235"/>
            <a:ext cx="2605117" cy="176176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Clipart Thanksgiving Hand Clip Black And White Stock - Thinking Light Bulb Clip Art - Png Download (950x1015), Png Download">
            <a:extLst>
              <a:ext uri="{FF2B5EF4-FFF2-40B4-BE49-F238E27FC236}">
                <a16:creationId xmlns:a16="http://schemas.microsoft.com/office/drawing/2014/main" id="{963167D1-F7A3-4C8A-AB91-98744F508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1712" y="1212408"/>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15" name="Speech Bubble: Rectangle 14">
            <a:extLst>
              <a:ext uri="{FF2B5EF4-FFF2-40B4-BE49-F238E27FC236}">
                <a16:creationId xmlns:a16="http://schemas.microsoft.com/office/drawing/2014/main" id="{5A9AE566-CED4-4760-A0C1-89E09BCDE324}"/>
              </a:ext>
            </a:extLst>
          </p:cNvPr>
          <p:cNvSpPr/>
          <p:nvPr/>
        </p:nvSpPr>
        <p:spPr>
          <a:xfrm>
            <a:off x="8443012" y="1433348"/>
            <a:ext cx="2094297" cy="821500"/>
          </a:xfrm>
          <a:prstGeom prst="wedgeRectCallout">
            <a:avLst>
              <a:gd name="adj1" fmla="val 66837"/>
              <a:gd name="adj2" fmla="val -118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Clustering looks like classification to me. Is there any difference?</a:t>
            </a:r>
          </a:p>
        </p:txBody>
      </p:sp>
      <p:pic>
        <p:nvPicPr>
          <p:cNvPr id="16" name="Picture 15">
            <a:extLst>
              <a:ext uri="{FF2B5EF4-FFF2-40B4-BE49-F238E27FC236}">
                <a16:creationId xmlns:a16="http://schemas.microsoft.com/office/drawing/2014/main" id="{4C5BD177-64D1-4EB6-A527-126A9F436ACF}"/>
              </a:ext>
            </a:extLst>
          </p:cNvPr>
          <p:cNvPicPr>
            <a:picLocks noChangeAspect="1"/>
          </p:cNvPicPr>
          <p:nvPr/>
        </p:nvPicPr>
        <p:blipFill>
          <a:blip r:embed="rId5"/>
          <a:stretch>
            <a:fillRect/>
          </a:stretch>
        </p:blipFill>
        <p:spPr>
          <a:xfrm>
            <a:off x="10916068" y="2740910"/>
            <a:ext cx="1010687" cy="965223"/>
          </a:xfrm>
          <a:prstGeom prst="rect">
            <a:avLst/>
          </a:prstGeom>
        </p:spPr>
      </p:pic>
      <p:sp>
        <p:nvSpPr>
          <p:cNvPr id="20" name="Speech Bubble: Rectangle 19">
            <a:extLst>
              <a:ext uri="{FF2B5EF4-FFF2-40B4-BE49-F238E27FC236}">
                <a16:creationId xmlns:a16="http://schemas.microsoft.com/office/drawing/2014/main" id="{0ED79AA6-96C7-4A9B-A5E0-42F4FFE89673}"/>
              </a:ext>
            </a:extLst>
          </p:cNvPr>
          <p:cNvSpPr/>
          <p:nvPr/>
        </p:nvSpPr>
        <p:spPr>
          <a:xfrm>
            <a:off x="7789246" y="2490576"/>
            <a:ext cx="3126822" cy="821500"/>
          </a:xfrm>
          <a:prstGeom prst="wedgeRectCallout">
            <a:avLst>
              <a:gd name="adj1" fmla="val 55756"/>
              <a:gd name="adj2" fmla="val 2296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clustering, we don’t know the labels. Goal is to separate them without any </a:t>
            </a:r>
            <a:r>
              <a:rPr lang="en-GB" sz="1600" dirty="0" err="1">
                <a:solidFill>
                  <a:schemeClr val="tx1"/>
                </a:solidFill>
              </a:rPr>
              <a:t>labeled</a:t>
            </a:r>
            <a:r>
              <a:rPr lang="en-GB" sz="1600" dirty="0">
                <a:solidFill>
                  <a:schemeClr val="tx1"/>
                </a:solidFill>
              </a:rPr>
              <a:t> “supervision”</a:t>
            </a:r>
            <a:endParaRPr lang="en-IN" sz="1600" dirty="0">
              <a:solidFill>
                <a:schemeClr val="tx1"/>
              </a:solidFill>
            </a:endParaRPr>
          </a:p>
        </p:txBody>
      </p:sp>
      <p:pic>
        <p:nvPicPr>
          <p:cNvPr id="5124" name="Picture 4">
            <a:extLst>
              <a:ext uri="{FF2B5EF4-FFF2-40B4-BE49-F238E27FC236}">
                <a16:creationId xmlns:a16="http://schemas.microsoft.com/office/drawing/2014/main" id="{2672EDE2-CD87-4AEE-AB05-D6297A99C34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8536" y="4153474"/>
            <a:ext cx="2492342" cy="223113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E457A6A1-84E3-4640-B4B7-4C39E234B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62273" y="4258837"/>
            <a:ext cx="3126822" cy="202040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36961318"/>
      </p:ext>
    </p:extLst>
  </p:cSld>
  <p:clrMapOvr>
    <a:masterClrMapping/>
  </p:clrMapOvr>
  <mc:AlternateContent xmlns:mc="http://schemas.openxmlformats.org/markup-compatibility/2006" xmlns:p14="http://schemas.microsoft.com/office/powerpoint/2010/main">
    <mc:Choice Requires="p14">
      <p:transition spd="slow" p14:dur="2000" advTm="205708"/>
    </mc:Choice>
    <mc:Fallback xmlns="">
      <p:transition spd="slow" advTm="20570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122"/>
                                        </p:tgtEl>
                                        <p:attrNameLst>
                                          <p:attrName>style.visibility</p:attrName>
                                        </p:attrNameLst>
                                      </p:cBhvr>
                                      <p:to>
                                        <p:strVal val="visible"/>
                                      </p:to>
                                    </p:set>
                                    <p:animEffect transition="in" filter="wipe(down)">
                                      <p:cBhvr>
                                        <p:cTn id="12" dur="500"/>
                                        <p:tgtEl>
                                          <p:spTgt spid="51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00"/>
                                        <p:tgtEl>
                                          <p:spTgt spid="16"/>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59"/>
                                        </p:tgtEl>
                                        <p:attrNameLst>
                                          <p:attrName>style.visibility</p:attrName>
                                        </p:attrNameLst>
                                      </p:cBhvr>
                                      <p:to>
                                        <p:strVal val="visible"/>
                                      </p:to>
                                    </p:set>
                                    <p:animEffect transition="in" filter="wipe(down)">
                                      <p:cBhvr>
                                        <p:cTn id="33" dur="500"/>
                                        <p:tgtEl>
                                          <p:spTgt spid="5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59" grpId="0"/>
      <p:bldP spid="15"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Perspective as function approximation</a:t>
            </a:r>
            <a:endParaRPr lang="en-IN" dirty="0">
              <a:solidFill>
                <a:schemeClr val="accent2">
                  <a:lumMod val="75000"/>
                </a:schemeClr>
              </a:solidFill>
            </a:endParaRPr>
          </a:p>
        </p:txBody>
      </p:sp>
      <p:sp>
        <p:nvSpPr>
          <p:cNvPr id="13" name="Content Placeholder 2">
            <a:extLst>
              <a:ext uri="{FF2B5EF4-FFF2-40B4-BE49-F238E27FC236}">
                <a16:creationId xmlns:a16="http://schemas.microsoft.com/office/drawing/2014/main" id="{06664CB4-C0FF-4259-BD51-FA1ADE970318}"/>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sz="2600" dirty="0"/>
              <a:t>Supervised Learning (“predict output given input”) can be usually thought of as learning a </a:t>
            </a:r>
            <a:r>
              <a:rPr lang="en-GB" sz="2600" dirty="0">
                <a:solidFill>
                  <a:srgbClr val="060AB2"/>
                </a:solidFill>
              </a:rPr>
              <a:t>function</a:t>
            </a:r>
            <a:r>
              <a:rPr lang="en-GB" sz="2600" dirty="0"/>
              <a:t> </a:t>
            </a:r>
            <a:r>
              <a:rPr lang="en-GB" sz="2600" i="1" dirty="0"/>
              <a:t>f</a:t>
            </a:r>
            <a:r>
              <a:rPr lang="en-GB" sz="2600" dirty="0"/>
              <a:t> that maps each input to the corresponding output</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r>
              <a:rPr lang="en-GB" sz="2600" dirty="0"/>
              <a:t>Unsupervised Learning (“model/compress inputs”) can also be usually thought of as learning a </a:t>
            </a:r>
            <a:r>
              <a:rPr lang="en-GB" sz="2600" dirty="0">
                <a:solidFill>
                  <a:srgbClr val="060AB2"/>
                </a:solidFill>
              </a:rPr>
              <a:t>function</a:t>
            </a:r>
            <a:r>
              <a:rPr lang="en-GB" sz="2600" dirty="0">
                <a:solidFill>
                  <a:srgbClr val="FF0000"/>
                </a:solidFill>
              </a:rPr>
              <a:t> </a:t>
            </a:r>
            <a:r>
              <a:rPr lang="en-GB" sz="2600" i="1" dirty="0"/>
              <a:t>f</a:t>
            </a:r>
            <a:r>
              <a:rPr lang="en-GB" sz="2600" dirty="0"/>
              <a:t> that maps each input to a compact representation</a:t>
            </a:r>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400" dirty="0"/>
          </a:p>
          <a:p>
            <a:pPr>
              <a:buFont typeface="Wingdings" panose="05000000000000000000" pitchFamily="2" charset="2"/>
              <a:buChar char="§"/>
            </a:pPr>
            <a:r>
              <a:rPr lang="en-GB" sz="2600" dirty="0"/>
              <a:t>Reinforcement Learning can also be seen as doing function approximation</a:t>
            </a: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44275" y="136939"/>
            <a:ext cx="582480"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pic>
        <p:nvPicPr>
          <p:cNvPr id="7170" name="Picture 2">
            <a:extLst>
              <a:ext uri="{FF2B5EF4-FFF2-40B4-BE49-F238E27FC236}">
                <a16:creationId xmlns:a16="http://schemas.microsoft.com/office/drawing/2014/main" id="{90C45776-EC0C-494F-99C9-2C64B17931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287" y="2034480"/>
            <a:ext cx="5379425" cy="15174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4E5A313-8A16-4F9F-8B2D-FFC690292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694" y="4455623"/>
            <a:ext cx="6354609" cy="1580028"/>
          </a:xfrm>
          <a:prstGeom prst="rect">
            <a:avLst/>
          </a:prstGeom>
          <a:noFill/>
          <a:extLst>
            <a:ext uri="{909E8E84-426E-40DD-AFC4-6F175D3DCCD1}">
              <a14:hiddenFill xmlns:a14="http://schemas.microsoft.com/office/drawing/2010/main">
                <a:solidFill>
                  <a:srgbClr val="FFFFFF"/>
                </a:solidFill>
              </a14:hiddenFill>
            </a:ext>
          </a:extLst>
        </p:spPr>
      </p:pic>
      <p:sp>
        <p:nvSpPr>
          <p:cNvPr id="3" name="Speech Bubble: Rectangle 2">
            <a:extLst>
              <a:ext uri="{FF2B5EF4-FFF2-40B4-BE49-F238E27FC236}">
                <a16:creationId xmlns:a16="http://schemas.microsoft.com/office/drawing/2014/main" id="{5CDE0610-0E60-4794-A7B6-95DEC02601C6}"/>
              </a:ext>
            </a:extLst>
          </p:cNvPr>
          <p:cNvSpPr/>
          <p:nvPr/>
        </p:nvSpPr>
        <p:spPr>
          <a:xfrm>
            <a:off x="749147" y="4664943"/>
            <a:ext cx="1905918" cy="964676"/>
          </a:xfrm>
          <a:prstGeom prst="wedgeRectCallout">
            <a:avLst>
              <a:gd name="adj1" fmla="val 1132"/>
              <a:gd name="adj2" fmla="val -9049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Harder since we don’t know the labels in this case</a:t>
            </a:r>
          </a:p>
        </p:txBody>
      </p:sp>
    </p:spTree>
    <p:custDataLst>
      <p:tags r:id="rId1"/>
    </p:custDataLst>
    <p:extLst>
      <p:ext uri="{BB962C8B-B14F-4D97-AF65-F5344CB8AC3E}">
        <p14:creationId xmlns:p14="http://schemas.microsoft.com/office/powerpoint/2010/main" val="3565598817"/>
      </p:ext>
    </p:extLst>
  </p:cSld>
  <p:clrMapOvr>
    <a:masterClrMapping/>
  </p:clrMapOvr>
  <mc:AlternateContent xmlns:mc="http://schemas.openxmlformats.org/markup-compatibility/2006" xmlns:p14="http://schemas.microsoft.com/office/powerpoint/2010/main">
    <mc:Choice Requires="p14">
      <p:transition spd="slow" p14:dur="2000" advTm="133107"/>
    </mc:Choice>
    <mc:Fallback xmlns="">
      <p:transition spd="slow" advTm="1331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wipe(down)">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wipe(down)">
                                      <p:cBhvr>
                                        <p:cTn id="12" dur="500"/>
                                        <p:tgtEl>
                                          <p:spTgt spid="71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3">
                                            <p:txEl>
                                              <p:pRg st="5" end="5"/>
                                            </p:txEl>
                                          </p:spTgt>
                                        </p:tgtEl>
                                        <p:attrNameLst>
                                          <p:attrName>style.visibility</p:attrName>
                                        </p:attrNameLst>
                                      </p:cBhvr>
                                      <p:to>
                                        <p:strVal val="visible"/>
                                      </p:to>
                                    </p:set>
                                    <p:animEffect transition="in" filter="wipe(down)">
                                      <p:cBhvr>
                                        <p:cTn id="17" dur="500"/>
                                        <p:tgtEl>
                                          <p:spTgt spid="1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7172"/>
                                        </p:tgtEl>
                                        <p:attrNameLst>
                                          <p:attrName>style.visibility</p:attrName>
                                        </p:attrNameLst>
                                      </p:cBhvr>
                                      <p:to>
                                        <p:strVal val="visible"/>
                                      </p:to>
                                    </p:set>
                                    <p:animEffect transition="in" filter="wipe(down)">
                                      <p:cBhvr>
                                        <p:cTn id="27" dur="500"/>
                                        <p:tgtEl>
                                          <p:spTgt spid="717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
                                            <p:txEl>
                                              <p:pRg st="10" end="10"/>
                                            </p:txEl>
                                          </p:spTgt>
                                        </p:tgtEl>
                                        <p:attrNameLst>
                                          <p:attrName>style.visibility</p:attrName>
                                        </p:attrNameLst>
                                      </p:cBhvr>
                                      <p:to>
                                        <p:strVal val="visible"/>
                                      </p:to>
                                    </p:set>
                                    <p:animEffect transition="in" filter="wipe(down)">
                                      <p:cBhvr>
                                        <p:cTn id="32"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Perspective as probability estimation</a:t>
            </a:r>
            <a:endParaRPr lang="en-IN" dirty="0">
              <a:solidFill>
                <a:schemeClr val="accent2">
                  <a:lumMod val="75000"/>
                </a:schemeClr>
              </a:solidFill>
            </a:endParaRPr>
          </a:p>
        </p:txBody>
      </p:sp>
      <p:sp>
        <p:nvSpPr>
          <p:cNvPr id="4" name="Content Placeholder 2">
            <a:extLst>
              <a:ext uri="{FF2B5EF4-FFF2-40B4-BE49-F238E27FC236}">
                <a16:creationId xmlns:a16="http://schemas.microsoft.com/office/drawing/2014/main" id="{9A13A3EC-EF18-411C-94C9-AC32A8D390F3}"/>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Supervised Learning (“predict output given input”) can be thought of as estimating the </a:t>
            </a:r>
            <a:r>
              <a:rPr lang="en-GB" sz="2600" dirty="0">
                <a:solidFill>
                  <a:srgbClr val="060AB2"/>
                </a:solidFill>
              </a:rPr>
              <a:t>conditional probability </a:t>
            </a:r>
            <a:r>
              <a:rPr lang="en-GB" sz="2600" dirty="0"/>
              <a:t>of each possible output given an input</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600" dirty="0"/>
              <a:t>Unsupervised Learning (“model/compress inputs”) can be thought of as estimating the </a:t>
            </a:r>
            <a:r>
              <a:rPr lang="en-GB" sz="2600" dirty="0">
                <a:solidFill>
                  <a:srgbClr val="060AB2"/>
                </a:solidFill>
              </a:rPr>
              <a:t>probability density </a:t>
            </a:r>
            <a:r>
              <a:rPr lang="en-GB" sz="2600" dirty="0"/>
              <a:t>of the inputs</a:t>
            </a:r>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endParaRPr lang="en-GB" sz="2600" dirty="0"/>
          </a:p>
          <a:p>
            <a:pPr>
              <a:buFont typeface="Wingdings" panose="05000000000000000000" pitchFamily="2" charset="2"/>
              <a:buChar char="§"/>
            </a:pPr>
            <a:r>
              <a:rPr lang="en-GB" sz="2600" dirty="0"/>
              <a:t>Reinforcement Learning can also be seen as estimating probability densities</a:t>
            </a: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33408" y="136939"/>
            <a:ext cx="593347"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pic>
        <p:nvPicPr>
          <p:cNvPr id="6146" name="Picture 2">
            <a:extLst>
              <a:ext uri="{FF2B5EF4-FFF2-40B4-BE49-F238E27FC236}">
                <a16:creationId xmlns:a16="http://schemas.microsoft.com/office/drawing/2014/main" id="{E89655C1-C0B3-465C-9B23-3B476667A1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211" y="2085286"/>
            <a:ext cx="3301847" cy="1552987"/>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60D9E067-6EB5-4072-AB6B-4319581EF9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16058" y="2864533"/>
            <a:ext cx="447675"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064485-2F97-44AE-A4DF-943C9D27D1F2}"/>
              </a:ext>
            </a:extLst>
          </p:cNvPr>
          <p:cNvSpPr txBox="1"/>
          <p:nvPr/>
        </p:nvSpPr>
        <p:spPr>
          <a:xfrm>
            <a:off x="6363733" y="2784642"/>
            <a:ext cx="2269532" cy="369332"/>
          </a:xfrm>
          <a:prstGeom prst="rect">
            <a:avLst/>
          </a:prstGeom>
          <a:noFill/>
        </p:spPr>
        <p:txBody>
          <a:bodyPr wrap="none" rtlCol="0">
            <a:spAutoFit/>
          </a:bodyPr>
          <a:lstStyle/>
          <a:p>
            <a:r>
              <a:rPr lang="en-IN" dirty="0"/>
              <a:t>p(label=“cat” | image)</a:t>
            </a:r>
          </a:p>
        </p:txBody>
      </p:sp>
      <p:pic>
        <p:nvPicPr>
          <p:cNvPr id="6150" name="Picture 6">
            <a:extLst>
              <a:ext uri="{FF2B5EF4-FFF2-40B4-BE49-F238E27FC236}">
                <a16:creationId xmlns:a16="http://schemas.microsoft.com/office/drawing/2014/main" id="{B3D3A37A-BED2-403E-8677-B251792C45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7262" y="4592773"/>
            <a:ext cx="4209227" cy="1552987"/>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a:extLst>
              <a:ext uri="{FF2B5EF4-FFF2-40B4-BE49-F238E27FC236}">
                <a16:creationId xmlns:a16="http://schemas.microsoft.com/office/drawing/2014/main" id="{164EFB89-FE04-47EF-8AFC-7BAA5EA305F8}"/>
              </a:ext>
            </a:extLst>
          </p:cNvPr>
          <p:cNvPicPr>
            <a:picLocks noChangeAspect="1"/>
          </p:cNvPicPr>
          <p:nvPr/>
        </p:nvPicPr>
        <p:blipFill>
          <a:blip r:embed="rId6"/>
          <a:stretch>
            <a:fillRect/>
          </a:stretch>
        </p:blipFill>
        <p:spPr>
          <a:xfrm>
            <a:off x="10590314" y="4867500"/>
            <a:ext cx="1010687" cy="965223"/>
          </a:xfrm>
          <a:prstGeom prst="rect">
            <a:avLst/>
          </a:prstGeom>
        </p:spPr>
      </p:pic>
      <p:sp>
        <p:nvSpPr>
          <p:cNvPr id="33" name="Speech Bubble: Rectangle 32">
            <a:extLst>
              <a:ext uri="{FF2B5EF4-FFF2-40B4-BE49-F238E27FC236}">
                <a16:creationId xmlns:a16="http://schemas.microsoft.com/office/drawing/2014/main" id="{21A03D60-F322-4388-9D27-A233205F81E6}"/>
              </a:ext>
            </a:extLst>
          </p:cNvPr>
          <p:cNvSpPr/>
          <p:nvPr/>
        </p:nvSpPr>
        <p:spPr>
          <a:xfrm>
            <a:off x="7119685" y="4449554"/>
            <a:ext cx="3126822" cy="1552986"/>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Don’t worry if this doesn’t make much sense as of now </a:t>
            </a:r>
            <a:r>
              <a:rPr lang="en-GB" sz="1600" dirty="0">
                <a:solidFill>
                  <a:schemeClr val="tx1"/>
                </a:solidFill>
                <a:sym typeface="Wingdings" panose="05000000000000000000" pitchFamily="2" charset="2"/>
              </a:rPr>
              <a:t> But the basic idea is to learn the underlying data distribution using the </a:t>
            </a:r>
            <a:r>
              <a:rPr lang="en-GB" sz="1600" dirty="0" err="1">
                <a:solidFill>
                  <a:schemeClr val="tx1"/>
                </a:solidFill>
                <a:sym typeface="Wingdings" panose="05000000000000000000" pitchFamily="2" charset="2"/>
              </a:rPr>
              <a:t>unlabeled</a:t>
            </a:r>
            <a:r>
              <a:rPr lang="en-GB" sz="1600" dirty="0">
                <a:solidFill>
                  <a:schemeClr val="tx1"/>
                </a:solidFill>
                <a:sym typeface="Wingdings" panose="05000000000000000000" pitchFamily="2" charset="2"/>
              </a:rPr>
              <a:t> inputs; many ways to do this as we will see later</a:t>
            </a:r>
            <a:endParaRPr lang="en-IN" sz="1600" dirty="0">
              <a:solidFill>
                <a:schemeClr val="tx1"/>
              </a:solidFill>
            </a:endParaRPr>
          </a:p>
        </p:txBody>
      </p:sp>
      <p:sp>
        <p:nvSpPr>
          <p:cNvPr id="34" name="Speech Bubble: Rectangle 33">
            <a:extLst>
              <a:ext uri="{FF2B5EF4-FFF2-40B4-BE49-F238E27FC236}">
                <a16:creationId xmlns:a16="http://schemas.microsoft.com/office/drawing/2014/main" id="{77ED74ED-6A99-458C-8EEB-26407D063F30}"/>
              </a:ext>
            </a:extLst>
          </p:cNvPr>
          <p:cNvSpPr/>
          <p:nvPr/>
        </p:nvSpPr>
        <p:spPr>
          <a:xfrm>
            <a:off x="336483" y="4886928"/>
            <a:ext cx="1905918" cy="964676"/>
          </a:xfrm>
          <a:prstGeom prst="wedgeRectCallout">
            <a:avLst>
              <a:gd name="adj1" fmla="val 554"/>
              <a:gd name="adj2" fmla="val -859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Harder since we don’t know the labels in this case</a:t>
            </a:r>
          </a:p>
        </p:txBody>
      </p:sp>
    </p:spTree>
    <p:custDataLst>
      <p:tags r:id="rId1"/>
    </p:custDataLst>
    <p:extLst>
      <p:ext uri="{BB962C8B-B14F-4D97-AF65-F5344CB8AC3E}">
        <p14:creationId xmlns:p14="http://schemas.microsoft.com/office/powerpoint/2010/main" val="789299215"/>
      </p:ext>
    </p:extLst>
  </p:cSld>
  <p:clrMapOvr>
    <a:masterClrMapping/>
  </p:clrMapOvr>
  <mc:AlternateContent xmlns:mc="http://schemas.openxmlformats.org/markup-compatibility/2006" xmlns:p14="http://schemas.microsoft.com/office/powerpoint/2010/main">
    <mc:Choice Requires="p14">
      <p:transition spd="slow" p14:dur="2000" advTm="150167"/>
    </mc:Choice>
    <mc:Fallback xmlns="">
      <p:transition spd="slow" advTm="1501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wipe(down)">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wipe(down)">
                                      <p:cBhvr>
                                        <p:cTn id="17" dur="500"/>
                                        <p:tgtEl>
                                          <p:spTgt spid="614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down)">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wipe(down)">
                                      <p:cBhvr>
                                        <p:cTn id="25" dur="500"/>
                                        <p:tgtEl>
                                          <p:spTgt spid="4">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down)">
                                      <p:cBhvr>
                                        <p:cTn id="30" dur="500"/>
                                        <p:tgtEl>
                                          <p:spTgt spid="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150"/>
                                        </p:tgtEl>
                                        <p:attrNameLst>
                                          <p:attrName>style.visibility</p:attrName>
                                        </p:attrNameLst>
                                      </p:cBhvr>
                                      <p:to>
                                        <p:strVal val="visible"/>
                                      </p:to>
                                    </p:set>
                                    <p:animEffect transition="in" filter="wipe(down)">
                                      <p:cBhvr>
                                        <p:cTn id="35" dur="500"/>
                                        <p:tgtEl>
                                          <p:spTgt spid="615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wipe(down)">
                                      <p:cBhvr>
                                        <p:cTn id="40" dur="500"/>
                                        <p:tgtEl>
                                          <p:spTgt spid="3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down)">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3" grpId="0" animBg="1"/>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3213279" y="2655305"/>
            <a:ext cx="6117465" cy="821500"/>
          </a:xfrm>
        </p:spPr>
        <p:txBody>
          <a:bodyPr>
            <a:noAutofit/>
          </a:bodyPr>
          <a:lstStyle/>
          <a:p>
            <a:r>
              <a:rPr lang="en-IN" sz="6000"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656030156"/>
      </p:ext>
    </p:extLst>
  </p:cSld>
  <p:clrMapOvr>
    <a:masterClrMapping/>
  </p:clrMapOvr>
  <mc:AlternateContent xmlns:mc="http://schemas.openxmlformats.org/markup-compatibility/2006" xmlns:p14="http://schemas.microsoft.com/office/powerpoint/2010/main">
    <mc:Choice Requires="p14">
      <p:transition spd="slow" p14:dur="2000" advTm="7089"/>
    </mc:Choice>
    <mc:Fallback xmlns="">
      <p:transition spd="slow" advTm="7089"/>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Data and Features</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ML algos require a numeric </a:t>
            </a:r>
            <a:r>
              <a:rPr lang="en-GB" dirty="0">
                <a:solidFill>
                  <a:srgbClr val="060AB2"/>
                </a:solidFill>
              </a:rPr>
              <a:t>feature representation </a:t>
            </a:r>
            <a:r>
              <a:rPr lang="en-GB" dirty="0"/>
              <a:t>of the inputs</a:t>
            </a:r>
          </a:p>
          <a:p>
            <a:pPr marL="0" indent="0">
              <a:buNone/>
            </a:pPr>
            <a:endParaRPr lang="en-GB" dirty="0"/>
          </a:p>
          <a:p>
            <a:pPr>
              <a:buFont typeface="Wingdings" panose="05000000000000000000" pitchFamily="2" charset="2"/>
              <a:buChar char="§"/>
            </a:pPr>
            <a:r>
              <a:rPr lang="en-GB" dirty="0"/>
              <a:t>Features can be obtained using one of the two approaches</a:t>
            </a:r>
          </a:p>
          <a:p>
            <a:pPr lvl="1">
              <a:buFont typeface="Wingdings" panose="05000000000000000000" pitchFamily="2" charset="2"/>
              <a:buChar char="§"/>
            </a:pPr>
            <a:r>
              <a:rPr lang="en-GB" sz="2800" dirty="0"/>
              <a:t>Approach 1: Extracting/constructing features </a:t>
            </a:r>
            <a:r>
              <a:rPr lang="en-GB" sz="2800" u="sng" dirty="0"/>
              <a:t>manually</a:t>
            </a:r>
            <a:r>
              <a:rPr lang="en-GB" sz="2800" dirty="0"/>
              <a:t> from raw inputs</a:t>
            </a:r>
          </a:p>
          <a:p>
            <a:pPr lvl="1">
              <a:buFont typeface="Wingdings" panose="05000000000000000000" pitchFamily="2" charset="2"/>
              <a:buChar char="§"/>
            </a:pPr>
            <a:r>
              <a:rPr lang="en-GB" sz="2800" dirty="0"/>
              <a:t>Approach 2: </a:t>
            </a:r>
            <a:r>
              <a:rPr lang="en-GB" sz="2800" u="sng" dirty="0"/>
              <a:t>Learning</a:t>
            </a:r>
            <a:r>
              <a:rPr lang="en-GB" sz="2800" dirty="0"/>
              <a:t> the features from raw inputs</a:t>
            </a:r>
          </a:p>
          <a:p>
            <a:pPr lvl="1">
              <a:buFont typeface="Wingdings" panose="05000000000000000000" pitchFamily="2" charset="2"/>
              <a:buChar char="§"/>
            </a:pPr>
            <a:endParaRPr lang="en-GB" dirty="0"/>
          </a:p>
          <a:p>
            <a:pPr>
              <a:buFont typeface="Wingdings" panose="05000000000000000000" pitchFamily="2" charset="2"/>
              <a:buChar char="§"/>
            </a:pPr>
            <a:r>
              <a:rPr lang="en-GB" dirty="0"/>
              <a:t>Approach 1 is what we will focus on primarily for now</a:t>
            </a:r>
          </a:p>
          <a:p>
            <a:pPr>
              <a:buFont typeface="Wingdings" panose="05000000000000000000" pitchFamily="2" charset="2"/>
              <a:buChar char="§"/>
            </a:pPr>
            <a:endParaRPr lang="en-GB" dirty="0"/>
          </a:p>
          <a:p>
            <a:pPr>
              <a:buFont typeface="Wingdings" panose="05000000000000000000" pitchFamily="2" charset="2"/>
              <a:buChar char="§"/>
            </a:pPr>
            <a:r>
              <a:rPr lang="en-GB" dirty="0"/>
              <a:t>Approach 2 is what is followed in </a:t>
            </a:r>
            <a:r>
              <a:rPr lang="en-GB" dirty="0">
                <a:solidFill>
                  <a:srgbClr val="FF0000"/>
                </a:solidFill>
              </a:rPr>
              <a:t>Deep Learning </a:t>
            </a:r>
            <a:r>
              <a:rPr lang="en-GB" dirty="0"/>
              <a:t>algorithms (will see later)</a:t>
            </a:r>
          </a:p>
          <a:p>
            <a:pPr marL="0" indent="0">
              <a:buNone/>
            </a:pPr>
            <a:endParaRPr lang="en-GB" dirty="0"/>
          </a:p>
          <a:p>
            <a:pPr>
              <a:buFont typeface="Wingdings" panose="05000000000000000000" pitchFamily="2" charset="2"/>
              <a:buChar char="§"/>
            </a:pPr>
            <a:r>
              <a:rPr lang="en-GB" dirty="0"/>
              <a:t>Approach 1 is not as powerful as Approach 2 but still used widely</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pic>
        <p:nvPicPr>
          <p:cNvPr id="18" name="Picture 17">
            <a:extLst>
              <a:ext uri="{FF2B5EF4-FFF2-40B4-BE49-F238E27FC236}">
                <a16:creationId xmlns:a16="http://schemas.microsoft.com/office/drawing/2014/main" id="{2873E054-A5A5-49FF-BBFE-DAD91D64CB83}"/>
              </a:ext>
            </a:extLst>
          </p:cNvPr>
          <p:cNvPicPr>
            <a:picLocks noChangeAspect="1"/>
          </p:cNvPicPr>
          <p:nvPr/>
        </p:nvPicPr>
        <p:blipFill>
          <a:blip r:embed="rId3"/>
          <a:stretch>
            <a:fillRect/>
          </a:stretch>
        </p:blipFill>
        <p:spPr>
          <a:xfrm>
            <a:off x="11119998" y="817172"/>
            <a:ext cx="1010687" cy="965223"/>
          </a:xfrm>
          <a:prstGeom prst="rect">
            <a:avLst/>
          </a:prstGeom>
        </p:spPr>
      </p:pic>
      <p:sp>
        <p:nvSpPr>
          <p:cNvPr id="19" name="Speech Bubble: Rectangle 18">
            <a:extLst>
              <a:ext uri="{FF2B5EF4-FFF2-40B4-BE49-F238E27FC236}">
                <a16:creationId xmlns:a16="http://schemas.microsoft.com/office/drawing/2014/main" id="{1EBA340A-C551-4D56-B729-7C178F36C624}"/>
              </a:ext>
            </a:extLst>
          </p:cNvPr>
          <p:cNvSpPr/>
          <p:nvPr/>
        </p:nvSpPr>
        <p:spPr>
          <a:xfrm>
            <a:off x="7148945" y="169682"/>
            <a:ext cx="3676073" cy="991182"/>
          </a:xfrm>
          <a:prstGeom prst="wedgeRectCallout">
            <a:avLst>
              <a:gd name="adj1" fmla="val 64779"/>
              <a:gd name="adj2" fmla="val 542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Features represent semantics of the inputs. Being able to extract good features is key to the success of ML algos</a:t>
            </a:r>
            <a:endParaRPr lang="en-IN" sz="1600" dirty="0">
              <a:solidFill>
                <a:schemeClr val="tx1"/>
              </a:solidFill>
            </a:endParaRPr>
          </a:p>
        </p:txBody>
      </p:sp>
    </p:spTree>
    <p:custDataLst>
      <p:tags r:id="rId1"/>
    </p:custDataLst>
    <p:extLst>
      <p:ext uri="{BB962C8B-B14F-4D97-AF65-F5344CB8AC3E}">
        <p14:creationId xmlns:p14="http://schemas.microsoft.com/office/powerpoint/2010/main" val="4000446371"/>
      </p:ext>
    </p:extLst>
  </p:cSld>
  <p:clrMapOvr>
    <a:masterClrMapping/>
  </p:clrMapOvr>
  <mc:AlternateContent xmlns:mc="http://schemas.openxmlformats.org/markup-compatibility/2006" xmlns:p14="http://schemas.microsoft.com/office/powerpoint/2010/main">
    <mc:Choice Requires="p14">
      <p:transition spd="slow" p14:dur="2000" advTm="123805"/>
    </mc:Choice>
    <mc:Fallback xmlns="">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down)">
                                      <p:cBhvr>
                                        <p:cTn id="4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Text Data</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t>Consider some text data consisting of the following sentences: </a:t>
            </a:r>
          </a:p>
          <a:p>
            <a:pPr lvl="1">
              <a:buFont typeface="Wingdings" panose="05000000000000000000" pitchFamily="2" charset="2"/>
              <a:buChar char="§"/>
            </a:pPr>
            <a:r>
              <a:rPr lang="en-GB" dirty="0"/>
              <a:t>John likes to watch movies </a:t>
            </a:r>
          </a:p>
          <a:p>
            <a:pPr lvl="1">
              <a:buFont typeface="Wingdings" panose="05000000000000000000" pitchFamily="2" charset="2"/>
              <a:buChar char="§"/>
            </a:pPr>
            <a:r>
              <a:rPr lang="en-GB" dirty="0"/>
              <a:t>Mary likes movies too </a:t>
            </a:r>
          </a:p>
          <a:p>
            <a:pPr lvl="1">
              <a:buFont typeface="Wingdings" panose="05000000000000000000" pitchFamily="2" charset="2"/>
              <a:buChar char="§"/>
            </a:pPr>
            <a:r>
              <a:rPr lang="en-GB" dirty="0"/>
              <a:t>John also likes football</a:t>
            </a:r>
            <a:endParaRPr lang="en-GB" sz="2400" dirty="0"/>
          </a:p>
          <a:p>
            <a:pPr>
              <a:buFont typeface="Wingdings" panose="05000000000000000000" pitchFamily="2" charset="2"/>
              <a:buChar char="§"/>
            </a:pPr>
            <a:r>
              <a:rPr lang="en-GB" dirty="0"/>
              <a:t>Want to construct a </a:t>
            </a:r>
            <a:r>
              <a:rPr lang="en-GB" dirty="0">
                <a:solidFill>
                  <a:srgbClr val="FF0000"/>
                </a:solidFill>
              </a:rPr>
              <a:t>feature representation </a:t>
            </a:r>
            <a:r>
              <a:rPr lang="en-GB" dirty="0"/>
              <a:t>for these sentences</a:t>
            </a:r>
          </a:p>
          <a:p>
            <a:pPr>
              <a:buFont typeface="Wingdings" panose="05000000000000000000" pitchFamily="2" charset="2"/>
              <a:buChar char="§"/>
            </a:pPr>
            <a:r>
              <a:rPr lang="en-GB" dirty="0"/>
              <a:t>Here is a </a:t>
            </a:r>
            <a:r>
              <a:rPr lang="en-GB" dirty="0">
                <a:solidFill>
                  <a:srgbClr val="FF0000"/>
                </a:solidFill>
              </a:rPr>
              <a:t>“bag-of-words” </a:t>
            </a:r>
            <a:r>
              <a:rPr lang="en-GB" dirty="0"/>
              <a:t>(</a:t>
            </a:r>
            <a:r>
              <a:rPr lang="en-GB" dirty="0" err="1"/>
              <a:t>BoW</a:t>
            </a:r>
            <a:r>
              <a:rPr lang="en-GB" dirty="0"/>
              <a:t>) feature representation of these sentences</a:t>
            </a:r>
          </a:p>
          <a:p>
            <a:pPr>
              <a:buFont typeface="Wingdings" panose="05000000000000000000" pitchFamily="2" charset="2"/>
              <a:buChar char="§"/>
            </a:pPr>
            <a:endParaRPr lang="en-GB"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Each sentence is now represented as a </a:t>
            </a:r>
            <a:r>
              <a:rPr lang="en-IN" sz="2600" dirty="0">
                <a:solidFill>
                  <a:srgbClr val="FF0000"/>
                </a:solidFill>
              </a:rPr>
              <a:t>binary vector </a:t>
            </a:r>
            <a:r>
              <a:rPr lang="en-IN" sz="2600" dirty="0"/>
              <a:t>(each feature is a binary value, denoting presence or absence of a word). </a:t>
            </a:r>
            <a:r>
              <a:rPr lang="en-IN" sz="2600" dirty="0" err="1"/>
              <a:t>BoW</a:t>
            </a:r>
            <a:r>
              <a:rPr lang="en-IN" sz="2600" dirty="0"/>
              <a:t> is also called </a:t>
            </a:r>
            <a:r>
              <a:rPr lang="en-IN" sz="2600" dirty="0">
                <a:solidFill>
                  <a:srgbClr val="FF0000"/>
                </a:solidFill>
              </a:rPr>
              <a:t>“unigram” </a:t>
            </a:r>
            <a:r>
              <a:rPr lang="en-IN" sz="2600" dirty="0"/>
              <a:t>rep.</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p:pic>
        <p:nvPicPr>
          <p:cNvPr id="1026" name="Picture 2">
            <a:extLst>
              <a:ext uri="{FF2B5EF4-FFF2-40B4-BE49-F238E27FC236}">
                <a16:creationId xmlns:a16="http://schemas.microsoft.com/office/drawing/2014/main" id="{1F5ECEA4-245C-45E2-B4A0-90331BE8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096" y="4055856"/>
            <a:ext cx="8258860" cy="1425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88746-B949-4CE4-97FA-68AF57AE96A1}"/>
              </a:ext>
            </a:extLst>
          </p:cNvPr>
          <p:cNvPicPr>
            <a:picLocks noChangeAspect="1"/>
          </p:cNvPicPr>
          <p:nvPr/>
        </p:nvPicPr>
        <p:blipFill>
          <a:blip r:embed="rId4"/>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id="{CB3F3E5B-CE84-4B32-A165-E5268CA96ED7}"/>
              </a:ext>
            </a:extLst>
          </p:cNvPr>
          <p:cNvSpPr/>
          <p:nvPr/>
        </p:nvSpPr>
        <p:spPr>
          <a:xfrm>
            <a:off x="6924675" y="1629112"/>
            <a:ext cx="3789852" cy="1173032"/>
          </a:xfrm>
          <a:prstGeom prst="wedgeRectCallout">
            <a:avLst>
              <a:gd name="adj1" fmla="val 70000"/>
              <a:gd name="adj2" fmla="val 1695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rPr>
              <a:t>BoW</a:t>
            </a:r>
            <a:r>
              <a:rPr lang="en-GB" sz="1600" dirty="0">
                <a:solidFill>
                  <a:schemeClr val="tx1"/>
                </a:solidFill>
              </a:rPr>
              <a:t> is just one of the many ways of doing feature extraction for text data. Not the most optimal one, and has various flaws (can you think of some?), but often works reasonably well </a:t>
            </a:r>
            <a:endParaRPr lang="en-IN" sz="1600" dirty="0">
              <a:solidFill>
                <a:schemeClr val="tx1"/>
              </a:solidFill>
            </a:endParaRPr>
          </a:p>
        </p:txBody>
      </p:sp>
    </p:spTree>
    <p:custDataLst>
      <p:tags r:id="rId1"/>
    </p:custDataLst>
    <p:extLst>
      <p:ext uri="{BB962C8B-B14F-4D97-AF65-F5344CB8AC3E}">
        <p14:creationId xmlns:p14="http://schemas.microsoft.com/office/powerpoint/2010/main" val="3773015246"/>
      </p:ext>
    </p:extLst>
  </p:cSld>
  <p:clrMapOvr>
    <a:masterClrMapping/>
  </p:clrMapOvr>
  <mc:AlternateContent xmlns:mc="http://schemas.openxmlformats.org/markup-compatibility/2006" xmlns:p14="http://schemas.microsoft.com/office/powerpoint/2010/main">
    <mc:Choice Requires="p14">
      <p:transition spd="slow" p14:dur="2000" advTm="135355"/>
    </mc:Choice>
    <mc:Fallback xmlns="">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down)">
                                      <p:cBhvr>
                                        <p:cTn id="45" dur="5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10" end="10"/>
                                            </p:txEl>
                                          </p:spTgt>
                                        </p:tgtEl>
                                        <p:attrNameLst>
                                          <p:attrName>style.visibility</p:attrName>
                                        </p:attrNameLst>
                                      </p:cBhvr>
                                      <p:to>
                                        <p:strVal val="visible"/>
                                      </p:to>
                                    </p:set>
                                    <p:animEffect transition="in" filter="wipe(down)">
                                      <p:cBhvr>
                                        <p:cTn id="5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Image Data</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t>A very simple feature extraction approach for image data is </a:t>
            </a:r>
            <a:r>
              <a:rPr lang="en-IN" dirty="0">
                <a:solidFill>
                  <a:srgbClr val="FF0000"/>
                </a:solidFill>
              </a:rPr>
              <a:t>flattening</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marL="0" indent="0">
              <a:buNone/>
            </a:pPr>
            <a:endParaRPr lang="en-IN" sz="2600" dirty="0"/>
          </a:p>
          <a:p>
            <a:pPr>
              <a:buFont typeface="Wingdings" panose="05000000000000000000" pitchFamily="2" charset="2"/>
              <a:buChar char="§"/>
            </a:pPr>
            <a:r>
              <a:rPr lang="en-IN" sz="2600" dirty="0">
                <a:solidFill>
                  <a:srgbClr val="FF0000"/>
                </a:solidFill>
              </a:rPr>
              <a:t>Histogram</a:t>
            </a:r>
            <a:r>
              <a:rPr lang="en-IN" sz="2600" dirty="0"/>
              <a:t> of visual patterns is another popular feature </a:t>
            </a:r>
            <a:r>
              <a:rPr lang="en-IN" sz="2600" dirty="0" err="1"/>
              <a:t>extr</a:t>
            </a:r>
            <a:r>
              <a:rPr lang="en-IN" sz="2600" dirty="0"/>
              <a:t>. method for images</a:t>
            </a:r>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endParaRPr lang="en-IN" sz="2600" dirty="0"/>
          </a:p>
          <a:p>
            <a:pPr>
              <a:buFont typeface="Wingdings" panose="05000000000000000000" pitchFamily="2" charset="2"/>
              <a:buChar char="§"/>
            </a:pPr>
            <a:r>
              <a:rPr lang="en-IN" sz="2600" dirty="0"/>
              <a:t>Many other manual feature extraction techniques developed in computer vision and image processing communities (SIFT, </a:t>
            </a:r>
            <a:r>
              <a:rPr lang="en-IN" sz="2600" dirty="0" err="1"/>
              <a:t>HoG</a:t>
            </a:r>
            <a:r>
              <a:rPr lang="en-IN" sz="2600" dirty="0"/>
              <a:t>, and others)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B5EB7C6E-62D0-4ACC-8DB3-ACF500D80F82}"/>
              </a:ext>
            </a:extLst>
          </p:cNvPr>
          <p:cNvPicPr>
            <a:picLocks noChangeAspect="1"/>
          </p:cNvPicPr>
          <p:nvPr/>
        </p:nvPicPr>
        <p:blipFill>
          <a:blip r:embed="rId3"/>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id="{BC363D1F-A65F-420E-811B-9909E83A0A4D}"/>
              </a:ext>
            </a:extLst>
          </p:cNvPr>
          <p:cNvSpPr txBox="1"/>
          <p:nvPr/>
        </p:nvSpPr>
        <p:spPr>
          <a:xfrm>
            <a:off x="3608032" y="2742986"/>
            <a:ext cx="1183657" cy="646331"/>
          </a:xfrm>
          <a:prstGeom prst="rect">
            <a:avLst/>
          </a:prstGeom>
          <a:noFill/>
        </p:spPr>
        <p:txBody>
          <a:bodyPr wrap="none" rtlCol="0">
            <a:spAutoFit/>
          </a:bodyPr>
          <a:lstStyle/>
          <a:p>
            <a:r>
              <a:rPr lang="en-IN" dirty="0"/>
              <a:t>7x7 image</a:t>
            </a:r>
          </a:p>
          <a:p>
            <a:r>
              <a:rPr lang="en-IN" dirty="0"/>
              <a:t>(49 pixels)</a:t>
            </a:r>
          </a:p>
        </p:txBody>
      </p:sp>
      <p:sp>
        <p:nvSpPr>
          <p:cNvPr id="10" name="TextBox 9">
            <a:extLst>
              <a:ext uri="{FF2B5EF4-FFF2-40B4-BE49-F238E27FC236}">
                <a16:creationId xmlns:a16="http://schemas.microsoft.com/office/drawing/2014/main" id="{2EF52B15-6B47-45B3-9371-CB4625329465}"/>
              </a:ext>
            </a:extLst>
          </p:cNvPr>
          <p:cNvSpPr txBox="1"/>
          <p:nvPr/>
        </p:nvSpPr>
        <p:spPr>
          <a:xfrm>
            <a:off x="4636611" y="2846154"/>
            <a:ext cx="1581908" cy="646331"/>
          </a:xfrm>
          <a:prstGeom prst="rect">
            <a:avLst/>
          </a:prstGeom>
          <a:noFill/>
        </p:spPr>
        <p:txBody>
          <a:bodyPr wrap="none" rtlCol="0">
            <a:spAutoFit/>
          </a:bodyPr>
          <a:lstStyle/>
          <a:p>
            <a:r>
              <a:rPr lang="en-IN" dirty="0"/>
              <a:t>Vector of pixel </a:t>
            </a:r>
          </a:p>
          <a:p>
            <a:r>
              <a:rPr lang="en-IN" dirty="0"/>
              <a:t>   intensities</a:t>
            </a:r>
          </a:p>
        </p:txBody>
      </p:sp>
      <p:pic>
        <p:nvPicPr>
          <p:cNvPr id="11" name="Picture 10">
            <a:extLst>
              <a:ext uri="{FF2B5EF4-FFF2-40B4-BE49-F238E27FC236}">
                <a16:creationId xmlns:a16="http://schemas.microsoft.com/office/drawing/2014/main" id="{FD4DD240-DB86-4802-B7DC-CF196D6302CA}"/>
              </a:ext>
            </a:extLst>
          </p:cNvPr>
          <p:cNvPicPr>
            <a:picLocks noChangeAspect="1"/>
          </p:cNvPicPr>
          <p:nvPr/>
        </p:nvPicPr>
        <p:blipFill>
          <a:blip r:embed="rId4"/>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Flattening and histogram based methods destroy the spatial information in the image but often still work reasonably well</a:t>
            </a:r>
            <a:endParaRPr lang="en-IN" sz="1600" dirty="0">
              <a:solidFill>
                <a:schemeClr val="tx1"/>
              </a:solidFill>
            </a:endParaRPr>
          </a:p>
        </p:txBody>
      </p:sp>
      <p:pic>
        <p:nvPicPr>
          <p:cNvPr id="8" name="Picture 7">
            <a:extLst>
              <a:ext uri="{FF2B5EF4-FFF2-40B4-BE49-F238E27FC236}">
                <a16:creationId xmlns:a16="http://schemas.microsoft.com/office/drawing/2014/main" id="{857EB371-9B9F-4037-A9ED-F1B9EDF4298F}"/>
              </a:ext>
            </a:extLst>
          </p:cNvPr>
          <p:cNvPicPr>
            <a:picLocks noChangeAspect="1"/>
          </p:cNvPicPr>
          <p:nvPr/>
        </p:nvPicPr>
        <p:blipFill>
          <a:blip r:embed="rId5"/>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id="{4DD2193B-B465-4B09-BA28-91E74DE1F2A4}"/>
              </a:ext>
            </a:extLst>
          </p:cNvPr>
          <p:cNvPicPr>
            <a:picLocks noChangeAspect="1"/>
          </p:cNvPicPr>
          <p:nvPr/>
        </p:nvPicPr>
        <p:blipFill>
          <a:blip r:embed="rId6"/>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14" name="TextShape 3">
            <a:extLst>
              <a:ext uri="{FF2B5EF4-FFF2-40B4-BE49-F238E27FC236}">
                <a16:creationId xmlns:a16="http://schemas.microsoft.com/office/drawing/2014/main"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3292723206"/>
      </p:ext>
    </p:extLst>
  </p:cSld>
  <p:clrMapOvr>
    <a:masterClrMapping/>
  </p:clrMapOvr>
  <mc:AlternateContent xmlns:mc="http://schemas.openxmlformats.org/markup-compatibility/2006" xmlns:p14="http://schemas.microsoft.com/office/powerpoint/2010/main">
    <mc:Choice Requires="p14">
      <p:transition spd="slow" p14:dur="2000" advTm="140677"/>
    </mc:Choice>
    <mc:Fallback xmlns="">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00"/>
                                        <p:tgtEl>
                                          <p:spTgt spid="11"/>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animEffect transition="in" filter="wipe(down)">
                                      <p:cBhvr>
                                        <p:cTn id="4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Feature Selection</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t>Not all the extracted features may be relevant for learning the model (some may even confuse the learner)</a:t>
            </a:r>
          </a:p>
          <a:p>
            <a:pPr marL="0" indent="0">
              <a:buNone/>
            </a:pPr>
            <a:endParaRPr lang="en-GB" dirty="0"/>
          </a:p>
          <a:p>
            <a:pPr>
              <a:buFont typeface="Wingdings" panose="05000000000000000000" pitchFamily="2" charset="2"/>
              <a:buChar char="§"/>
            </a:pPr>
            <a:r>
              <a:rPr lang="en-GB" dirty="0">
                <a:solidFill>
                  <a:srgbClr val="FF0000"/>
                </a:solidFill>
              </a:rPr>
              <a:t>Feature selection </a:t>
            </a:r>
            <a:r>
              <a:rPr lang="en-GB" dirty="0"/>
              <a:t>(a step after feature extraction) can be used to identify the features that matter, and discard the others, for more effective learning</a:t>
            </a:r>
          </a:p>
          <a:p>
            <a:pPr>
              <a:buFont typeface="Wingdings" panose="05000000000000000000" pitchFamily="2" charset="2"/>
              <a:buChar char="§"/>
            </a:pPr>
            <a:endParaRPr lang="en-GB" dirty="0"/>
          </a:p>
          <a:p>
            <a:pPr marL="0" indent="0">
              <a:buNone/>
            </a:pPr>
            <a:endParaRPr lang="en-GB" dirty="0"/>
          </a:p>
          <a:p>
            <a:pPr marL="0" indent="0">
              <a:buNone/>
            </a:pPr>
            <a:endParaRPr lang="en-GB" dirty="0"/>
          </a:p>
          <a:p>
            <a:pPr>
              <a:buFont typeface="Wingdings" panose="05000000000000000000" pitchFamily="2" charset="2"/>
              <a:buChar char="§"/>
            </a:pPr>
            <a:r>
              <a:rPr lang="en-GB" dirty="0"/>
              <a:t>Many techniques exist – some based on intuition, some based on algorithmic principles (will visit feature selection later)</a:t>
            </a:r>
          </a:p>
          <a:p>
            <a:pPr marL="0" indent="0">
              <a:buNone/>
            </a:pPr>
            <a:endParaRPr lang="en-GB" dirty="0"/>
          </a:p>
          <a:p>
            <a:pPr>
              <a:buFont typeface="Wingdings" panose="05000000000000000000" pitchFamily="2" charset="2"/>
              <a:buChar char="§"/>
            </a:pPr>
            <a:r>
              <a:rPr lang="en-GB" dirty="0"/>
              <a:t>More common in supervised learning but can also be done for </a:t>
            </a:r>
            <a:r>
              <a:rPr lang="en-GB" dirty="0" err="1"/>
              <a:t>unsup</a:t>
            </a:r>
            <a:r>
              <a:rPr lang="en-GB" dirty="0"/>
              <a:t>. learning</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
        <p:nvSpPr>
          <p:cNvPr id="3" name="TextBox 2">
            <a:extLst>
              <a:ext uri="{FF2B5EF4-FFF2-40B4-BE49-F238E27FC236}">
                <a16:creationId xmlns:a16="http://schemas.microsoft.com/office/drawing/2014/main" id="{FDEC35DF-7AFB-431C-8CB8-2D3CE6BA775C}"/>
              </a:ext>
            </a:extLst>
          </p:cNvPr>
          <p:cNvSpPr txBox="1"/>
          <p:nvPr/>
        </p:nvSpPr>
        <p:spPr>
          <a:xfrm>
            <a:off x="4219925" y="3247832"/>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id="{3F67FAAA-02FC-4A33-B74D-47DB43B0DFFF}"/>
              </a:ext>
            </a:extLst>
          </p:cNvPr>
          <p:cNvSpPr/>
          <p:nvPr/>
        </p:nvSpPr>
        <p:spPr>
          <a:xfrm>
            <a:off x="4168834" y="3255047"/>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ED5D2C-60B1-490D-AD72-F7393A6AB61A}"/>
              </a:ext>
            </a:extLst>
          </p:cNvPr>
          <p:cNvSpPr txBox="1"/>
          <p:nvPr/>
        </p:nvSpPr>
        <p:spPr>
          <a:xfrm>
            <a:off x="6007701" y="3676073"/>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id="{A068AFE4-370E-47CB-832C-F51F4EF336DE}"/>
              </a:ext>
            </a:extLst>
          </p:cNvPr>
          <p:cNvSpPr/>
          <p:nvPr/>
        </p:nvSpPr>
        <p:spPr>
          <a:xfrm>
            <a:off x="5161786" y="3676073"/>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B253E177-73E1-4B07-B6D9-AEDB46705758}"/>
              </a:ext>
            </a:extLst>
          </p:cNvPr>
          <p:cNvCxnSpPr/>
          <p:nvPr/>
        </p:nvCxnSpPr>
        <p:spPr>
          <a:xfrm>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9323-AE49-429B-8E7C-C63A8CBC346B}"/>
              </a:ext>
            </a:extLst>
          </p:cNvPr>
          <p:cNvCxnSpPr>
            <a:cxnSpLocks/>
          </p:cNvCxnSpPr>
          <p:nvPr/>
        </p:nvCxnSpPr>
        <p:spPr>
          <a:xfrm flipH="1">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980C0C-140E-4A11-8077-CCA72A5116F7}"/>
              </a:ext>
            </a:extLst>
          </p:cNvPr>
          <p:cNvCxnSpPr/>
          <p:nvPr/>
        </p:nvCxnSpPr>
        <p:spPr>
          <a:xfrm>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9F51F-0D5A-42C7-8B7A-F2A74471A253}"/>
              </a:ext>
            </a:extLst>
          </p:cNvPr>
          <p:cNvCxnSpPr>
            <a:cxnSpLocks/>
          </p:cNvCxnSpPr>
          <p:nvPr/>
        </p:nvCxnSpPr>
        <p:spPr>
          <a:xfrm flipH="1">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A04AEA-ECFA-4266-925A-9E6E0DC7779D}"/>
              </a:ext>
            </a:extLst>
          </p:cNvPr>
          <p:cNvCxnSpPr/>
          <p:nvPr/>
        </p:nvCxnSpPr>
        <p:spPr>
          <a:xfrm>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C1649-72C4-4CFA-8035-34C651527A93}"/>
              </a:ext>
            </a:extLst>
          </p:cNvPr>
          <p:cNvCxnSpPr>
            <a:cxnSpLocks/>
          </p:cNvCxnSpPr>
          <p:nvPr/>
        </p:nvCxnSpPr>
        <p:spPr>
          <a:xfrm flipH="1">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B2307C1-11F5-4331-8F09-7EB1EE6B6E4C}"/>
              </a:ext>
            </a:extLst>
          </p:cNvPr>
          <p:cNvPicPr>
            <a:picLocks noChangeAspect="1"/>
          </p:cNvPicPr>
          <p:nvPr/>
        </p:nvPicPr>
        <p:blipFill>
          <a:blip r:embed="rId3"/>
          <a:stretch>
            <a:fillRect/>
          </a:stretch>
        </p:blipFill>
        <p:spPr>
          <a:xfrm>
            <a:off x="11073130" y="3322128"/>
            <a:ext cx="1010687" cy="965223"/>
          </a:xfrm>
          <a:prstGeom prst="rect">
            <a:avLst/>
          </a:prstGeom>
        </p:spPr>
      </p:pic>
      <p:sp>
        <p:nvSpPr>
          <p:cNvPr id="21" name="Speech Bubble: Rectangle 20">
            <a:extLst>
              <a:ext uri="{FF2B5EF4-FFF2-40B4-BE49-F238E27FC236}">
                <a16:creationId xmlns:a16="http://schemas.microsoft.com/office/drawing/2014/main" id="{59B968BC-17E5-4600-89D9-5AB411A9E7ED}"/>
              </a:ext>
            </a:extLst>
          </p:cNvPr>
          <p:cNvSpPr/>
          <p:nvPr/>
        </p:nvSpPr>
        <p:spPr>
          <a:xfrm>
            <a:off x="8655053" y="3203311"/>
            <a:ext cx="2107967" cy="1249141"/>
          </a:xfrm>
          <a:prstGeom prst="wedgeRectCallout">
            <a:avLst>
              <a:gd name="adj1" fmla="val 73852"/>
              <a:gd name="adj2" fmla="val -67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Calculating BMI from this data doesn’t require ML but this simple example is just to illustrate the idea of feature selection </a:t>
            </a:r>
            <a:r>
              <a:rPr lang="en-GB" sz="1400" dirty="0">
                <a:solidFill>
                  <a:schemeClr val="tx1"/>
                </a:solidFill>
                <a:sym typeface="Wingdings" panose="05000000000000000000" pitchFamily="2" charset="2"/>
              </a:rPr>
              <a:t></a:t>
            </a:r>
            <a:endParaRPr lang="en-IN" sz="1400" dirty="0">
              <a:solidFill>
                <a:schemeClr val="tx1"/>
              </a:solidFill>
            </a:endParaRPr>
          </a:p>
        </p:txBody>
      </p:sp>
    </p:spTree>
    <p:custDataLst>
      <p:tags r:id="rId1"/>
    </p:custDataLst>
    <p:extLst>
      <p:ext uri="{BB962C8B-B14F-4D97-AF65-F5344CB8AC3E}">
        <p14:creationId xmlns:p14="http://schemas.microsoft.com/office/powerpoint/2010/main" val="3277653860"/>
      </p:ext>
    </p:extLst>
  </p:cSld>
  <p:clrMapOvr>
    <a:masterClrMapping/>
  </p:clrMapOvr>
  <mc:AlternateContent xmlns:mc="http://schemas.openxmlformats.org/markup-compatibility/2006" xmlns:p14="http://schemas.microsoft.com/office/powerpoint/2010/main">
    <mc:Choice Requires="p14">
      <p:transition spd="slow" p14:dur="2000" advTm="158928"/>
    </mc:Choice>
    <mc:Fallback xmlns="">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P spid="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More Postprocessing: Feature Scaling</a:t>
            </a: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400" dirty="0"/>
              <a:t>Even after feature selection, the features may not be on the same scale</a:t>
            </a:r>
          </a:p>
          <a:p>
            <a:pPr>
              <a:buFont typeface="Wingdings" panose="05000000000000000000" pitchFamily="2" charset="2"/>
              <a:buChar char="§"/>
            </a:pPr>
            <a:r>
              <a:rPr lang="en-GB" sz="2400" dirty="0"/>
              <a:t>This can be problematic when comparing two inputs – features that have larger scales may dominate the result of such comparisons</a:t>
            </a:r>
          </a:p>
          <a:p>
            <a:pPr>
              <a:buFont typeface="Wingdings" panose="05000000000000000000" pitchFamily="2" charset="2"/>
              <a:buChar char="§"/>
            </a:pPr>
            <a:r>
              <a:rPr lang="en-GB" sz="2400" dirty="0"/>
              <a:t>Therefore helpful to standardize the features (e.g., by bringing all of them on the same scale such as between 0 to 1)</a:t>
            </a:r>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marL="0" indent="0">
              <a:buNone/>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Also helpful for stabilizing the optimization techniques used in ML algos</a:t>
            </a:r>
          </a:p>
          <a:p>
            <a:pPr>
              <a:buFont typeface="Wingdings" panose="05000000000000000000" pitchFamily="2" charset="2"/>
              <a:buChar char="§"/>
            </a:pPr>
            <a:endParaRPr lang="en-GB" sz="2400" dirty="0"/>
          </a:p>
          <a:p>
            <a:pPr marL="0" indent="0">
              <a:buNone/>
            </a:pPr>
            <a:endParaRPr lang="en-GB" dirty="0"/>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pic>
        <p:nvPicPr>
          <p:cNvPr id="5" name="Picture 4">
            <a:extLst>
              <a:ext uri="{FF2B5EF4-FFF2-40B4-BE49-F238E27FC236}">
                <a16:creationId xmlns:a16="http://schemas.microsoft.com/office/drawing/2014/main" id="{4929E617-A6B0-4EE3-8A77-FD4E11F4CCC5}"/>
              </a:ext>
            </a:extLst>
          </p:cNvPr>
          <p:cNvPicPr/>
          <p:nvPr/>
        </p:nvPicPr>
        <p:blipFill>
          <a:blip r:embed="rId4"/>
          <a:stretch/>
        </p:blipFill>
        <p:spPr>
          <a:xfrm>
            <a:off x="1074033" y="3199667"/>
            <a:ext cx="5299057" cy="2628478"/>
          </a:xfrm>
          <a:prstGeom prst="rect">
            <a:avLst/>
          </a:prstGeom>
          <a:ln>
            <a:noFill/>
          </a:ln>
        </p:spPr>
      </p:pic>
      <p:pic>
        <p:nvPicPr>
          <p:cNvPr id="1026" name="Picture 2" descr="Image for post">
            <a:extLst>
              <a:ext uri="{FF2B5EF4-FFF2-40B4-BE49-F238E27FC236}">
                <a16:creationId xmlns:a16="http://schemas.microsoft.com/office/drawing/2014/main" id="{9954D97E-1CEF-428B-BC4B-8F3098742A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7273" y="3188795"/>
            <a:ext cx="3971636" cy="2601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a:extLst>
              <a:ext uri="{FF2B5EF4-FFF2-40B4-BE49-F238E27FC236}">
                <a16:creationId xmlns:a16="http://schemas.microsoft.com/office/drawing/2014/main" id="{65CF910D-0E93-495C-90AE-0A4E22EFD95B}"/>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https://becominghuman.ai/demystifying-feature-scaling-baff53e9b3fd</a:t>
            </a:r>
            <a:r>
              <a:rPr lang="en-IN" sz="1100" b="0" strike="noStrike" spc="-1" dirty="0">
                <a:solidFill>
                  <a:srgbClr val="000000"/>
                </a:solidFill>
                <a:uFill>
                  <a:solidFill>
                    <a:srgbClr val="FFFFFF"/>
                  </a:solidFill>
                </a:uFill>
                <a:latin typeface="Arial"/>
              </a:rPr>
              <a:t>, </a:t>
            </a:r>
            <a:r>
              <a:rPr lang="en-IN" sz="1100" dirty="0"/>
              <a:t>https://stackoverflow.com/</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1487839840"/>
      </p:ext>
    </p:extLst>
  </p:cSld>
  <p:clrMapOvr>
    <a:masterClrMapping/>
  </p:clrMapOvr>
  <mc:AlternateContent xmlns:mc="http://schemas.openxmlformats.org/markup-compatibility/2006" xmlns:p14="http://schemas.microsoft.com/office/powerpoint/2010/main">
    <mc:Choice Requires="p14">
      <p:transition spd="slow" p14:dur="2000" advTm="123581"/>
    </mc:Choice>
    <mc:Fallback xmlns="">
      <p:transition spd="slow" advTm="1235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wipe(down)">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Deep Learning: An End-to-End Approach to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F5051411-A021-4407-AC38-66BB3F42DFCE}"/>
              </a:ext>
            </a:extLst>
          </p:cNvPr>
          <p:cNvPicPr>
            <a:picLocks noChangeAspect="1"/>
          </p:cNvPicPr>
          <p:nvPr/>
        </p:nvPicPr>
        <p:blipFill>
          <a:blip r:embed="rId3"/>
          <a:stretch>
            <a:fillRect/>
          </a:stretch>
        </p:blipFill>
        <p:spPr>
          <a:xfrm>
            <a:off x="1255824" y="3403321"/>
            <a:ext cx="8096250" cy="2076450"/>
          </a:xfrm>
          <a:prstGeom prst="rect">
            <a:avLst/>
          </a:prstGeom>
        </p:spPr>
      </p:pic>
      <p:sp>
        <p:nvSpPr>
          <p:cNvPr id="4" name="Rectangle: Rounded Corners 3">
            <a:extLst>
              <a:ext uri="{FF2B5EF4-FFF2-40B4-BE49-F238E27FC236}">
                <a16:creationId xmlns:a16="http://schemas.microsoft.com/office/drawing/2014/main" id="{669F82D3-3796-47EC-BF1E-DBD8B015CB87}"/>
              </a:ext>
            </a:extLst>
          </p:cNvPr>
          <p:cNvSpPr/>
          <p:nvPr/>
        </p:nvSpPr>
        <p:spPr>
          <a:xfrm rot="21266449">
            <a:off x="3247099" y="5513193"/>
            <a:ext cx="4315341" cy="5076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Feature Learning Module</a:t>
            </a:r>
          </a:p>
          <a:p>
            <a:pPr algn="ctr"/>
            <a:r>
              <a:rPr lang="en-IN" dirty="0">
                <a:solidFill>
                  <a:schemeClr val="tx1"/>
                </a:solidFill>
              </a:rPr>
              <a:t>(one or more layers_</a:t>
            </a:r>
          </a:p>
        </p:txBody>
      </p:sp>
      <p:cxnSp>
        <p:nvCxnSpPr>
          <p:cNvPr id="6" name="Straight Arrow Connector 5">
            <a:extLst>
              <a:ext uri="{FF2B5EF4-FFF2-40B4-BE49-F238E27FC236}">
                <a16:creationId xmlns:a16="http://schemas.microsoft.com/office/drawing/2014/main" id="{FEDDB5D7-15AE-4824-B1E8-F0C48D117ED4}"/>
              </a:ext>
            </a:extLst>
          </p:cNvPr>
          <p:cNvCxnSpPr/>
          <p:nvPr/>
        </p:nvCxnSpPr>
        <p:spPr>
          <a:xfrm flipV="1">
            <a:off x="2659487" y="5281892"/>
            <a:ext cx="0" cy="418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C525E0-A118-45EE-881F-C8380819D8CA}"/>
              </a:ext>
            </a:extLst>
          </p:cNvPr>
          <p:cNvSpPr txBox="1"/>
          <p:nvPr/>
        </p:nvSpPr>
        <p:spPr>
          <a:xfrm>
            <a:off x="2091062" y="5676982"/>
            <a:ext cx="1136850" cy="369332"/>
          </a:xfrm>
          <a:prstGeom prst="rect">
            <a:avLst/>
          </a:prstGeom>
          <a:noFill/>
        </p:spPr>
        <p:txBody>
          <a:bodyPr wrap="none" rtlCol="0">
            <a:spAutoFit/>
          </a:bodyPr>
          <a:lstStyle/>
          <a:p>
            <a:r>
              <a:rPr lang="en-IN" dirty="0"/>
              <a:t>Raw Input</a:t>
            </a:r>
          </a:p>
        </p:txBody>
      </p:sp>
      <p:cxnSp>
        <p:nvCxnSpPr>
          <p:cNvPr id="9" name="Straight Arrow Connector 8">
            <a:extLst>
              <a:ext uri="{FF2B5EF4-FFF2-40B4-BE49-F238E27FC236}">
                <a16:creationId xmlns:a16="http://schemas.microsoft.com/office/drawing/2014/main" id="{A632D69A-8BC0-4158-BB2F-2D1FE6CE263D}"/>
              </a:ext>
            </a:extLst>
          </p:cNvPr>
          <p:cNvCxnSpPr>
            <a:cxnSpLocks/>
          </p:cNvCxnSpPr>
          <p:nvPr/>
        </p:nvCxnSpPr>
        <p:spPr>
          <a:xfrm flipH="1" flipV="1">
            <a:off x="7839332" y="5491174"/>
            <a:ext cx="441783" cy="273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82613C-743D-4E4E-8742-C2C7C8198684}"/>
              </a:ext>
            </a:extLst>
          </p:cNvPr>
          <p:cNvSpPr txBox="1"/>
          <p:nvPr/>
        </p:nvSpPr>
        <p:spPr>
          <a:xfrm>
            <a:off x="7839332" y="5764988"/>
            <a:ext cx="2022798" cy="646331"/>
          </a:xfrm>
          <a:prstGeom prst="rect">
            <a:avLst/>
          </a:prstGeom>
          <a:noFill/>
        </p:spPr>
        <p:txBody>
          <a:bodyPr wrap="none" rtlCol="0">
            <a:spAutoFit/>
          </a:bodyPr>
          <a:lstStyle/>
          <a:p>
            <a:r>
              <a:rPr lang="en-IN" dirty="0"/>
              <a:t>Learned Features</a:t>
            </a:r>
          </a:p>
          <a:p>
            <a:r>
              <a:rPr lang="en-IN" dirty="0"/>
              <a:t>(penultimate  layer)</a:t>
            </a:r>
          </a:p>
        </p:txBody>
      </p:sp>
      <p:sp>
        <p:nvSpPr>
          <p:cNvPr id="13" name="Rectangle: Rounded Corners 12">
            <a:extLst>
              <a:ext uri="{FF2B5EF4-FFF2-40B4-BE49-F238E27FC236}">
                <a16:creationId xmlns:a16="http://schemas.microsoft.com/office/drawing/2014/main" id="{45960879-156C-4C2D-B25B-C2C0CECC7593}"/>
              </a:ext>
            </a:extLst>
          </p:cNvPr>
          <p:cNvSpPr/>
          <p:nvPr/>
        </p:nvSpPr>
        <p:spPr>
          <a:xfrm rot="21127126">
            <a:off x="6117465" y="2938001"/>
            <a:ext cx="2582214" cy="53621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Classification Model Learning</a:t>
            </a:r>
          </a:p>
        </p:txBody>
      </p:sp>
      <p:sp>
        <p:nvSpPr>
          <p:cNvPr id="11" name="TextBox 10">
            <a:extLst>
              <a:ext uri="{FF2B5EF4-FFF2-40B4-BE49-F238E27FC236}">
                <a16:creationId xmlns:a16="http://schemas.microsoft.com/office/drawing/2014/main" id="{23A502CA-ED04-4601-9B8C-6809A066E309}"/>
              </a:ext>
            </a:extLst>
          </p:cNvPr>
          <p:cNvSpPr txBox="1"/>
          <p:nvPr/>
        </p:nvSpPr>
        <p:spPr>
          <a:xfrm>
            <a:off x="402350" y="1170952"/>
            <a:ext cx="10921580" cy="1384995"/>
          </a:xfrm>
          <a:prstGeom prst="rect">
            <a:avLst/>
          </a:prstGeom>
          <a:noFill/>
        </p:spPr>
        <p:txBody>
          <a:bodyPr wrap="none" rtlCol="0">
            <a:spAutoFit/>
          </a:bodyPr>
          <a:lstStyle/>
          <a:p>
            <a:r>
              <a:rPr lang="en-IN" sz="2800" dirty="0"/>
              <a:t>Deep Learning = ML with </a:t>
            </a:r>
            <a:r>
              <a:rPr lang="en-IN" sz="2800" dirty="0">
                <a:solidFill>
                  <a:srgbClr val="FF0000"/>
                </a:solidFill>
              </a:rPr>
              <a:t>automated feature learning </a:t>
            </a:r>
            <a:r>
              <a:rPr lang="en-IN" sz="2800" dirty="0"/>
              <a:t>from the raw inputs</a:t>
            </a:r>
          </a:p>
          <a:p>
            <a:endParaRPr lang="en-IN" sz="2800" dirty="0"/>
          </a:p>
          <a:p>
            <a:r>
              <a:rPr lang="en-IN" sz="2800" dirty="0"/>
              <a:t>Feature extraction part is automated via the feature learning module</a:t>
            </a:r>
          </a:p>
        </p:txBody>
      </p:sp>
      <p:sp>
        <p:nvSpPr>
          <p:cNvPr id="14" name="TextBox 13">
            <a:extLst>
              <a:ext uri="{FF2B5EF4-FFF2-40B4-BE49-F238E27FC236}">
                <a16:creationId xmlns:a16="http://schemas.microsoft.com/office/drawing/2014/main" id="{EA5812F0-F6D6-445D-8638-FBDB5A753453}"/>
              </a:ext>
            </a:extLst>
          </p:cNvPr>
          <p:cNvSpPr txBox="1"/>
          <p:nvPr/>
        </p:nvSpPr>
        <p:spPr>
          <a:xfrm>
            <a:off x="200851" y="6425907"/>
            <a:ext cx="3496470" cy="261610"/>
          </a:xfrm>
          <a:prstGeom prst="rect">
            <a:avLst/>
          </a:prstGeom>
          <a:noFill/>
        </p:spPr>
        <p:txBody>
          <a:bodyPr wrap="none" rtlCol="0">
            <a:spAutoFit/>
          </a:bodyPr>
          <a:lstStyle/>
          <a:p>
            <a:r>
              <a:rPr lang="en-IN" sz="1100" dirty="0"/>
              <a:t>Pic an adaptation of the original from: </a:t>
            </a:r>
            <a:r>
              <a:rPr lang="en-IN" sz="1100" dirty="0">
                <a:hlinkClick r:id="rId4"/>
              </a:rPr>
              <a:t>https://deepai.org/</a:t>
            </a:r>
            <a:endParaRPr lang="en-IN" sz="1100" dirty="0"/>
          </a:p>
        </p:txBody>
      </p:sp>
    </p:spTree>
    <p:custDataLst>
      <p:tags r:id="rId1"/>
    </p:custDataLst>
    <p:extLst>
      <p:ext uri="{BB962C8B-B14F-4D97-AF65-F5344CB8AC3E}">
        <p14:creationId xmlns:p14="http://schemas.microsoft.com/office/powerpoint/2010/main" val="1320086736"/>
      </p:ext>
    </p:extLst>
  </p:cSld>
  <p:clrMapOvr>
    <a:masterClrMapping/>
  </p:clrMapOvr>
  <mc:AlternateContent xmlns:mc="http://schemas.openxmlformats.org/markup-compatibility/2006" xmlns:p14="http://schemas.microsoft.com/office/powerpoint/2010/main">
    <mc:Choice Requires="p14">
      <p:transition spd="slow" p14:dur="2000" advTm="158312"/>
    </mc:Choice>
    <mc:Fallback xmlns="">
      <p:transition spd="slow" advTm="158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3"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Plan for today</a:t>
            </a: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Types of ML problems</a:t>
            </a:r>
          </a:p>
          <a:p>
            <a:pPr marL="0" indent="0">
              <a:buNone/>
            </a:pPr>
            <a:endParaRPr lang="en-GB" sz="2600" dirty="0"/>
          </a:p>
          <a:p>
            <a:pPr>
              <a:buFont typeface="Wingdings" panose="05000000000000000000" pitchFamily="2" charset="2"/>
              <a:buChar char="§"/>
            </a:pPr>
            <a:r>
              <a:rPr lang="en-GB" sz="2600" dirty="0"/>
              <a:t>Typical workflow of ML problems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Various perspectives of ML problems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Data and Features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Some basic operations of 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537618374"/>
      </p:ext>
    </p:extLst>
  </p:cSld>
  <p:clrMapOvr>
    <a:masterClrMapping/>
  </p:clrMapOvr>
  <mc:AlternateContent xmlns:mc="http://schemas.openxmlformats.org/markup-compatibility/2006" xmlns:p14="http://schemas.microsoft.com/office/powerpoint/2010/main">
    <mc:Choice Requires="p14">
      <p:transition spd="slow" p14:dur="2000" advTm="42090"/>
    </mc:Choice>
    <mc:Fallback xmlns="">
      <p:transition spd="slow" advTm="4209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Notation/Nomenclature/Convention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t>Sup. learning requires training data as </a:t>
                </a:r>
                <a14:m>
                  <m:oMath xmlns:m="http://schemas.openxmlformats.org/officeDocument/2006/math">
                    <m:r>
                      <a:rPr lang="en-IN" sz="2600" b="0" i="1" smtClean="0">
                        <a:latin typeface="Cambria Math" panose="02040503050406030204" pitchFamily="18" charset="0"/>
                      </a:rPr>
                      <m:t>𝑁</m:t>
                    </m:r>
                  </m:oMath>
                </a14:m>
                <a:r>
                  <a:rPr lang="en-GB" sz="2600" dirty="0"/>
                  <a:t> input-output pairs </a:t>
                </a:r>
                <a14:m>
                  <m:oMath xmlns:m="http://schemas.openxmlformats.org/officeDocument/2006/math">
                    <m:sSubSup>
                      <m:sSubSupPr>
                        <m:ctrlPr>
                          <a:rPr lang="pt-BR" sz="2600" i="1">
                            <a:latin typeface="Cambria Math" panose="02040503050406030204" pitchFamily="18" charset="0"/>
                          </a:rPr>
                        </m:ctrlPr>
                      </m:sSubSupPr>
                      <m:e>
                        <m:r>
                          <a:rPr lang="en-IN" sz="2600" b="0" i="1" smtClean="0">
                            <a:latin typeface="Cambria Math" panose="02040503050406030204" pitchFamily="18" charset="0"/>
                          </a:rPr>
                          <m:t>{</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e>
                        </m:d>
                        <m:r>
                          <a:rPr lang="en-IN" sz="2600" b="0" i="1" smtClean="0">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Unsupervised learning requires training data as </a:t>
                </a:r>
                <a14:m>
                  <m:oMath xmlns:m="http://schemas.openxmlformats.org/officeDocument/2006/math">
                    <m:r>
                      <a:rPr lang="en-IN" sz="2600" i="1">
                        <a:latin typeface="Cambria Math" panose="02040503050406030204" pitchFamily="18" charset="0"/>
                      </a:rPr>
                      <m:t>𝑁</m:t>
                    </m:r>
                  </m:oMath>
                </a14:m>
                <a:r>
                  <a:rPr lang="en-GB" sz="2600" dirty="0"/>
                  <a:t> inputs </a:t>
                </a:r>
                <a14:m>
                  <m:oMath xmlns:m="http://schemas.openxmlformats.org/officeDocument/2006/math">
                    <m:sSubSup>
                      <m:sSubSupPr>
                        <m:ctrlPr>
                          <a:rPr lang="pt-BR" sz="2600" i="1">
                            <a:latin typeface="Cambria Math" panose="02040503050406030204" pitchFamily="18" charset="0"/>
                          </a:rPr>
                        </m:ctrlPr>
                      </m:sSubSupPr>
                      <m:e>
                        <m:r>
                          <a:rPr lang="en-IN"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en-IN" sz="2600" i="1">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p>
              <a:p>
                <a:pPr marL="0" indent="0">
                  <a:buNone/>
                </a:pPr>
                <a:endParaRPr lang="en-GB" sz="2600" dirty="0"/>
              </a:p>
              <a:p>
                <a:pPr>
                  <a:buFont typeface="Wingdings" panose="05000000000000000000" pitchFamily="2" charset="2"/>
                  <a:buChar char="§"/>
                </a:pPr>
                <a:r>
                  <a:rPr lang="en-GB" sz="2600" dirty="0"/>
                  <a:t>Each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is (usually) a vector containing the values of the </a:t>
                </a:r>
                <a:r>
                  <a:rPr lang="en-GB" sz="2600" dirty="0">
                    <a:solidFill>
                      <a:srgbClr val="FF0000"/>
                    </a:solidFill>
                  </a:rPr>
                  <a:t>features</a:t>
                </a:r>
                <a:r>
                  <a:rPr lang="en-GB" sz="2600" dirty="0"/>
                  <a:t> or </a:t>
                </a:r>
                <a:r>
                  <a:rPr lang="en-GB" sz="2600" dirty="0">
                    <a:solidFill>
                      <a:srgbClr val="FF0000"/>
                    </a:solidFill>
                  </a:rPr>
                  <a:t>attributes</a:t>
                </a:r>
                <a:r>
                  <a:rPr lang="en-GB" sz="2600" dirty="0"/>
                  <a:t> or </a:t>
                </a:r>
                <a:r>
                  <a:rPr lang="en-GB" sz="2600" dirty="0">
                    <a:solidFill>
                      <a:srgbClr val="FF0000"/>
                    </a:solidFill>
                  </a:rPr>
                  <a:t>covariates</a:t>
                </a:r>
                <a:r>
                  <a:rPr lang="en-GB" sz="2600" dirty="0"/>
                  <a:t> that encode properties of the it represents, e.g.,</a:t>
                </a:r>
              </a:p>
              <a:p>
                <a:pPr lvl="1">
                  <a:buFont typeface="Wingdings" panose="05000000000000000000" pitchFamily="2" charset="2"/>
                  <a:buChar char="§"/>
                </a:pPr>
                <a:endParaRPr lang="en-GB" sz="1100" dirty="0"/>
              </a:p>
              <a:p>
                <a:pPr lvl="1">
                  <a:buFont typeface="Wingdings" panose="05000000000000000000" pitchFamily="2" charset="2"/>
                  <a:buChar char="§"/>
                </a:pPr>
                <a:r>
                  <a:rPr lang="en-GB" sz="2000" dirty="0"/>
                  <a:t>For a 7 × 7 image: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𝐧</m:t>
                        </m:r>
                      </m:sub>
                    </m:sSub>
                  </m:oMath>
                </a14:m>
                <a:r>
                  <a:rPr lang="en-GB" sz="2000" dirty="0"/>
                  <a:t> can be a 49 × 1 vector of pixel intensities</a:t>
                </a:r>
              </a:p>
              <a:p>
                <a:pPr>
                  <a:buFont typeface="Wingdings" panose="05000000000000000000" pitchFamily="2" charset="2"/>
                  <a:buChar char="§"/>
                </a:pPr>
                <a:endParaRPr lang="en-GB" sz="2600" dirty="0"/>
              </a:p>
              <a:p>
                <a:pPr>
                  <a:buFont typeface="Wingdings" panose="05000000000000000000" pitchFamily="2" charset="2"/>
                  <a:buChar char="§"/>
                </a:pPr>
                <a:r>
                  <a:rPr lang="en-GB" sz="2600" dirty="0"/>
                  <a:t>(In sup. Learning) Each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oMath>
                </a14:m>
                <a:r>
                  <a:rPr lang="en-GB" sz="2600" dirty="0"/>
                  <a:t> is the </a:t>
                </a:r>
                <a:r>
                  <a:rPr lang="en-GB" sz="2600" dirty="0">
                    <a:solidFill>
                      <a:srgbClr val="FF0000"/>
                    </a:solidFill>
                  </a:rPr>
                  <a:t>output</a:t>
                </a:r>
                <a:r>
                  <a:rPr lang="en-GB" sz="2600" dirty="0"/>
                  <a:t> or </a:t>
                </a:r>
                <a:r>
                  <a:rPr lang="en-GB" sz="2600" dirty="0">
                    <a:solidFill>
                      <a:srgbClr val="FF0000"/>
                    </a:solidFill>
                  </a:rPr>
                  <a:t>response</a:t>
                </a:r>
                <a:r>
                  <a:rPr lang="en-GB" sz="2600" dirty="0"/>
                  <a:t> or </a:t>
                </a:r>
                <a:r>
                  <a:rPr lang="en-GB" sz="2600" dirty="0">
                    <a:solidFill>
                      <a:srgbClr val="FF0000"/>
                    </a:solidFill>
                  </a:rPr>
                  <a:t>label</a:t>
                </a:r>
                <a:r>
                  <a:rPr lang="en-GB" sz="2600" dirty="0"/>
                  <a:t> associated with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t> (and its value is known for the training inputs)</a:t>
                </a:r>
              </a:p>
              <a:p>
                <a:pPr marL="0" indent="0">
                  <a:buNone/>
                </a:pPr>
                <a:endParaRPr lang="en-GB" sz="800" dirty="0"/>
              </a:p>
              <a:p>
                <a:pPr lvl="1">
                  <a:buFont typeface="Wingdings" panose="05000000000000000000" pitchFamily="2" charset="2"/>
                  <a:buChar char="§"/>
                </a:pPr>
                <a:r>
                  <a:rPr lang="en-GB" sz="2000" dirty="0"/>
                  <a:t>Output can be a scalar, a vector of numbers, or even an structured object (more on this later)</a:t>
                </a:r>
                <a:endParaRPr lang="en-IN" sz="2000" dirty="0"/>
              </a:p>
            </p:txBody>
          </p:sp>
        </mc:Choice>
        <mc:Fallback xmlns="">
          <p:sp>
            <p:nvSpPr>
              <p:cNvPr id="4" name="Content Placeholder 2">
                <a:extLst>
                  <a:ext uri="{FF2B5EF4-FFF2-40B4-BE49-F238E27FC236}">
                    <a16:creationId xmlns:a16="http://schemas.microsoft.com/office/drawing/2014/main" id="{571867A3-7A18-448A-97D5-C2A63946A63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42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pic>
        <p:nvPicPr>
          <p:cNvPr id="6" name="Picture 5">
            <a:extLst>
              <a:ext uri="{FF2B5EF4-FFF2-40B4-BE49-F238E27FC236}">
                <a16:creationId xmlns:a16="http://schemas.microsoft.com/office/drawing/2014/main" id="{1FBA54FA-5660-4B28-833B-C5842F438506}"/>
              </a:ext>
            </a:extLst>
          </p:cNvPr>
          <p:cNvPicPr>
            <a:picLocks noChangeAspect="1"/>
          </p:cNvPicPr>
          <p:nvPr/>
        </p:nvPicPr>
        <p:blipFill>
          <a:blip r:embed="rId4"/>
          <a:stretch>
            <a:fillRect/>
          </a:stretch>
        </p:blipFill>
        <p:spPr>
          <a:xfrm>
            <a:off x="11069066" y="3818659"/>
            <a:ext cx="1010687" cy="965223"/>
          </a:xfrm>
          <a:prstGeom prst="rect">
            <a:avLst/>
          </a:prstGeom>
        </p:spPr>
      </p:pic>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CFE07DCD-A654-465C-99D3-D0DF9477628E}"/>
                  </a:ext>
                </a:extLst>
              </p:cNvPr>
              <p:cNvSpPr/>
              <p:nvPr/>
            </p:nvSpPr>
            <p:spPr>
              <a:xfrm>
                <a:off x="7666172" y="4085975"/>
                <a:ext cx="3181221" cy="762472"/>
              </a:xfrm>
              <a:prstGeom prst="wedgeRectCallout">
                <a:avLst>
                  <a:gd name="adj1" fmla="val 62529"/>
                  <a:gd name="adj2" fmla="val -24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rPr>
                  <a:t>Size or length of the input </a:t>
                </a:r>
                <a14:m>
                  <m:oMath xmlns:m="http://schemas.openxmlformats.org/officeDocument/2006/math">
                    <m:sSub>
                      <m:sSubPr>
                        <m:ctrlPr>
                          <a:rPr lang="pt-BR" sz="1400" i="1">
                            <a:solidFill>
                              <a:schemeClr val="tx1"/>
                            </a:solidFill>
                            <a:latin typeface="Cambria Math" panose="02040503050406030204" pitchFamily="18" charset="0"/>
                          </a:rPr>
                        </m:ctrlPr>
                      </m:sSubPr>
                      <m:e>
                        <m:r>
                          <a:rPr lang="pt-BR" sz="1400" i="1">
                            <a:solidFill>
                              <a:schemeClr val="tx1"/>
                            </a:solidFill>
                            <a:latin typeface="Cambria Math" panose="02040503050406030204" pitchFamily="18" charset="0"/>
                          </a:rPr>
                          <m:t>𝐱</m:t>
                        </m:r>
                      </m:e>
                      <m:sub>
                        <m:r>
                          <a:rPr lang="pt-BR" sz="1400" i="1">
                            <a:solidFill>
                              <a:schemeClr val="tx1"/>
                            </a:solidFill>
                            <a:latin typeface="Cambria Math" panose="02040503050406030204" pitchFamily="18" charset="0"/>
                          </a:rPr>
                          <m:t>𝐧</m:t>
                        </m:r>
                      </m:sub>
                    </m:sSub>
                  </m:oMath>
                </a14:m>
                <a:r>
                  <a:rPr lang="en-GB" sz="1400" dirty="0">
                    <a:solidFill>
                      <a:schemeClr val="tx1"/>
                    </a:solidFill>
                  </a:rPr>
                  <a:t> is commonly known as </a:t>
                </a:r>
                <a:r>
                  <a:rPr lang="en-GB" sz="1400" dirty="0">
                    <a:solidFill>
                      <a:srgbClr val="FF0000"/>
                    </a:solidFill>
                  </a:rPr>
                  <a:t>data/input dimensionality </a:t>
                </a:r>
                <a:r>
                  <a:rPr lang="en-GB" sz="1400" dirty="0">
                    <a:solidFill>
                      <a:schemeClr val="tx1"/>
                    </a:solidFill>
                  </a:rPr>
                  <a:t>or </a:t>
                </a:r>
                <a:r>
                  <a:rPr lang="en-GB" sz="1400" dirty="0">
                    <a:solidFill>
                      <a:srgbClr val="FF0000"/>
                    </a:solidFill>
                  </a:rPr>
                  <a:t>feature dimensionality </a:t>
                </a:r>
                <a:endParaRPr lang="en-IN" sz="1400" dirty="0">
                  <a:solidFill>
                    <a:srgbClr val="FF0000"/>
                  </a:solidFill>
                </a:endParaRPr>
              </a:p>
            </p:txBody>
          </p:sp>
        </mc:Choice>
        <mc:Fallback xmlns="">
          <p:sp>
            <p:nvSpPr>
              <p:cNvPr id="7" name="Speech Bubble: Rectangle 6">
                <a:extLst>
                  <a:ext uri="{FF2B5EF4-FFF2-40B4-BE49-F238E27FC236}">
                    <a16:creationId xmlns:a16="http://schemas.microsoft.com/office/drawing/2014/main" id="{CFE07DCD-A654-465C-99D3-D0DF9477628E}"/>
                  </a:ext>
                </a:extLst>
              </p:cNvPr>
              <p:cNvSpPr>
                <a:spLocks noRot="1" noChangeAspect="1" noMove="1" noResize="1" noEditPoints="1" noAdjustHandles="1" noChangeArrowheads="1" noChangeShapeType="1" noTextEdit="1"/>
              </p:cNvSpPr>
              <p:nvPr/>
            </p:nvSpPr>
            <p:spPr>
              <a:xfrm>
                <a:off x="7666172" y="4085975"/>
                <a:ext cx="3181221" cy="762472"/>
              </a:xfrm>
              <a:prstGeom prst="wedgeRectCallout">
                <a:avLst>
                  <a:gd name="adj1" fmla="val 62529"/>
                  <a:gd name="adj2" fmla="val -24936"/>
                </a:avLst>
              </a:prstGeom>
              <a:blipFill>
                <a:blip r:embed="rId5"/>
                <a:stretch>
                  <a:fillRect l="-336" b="-4688"/>
                </a:stretch>
              </a:blipFill>
              <a:ln w="19050">
                <a:solidFill>
                  <a:schemeClr val="accent2"/>
                </a:solidFill>
              </a:ln>
            </p:spPr>
            <p:txBody>
              <a:bodyPr/>
              <a:lstStyle/>
              <a:p>
                <a:r>
                  <a:rPr lang="en-IN">
                    <a:noFill/>
                  </a:rPr>
                  <a:t> </a:t>
                </a:r>
              </a:p>
            </p:txBody>
          </p:sp>
        </mc:Fallback>
      </mc:AlternateContent>
      <p:pic>
        <p:nvPicPr>
          <p:cNvPr id="8" name="Picture 7">
            <a:extLst>
              <a:ext uri="{FF2B5EF4-FFF2-40B4-BE49-F238E27FC236}">
                <a16:creationId xmlns:a16="http://schemas.microsoft.com/office/drawing/2014/main" id="{E373E387-2F47-4FD3-A4BC-4902DEC6E16B}"/>
              </a:ext>
            </a:extLst>
          </p:cNvPr>
          <p:cNvPicPr>
            <a:picLocks noChangeAspect="1"/>
          </p:cNvPicPr>
          <p:nvPr/>
        </p:nvPicPr>
        <p:blipFill>
          <a:blip r:embed="rId4"/>
          <a:stretch>
            <a:fillRect/>
          </a:stretch>
        </p:blipFill>
        <p:spPr>
          <a:xfrm>
            <a:off x="11121243" y="1711473"/>
            <a:ext cx="1010687" cy="965223"/>
          </a:xfrm>
          <a:prstGeom prst="rect">
            <a:avLst/>
          </a:prstGeom>
        </p:spPr>
      </p:pic>
      <p:sp>
        <p:nvSpPr>
          <p:cNvPr id="9" name="Speech Bubble: Rectangle 8">
            <a:extLst>
              <a:ext uri="{FF2B5EF4-FFF2-40B4-BE49-F238E27FC236}">
                <a16:creationId xmlns:a16="http://schemas.microsoft.com/office/drawing/2014/main" id="{B42477A3-5270-4FE4-AB4F-3D0899C6CE8E}"/>
              </a:ext>
            </a:extLst>
          </p:cNvPr>
          <p:cNvSpPr/>
          <p:nvPr/>
        </p:nvSpPr>
        <p:spPr>
          <a:xfrm>
            <a:off x="9384410" y="1711473"/>
            <a:ext cx="1735588" cy="762472"/>
          </a:xfrm>
          <a:prstGeom prst="wedgeRectCallout">
            <a:avLst>
              <a:gd name="adj1" fmla="val 65915"/>
              <a:gd name="adj2" fmla="val 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RL and other </a:t>
            </a:r>
            <a:r>
              <a:rPr lang="en-IN" sz="1400" dirty="0" err="1">
                <a:solidFill>
                  <a:schemeClr val="tx1"/>
                </a:solidFill>
              </a:rPr>
              <a:t>flavors</a:t>
            </a:r>
            <a:r>
              <a:rPr lang="en-IN" sz="1400" dirty="0">
                <a:solidFill>
                  <a:schemeClr val="tx1"/>
                </a:solidFill>
              </a:rPr>
              <a:t> of ML problems also use similar notation</a:t>
            </a:r>
            <a:endParaRPr lang="en-IN" sz="1400" dirty="0">
              <a:solidFill>
                <a:srgbClr val="FF0000"/>
              </a:solidFill>
            </a:endParaRPr>
          </a:p>
        </p:txBody>
      </p:sp>
    </p:spTree>
    <p:custDataLst>
      <p:tags r:id="rId1"/>
    </p:custDataLst>
    <p:extLst>
      <p:ext uri="{BB962C8B-B14F-4D97-AF65-F5344CB8AC3E}">
        <p14:creationId xmlns:p14="http://schemas.microsoft.com/office/powerpoint/2010/main" val="890504830"/>
      </p:ext>
    </p:extLst>
  </p:cSld>
  <p:clrMapOvr>
    <a:masterClrMapping/>
  </p:clrMapOvr>
  <mc:AlternateContent xmlns:mc="http://schemas.openxmlformats.org/markup-compatibility/2006" xmlns:p14="http://schemas.microsoft.com/office/powerpoint/2010/main">
    <mc:Choice Requires="p14">
      <p:transition spd="slow" p14:dur="2000" advTm="151410"/>
    </mc:Choice>
    <mc:Fallback xmlns="">
      <p:transition spd="slow" advTm="151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down)">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down)">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Types of Features and Types of Outputs</a:t>
            </a:r>
            <a:endParaRPr lang="en-IN" dirty="0">
              <a:solidFill>
                <a:schemeClr val="accent2">
                  <a:lumMod val="75000"/>
                </a:schemeClr>
              </a:solidFill>
            </a:endParaRPr>
          </a:p>
        </p:txBody>
      </p:sp>
      <p:sp>
        <p:nvSpPr>
          <p:cNvPr id="4" name="Content Placeholder 2">
            <a:extLst>
              <a:ext uri="{FF2B5EF4-FFF2-40B4-BE49-F238E27FC236}">
                <a16:creationId xmlns:a16="http://schemas.microsoft.com/office/drawing/2014/main" id="{22B7DD1A-7A4A-49F3-9BB1-17CB482EDFAC}"/>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Features as well as outputs can be real-valued, binary, categorical, ordinal, etc. </a:t>
            </a:r>
          </a:p>
          <a:p>
            <a:pPr marL="0" indent="0">
              <a:buNone/>
            </a:pPr>
            <a:endParaRPr lang="en-GB" sz="2400" dirty="0"/>
          </a:p>
          <a:p>
            <a:pPr>
              <a:buFont typeface="Wingdings" panose="05000000000000000000" pitchFamily="2" charset="2"/>
              <a:buChar char="§"/>
            </a:pPr>
            <a:r>
              <a:rPr lang="en-GB" sz="2400" dirty="0">
                <a:solidFill>
                  <a:srgbClr val="FF0000"/>
                </a:solidFill>
              </a:rPr>
              <a:t>Real-valued:</a:t>
            </a:r>
            <a:r>
              <a:rPr lang="en-GB" sz="2400" dirty="0"/>
              <a:t> Pixel intensity, house area, house price, rainfall amount, temperature, etc</a:t>
            </a:r>
          </a:p>
          <a:p>
            <a:pPr marL="0" indent="0">
              <a:buNone/>
            </a:pPr>
            <a:endParaRPr lang="en-GB" sz="2400" dirty="0"/>
          </a:p>
          <a:p>
            <a:pPr>
              <a:buFont typeface="Wingdings" panose="05000000000000000000" pitchFamily="2" charset="2"/>
              <a:buChar char="§"/>
            </a:pPr>
            <a:r>
              <a:rPr lang="en-GB" sz="2400" dirty="0">
                <a:solidFill>
                  <a:srgbClr val="FF0000"/>
                </a:solidFill>
              </a:rPr>
              <a:t>Binary:</a:t>
            </a:r>
            <a:r>
              <a:rPr lang="en-GB" sz="2400" dirty="0"/>
              <a:t> Male/female, adult/non-adult, or any yes/no or present/absent type value</a:t>
            </a:r>
          </a:p>
          <a:p>
            <a:pPr marL="0" indent="0">
              <a:buNone/>
            </a:pPr>
            <a:endParaRPr lang="en-GB" sz="2400" dirty="0"/>
          </a:p>
          <a:p>
            <a:pPr>
              <a:buFont typeface="Wingdings" panose="05000000000000000000" pitchFamily="2" charset="2"/>
              <a:buChar char="§"/>
            </a:pPr>
            <a:r>
              <a:rPr lang="en-GB" sz="2400" dirty="0">
                <a:solidFill>
                  <a:srgbClr val="FF0000"/>
                </a:solidFill>
              </a:rPr>
              <a:t>Categorical/Discrete: </a:t>
            </a:r>
            <a:r>
              <a:rPr lang="en-GB" sz="2400" dirty="0" err="1"/>
              <a:t>Zipcode</a:t>
            </a:r>
            <a:r>
              <a:rPr lang="en-GB" sz="2400" dirty="0"/>
              <a:t>, blood-group, or any “one from a finite many choices“ value</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solidFill>
                  <a:srgbClr val="FF0000"/>
                </a:solidFill>
              </a:rPr>
              <a:t>Ordinal:</a:t>
            </a:r>
            <a:r>
              <a:rPr lang="en-GB" sz="2400" dirty="0"/>
              <a:t> Grade (A/B/C etc.) in a course, or any other type where relative values matter</a:t>
            </a:r>
          </a:p>
          <a:p>
            <a:pPr>
              <a:buFont typeface="Wingdings" panose="05000000000000000000" pitchFamily="2" charset="2"/>
              <a:buChar char="§"/>
            </a:pPr>
            <a:endParaRPr lang="en-GB" sz="2400" dirty="0"/>
          </a:p>
          <a:p>
            <a:pPr>
              <a:buFont typeface="Wingdings" panose="05000000000000000000" pitchFamily="2" charset="2"/>
              <a:buChar char="§"/>
            </a:pPr>
            <a:r>
              <a:rPr lang="en-GB" sz="2400" dirty="0"/>
              <a:t>Often, the features can be of mixed types (some real, some categorical, some ordinal, etc.)</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308838584"/>
      </p:ext>
    </p:extLst>
  </p:cSld>
  <p:clrMapOvr>
    <a:masterClrMapping/>
  </p:clrMapOvr>
  <mc:AlternateContent xmlns:mc="http://schemas.openxmlformats.org/markup-compatibility/2006" xmlns:p14="http://schemas.microsoft.com/office/powerpoint/2010/main">
    <mc:Choice Requires="p14">
      <p:transition spd="slow" p14:dur="2000" advTm="91238"/>
    </mc:Choice>
    <mc:Fallback xmlns="">
      <p:transition spd="slow" advTm="91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Basic Operations of Inputs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FC21D52-BBFE-400E-9D35-1B230778F19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t>Assume each input feature vector </a:t>
                </a:r>
                <a14:m>
                  <m:oMath xmlns:m="http://schemas.openxmlformats.org/officeDocument/2006/math">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r>
                      <a:rPr lang="en-GB" sz="2400" i="1" smtClean="0">
                        <a:latin typeface="Cambria Math" panose="02040503050406030204" pitchFamily="18" charset="0"/>
                      </a:rPr>
                      <m:t>∈</m:t>
                    </m:r>
                    <m:sSup>
                      <m:sSupPr>
                        <m:ctrlPr>
                          <a:rPr lang="en-GB" sz="2400" i="1" smtClean="0">
                            <a:latin typeface="Cambria Math" panose="02040503050406030204" pitchFamily="18" charset="0"/>
                          </a:rPr>
                        </m:ctrlPr>
                      </m:sSupPr>
                      <m:e>
                        <m:r>
                          <a:rPr lang="en-GB" sz="2400" i="1" smtClean="0">
                            <a:latin typeface="Cambria Math" panose="02040503050406030204" pitchFamily="18" charset="0"/>
                          </a:rPr>
                          <m:t>𝑅</m:t>
                        </m:r>
                      </m:e>
                      <m:sup>
                        <m:r>
                          <a:rPr lang="en-GB" sz="2400" i="1" smtClean="0">
                            <a:latin typeface="Cambria Math" panose="02040503050406030204" pitchFamily="18" charset="0"/>
                          </a:rPr>
                          <m:t>𝐷</m:t>
                        </m:r>
                      </m:sup>
                    </m:sSup>
                  </m:oMath>
                </a14:m>
                <a:r>
                  <a:rPr lang="en-GB" sz="2400" dirty="0"/>
                  <a:t> to of size </a:t>
                </a:r>
                <a:r>
                  <a:rPr lang="en-GB" sz="2400" i="1" dirty="0"/>
                  <a:t>D</a:t>
                </a:r>
              </a:p>
              <a:p>
                <a:pPr>
                  <a:buFont typeface="Wingdings" panose="05000000000000000000" pitchFamily="2" charset="2"/>
                  <a:buChar char="§"/>
                </a:pPr>
                <a:endParaRPr lang="en-GB" sz="2400" i="1" dirty="0"/>
              </a:p>
              <a:p>
                <a:pPr>
                  <a:buFont typeface="Wingdings" panose="05000000000000000000" pitchFamily="2" charset="2"/>
                  <a:buChar char="§"/>
                </a:pPr>
                <a:r>
                  <a:rPr lang="en-IN" sz="2400" dirty="0"/>
                  <a:t>Given </a:t>
                </a:r>
                <a14:m>
                  <m:oMath xmlns:m="http://schemas.openxmlformats.org/officeDocument/2006/math">
                    <m:r>
                      <a:rPr lang="en-IN" sz="2400" i="1">
                        <a:latin typeface="Cambria Math" panose="02040503050406030204" pitchFamily="18" charset="0"/>
                      </a:rPr>
                      <m:t>𝑁</m:t>
                    </m:r>
                  </m:oMath>
                </a14:m>
                <a:r>
                  <a:rPr lang="en-GB" sz="2400" dirty="0"/>
                  <a:t> inputs </a:t>
                </a:r>
                <a14:m>
                  <m:oMath xmlns:m="http://schemas.openxmlformats.org/officeDocument/2006/math">
                    <m:sSubSup>
                      <m:sSubSupPr>
                        <m:ctrlPr>
                          <a:rPr lang="pt-BR" sz="2400" i="1">
                            <a:latin typeface="Cambria Math" panose="02040503050406030204" pitchFamily="18" charset="0"/>
                          </a:rPr>
                        </m:ctrlPr>
                      </m:sSubSupPr>
                      <m:e>
                        <m:r>
                          <a:rPr lang="en-IN"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𝐱</m:t>
                            </m:r>
                          </m:e>
                          <m:sub>
                            <m:r>
                              <a:rPr lang="en-IN" sz="2400" b="0" i="1" smtClean="0">
                                <a:latin typeface="Cambria Math" panose="02040503050406030204" pitchFamily="18" charset="0"/>
                              </a:rPr>
                              <m:t>𝑛</m:t>
                            </m:r>
                          </m:sub>
                        </m:sSub>
                        <m:r>
                          <a:rPr lang="en-IN" sz="2400" i="1">
                            <a:latin typeface="Cambria Math" panose="02040503050406030204" pitchFamily="18" charset="0"/>
                          </a:rPr>
                          <m:t>}</m:t>
                        </m:r>
                      </m:e>
                      <m:sub>
                        <m:r>
                          <a:rPr lang="pt-BR" sz="2400" i="1">
                            <a:latin typeface="Cambria Math" panose="02040503050406030204" pitchFamily="18" charset="0"/>
                          </a:rPr>
                          <m:t>𝑛</m:t>
                        </m:r>
                        <m:r>
                          <a:rPr lang="pt-BR" sz="2400" i="1">
                            <a:latin typeface="Cambria Math" panose="02040503050406030204" pitchFamily="18" charset="0"/>
                          </a:rPr>
                          <m:t>=1,</m:t>
                        </m:r>
                      </m:sub>
                      <m:sup>
                        <m:r>
                          <a:rPr lang="en-IN" sz="2400" i="1">
                            <a:latin typeface="Cambria Math" panose="02040503050406030204" pitchFamily="18" charset="0"/>
                          </a:rPr>
                          <m:t>𝑁</m:t>
                        </m:r>
                      </m:sup>
                    </m:sSubSup>
                  </m:oMath>
                </a14:m>
                <a:r>
                  <a:rPr lang="en-GB" sz="2400" i="1" dirty="0"/>
                  <a:t> </a:t>
                </a:r>
                <a:r>
                  <a:rPr lang="en-GB" sz="2400" dirty="0"/>
                  <a:t>their average or mean can be computed as</a:t>
                </a:r>
              </a:p>
              <a:p>
                <a:pPr marL="0" indent="0">
                  <a:buNone/>
                </a:pPr>
                <a:r>
                  <a:rPr lang="en-GB" sz="2400" i="1" dirty="0"/>
                  <a:t>				             </a:t>
                </a:r>
                <a14:m>
                  <m:oMath xmlns:m="http://schemas.openxmlformats.org/officeDocument/2006/math">
                    <m:r>
                      <a:rPr lang="en-GB" sz="2400" i="1" smtClean="0">
                        <a:latin typeface="Cambria Math" panose="02040503050406030204" pitchFamily="18" charset="0"/>
                      </a:rPr>
                      <m:t>𝝁</m:t>
                    </m:r>
                    <m:r>
                      <a:rPr lang="en-GB" sz="2400" i="1" smtClean="0">
                        <a:latin typeface="Cambria Math" panose="02040503050406030204" pitchFamily="18" charset="0"/>
                      </a:rPr>
                      <m:t>=</m:t>
                    </m:r>
                    <m:f>
                      <m:fPr>
                        <m:ctrlPr>
                          <a:rPr lang="en-GB" sz="2400" i="1" smtClean="0">
                            <a:latin typeface="Cambria Math" panose="02040503050406030204" pitchFamily="18" charset="0"/>
                          </a:rPr>
                        </m:ctrlPr>
                      </m:fPr>
                      <m:num>
                        <m:r>
                          <a:rPr lang="en-GB" sz="2400" i="1" smtClean="0">
                            <a:latin typeface="Cambria Math" panose="02040503050406030204" pitchFamily="18" charset="0"/>
                          </a:rPr>
                          <m:t>1</m:t>
                        </m:r>
                      </m:num>
                      <m:den>
                        <m:r>
                          <a:rPr lang="en-GB" sz="2400" i="1" smtClean="0">
                            <a:latin typeface="Cambria Math" panose="02040503050406030204" pitchFamily="18" charset="0"/>
                          </a:rPr>
                          <m:t>𝑁</m:t>
                        </m:r>
                      </m:den>
                    </m:f>
                    <m:nary>
                      <m:naryPr>
                        <m:chr m:val="∑"/>
                        <m:ctrlPr>
                          <a:rPr lang="en-GB" sz="2400" i="1" smtClean="0">
                            <a:latin typeface="Cambria Math" panose="02040503050406030204" pitchFamily="18" charset="0"/>
                          </a:rPr>
                        </m:ctrlPr>
                      </m:naryPr>
                      <m:sub>
                        <m:r>
                          <a:rPr lang="en-GB" sz="2400" i="1" smtClean="0">
                            <a:latin typeface="Cambria Math" panose="02040503050406030204" pitchFamily="18" charset="0"/>
                          </a:rPr>
                          <m:t>𝑛</m:t>
                        </m:r>
                        <m:r>
                          <a:rPr lang="en-GB" sz="2400" i="1" smtClean="0">
                            <a:latin typeface="Cambria Math" panose="02040503050406030204" pitchFamily="18" charset="0"/>
                          </a:rPr>
                          <m:t>=1</m:t>
                        </m:r>
                      </m:sub>
                      <m:sup>
                        <m:r>
                          <a:rPr lang="en-GB" sz="2400" i="1" smtClean="0">
                            <a:latin typeface="Cambria Math" panose="02040503050406030204" pitchFamily="18" charset="0"/>
                          </a:rPr>
                          <m:t>𝑁</m:t>
                        </m:r>
                      </m:sup>
                      <m:e>
                        <m:sSub>
                          <m:sSubPr>
                            <m:ctrlPr>
                              <a:rPr lang="en-GB" sz="2400" i="1" smtClean="0">
                                <a:latin typeface="Cambria Math" panose="02040503050406030204" pitchFamily="18" charset="0"/>
                              </a:rPr>
                            </m:ctrlPr>
                          </m:sSubPr>
                          <m:e>
                            <m:r>
                              <a:rPr lang="en-GB" sz="2400" i="1" smtClean="0">
                                <a:latin typeface="Cambria Math" panose="02040503050406030204" pitchFamily="18" charset="0"/>
                              </a:rPr>
                              <m:t>𝐱</m:t>
                            </m:r>
                          </m:e>
                          <m:sub>
                            <m:r>
                              <a:rPr lang="en-IN" sz="2400" b="0" i="1" smtClean="0">
                                <a:latin typeface="Cambria Math" panose="02040503050406030204" pitchFamily="18" charset="0"/>
                              </a:rPr>
                              <m:t>𝑛</m:t>
                            </m:r>
                          </m:sub>
                        </m:sSub>
                      </m:e>
                    </m:nary>
                  </m:oMath>
                </a14:m>
                <a:endParaRPr lang="en-GB" sz="2400" i="1" dirty="0"/>
              </a:p>
              <a:p>
                <a:pPr>
                  <a:buFont typeface="Wingdings" panose="05000000000000000000" pitchFamily="2" charset="2"/>
                  <a:buChar char="§"/>
                </a:pPr>
                <a:endParaRPr lang="en-GB" sz="2400" i="1" dirty="0"/>
              </a:p>
              <a:p>
                <a:pPr>
                  <a:buFont typeface="Wingdings" panose="05000000000000000000" pitchFamily="2" charset="2"/>
                  <a:buChar char="§"/>
                </a:pPr>
                <a:r>
                  <a:rPr lang="en-GB" sz="2400" dirty="0"/>
                  <a:t>Can compute the Euclidean distance between any pair of inputs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𝑛</m:t>
                        </m:r>
                      </m:sub>
                    </m:sSub>
                  </m:oMath>
                </a14:m>
                <a:r>
                  <a:rPr lang="en-GB" sz="2400" dirty="0"/>
                  <a:t> and </a:t>
                </a:r>
                <a14:m>
                  <m:oMath xmlns:m="http://schemas.openxmlformats.org/officeDocument/2006/math">
                    <m:sSub>
                      <m:sSubPr>
                        <m:ctrlPr>
                          <a:rPr lang="en-GB" sz="2400" i="1" smtClean="0">
                            <a:latin typeface="Cambria Math" panose="02040503050406030204" pitchFamily="18" charset="0"/>
                          </a:rPr>
                        </m:ctrlPr>
                      </m:sSubPr>
                      <m:e>
                        <m:r>
                          <a:rPr lang="en-GB" sz="2400" i="1">
                            <a:latin typeface="Cambria Math" panose="02040503050406030204" pitchFamily="18" charset="0"/>
                          </a:rPr>
                          <m:t>𝐱</m:t>
                        </m:r>
                      </m:e>
                      <m:sub>
                        <m:r>
                          <a:rPr lang="en-IN" sz="2400" b="0" i="1" smtClean="0">
                            <a:latin typeface="Cambria Math" panose="02040503050406030204" pitchFamily="18" charset="0"/>
                          </a:rPr>
                          <m:t>𝑚</m:t>
                        </m:r>
                      </m:sub>
                    </m:sSub>
                  </m:oMath>
                </a14:m>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a:buFont typeface="Wingdings" panose="05000000000000000000" pitchFamily="2" charset="2"/>
                  <a:buChar char="§"/>
                </a:pPr>
                <a:r>
                  <a:rPr lang="en-GB" sz="2400" dirty="0"/>
                  <a:t>.. or Euclidean distance between an input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𝐱</m:t>
                        </m:r>
                      </m:e>
                      <m:sub>
                        <m:r>
                          <a:rPr lang="en-IN" sz="2400" i="1">
                            <a:latin typeface="Cambria Math" panose="02040503050406030204" pitchFamily="18" charset="0"/>
                          </a:rPr>
                          <m:t>𝑛</m:t>
                        </m:r>
                      </m:sub>
                    </m:sSub>
                    <m:r>
                      <a:rPr lang="en-IN" sz="2400" i="1">
                        <a:latin typeface="Cambria Math" panose="02040503050406030204" pitchFamily="18" charset="0"/>
                      </a:rPr>
                      <m:t> </m:t>
                    </m:r>
                  </m:oMath>
                </a14:m>
                <a:r>
                  <a:rPr lang="en-GB" sz="2400" dirty="0"/>
                  <a:t>and the mean </a:t>
                </a:r>
                <a14:m>
                  <m:oMath xmlns:m="http://schemas.openxmlformats.org/officeDocument/2006/math">
                    <m:r>
                      <a:rPr lang="en-GB" sz="2400" i="1">
                        <a:latin typeface="Cambria Math" panose="02040503050406030204" pitchFamily="18" charset="0"/>
                      </a:rPr>
                      <m:t>𝝁</m:t>
                    </m:r>
                    <m:r>
                      <a:rPr lang="en-GB" sz="2400" i="1">
                        <a:latin typeface="Cambria Math" panose="02040503050406030204" pitchFamily="18" charset="0"/>
                      </a:rPr>
                      <m:t> </m:t>
                    </m:r>
                  </m:oMath>
                </a14:m>
                <a:r>
                  <a:rPr lang="en-GB" sz="2400" dirty="0"/>
                  <a:t>of all inputs</a:t>
                </a:r>
              </a:p>
              <a:p>
                <a:pPr marL="0" indent="0">
                  <a:buNone/>
                </a:pPr>
                <a:endParaRPr lang="en-GB" sz="2400" dirty="0"/>
              </a:p>
              <a:p>
                <a:pPr>
                  <a:buFont typeface="Wingdings" panose="05000000000000000000" pitchFamily="2" charset="2"/>
                  <a:buChar char="§"/>
                </a:pPr>
                <a:r>
                  <a:rPr lang="en-GB" sz="2400" dirty="0"/>
                  <a:t>.. and various other operations that we will look at later..</a:t>
                </a:r>
              </a:p>
              <a:p>
                <a:pPr marL="0" indent="0">
                  <a:buNone/>
                </a:pPr>
                <a:r>
                  <a:rPr lang="en-GB" sz="2400" dirty="0"/>
                  <a:t>				</a:t>
                </a:r>
              </a:p>
            </p:txBody>
          </p:sp>
        </mc:Choice>
        <mc:Fallback xmlns="">
          <p:sp>
            <p:nvSpPr>
              <p:cNvPr id="4" name="Content Placeholder 2">
                <a:extLst>
                  <a:ext uri="{FF2B5EF4-FFF2-40B4-BE49-F238E27FC236}">
                    <a16:creationId xmlns:a16="http://schemas.microsoft.com/office/drawing/2014/main" id="{8FC21D52-BBFE-400E-9D35-1B230778F19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727" t="-1535" b="-3289"/>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pic>
        <p:nvPicPr>
          <p:cNvPr id="2050" name="Picture 2">
            <a:extLst>
              <a:ext uri="{FF2B5EF4-FFF2-40B4-BE49-F238E27FC236}">
                <a16:creationId xmlns:a16="http://schemas.microsoft.com/office/drawing/2014/main" id="{CF5FE281-C83D-4E56-9A51-5C605E1195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4762" y="2107911"/>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6" name="Speech Bubble: Rectangle 5">
            <a:extLst>
              <a:ext uri="{FF2B5EF4-FFF2-40B4-BE49-F238E27FC236}">
                <a16:creationId xmlns:a16="http://schemas.microsoft.com/office/drawing/2014/main" id="{5B65348A-B924-41D7-9367-68FAF5E8A35A}"/>
              </a:ext>
            </a:extLst>
          </p:cNvPr>
          <p:cNvSpPr/>
          <p:nvPr/>
        </p:nvSpPr>
        <p:spPr>
          <a:xfrm>
            <a:off x="9089174" y="1691916"/>
            <a:ext cx="1735588" cy="552782"/>
          </a:xfrm>
          <a:prstGeom prst="wedgeRectCallout">
            <a:avLst>
              <a:gd name="adj1" fmla="val 57932"/>
              <a:gd name="adj2" fmla="val 12063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What does such a “mean” represent?</a:t>
            </a:r>
            <a:endParaRPr lang="en-IN" sz="1400" dirty="0">
              <a:solidFill>
                <a:srgbClr val="FF0000"/>
              </a:solidFill>
            </a:endParaRPr>
          </a:p>
        </p:txBody>
      </p:sp>
      <p:pic>
        <p:nvPicPr>
          <p:cNvPr id="7" name="Picture 6">
            <a:extLst>
              <a:ext uri="{FF2B5EF4-FFF2-40B4-BE49-F238E27FC236}">
                <a16:creationId xmlns:a16="http://schemas.microsoft.com/office/drawing/2014/main" id="{FA26BDCD-5009-4976-8C3C-37FA519AF1F9}"/>
              </a:ext>
            </a:extLst>
          </p:cNvPr>
          <p:cNvPicPr>
            <a:picLocks noChangeAspect="1"/>
          </p:cNvPicPr>
          <p:nvPr/>
        </p:nvPicPr>
        <p:blipFill>
          <a:blip r:embed="rId5"/>
          <a:stretch>
            <a:fillRect/>
          </a:stretch>
        </p:blipFill>
        <p:spPr>
          <a:xfrm>
            <a:off x="10505796" y="3460854"/>
            <a:ext cx="1010687" cy="965223"/>
          </a:xfrm>
          <a:prstGeom prst="rect">
            <a:avLst/>
          </a:prstGeom>
        </p:spPr>
      </p:pic>
      <p:sp>
        <p:nvSpPr>
          <p:cNvPr id="8" name="Speech Bubble: Rectangle 7">
            <a:extLst>
              <a:ext uri="{FF2B5EF4-FFF2-40B4-BE49-F238E27FC236}">
                <a16:creationId xmlns:a16="http://schemas.microsoft.com/office/drawing/2014/main" id="{260F28B6-3082-4DA2-9EE4-FE0C461B4DD0}"/>
              </a:ext>
            </a:extLst>
          </p:cNvPr>
          <p:cNvSpPr/>
          <p:nvPr/>
        </p:nvSpPr>
        <p:spPr>
          <a:xfrm>
            <a:off x="8100291" y="2727036"/>
            <a:ext cx="2539134" cy="762472"/>
          </a:xfrm>
          <a:prstGeom prst="wedgeRectCallout">
            <a:avLst>
              <a:gd name="adj1" fmla="val 51052"/>
              <a:gd name="adj2" fmla="val 8745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rPr>
              <a:t>If inputs are all cat images, mean vector would represents what an “average” cat looks like</a:t>
            </a:r>
            <a:endParaRPr lang="en-IN" sz="1400" dirty="0">
              <a:solidFill>
                <a:srgbClr val="FF0000"/>
              </a:solidFill>
            </a:endParaRPr>
          </a:p>
        </p:txBody>
      </p:sp>
      <p:pic>
        <p:nvPicPr>
          <p:cNvPr id="2052" name="Picture 4">
            <a:extLst>
              <a:ext uri="{FF2B5EF4-FFF2-40B4-BE49-F238E27FC236}">
                <a16:creationId xmlns:a16="http://schemas.microsoft.com/office/drawing/2014/main" id="{064AB10F-2ED0-439C-BFFE-8FC5565D9F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7687" y="4188402"/>
            <a:ext cx="8314314" cy="109420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057959206"/>
      </p:ext>
    </p:extLst>
  </p:cSld>
  <p:clrMapOvr>
    <a:masterClrMapping/>
  </p:clrMapOvr>
  <mc:AlternateContent xmlns:mc="http://schemas.openxmlformats.org/markup-compatibility/2006" xmlns:p14="http://schemas.microsoft.com/office/powerpoint/2010/main">
    <mc:Choice Requires="p14">
      <p:transition spd="slow" p14:dur="2000" advTm="145667"/>
    </mc:Choice>
    <mc:Fallback xmlns="">
      <p:transition spd="slow" advTm="1456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wipe(down)">
                                      <p:cBhvr>
                                        <p:cTn id="22" dur="500"/>
                                        <p:tgtEl>
                                          <p:spTgt spid="205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wipe(down)">
                                      <p:cBhvr>
                                        <p:cTn id="38" dur="500"/>
                                        <p:tgtEl>
                                          <p:spTgt spid="4">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2052"/>
                                        </p:tgtEl>
                                        <p:attrNameLst>
                                          <p:attrName>style.visibility</p:attrName>
                                        </p:attrNameLst>
                                      </p:cBhvr>
                                      <p:to>
                                        <p:strVal val="visible"/>
                                      </p:to>
                                    </p:set>
                                    <p:animEffect transition="in" filter="wipe(down)">
                                      <p:cBhvr>
                                        <p:cTn id="43" dur="500"/>
                                        <p:tgtEl>
                                          <p:spTgt spid="205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wipe(down)">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animEffect transition="in" filter="wipe(down)">
                                      <p:cBhvr>
                                        <p:cTn id="53"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animBg="1"/>
      <p:bldP spid="8" grpId="0" uiExpan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Keep in mind: ML is like an exam</a:t>
            </a: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600" dirty="0"/>
              <a:t>It’s the performance on the D-day which matters</a:t>
            </a:r>
          </a:p>
          <a:p>
            <a:pPr marL="0" indent="0">
              <a:buNone/>
            </a:pPr>
            <a:endParaRPr lang="en-GB" sz="2600" dirty="0"/>
          </a:p>
          <a:p>
            <a:pPr>
              <a:buFont typeface="Wingdings" panose="05000000000000000000" pitchFamily="2" charset="2"/>
              <a:buChar char="§"/>
            </a:pPr>
            <a:r>
              <a:rPr lang="en-GB" sz="2600" dirty="0"/>
              <a:t>In an exam, our success is measured based on how well we did on the questions in the test (not on the questions we practiced on)</a:t>
            </a:r>
          </a:p>
          <a:p>
            <a:pPr marL="0" indent="0">
              <a:buNone/>
            </a:pPr>
            <a:endParaRPr lang="en-GB" sz="2600" dirty="0"/>
          </a:p>
          <a:p>
            <a:pPr>
              <a:buFont typeface="Wingdings" panose="05000000000000000000" pitchFamily="2" charset="2"/>
              <a:buChar char="§"/>
            </a:pPr>
            <a:r>
              <a:rPr lang="en-GB" sz="2600" dirty="0"/>
              <a:t>Likewise, in ML, success of the learned model is measured based on how well it predicts/fits the future </a:t>
            </a:r>
            <a:r>
              <a:rPr lang="en-GB" sz="2600" dirty="0">
                <a:solidFill>
                  <a:srgbClr val="FF0000"/>
                </a:solidFill>
              </a:rPr>
              <a:t>test data </a:t>
            </a:r>
            <a:r>
              <a:rPr lang="en-GB" sz="2600" dirty="0"/>
              <a:t>(not the training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3" name="Rectangle: Rounded Corners 2">
            <a:extLst>
              <a:ext uri="{FF2B5EF4-FFF2-40B4-BE49-F238E27FC236}">
                <a16:creationId xmlns:a16="http://schemas.microsoft.com/office/drawing/2014/main" id="{DFF68102-CE26-42CA-B402-17D5BD57CAF1}"/>
              </a:ext>
            </a:extLst>
          </p:cNvPr>
          <p:cNvSpPr/>
          <p:nvPr/>
        </p:nvSpPr>
        <p:spPr>
          <a:xfrm>
            <a:off x="2143125" y="4714875"/>
            <a:ext cx="7620000" cy="1676400"/>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olidFill>
                  <a:schemeClr val="tx1"/>
                </a:solidFill>
              </a:rPr>
              <a:t>In Machine Learning, </a:t>
            </a:r>
            <a:r>
              <a:rPr lang="en-IN" sz="2800" dirty="0">
                <a:solidFill>
                  <a:srgbClr val="FF0000"/>
                </a:solidFill>
              </a:rPr>
              <a:t>generalization performance </a:t>
            </a:r>
            <a:r>
              <a:rPr lang="en-IN" sz="2800" dirty="0">
                <a:solidFill>
                  <a:schemeClr val="tx1"/>
                </a:solidFill>
              </a:rPr>
              <a:t> </a:t>
            </a:r>
          </a:p>
          <a:p>
            <a:pPr algn="ctr"/>
            <a:r>
              <a:rPr lang="en-IN" sz="2800" dirty="0">
                <a:solidFill>
                  <a:schemeClr val="tx1"/>
                </a:solidFill>
              </a:rPr>
              <a:t>on the test data matters</a:t>
            </a:r>
          </a:p>
        </p:txBody>
      </p:sp>
      <p:pic>
        <p:nvPicPr>
          <p:cNvPr id="6" name="Picture 5">
            <a:extLst>
              <a:ext uri="{FF2B5EF4-FFF2-40B4-BE49-F238E27FC236}">
                <a16:creationId xmlns:a16="http://schemas.microsoft.com/office/drawing/2014/main" id="{E3B13CC5-0CA4-43DE-99FD-71E293B79B0B}"/>
              </a:ext>
            </a:extLst>
          </p:cNvPr>
          <p:cNvPicPr>
            <a:picLocks noChangeAspect="1"/>
          </p:cNvPicPr>
          <p:nvPr/>
        </p:nvPicPr>
        <p:blipFill>
          <a:blip r:embed="rId3"/>
          <a:stretch>
            <a:fillRect/>
          </a:stretch>
        </p:blipFill>
        <p:spPr>
          <a:xfrm>
            <a:off x="10995175" y="4907556"/>
            <a:ext cx="1010687" cy="965223"/>
          </a:xfrm>
          <a:prstGeom prst="rect">
            <a:avLst/>
          </a:prstGeom>
        </p:spPr>
      </p:pic>
      <p:sp>
        <p:nvSpPr>
          <p:cNvPr id="7" name="Speech Bubble: Rectangle 6">
            <a:extLst>
              <a:ext uri="{FF2B5EF4-FFF2-40B4-BE49-F238E27FC236}">
                <a16:creationId xmlns:a16="http://schemas.microsoft.com/office/drawing/2014/main" id="{3B200919-E404-4AB9-98BF-E4B0F37DF975}"/>
              </a:ext>
            </a:extLst>
          </p:cNvPr>
          <p:cNvSpPr/>
          <p:nvPr/>
        </p:nvSpPr>
        <p:spPr>
          <a:xfrm>
            <a:off x="9906001" y="3999616"/>
            <a:ext cx="1543050" cy="836431"/>
          </a:xfrm>
          <a:prstGeom prst="wedgeRectCallout">
            <a:avLst>
              <a:gd name="adj1" fmla="val 39459"/>
              <a:gd name="adj2" fmla="val 765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Plus, of course, issues such as fairness</a:t>
            </a:r>
          </a:p>
        </p:txBody>
      </p:sp>
    </p:spTree>
    <p:custDataLst>
      <p:tags r:id="rId1"/>
    </p:custDataLst>
    <p:extLst>
      <p:ext uri="{BB962C8B-B14F-4D97-AF65-F5344CB8AC3E}">
        <p14:creationId xmlns:p14="http://schemas.microsoft.com/office/powerpoint/2010/main" val="2706743122"/>
      </p:ext>
    </p:extLst>
  </p:cSld>
  <p:clrMapOvr>
    <a:masterClrMapping/>
  </p:clrMapOvr>
  <mc:AlternateContent xmlns:mc="http://schemas.openxmlformats.org/markup-compatibility/2006" xmlns:p14="http://schemas.microsoft.com/office/powerpoint/2010/main">
    <mc:Choice Requires="p14">
      <p:transition spd="slow" p14:dur="2000" advTm="66402"/>
    </mc:Choice>
    <mc:Fallback xmlns="">
      <p:transition spd="slow" advTm="664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4" end="4"/>
                                            </p:txEl>
                                          </p:spTgt>
                                        </p:tgtEl>
                                        <p:attrNameLst>
                                          <p:attrName>style.visibility</p:attrName>
                                        </p:attrNameLst>
                                      </p:cBhvr>
                                      <p:to>
                                        <p:strVal val="visible"/>
                                      </p:to>
                                    </p:set>
                                    <p:animEffect transition="in" filter="wipe(down)">
                                      <p:cBhvr>
                                        <p:cTn id="17" dur="500"/>
                                        <p:tgtEl>
                                          <p:spTgt spid="3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dow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down)">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Loose Taxonomy of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4" name="CustomShape 1">
            <a:extLst>
              <a:ext uri="{FF2B5EF4-FFF2-40B4-BE49-F238E27FC236}">
                <a16:creationId xmlns:a16="http://schemas.microsoft.com/office/drawing/2014/main" id="{FE2FDF5E-2EFD-40E5-812B-E4D393F2B13B}"/>
              </a:ext>
            </a:extLst>
          </p:cNvPr>
          <p:cNvSpPr>
            <a:spLocks noChangeAspect="1"/>
          </p:cNvSpPr>
          <p:nvPr/>
        </p:nvSpPr>
        <p:spPr>
          <a:xfrm>
            <a:off x="4868719" y="2958023"/>
            <a:ext cx="1641600" cy="1641600"/>
          </a:xfrm>
          <a:prstGeom prst="ellipse">
            <a:avLst/>
          </a:prstGeom>
          <a:solidFill>
            <a:srgbClr val="FF9900"/>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5" name="TextShape 2">
            <a:extLst>
              <a:ext uri="{FF2B5EF4-FFF2-40B4-BE49-F238E27FC236}">
                <a16:creationId xmlns:a16="http://schemas.microsoft.com/office/drawing/2014/main" id="{E642F54F-393E-4868-BA3B-20BA9E34448B}"/>
              </a:ext>
            </a:extLst>
          </p:cNvPr>
          <p:cNvSpPr txBox="1">
            <a:spLocks noChangeAspect="1"/>
          </p:cNvSpPr>
          <p:nvPr/>
        </p:nvSpPr>
        <p:spPr>
          <a:xfrm>
            <a:off x="5125561" y="3479188"/>
            <a:ext cx="1207564" cy="697204"/>
          </a:xfrm>
          <a:prstGeom prst="rect">
            <a:avLst/>
          </a:prstGeom>
          <a:noFill/>
          <a:ln w="0">
            <a:noFill/>
          </a:ln>
        </p:spPr>
        <p:txBody>
          <a:bodyPr lIns="90000" tIns="45000" rIns="90000" bIns="45000">
            <a:noAutofit/>
          </a:bodyPr>
          <a:lstStyle/>
          <a:p>
            <a:pPr algn="ctr"/>
            <a:r>
              <a:rPr lang="en-IN" sz="2000" b="0" strike="noStrike" spc="-1" dirty="0">
                <a:latin typeface="Arial"/>
              </a:rPr>
              <a:t>Machine Learning</a:t>
            </a:r>
          </a:p>
        </p:txBody>
      </p:sp>
      <p:sp>
        <p:nvSpPr>
          <p:cNvPr id="6" name="CustomShape 3">
            <a:extLst>
              <a:ext uri="{FF2B5EF4-FFF2-40B4-BE49-F238E27FC236}">
                <a16:creationId xmlns:a16="http://schemas.microsoft.com/office/drawing/2014/main" id="{13D48D48-1420-4889-A0A5-210808D495AE}"/>
              </a:ext>
            </a:extLst>
          </p:cNvPr>
          <p:cNvSpPr>
            <a:spLocks noChangeAspect="1"/>
          </p:cNvSpPr>
          <p:nvPr/>
        </p:nvSpPr>
        <p:spPr>
          <a:xfrm>
            <a:off x="3140593" y="2193241"/>
            <a:ext cx="1252800" cy="1252800"/>
          </a:xfrm>
          <a:prstGeom prst="ellipse">
            <a:avLst/>
          </a:prstGeom>
          <a:solidFill>
            <a:srgbClr val="3399F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7" name="TextShape 4">
            <a:extLst>
              <a:ext uri="{FF2B5EF4-FFF2-40B4-BE49-F238E27FC236}">
                <a16:creationId xmlns:a16="http://schemas.microsoft.com/office/drawing/2014/main" id="{6C66BB42-517D-47DE-939E-FC314EAA2AD2}"/>
              </a:ext>
            </a:extLst>
          </p:cNvPr>
          <p:cNvSpPr txBox="1">
            <a:spLocks noChangeAspect="1"/>
          </p:cNvSpPr>
          <p:nvPr/>
        </p:nvSpPr>
        <p:spPr>
          <a:xfrm>
            <a:off x="3040819" y="2534212"/>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Supervised </a:t>
            </a:r>
          </a:p>
          <a:p>
            <a:pPr algn="ctr"/>
            <a:r>
              <a:rPr lang="en-IN" sz="1400" b="0" strike="noStrike" spc="-1" dirty="0">
                <a:latin typeface="Arial"/>
              </a:rPr>
              <a:t>  Learning</a:t>
            </a:r>
          </a:p>
        </p:txBody>
      </p:sp>
      <p:sp>
        <p:nvSpPr>
          <p:cNvPr id="8" name="CustomShape 5">
            <a:extLst>
              <a:ext uri="{FF2B5EF4-FFF2-40B4-BE49-F238E27FC236}">
                <a16:creationId xmlns:a16="http://schemas.microsoft.com/office/drawing/2014/main" id="{5B5F21C0-38C7-4CB8-AFEE-159B7E60EEBA}"/>
              </a:ext>
            </a:extLst>
          </p:cNvPr>
          <p:cNvSpPr>
            <a:spLocks noChangeAspect="1"/>
          </p:cNvSpPr>
          <p:nvPr/>
        </p:nvSpPr>
        <p:spPr>
          <a:xfrm>
            <a:off x="6877889" y="2193240"/>
            <a:ext cx="1252800" cy="1252800"/>
          </a:xfrm>
          <a:prstGeom prst="ellipse">
            <a:avLst/>
          </a:prstGeom>
          <a:solidFill>
            <a:srgbClr val="009933"/>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0" name="CustomShape 7">
            <a:extLst>
              <a:ext uri="{FF2B5EF4-FFF2-40B4-BE49-F238E27FC236}">
                <a16:creationId xmlns:a16="http://schemas.microsoft.com/office/drawing/2014/main" id="{11C5435D-FAB8-4050-85FC-21E9FDF6531C}"/>
              </a:ext>
            </a:extLst>
          </p:cNvPr>
          <p:cNvSpPr>
            <a:spLocks noChangeAspect="1"/>
          </p:cNvSpPr>
          <p:nvPr/>
        </p:nvSpPr>
        <p:spPr>
          <a:xfrm>
            <a:off x="5063119" y="5090848"/>
            <a:ext cx="1252800" cy="1252800"/>
          </a:xfrm>
          <a:prstGeom prst="ellipse">
            <a:avLst/>
          </a:prstGeom>
          <a:solidFill>
            <a:srgbClr val="FF6666"/>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1" name="TextShape 8">
            <a:extLst>
              <a:ext uri="{FF2B5EF4-FFF2-40B4-BE49-F238E27FC236}">
                <a16:creationId xmlns:a16="http://schemas.microsoft.com/office/drawing/2014/main" id="{2E850BFC-0FD7-4D7B-A70D-EDF8B931E935}"/>
              </a:ext>
            </a:extLst>
          </p:cNvPr>
          <p:cNvSpPr txBox="1">
            <a:spLocks noChangeAspect="1"/>
          </p:cNvSpPr>
          <p:nvPr/>
        </p:nvSpPr>
        <p:spPr>
          <a:xfrm>
            <a:off x="4957316" y="5338762"/>
            <a:ext cx="1464406" cy="691178"/>
          </a:xfrm>
          <a:prstGeom prst="rect">
            <a:avLst/>
          </a:prstGeom>
          <a:noFill/>
          <a:ln w="0">
            <a:noFill/>
          </a:ln>
        </p:spPr>
        <p:txBody>
          <a:bodyPr lIns="90000" tIns="45000" rIns="90000" bIns="45000">
            <a:noAutofit/>
          </a:bodyPr>
          <a:lstStyle/>
          <a:p>
            <a:pPr algn="ctr"/>
            <a:r>
              <a:rPr lang="en-IN" sz="1400" b="0" strike="noStrike" spc="-1" dirty="0">
                <a:latin typeface="Arial"/>
              </a:rPr>
              <a:t>     Reinforcement   Learning</a:t>
            </a:r>
          </a:p>
        </p:txBody>
      </p:sp>
      <p:sp>
        <p:nvSpPr>
          <p:cNvPr id="13" name="CustomShape 9">
            <a:extLst>
              <a:ext uri="{FF2B5EF4-FFF2-40B4-BE49-F238E27FC236}">
                <a16:creationId xmlns:a16="http://schemas.microsoft.com/office/drawing/2014/main" id="{EEC63181-3556-41EA-B8B3-721046F6EEDB}"/>
              </a:ext>
            </a:extLst>
          </p:cNvPr>
          <p:cNvSpPr>
            <a:spLocks noChangeAspect="1"/>
          </p:cNvSpPr>
          <p:nvPr/>
        </p:nvSpPr>
        <p:spPr>
          <a:xfrm rot="8555400">
            <a:off x="6421865" y="3106700"/>
            <a:ext cx="445176" cy="151200"/>
          </a:xfrm>
          <a:custGeom>
            <a:avLst/>
            <a:gdLst/>
            <a:ahLst/>
            <a:cxnLst/>
            <a:rect l="0" t="0" r="r" b="b"/>
            <a:pathLst>
              <a:path w="2063" h="701">
                <a:moveTo>
                  <a:pt x="2062" y="175"/>
                </a:moveTo>
                <a:lnTo>
                  <a:pt x="515" y="174"/>
                </a:lnTo>
                <a:lnTo>
                  <a:pt x="515" y="0"/>
                </a:lnTo>
                <a:lnTo>
                  <a:pt x="0" y="350"/>
                </a:lnTo>
                <a:lnTo>
                  <a:pt x="515" y="700"/>
                </a:lnTo>
                <a:lnTo>
                  <a:pt x="515" y="524"/>
                </a:lnTo>
                <a:lnTo>
                  <a:pt x="2061" y="525"/>
                </a:lnTo>
                <a:lnTo>
                  <a:pt x="2062" y="175"/>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4" name="CustomShape 10">
            <a:extLst>
              <a:ext uri="{FF2B5EF4-FFF2-40B4-BE49-F238E27FC236}">
                <a16:creationId xmlns:a16="http://schemas.microsoft.com/office/drawing/2014/main" id="{ED6301C5-DBF5-42C6-95BA-D54969D880F2}"/>
              </a:ext>
            </a:extLst>
          </p:cNvPr>
          <p:cNvSpPr>
            <a:spLocks noChangeAspect="1"/>
          </p:cNvSpPr>
          <p:nvPr/>
        </p:nvSpPr>
        <p:spPr>
          <a:xfrm rot="1941600">
            <a:off x="4468647" y="3187443"/>
            <a:ext cx="445176" cy="151200"/>
          </a:xfrm>
          <a:custGeom>
            <a:avLst/>
            <a:gdLst/>
            <a:ahLst/>
            <a:cxnLst/>
            <a:rect l="0" t="0" r="r" b="b"/>
            <a:pathLst>
              <a:path w="2063" h="702">
                <a:moveTo>
                  <a:pt x="2062" y="174"/>
                </a:moveTo>
                <a:lnTo>
                  <a:pt x="515" y="175"/>
                </a:lnTo>
                <a:lnTo>
                  <a:pt x="514" y="0"/>
                </a:lnTo>
                <a:lnTo>
                  <a:pt x="0" y="351"/>
                </a:lnTo>
                <a:lnTo>
                  <a:pt x="515" y="701"/>
                </a:lnTo>
                <a:lnTo>
                  <a:pt x="515" y="526"/>
                </a:lnTo>
                <a:lnTo>
                  <a:pt x="2062" y="525"/>
                </a:lnTo>
                <a:lnTo>
                  <a:pt x="2062"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5" name="CustomShape 11">
            <a:extLst>
              <a:ext uri="{FF2B5EF4-FFF2-40B4-BE49-F238E27FC236}">
                <a16:creationId xmlns:a16="http://schemas.microsoft.com/office/drawing/2014/main" id="{47F4D668-8D9B-4E51-AF5E-D8F5A4F7105A}"/>
              </a:ext>
            </a:extLst>
          </p:cNvPr>
          <p:cNvSpPr>
            <a:spLocks noChangeAspect="1"/>
          </p:cNvSpPr>
          <p:nvPr/>
        </p:nvSpPr>
        <p:spPr>
          <a:xfrm rot="16240800">
            <a:off x="5521501" y="4799317"/>
            <a:ext cx="381024" cy="151200"/>
          </a:xfrm>
          <a:custGeom>
            <a:avLst/>
            <a:gdLst/>
            <a:ahLst/>
            <a:cxnLst/>
            <a:rect l="0" t="0" r="r" b="b"/>
            <a:pathLst>
              <a:path w="1766" h="702">
                <a:moveTo>
                  <a:pt x="1765" y="174"/>
                </a:moveTo>
                <a:lnTo>
                  <a:pt x="441" y="175"/>
                </a:lnTo>
                <a:lnTo>
                  <a:pt x="441" y="0"/>
                </a:lnTo>
                <a:lnTo>
                  <a:pt x="0" y="351"/>
                </a:lnTo>
                <a:lnTo>
                  <a:pt x="441" y="701"/>
                </a:lnTo>
                <a:lnTo>
                  <a:pt x="441" y="525"/>
                </a:lnTo>
                <a:lnTo>
                  <a:pt x="1765" y="524"/>
                </a:lnTo>
                <a:lnTo>
                  <a:pt x="1765" y="1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16" name="CustomShape 12">
            <a:extLst>
              <a:ext uri="{FF2B5EF4-FFF2-40B4-BE49-F238E27FC236}">
                <a16:creationId xmlns:a16="http://schemas.microsoft.com/office/drawing/2014/main" id="{74AD465A-438C-4CFB-A90D-DA4634600F33}"/>
              </a:ext>
            </a:extLst>
          </p:cNvPr>
          <p:cNvSpPr>
            <a:spLocks noChangeAspect="1"/>
          </p:cNvSpPr>
          <p:nvPr/>
        </p:nvSpPr>
        <p:spPr>
          <a:xfrm>
            <a:off x="189277" y="1950304"/>
            <a:ext cx="2299670" cy="1252800"/>
          </a:xfrm>
          <a:prstGeom prst="wedgeRoundRectCallout">
            <a:avLst>
              <a:gd name="adj1" fmla="val 76774"/>
              <a:gd name="adj2" fmla="val 24761"/>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b="0" strike="noStrike" spc="-1" dirty="0">
                <a:latin typeface="Arial"/>
              </a:rPr>
              <a:t>Some examples of</a:t>
            </a:r>
          </a:p>
          <a:p>
            <a:r>
              <a:rPr lang="en-IN" sz="1200" spc="-1" dirty="0">
                <a:latin typeface="Arial"/>
              </a:rPr>
              <a:t>supervised learning </a:t>
            </a:r>
            <a:r>
              <a:rPr lang="en-IN" sz="1200" b="0" strike="noStrike" spc="-1" dirty="0">
                <a:latin typeface="Arial"/>
              </a:rPr>
              <a:t>problems</a:t>
            </a:r>
          </a:p>
          <a:p>
            <a:endParaRPr lang="en-IN" sz="1200" b="0" strike="noStrike" spc="-1" dirty="0">
              <a:latin typeface="Arial"/>
            </a:endParaRPr>
          </a:p>
          <a:p>
            <a:pPr marL="171450" indent="-171450">
              <a:buFont typeface="Wingdings" panose="05000000000000000000" pitchFamily="2" charset="2"/>
              <a:buChar char="§"/>
            </a:pPr>
            <a:r>
              <a:rPr lang="en-IN" sz="1200" b="0" strike="noStrike" spc="-1" dirty="0">
                <a:latin typeface="Arial"/>
              </a:rPr>
              <a:t>Classification</a:t>
            </a:r>
          </a:p>
          <a:p>
            <a:pPr marL="171450" indent="-171450">
              <a:buFont typeface="Wingdings" panose="05000000000000000000" pitchFamily="2" charset="2"/>
              <a:buChar char="§"/>
            </a:pPr>
            <a:r>
              <a:rPr lang="en-IN" sz="1200" b="0" strike="noStrike" spc="-1" dirty="0">
                <a:latin typeface="Arial"/>
              </a:rPr>
              <a:t>Regression</a:t>
            </a:r>
          </a:p>
          <a:p>
            <a:pPr marL="171450" indent="-171450">
              <a:buFont typeface="Wingdings" panose="05000000000000000000" pitchFamily="2" charset="2"/>
              <a:buChar char="§"/>
            </a:pPr>
            <a:r>
              <a:rPr lang="en-IN" sz="1200" b="0" strike="noStrike" spc="-1" dirty="0">
                <a:latin typeface="Arial"/>
              </a:rPr>
              <a:t>Ranking</a:t>
            </a:r>
          </a:p>
        </p:txBody>
      </p:sp>
      <p:sp>
        <p:nvSpPr>
          <p:cNvPr id="17" name="CustomShape 13">
            <a:extLst>
              <a:ext uri="{FF2B5EF4-FFF2-40B4-BE49-F238E27FC236}">
                <a16:creationId xmlns:a16="http://schemas.microsoft.com/office/drawing/2014/main" id="{CC8F8ACF-25A7-480D-8779-0B023D709681}"/>
              </a:ext>
            </a:extLst>
          </p:cNvPr>
          <p:cNvSpPr>
            <a:spLocks noChangeAspect="1"/>
          </p:cNvSpPr>
          <p:nvPr/>
        </p:nvSpPr>
        <p:spPr>
          <a:xfrm>
            <a:off x="8631694" y="2482735"/>
            <a:ext cx="3371029" cy="1399130"/>
          </a:xfrm>
          <a:prstGeom prst="wedgeRoundRectCallout">
            <a:avLst>
              <a:gd name="adj1" fmla="val -68032"/>
              <a:gd name="adj2" fmla="val 6479"/>
              <a:gd name="adj3" fmla="val 16667"/>
            </a:avLst>
          </a:prstGeom>
          <a:solidFill>
            <a:srgbClr val="FFFFFF"/>
          </a:solidFill>
          <a:ln w="38160">
            <a:solidFill>
              <a:srgbClr val="000000"/>
            </a:solidFill>
            <a:round/>
          </a:ln>
        </p:spPr>
        <p:style>
          <a:lnRef idx="0">
            <a:scrgbClr r="0" g="0" b="0"/>
          </a:lnRef>
          <a:fillRef idx="0">
            <a:scrgbClr r="0" g="0" b="0"/>
          </a:fillRef>
          <a:effectRef idx="0">
            <a:scrgbClr r="0" g="0" b="0"/>
          </a:effectRef>
          <a:fontRef idx="minor"/>
        </p:style>
        <p:txBody>
          <a:bodyPr wrap="none" lIns="109080" tIns="64080" rIns="109080" bIns="64080" anchor="ctr">
            <a:noAutofit/>
          </a:bodyPr>
          <a:lstStyle/>
          <a:p>
            <a:r>
              <a:rPr lang="en-IN" sz="1200" spc="-1" dirty="0">
                <a:latin typeface="Arial"/>
              </a:rPr>
              <a:t>Some examples of</a:t>
            </a:r>
          </a:p>
          <a:p>
            <a:r>
              <a:rPr lang="en-IN" sz="1200" spc="-1" dirty="0">
                <a:latin typeface="Arial"/>
              </a:rPr>
              <a:t>unsupervised learning problems</a:t>
            </a:r>
          </a:p>
          <a:p>
            <a:endParaRPr lang="en-IN" sz="1200" b="0" strike="noStrike" spc="-1" dirty="0">
              <a:latin typeface="Arial"/>
            </a:endParaRPr>
          </a:p>
          <a:p>
            <a:pPr marL="171450" indent="-171450">
              <a:buFont typeface="Wingdings" panose="05000000000000000000" pitchFamily="2" charset="2"/>
              <a:buChar char="§"/>
            </a:pPr>
            <a:r>
              <a:rPr lang="en-IN" sz="1200" b="0" strike="noStrike" spc="-1" dirty="0">
                <a:latin typeface="Arial"/>
              </a:rPr>
              <a:t>Clustering</a:t>
            </a:r>
          </a:p>
          <a:p>
            <a:pPr marL="171450" indent="-171450">
              <a:buFont typeface="Wingdings" panose="05000000000000000000" pitchFamily="2" charset="2"/>
              <a:buChar char="§"/>
            </a:pPr>
            <a:r>
              <a:rPr lang="en-IN" sz="1200" b="0" strike="noStrike" spc="-1" dirty="0">
                <a:latin typeface="Arial"/>
              </a:rPr>
              <a:t>Dimensionality Reduction</a:t>
            </a:r>
          </a:p>
          <a:p>
            <a:pPr marL="171450" indent="-171450">
              <a:buFont typeface="Wingdings" panose="05000000000000000000" pitchFamily="2" charset="2"/>
              <a:buChar char="§"/>
            </a:pPr>
            <a:r>
              <a:rPr lang="en-IN" sz="1200" b="0" strike="noStrike" spc="-1" dirty="0">
                <a:latin typeface="Arial"/>
              </a:rPr>
              <a:t>Unsupervised Probability Density Estimation</a:t>
            </a:r>
          </a:p>
        </p:txBody>
      </p:sp>
      <p:sp>
        <p:nvSpPr>
          <p:cNvPr id="18" name="TextShape 14">
            <a:extLst>
              <a:ext uri="{FF2B5EF4-FFF2-40B4-BE49-F238E27FC236}">
                <a16:creationId xmlns:a16="http://schemas.microsoft.com/office/drawing/2014/main" id="{061DF09D-AD50-4F27-BBC6-A9FBCEFF2CDD}"/>
              </a:ext>
            </a:extLst>
          </p:cNvPr>
          <p:cNvSpPr txBox="1">
            <a:spLocks noChangeAspect="1"/>
          </p:cNvSpPr>
          <p:nvPr/>
        </p:nvSpPr>
        <p:spPr>
          <a:xfrm>
            <a:off x="7467124" y="4029513"/>
            <a:ext cx="3962581" cy="2412624"/>
          </a:xfrm>
          <a:prstGeom prst="rect">
            <a:avLst/>
          </a:prstGeom>
          <a:noFill/>
          <a:ln w="0">
            <a:noFill/>
          </a:ln>
        </p:spPr>
        <p:txBody>
          <a:bodyPr lIns="90000" tIns="45000" rIns="90000" bIns="45000">
            <a:noAutofit/>
          </a:bodyPr>
          <a:lstStyle/>
          <a:p>
            <a:r>
              <a:rPr lang="en-IN" sz="1400" b="0" strike="noStrike" spc="-1" dirty="0">
                <a:solidFill>
                  <a:srgbClr val="000000"/>
                </a:solidFill>
                <a:latin typeface="Arial"/>
              </a:rPr>
              <a:t>Many other specialized </a:t>
            </a:r>
            <a:r>
              <a:rPr lang="en-IN" sz="1400" b="0" strike="noStrike" spc="-1" dirty="0" err="1">
                <a:solidFill>
                  <a:srgbClr val="000000"/>
                </a:solidFill>
                <a:latin typeface="Arial"/>
              </a:rPr>
              <a:t>flavors</a:t>
            </a:r>
            <a:r>
              <a:rPr lang="en-IN" sz="1400" b="0" strike="noStrike" spc="-1" dirty="0">
                <a:solidFill>
                  <a:srgbClr val="000000"/>
                </a:solidFill>
                <a:latin typeface="Arial"/>
              </a:rPr>
              <a:t> of ML also exist, </a:t>
            </a:r>
            <a:endParaRPr lang="en-IN" sz="1400" b="0" strike="noStrike" spc="-1" dirty="0">
              <a:latin typeface="Arial"/>
            </a:endParaRPr>
          </a:p>
          <a:p>
            <a:r>
              <a:rPr lang="en-IN" sz="1400" b="0" strike="noStrike" spc="-1" dirty="0">
                <a:solidFill>
                  <a:srgbClr val="000000"/>
                </a:solidFill>
                <a:latin typeface="Arial"/>
              </a:rPr>
              <a:t>some of which include</a:t>
            </a:r>
            <a:endParaRPr lang="en-IN" sz="1400" b="0" strike="noStrike" spc="-1" dirty="0">
              <a:latin typeface="Arial"/>
            </a:endParaRPr>
          </a:p>
          <a:p>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Semi-supervised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Active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Transfer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Multitask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latin typeface="Arial"/>
              </a:rPr>
              <a:t>Imitation Learning (somewhat related to RL)</a:t>
            </a:r>
          </a:p>
          <a:p>
            <a:pPr marL="285750" indent="-285750">
              <a:buFont typeface="Wingdings" panose="05000000000000000000" pitchFamily="2" charset="2"/>
              <a:buChar char="§"/>
            </a:pPr>
            <a:r>
              <a:rPr lang="en-IN" sz="1400" b="0" strike="noStrike" spc="-1" dirty="0">
                <a:solidFill>
                  <a:srgbClr val="000000"/>
                </a:solidFill>
                <a:latin typeface="Arial"/>
              </a:rPr>
              <a:t>Zero-Shot Learning</a:t>
            </a:r>
            <a:endParaRPr lang="en-IN" sz="1400" b="0" strike="noStrike" spc="-1" dirty="0">
              <a:latin typeface="Arial"/>
            </a:endParaRPr>
          </a:p>
          <a:p>
            <a:pPr marL="285750" indent="-285750">
              <a:buFont typeface="Wingdings" panose="05000000000000000000" pitchFamily="2" charset="2"/>
              <a:buChar char="§"/>
            </a:pPr>
            <a:r>
              <a:rPr lang="en-IN" sz="1400" b="0" strike="noStrike" spc="-1" dirty="0">
                <a:solidFill>
                  <a:srgbClr val="000000"/>
                </a:solidFill>
                <a:latin typeface="Arial"/>
              </a:rPr>
              <a:t>Few-Shot Learning</a:t>
            </a:r>
          </a:p>
          <a:p>
            <a:pPr marL="285750" indent="-285750">
              <a:buFont typeface="Wingdings" panose="05000000000000000000" pitchFamily="2" charset="2"/>
              <a:buChar char="§"/>
            </a:pPr>
            <a:r>
              <a:rPr lang="en-IN" sz="1400" spc="-1" dirty="0">
                <a:solidFill>
                  <a:srgbClr val="000000"/>
                </a:solidFill>
                <a:latin typeface="Arial"/>
              </a:rPr>
              <a:t>Continual learning</a:t>
            </a:r>
            <a:endParaRPr lang="en-IN" sz="1400" b="0" strike="noStrike" spc="-1" dirty="0">
              <a:latin typeface="Arial"/>
            </a:endParaRPr>
          </a:p>
        </p:txBody>
      </p:sp>
      <p:sp>
        <p:nvSpPr>
          <p:cNvPr id="19" name="TextShape 15">
            <a:extLst>
              <a:ext uri="{FF2B5EF4-FFF2-40B4-BE49-F238E27FC236}">
                <a16:creationId xmlns:a16="http://schemas.microsoft.com/office/drawing/2014/main" id="{8778F6E4-3F83-497F-BFE8-DBBDE90430D2}"/>
              </a:ext>
            </a:extLst>
          </p:cNvPr>
          <p:cNvSpPr txBox="1">
            <a:spLocks noChangeAspect="1"/>
          </p:cNvSpPr>
          <p:nvPr/>
        </p:nvSpPr>
        <p:spPr>
          <a:xfrm>
            <a:off x="2733076" y="1072078"/>
            <a:ext cx="2067834"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3333"/>
                </a:solidFill>
                <a:latin typeface="Arial"/>
              </a:rPr>
              <a:t>labeled</a:t>
            </a:r>
            <a:r>
              <a:rPr lang="en-IN" sz="2200" b="0" strike="noStrike" spc="-1" dirty="0">
                <a:latin typeface="Arial"/>
              </a:rPr>
              <a:t> data</a:t>
            </a:r>
          </a:p>
        </p:txBody>
      </p:sp>
      <p:sp>
        <p:nvSpPr>
          <p:cNvPr id="21" name="CustomShape 17">
            <a:extLst>
              <a:ext uri="{FF2B5EF4-FFF2-40B4-BE49-F238E27FC236}">
                <a16:creationId xmlns:a16="http://schemas.microsoft.com/office/drawing/2014/main" id="{E332B00F-A5E0-4D21-A598-93C50D79760E}"/>
              </a:ext>
            </a:extLst>
          </p:cNvPr>
          <p:cNvSpPr>
            <a:spLocks noChangeAspect="1"/>
          </p:cNvSpPr>
          <p:nvPr/>
        </p:nvSpPr>
        <p:spPr>
          <a:xfrm>
            <a:off x="2647525" y="102684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3" name="Line 19">
            <a:extLst>
              <a:ext uri="{FF2B5EF4-FFF2-40B4-BE49-F238E27FC236}">
                <a16:creationId xmlns:a16="http://schemas.microsoft.com/office/drawing/2014/main" id="{0CD9B176-C7E9-4630-984A-10722B52814F}"/>
              </a:ext>
            </a:extLst>
          </p:cNvPr>
          <p:cNvSpPr>
            <a:spLocks noChangeAspect="1"/>
          </p:cNvSpPr>
          <p:nvPr/>
        </p:nvSpPr>
        <p:spPr>
          <a:xfrm>
            <a:off x="3768688" y="186924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5" name="TextShape 21">
            <a:extLst>
              <a:ext uri="{FF2B5EF4-FFF2-40B4-BE49-F238E27FC236}">
                <a16:creationId xmlns:a16="http://schemas.microsoft.com/office/drawing/2014/main" id="{243AC9AB-7891-4602-9E30-D4423815FC8C}"/>
              </a:ext>
            </a:extLst>
          </p:cNvPr>
          <p:cNvSpPr txBox="1">
            <a:spLocks noChangeAspect="1"/>
          </p:cNvSpPr>
          <p:nvPr/>
        </p:nvSpPr>
        <p:spPr>
          <a:xfrm>
            <a:off x="1298876" y="5245275"/>
            <a:ext cx="3604099" cy="991656"/>
          </a:xfrm>
          <a:prstGeom prst="rect">
            <a:avLst/>
          </a:prstGeom>
          <a:noFill/>
          <a:ln w="0">
            <a:noFill/>
          </a:ln>
        </p:spPr>
        <p:txBody>
          <a:bodyPr lIns="90000" tIns="45000" rIns="90000" bIns="45000">
            <a:noAutofit/>
          </a:bodyPr>
          <a:lstStyle/>
          <a:p>
            <a:r>
              <a:rPr lang="en-IN" sz="1600" b="0" strike="noStrike" spc="-1" dirty="0">
                <a:latin typeface="Arial"/>
              </a:rPr>
              <a:t>RL doesn’t use “</a:t>
            </a:r>
            <a:r>
              <a:rPr lang="en-IN" sz="1600" b="0" strike="noStrike" spc="-1" dirty="0" err="1">
                <a:latin typeface="Arial"/>
              </a:rPr>
              <a:t>labeled</a:t>
            </a:r>
            <a:r>
              <a:rPr lang="en-IN" sz="1600" b="0" strike="noStrike" spc="-1" dirty="0">
                <a:latin typeface="Arial"/>
              </a:rPr>
              <a:t>” or </a:t>
            </a:r>
          </a:p>
          <a:p>
            <a:r>
              <a:rPr lang="en-IN" sz="1600" b="0" strike="noStrike" spc="-1" dirty="0">
                <a:latin typeface="Arial"/>
              </a:rPr>
              <a:t>“</a:t>
            </a:r>
            <a:r>
              <a:rPr lang="en-IN" sz="1600" b="0" strike="noStrike" spc="-1" dirty="0" err="1">
                <a:latin typeface="Arial"/>
              </a:rPr>
              <a:t>unlabeled</a:t>
            </a:r>
            <a:r>
              <a:rPr lang="en-IN" sz="1600" b="0" strike="noStrike" spc="-1" dirty="0">
                <a:latin typeface="Arial"/>
              </a:rPr>
              <a:t>” data in the traditional sense!  In RL, an agent learns via </a:t>
            </a:r>
          </a:p>
          <a:p>
            <a:r>
              <a:rPr lang="en-IN" sz="1600" b="0" strike="noStrike" spc="-1" dirty="0">
                <a:latin typeface="Arial"/>
              </a:rPr>
              <a:t>its interactions with an environment</a:t>
            </a:r>
          </a:p>
        </p:txBody>
      </p:sp>
      <p:sp>
        <p:nvSpPr>
          <p:cNvPr id="26" name="CustomShape 22">
            <a:extLst>
              <a:ext uri="{FF2B5EF4-FFF2-40B4-BE49-F238E27FC236}">
                <a16:creationId xmlns:a16="http://schemas.microsoft.com/office/drawing/2014/main" id="{8A746067-819A-4057-AD2E-052F9376159A}"/>
              </a:ext>
            </a:extLst>
          </p:cNvPr>
          <p:cNvSpPr>
            <a:spLocks noChangeAspect="1"/>
          </p:cNvSpPr>
          <p:nvPr/>
        </p:nvSpPr>
        <p:spPr>
          <a:xfrm>
            <a:off x="1222263" y="5226786"/>
            <a:ext cx="3497465" cy="1028635"/>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27" name="Line 23">
            <a:extLst>
              <a:ext uri="{FF2B5EF4-FFF2-40B4-BE49-F238E27FC236}">
                <a16:creationId xmlns:a16="http://schemas.microsoft.com/office/drawing/2014/main" id="{7BAB9EF4-968B-42AC-B99D-DCE2AE567523}"/>
              </a:ext>
            </a:extLst>
          </p:cNvPr>
          <p:cNvSpPr>
            <a:spLocks noChangeAspect="1"/>
          </p:cNvSpPr>
          <p:nvPr/>
        </p:nvSpPr>
        <p:spPr>
          <a:xfrm>
            <a:off x="4772630" y="5719270"/>
            <a:ext cx="280800" cy="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28" name="TextShape 15">
            <a:extLst>
              <a:ext uri="{FF2B5EF4-FFF2-40B4-BE49-F238E27FC236}">
                <a16:creationId xmlns:a16="http://schemas.microsoft.com/office/drawing/2014/main" id="{37C3B480-169A-461A-AD7B-412FBF089BF6}"/>
              </a:ext>
            </a:extLst>
          </p:cNvPr>
          <p:cNvSpPr txBox="1">
            <a:spLocks noChangeAspect="1"/>
          </p:cNvSpPr>
          <p:nvPr/>
        </p:nvSpPr>
        <p:spPr>
          <a:xfrm>
            <a:off x="6388736" y="1023925"/>
            <a:ext cx="2182449" cy="703535"/>
          </a:xfrm>
          <a:prstGeom prst="rect">
            <a:avLst/>
          </a:prstGeom>
          <a:noFill/>
          <a:ln w="0">
            <a:noFill/>
          </a:ln>
        </p:spPr>
        <p:txBody>
          <a:bodyPr lIns="90000" tIns="45000" rIns="90000" bIns="45000">
            <a:noAutofit/>
          </a:bodyPr>
          <a:lstStyle/>
          <a:p>
            <a:r>
              <a:rPr lang="en-IN" sz="2200" b="0" strike="noStrike" spc="-1" dirty="0">
                <a:latin typeface="Arial"/>
              </a:rPr>
              <a:t>Learning using </a:t>
            </a:r>
            <a:r>
              <a:rPr lang="en-IN" sz="2200" b="1" strike="noStrike" spc="-1" dirty="0" err="1">
                <a:solidFill>
                  <a:srgbClr val="FF0000"/>
                </a:solidFill>
                <a:latin typeface="Arial"/>
              </a:rPr>
              <a:t>unlabeled</a:t>
            </a:r>
            <a:r>
              <a:rPr lang="en-IN" sz="2200" b="0" strike="noStrike" spc="-1" dirty="0">
                <a:latin typeface="Arial"/>
              </a:rPr>
              <a:t> data</a:t>
            </a:r>
          </a:p>
        </p:txBody>
      </p:sp>
      <p:sp>
        <p:nvSpPr>
          <p:cNvPr id="29" name="CustomShape 17">
            <a:extLst>
              <a:ext uri="{FF2B5EF4-FFF2-40B4-BE49-F238E27FC236}">
                <a16:creationId xmlns:a16="http://schemas.microsoft.com/office/drawing/2014/main" id="{8B02B13D-828C-4B97-BA12-D5286821C6D7}"/>
              </a:ext>
            </a:extLst>
          </p:cNvPr>
          <p:cNvSpPr>
            <a:spLocks noChangeAspect="1"/>
          </p:cNvSpPr>
          <p:nvPr/>
        </p:nvSpPr>
        <p:spPr>
          <a:xfrm>
            <a:off x="6333125" y="1034331"/>
            <a:ext cx="2268000" cy="84240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noAutofit/>
          </a:bodyPr>
          <a:lstStyle/>
          <a:p>
            <a:endParaRPr lang="en-IN"/>
          </a:p>
        </p:txBody>
      </p:sp>
      <p:sp>
        <p:nvSpPr>
          <p:cNvPr id="30" name="Line 19">
            <a:extLst>
              <a:ext uri="{FF2B5EF4-FFF2-40B4-BE49-F238E27FC236}">
                <a16:creationId xmlns:a16="http://schemas.microsoft.com/office/drawing/2014/main" id="{CCAE51AD-F80B-4A38-97AC-45ABC0096E09}"/>
              </a:ext>
            </a:extLst>
          </p:cNvPr>
          <p:cNvSpPr>
            <a:spLocks noChangeAspect="1"/>
          </p:cNvSpPr>
          <p:nvPr/>
        </p:nvSpPr>
        <p:spPr>
          <a:xfrm>
            <a:off x="7490664" y="1876731"/>
            <a:ext cx="0" cy="324000"/>
          </a:xfrm>
          <a:prstGeom prst="line">
            <a:avLst/>
          </a:prstGeom>
          <a:ln w="0">
            <a:solidFill>
              <a:srgbClr val="000000"/>
            </a:solidFill>
            <a:tailEnd type="triangle" w="med" len="med"/>
          </a:ln>
        </p:spPr>
        <p:style>
          <a:lnRef idx="0">
            <a:scrgbClr r="0" g="0" b="0"/>
          </a:lnRef>
          <a:fillRef idx="0">
            <a:scrgbClr r="0" g="0" b="0"/>
          </a:fillRef>
          <a:effectRef idx="0">
            <a:scrgbClr r="0" g="0" b="0"/>
          </a:effectRef>
          <a:fontRef idx="minor"/>
        </p:style>
        <p:txBody>
          <a:bodyPr>
            <a:noAutofit/>
          </a:bodyPr>
          <a:lstStyle/>
          <a:p>
            <a:endParaRPr lang="en-IN"/>
          </a:p>
        </p:txBody>
      </p:sp>
      <p:sp>
        <p:nvSpPr>
          <p:cNvPr id="31" name="TextShape 4">
            <a:extLst>
              <a:ext uri="{FF2B5EF4-FFF2-40B4-BE49-F238E27FC236}">
                <a16:creationId xmlns:a16="http://schemas.microsoft.com/office/drawing/2014/main" id="{A2989A6E-0A9F-4353-B1A0-4518C173A997}"/>
              </a:ext>
            </a:extLst>
          </p:cNvPr>
          <p:cNvSpPr txBox="1">
            <a:spLocks noChangeAspect="1"/>
          </p:cNvSpPr>
          <p:nvPr/>
        </p:nvSpPr>
        <p:spPr>
          <a:xfrm>
            <a:off x="6790280" y="2569303"/>
            <a:ext cx="1353689" cy="604801"/>
          </a:xfrm>
          <a:prstGeom prst="rect">
            <a:avLst/>
          </a:prstGeom>
          <a:noFill/>
          <a:ln w="0">
            <a:noFill/>
          </a:ln>
        </p:spPr>
        <p:txBody>
          <a:bodyPr lIns="90000" tIns="45000" rIns="90000" bIns="45000">
            <a:noAutofit/>
          </a:bodyPr>
          <a:lstStyle/>
          <a:p>
            <a:pPr algn="ctr"/>
            <a:r>
              <a:rPr lang="en-IN" sz="1400" b="0" strike="noStrike" spc="-1" dirty="0">
                <a:latin typeface="Arial"/>
              </a:rPr>
              <a:t> Unsupervised </a:t>
            </a:r>
          </a:p>
          <a:p>
            <a:pPr algn="ctr"/>
            <a:r>
              <a:rPr lang="en-IN" sz="1400" b="0" strike="noStrike" spc="-1" dirty="0">
                <a:latin typeface="Arial"/>
              </a:rPr>
              <a:t>  Learning</a:t>
            </a:r>
          </a:p>
        </p:txBody>
      </p:sp>
      <p:pic>
        <p:nvPicPr>
          <p:cNvPr id="32" name="Picture 31">
            <a:extLst>
              <a:ext uri="{FF2B5EF4-FFF2-40B4-BE49-F238E27FC236}">
                <a16:creationId xmlns:a16="http://schemas.microsoft.com/office/drawing/2014/main" id="{E7724663-42FF-43B7-9930-5A3469E7B3A2}"/>
              </a:ext>
            </a:extLst>
          </p:cNvPr>
          <p:cNvPicPr>
            <a:picLocks noChangeAspect="1"/>
          </p:cNvPicPr>
          <p:nvPr/>
        </p:nvPicPr>
        <p:blipFill>
          <a:blip r:embed="rId3"/>
          <a:stretch>
            <a:fillRect/>
          </a:stretch>
        </p:blipFill>
        <p:spPr>
          <a:xfrm>
            <a:off x="11020881" y="583206"/>
            <a:ext cx="1010687" cy="965223"/>
          </a:xfrm>
          <a:prstGeom prst="rect">
            <a:avLst/>
          </a:prstGeom>
        </p:spPr>
      </p:pic>
      <p:sp>
        <p:nvSpPr>
          <p:cNvPr id="33" name="Speech Bubble: Rectangle 32">
            <a:extLst>
              <a:ext uri="{FF2B5EF4-FFF2-40B4-BE49-F238E27FC236}">
                <a16:creationId xmlns:a16="http://schemas.microsoft.com/office/drawing/2014/main" id="{8BFA13E5-29D5-4B45-8225-5CA1452CB8AD}"/>
              </a:ext>
            </a:extLst>
          </p:cNvPr>
          <p:cNvSpPr/>
          <p:nvPr/>
        </p:nvSpPr>
        <p:spPr>
          <a:xfrm>
            <a:off x="8747393" y="169681"/>
            <a:ext cx="1933931" cy="2165406"/>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a:t>
            </a:r>
            <a:r>
              <a:rPr lang="en-IN" sz="1600" dirty="0" err="1">
                <a:solidFill>
                  <a:schemeClr val="tx1"/>
                </a:solidFill>
              </a:rPr>
              <a:t>Labeled</a:t>
            </a:r>
            <a:r>
              <a:rPr lang="en-IN" sz="1600" dirty="0">
                <a:solidFill>
                  <a:schemeClr val="tx1"/>
                </a:solidFill>
              </a:rPr>
              <a:t>” means, during training, for each input, the corresponding output is available (i.e., the machine learner is explicitly told that a cat image is of a cat)</a:t>
            </a:r>
          </a:p>
        </p:txBody>
      </p:sp>
    </p:spTree>
    <p:custDataLst>
      <p:tags r:id="rId1"/>
    </p:custDataLst>
    <p:extLst>
      <p:ext uri="{BB962C8B-B14F-4D97-AF65-F5344CB8AC3E}">
        <p14:creationId xmlns:p14="http://schemas.microsoft.com/office/powerpoint/2010/main" val="4251496977"/>
      </p:ext>
    </p:extLst>
  </p:cSld>
  <p:clrMapOvr>
    <a:masterClrMapping/>
  </p:clrMapOvr>
  <mc:AlternateContent xmlns:mc="http://schemas.openxmlformats.org/markup-compatibility/2006" xmlns:p14="http://schemas.microsoft.com/office/powerpoint/2010/main">
    <mc:Choice Requires="p14">
      <p:transition spd="slow" p14:dur="2000" advTm="204301"/>
    </mc:Choice>
    <mc:Fallback xmlns="">
      <p:transition spd="slow" advTm="2043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down)">
                                      <p:cBhvr>
                                        <p:cTn id="15" dur="500"/>
                                        <p:tgtEl>
                                          <p:spTgt spid="14"/>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down)">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wipe(down)">
                                      <p:cBhvr>
                                        <p:cTn id="26" dur="500"/>
                                        <p:tgtEl>
                                          <p:spTgt spid="21"/>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ipe(down)">
                                      <p:cBhvr>
                                        <p:cTn id="29" dur="500"/>
                                        <p:tgtEl>
                                          <p:spTgt spid="19"/>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wipe(down)">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down)">
                                      <p:cBhvr>
                                        <p:cTn id="45" dur="5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wipe(down)">
                                      <p:cBhvr>
                                        <p:cTn id="50" dur="500"/>
                                        <p:tgtEl>
                                          <p:spTgt spid="1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31"/>
                                        </p:tgtEl>
                                        <p:attrNameLst>
                                          <p:attrName>style.visibility</p:attrName>
                                        </p:attrNameLst>
                                      </p:cBhvr>
                                      <p:to>
                                        <p:strVal val="visible"/>
                                      </p:to>
                                    </p:set>
                                    <p:animEffect transition="in" filter="wipe(down)">
                                      <p:cBhvr>
                                        <p:cTn id="56" dur="500"/>
                                        <p:tgtEl>
                                          <p:spTgt spid="31"/>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9"/>
                                        </p:tgtEl>
                                        <p:attrNameLst>
                                          <p:attrName>style.visibility</p:attrName>
                                        </p:attrNameLst>
                                      </p:cBhvr>
                                      <p:to>
                                        <p:strVal val="visible"/>
                                      </p:to>
                                    </p:set>
                                    <p:animEffect transition="in" filter="circle(in)">
                                      <p:cBhvr>
                                        <p:cTn id="61" dur="2000"/>
                                        <p:tgtEl>
                                          <p:spTgt spid="29"/>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circle(in)">
                                      <p:cBhvr>
                                        <p:cTn id="64" dur="2000"/>
                                        <p:tgtEl>
                                          <p:spTgt spid="30"/>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down)">
                                      <p:cBhvr>
                                        <p:cTn id="67" dur="500"/>
                                        <p:tgtEl>
                                          <p:spTgt spid="28"/>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wipe(down)">
                                      <p:cBhvr>
                                        <p:cTn id="72" dur="500"/>
                                        <p:tgtEl>
                                          <p:spTgt spid="1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wipe(down)">
                                      <p:cBhvr>
                                        <p:cTn id="77" dur="500"/>
                                        <p:tgtEl>
                                          <p:spTgt spid="15"/>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down)">
                                      <p:cBhvr>
                                        <p:cTn id="80" dur="500"/>
                                        <p:tgtEl>
                                          <p:spTgt spid="10"/>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11"/>
                                        </p:tgtEl>
                                        <p:attrNameLst>
                                          <p:attrName>style.visibility</p:attrName>
                                        </p:attrNameLst>
                                      </p:cBhvr>
                                      <p:to>
                                        <p:strVal val="visible"/>
                                      </p:to>
                                    </p:set>
                                    <p:animEffect transition="in" filter="wipe(down)">
                                      <p:cBhvr>
                                        <p:cTn id="83" dur="500"/>
                                        <p:tgtEl>
                                          <p:spTgt spid="11"/>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4" fill="hold" grpId="0" nodeType="click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wipe(down)">
                                      <p:cBhvr>
                                        <p:cTn id="88" dur="500"/>
                                        <p:tgtEl>
                                          <p:spTgt spid="2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00"/>
                                        <p:tgtEl>
                                          <p:spTgt spid="2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wipe(down)">
                                      <p:cBhvr>
                                        <p:cTn id="94" dur="500"/>
                                        <p:tgtEl>
                                          <p:spTgt spid="27"/>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animEffect transition="in" filter="wipe(down)">
                                      <p:cBhvr>
                                        <p:cTn id="9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10" grpId="0" animBg="1"/>
      <p:bldP spid="11" grpId="0"/>
      <p:bldP spid="13" grpId="0" animBg="1"/>
      <p:bldP spid="14" grpId="0" animBg="1"/>
      <p:bldP spid="15" grpId="0" animBg="1"/>
      <p:bldP spid="16" grpId="0" animBg="1"/>
      <p:bldP spid="17" grpId="0" animBg="1"/>
      <p:bldP spid="18" grpId="0"/>
      <p:bldP spid="19" grpId="0"/>
      <p:bldP spid="21" grpId="0" animBg="1"/>
      <p:bldP spid="23" grpId="0" animBg="1"/>
      <p:bldP spid="25" grpId="0"/>
      <p:bldP spid="26" grpId="0" animBg="1"/>
      <p:bldP spid="27" grpId="0" animBg="1"/>
      <p:bldP spid="28" grpId="0"/>
      <p:bldP spid="29" grpId="0" animBg="1"/>
      <p:bldP spid="30" grpId="0" animBg="1"/>
      <p:bldP spid="31"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Supervised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id="{260E92D8-8B28-47DE-992C-09EAD1A89A7E}"/>
              </a:ext>
            </a:extLst>
          </p:cNvPr>
          <p:cNvPicPr/>
          <p:nvPr/>
        </p:nvPicPr>
        <p:blipFill>
          <a:blip r:embed="rId3"/>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id="{35E04D56-8D4F-4CF0-93DD-966914BF2402}"/>
              </a:ext>
            </a:extLst>
          </p:cNvPr>
          <p:cNvPicPr/>
          <p:nvPr/>
        </p:nvPicPr>
        <p:blipFill>
          <a:blip r:embed="rId4"/>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id="{66F1707D-2E71-4DB0-83D2-ED1D3B4C8CE8}"/>
              </a:ext>
            </a:extLst>
          </p:cNvPr>
          <p:cNvPicPr/>
          <p:nvPr/>
        </p:nvPicPr>
        <p:blipFill>
          <a:blip r:embed="rId5"/>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id="{AEA6978C-756F-444F-8CB5-6A1AFCB6AEEA}"/>
              </a:ext>
            </a:extLst>
          </p:cNvPr>
          <p:cNvPicPr/>
          <p:nvPr/>
        </p:nvPicPr>
        <p:blipFill>
          <a:blip r:embed="rId6"/>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id="{F676AA90-F415-408A-B3BD-ECDC02710F81}"/>
              </a:ext>
            </a:extLst>
          </p:cNvPr>
          <p:cNvPicPr/>
          <p:nvPr/>
        </p:nvPicPr>
        <p:blipFill>
          <a:blip r:embed="rId7"/>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id="{50DE49E3-7B49-42BC-BBE7-79E103B28DF9}"/>
              </a:ext>
            </a:extLst>
          </p:cNvPr>
          <p:cNvPicPr/>
          <p:nvPr/>
        </p:nvPicPr>
        <p:blipFill>
          <a:blip r:embed="rId8"/>
          <a:stretch/>
        </p:blipFill>
        <p:spPr>
          <a:xfrm>
            <a:off x="1413703" y="3438807"/>
            <a:ext cx="462469" cy="393840"/>
          </a:xfrm>
          <a:prstGeom prst="rect">
            <a:avLst/>
          </a:prstGeom>
          <a:ln w="0">
            <a:noFill/>
          </a:ln>
        </p:spPr>
      </p:pic>
      <p:sp>
        <p:nvSpPr>
          <p:cNvPr id="19" name="TextShape 3">
            <a:extLst>
              <a:ext uri="{FF2B5EF4-FFF2-40B4-BE49-F238E27FC236}">
                <a16:creationId xmlns:a16="http://schemas.microsoft.com/office/drawing/2014/main" id="{ED83869D-8D47-455D-BCCF-C43C7C239DF2}"/>
              </a:ext>
            </a:extLst>
          </p:cNvPr>
          <p:cNvSpPr txBox="1"/>
          <p:nvPr/>
        </p:nvSpPr>
        <p:spPr>
          <a:xfrm>
            <a:off x="2455008" y="2668011"/>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22" name="TextShape 6">
            <a:extLst>
              <a:ext uri="{FF2B5EF4-FFF2-40B4-BE49-F238E27FC236}">
                <a16:creationId xmlns:a16="http://schemas.microsoft.com/office/drawing/2014/main" id="{F7009B0F-EBF1-4439-94BA-1967C66C26E6}"/>
              </a:ext>
            </a:extLst>
          </p:cNvPr>
          <p:cNvSpPr txBox="1"/>
          <p:nvPr/>
        </p:nvSpPr>
        <p:spPr>
          <a:xfrm>
            <a:off x="1815753" y="3539384"/>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23" name="TextShape 7">
            <a:extLst>
              <a:ext uri="{FF2B5EF4-FFF2-40B4-BE49-F238E27FC236}">
                <a16:creationId xmlns:a16="http://schemas.microsoft.com/office/drawing/2014/main" id="{BC1A0BE4-1A0C-4575-A2CC-3C2DF6D838EC}"/>
              </a:ext>
            </a:extLst>
          </p:cNvPr>
          <p:cNvSpPr txBox="1"/>
          <p:nvPr/>
        </p:nvSpPr>
        <p:spPr>
          <a:xfrm>
            <a:off x="957212" y="1812752"/>
            <a:ext cx="1121753" cy="985680"/>
          </a:xfrm>
          <a:prstGeom prst="rect">
            <a:avLst/>
          </a:prstGeom>
          <a:noFill/>
          <a:ln w="0">
            <a:noFill/>
          </a:ln>
        </p:spPr>
        <p:txBody>
          <a:bodyPr lIns="90000" tIns="45000" rIns="90000" bIns="45000">
            <a:noAutofit/>
          </a:bodyPr>
          <a:lstStyle/>
          <a:p>
            <a:r>
              <a:rPr lang="en-IN" sz="2600" b="0" strike="noStrike" spc="-1" dirty="0">
                <a:latin typeface="Arial"/>
              </a:rPr>
              <a:t> </a:t>
            </a:r>
            <a:r>
              <a:rPr lang="en-IN" b="0" strike="noStrike" spc="-1" dirty="0" err="1">
                <a:latin typeface="Arial"/>
              </a:rPr>
              <a:t>Labeled</a:t>
            </a:r>
            <a:endParaRPr lang="en-IN" b="0" strike="noStrike" spc="-1" dirty="0">
              <a:latin typeface="Arial"/>
            </a:endParaRPr>
          </a:p>
          <a:p>
            <a:r>
              <a:rPr lang="en-IN" b="0" strike="noStrike" spc="-1" dirty="0">
                <a:latin typeface="Arial"/>
              </a:rPr>
              <a:t> Training</a:t>
            </a:r>
          </a:p>
          <a:p>
            <a:r>
              <a:rPr lang="en-IN" b="0" strike="noStrike" spc="-1" dirty="0">
                <a:latin typeface="Arial"/>
              </a:rPr>
              <a:t>   Data</a:t>
            </a:r>
          </a:p>
        </p:txBody>
      </p:sp>
      <p:sp>
        <p:nvSpPr>
          <p:cNvPr id="29" name="CustomShape 13">
            <a:extLst>
              <a:ext uri="{FF2B5EF4-FFF2-40B4-BE49-F238E27FC236}">
                <a16:creationId xmlns:a16="http://schemas.microsoft.com/office/drawing/2014/main"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37" name="TextShape 21">
            <a:extLst>
              <a:ext uri="{FF2B5EF4-FFF2-40B4-BE49-F238E27FC236}">
                <a16:creationId xmlns:a16="http://schemas.microsoft.com/office/drawing/2014/main" id="{A717CF15-96AB-454A-B01B-5CF9977681CD}"/>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38" name="CustomShape 22">
            <a:extLst>
              <a:ext uri="{FF2B5EF4-FFF2-40B4-BE49-F238E27FC236}">
                <a16:creationId xmlns:a16="http://schemas.microsoft.com/office/drawing/2014/main" id="{A0AA987F-9F76-4831-9948-8CFC7E4DD552}"/>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0" name="CustomShape 24">
            <a:extLst>
              <a:ext uri="{FF2B5EF4-FFF2-40B4-BE49-F238E27FC236}">
                <a16:creationId xmlns:a16="http://schemas.microsoft.com/office/drawing/2014/main" id="{A05C4763-9D4E-473A-9D01-70ED7AB6BFDE}"/>
              </a:ext>
            </a:extLst>
          </p:cNvPr>
          <p:cNvSpPr/>
          <p:nvPr/>
        </p:nvSpPr>
        <p:spPr>
          <a:xfrm>
            <a:off x="6303698" y="2641461"/>
            <a:ext cx="1680528" cy="1143201"/>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id="{9AB077CA-173A-4D06-BA9B-0A90CCFFD5C8}"/>
              </a:ext>
            </a:extLst>
          </p:cNvPr>
          <p:cNvSpPr txBox="1"/>
          <p:nvPr/>
        </p:nvSpPr>
        <p:spPr>
          <a:xfrm>
            <a:off x="6289180" y="3302544"/>
            <a:ext cx="1788624"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(outputs a “model”)</a:t>
            </a:r>
            <a:endParaRPr lang="en-IN" sz="1400" b="0" strike="noStrike" spc="-1" dirty="0">
              <a:latin typeface="Arial"/>
            </a:endParaRPr>
          </a:p>
        </p:txBody>
      </p:sp>
      <p:sp>
        <p:nvSpPr>
          <p:cNvPr id="42" name="CustomShape 26">
            <a:extLst>
              <a:ext uri="{FF2B5EF4-FFF2-40B4-BE49-F238E27FC236}">
                <a16:creationId xmlns:a16="http://schemas.microsoft.com/office/drawing/2014/main"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45" name="Picture 44">
            <a:extLst>
              <a:ext uri="{FF2B5EF4-FFF2-40B4-BE49-F238E27FC236}">
                <a16:creationId xmlns:a16="http://schemas.microsoft.com/office/drawing/2014/main" id="{E5FFD937-A812-4948-8123-986E0C611D6E}"/>
              </a:ext>
            </a:extLst>
          </p:cNvPr>
          <p:cNvPicPr/>
          <p:nvPr/>
        </p:nvPicPr>
        <p:blipFill>
          <a:blip r:embed="rId9"/>
          <a:stretch/>
        </p:blipFill>
        <p:spPr>
          <a:xfrm>
            <a:off x="3982023" y="4609110"/>
            <a:ext cx="801231" cy="626426"/>
          </a:xfrm>
          <a:prstGeom prst="rect">
            <a:avLst/>
          </a:prstGeom>
          <a:ln w="0">
            <a:noFill/>
          </a:ln>
        </p:spPr>
      </p:pic>
      <p:sp>
        <p:nvSpPr>
          <p:cNvPr id="46" name="CustomShape 29">
            <a:extLst>
              <a:ext uri="{FF2B5EF4-FFF2-40B4-BE49-F238E27FC236}">
                <a16:creationId xmlns:a16="http://schemas.microsoft.com/office/drawing/2014/main" id="{C4496D92-854F-486D-B138-35948AFEB153}"/>
              </a:ext>
            </a:extLst>
          </p:cNvPr>
          <p:cNvSpPr/>
          <p:nvPr/>
        </p:nvSpPr>
        <p:spPr>
          <a:xfrm>
            <a:off x="5633315" y="4713751"/>
            <a:ext cx="77151" cy="626426"/>
          </a:xfrm>
          <a:prstGeom prst="rect">
            <a:avLst/>
          </a:prstGeom>
          <a:solidFill>
            <a:schemeClr val="accent2">
              <a:lumMod val="75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9" name="TextShape 32">
            <a:extLst>
              <a:ext uri="{FF2B5EF4-FFF2-40B4-BE49-F238E27FC236}">
                <a16:creationId xmlns:a16="http://schemas.microsoft.com/office/drawing/2014/main" id="{60D0A8C3-EA4A-4EE9-AB2B-CB3E6D4F217F}"/>
              </a:ext>
            </a:extLst>
          </p:cNvPr>
          <p:cNvSpPr txBox="1"/>
          <p:nvPr/>
        </p:nvSpPr>
        <p:spPr>
          <a:xfrm>
            <a:off x="3866816" y="5228244"/>
            <a:ext cx="961311" cy="587089"/>
          </a:xfrm>
          <a:prstGeom prst="rect">
            <a:avLst/>
          </a:prstGeom>
          <a:noFill/>
          <a:ln w="0">
            <a:noFill/>
          </a:ln>
        </p:spPr>
        <p:txBody>
          <a:bodyPr lIns="90000" tIns="45000" rIns="90000" bIns="45000">
            <a:noAutofit/>
          </a:bodyPr>
          <a:lstStyle/>
          <a:p>
            <a:r>
              <a:rPr lang="en-IN" sz="1600" b="0" strike="noStrike" spc="-1" dirty="0">
                <a:latin typeface="Arial"/>
              </a:rPr>
              <a:t>    Test   </a:t>
            </a:r>
          </a:p>
          <a:p>
            <a:r>
              <a:rPr lang="en-IN" sz="1600" b="0" strike="noStrike" spc="-1" dirty="0">
                <a:latin typeface="Arial"/>
              </a:rPr>
              <a:t>   Image</a:t>
            </a:r>
          </a:p>
        </p:txBody>
      </p:sp>
      <p:sp>
        <p:nvSpPr>
          <p:cNvPr id="52" name="TextShape 35">
            <a:extLst>
              <a:ext uri="{FF2B5EF4-FFF2-40B4-BE49-F238E27FC236}">
                <a16:creationId xmlns:a16="http://schemas.microsoft.com/office/drawing/2014/main" id="{8242D29A-0B0A-4303-A32E-AB88EE04FC96}"/>
              </a:ext>
            </a:extLst>
          </p:cNvPr>
          <p:cNvSpPr txBox="1"/>
          <p:nvPr/>
        </p:nvSpPr>
        <p:spPr>
          <a:xfrm>
            <a:off x="8437724" y="4849570"/>
            <a:ext cx="1858145" cy="609058"/>
          </a:xfrm>
          <a:prstGeom prst="rect">
            <a:avLst/>
          </a:prstGeom>
          <a:noFill/>
          <a:ln w="0">
            <a:noFill/>
          </a:ln>
        </p:spPr>
        <p:txBody>
          <a:bodyPr lIns="90000" tIns="45000" rIns="90000" bIns="45000">
            <a:noAutofit/>
          </a:bodyPr>
          <a:lstStyle/>
          <a:p>
            <a:pPr algn="ctr"/>
            <a:r>
              <a:rPr lang="en-IN" b="0" strike="noStrike" spc="-1" dirty="0">
                <a:latin typeface="Arial"/>
              </a:rPr>
              <a:t>Predicted Label   </a:t>
            </a:r>
          </a:p>
          <a:p>
            <a:pPr algn="ctr"/>
            <a:r>
              <a:rPr lang="en-IN" b="0" strike="noStrike" spc="-1" dirty="0">
                <a:latin typeface="Arial"/>
              </a:rPr>
              <a:t>(cat/dog)</a:t>
            </a:r>
          </a:p>
        </p:txBody>
      </p:sp>
      <p:pic>
        <p:nvPicPr>
          <p:cNvPr id="1028" name="Picture 4" descr="Clipart Thanksgiving Hand Clip Black And White Stock - Thinking Light Bulb Clip Art - Png Download (950x1015), Png Download">
            <a:extLst>
              <a:ext uri="{FF2B5EF4-FFF2-40B4-BE49-F238E27FC236}">
                <a16:creationId xmlns:a16="http://schemas.microsoft.com/office/drawing/2014/main" id="{5036D7BB-F011-4841-9281-ACB9055572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08497" y="4331244"/>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57" name="TextShape 6">
            <a:extLst>
              <a:ext uri="{FF2B5EF4-FFF2-40B4-BE49-F238E27FC236}">
                <a16:creationId xmlns:a16="http://schemas.microsoft.com/office/drawing/2014/main" id="{C3E1DE8C-3A4F-4D3F-A302-C679C6E4C834}"/>
              </a:ext>
            </a:extLst>
          </p:cNvPr>
          <p:cNvSpPr txBox="1"/>
          <p:nvPr/>
        </p:nvSpPr>
        <p:spPr>
          <a:xfrm>
            <a:off x="2020674" y="3215046"/>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8" name="TextShape 6">
            <a:extLst>
              <a:ext uri="{FF2B5EF4-FFF2-40B4-BE49-F238E27FC236}">
                <a16:creationId xmlns:a16="http://schemas.microsoft.com/office/drawing/2014/main" id="{E6BCB218-7F92-4B73-A92A-4FD5CEE1A47C}"/>
              </a:ext>
            </a:extLst>
          </p:cNvPr>
          <p:cNvSpPr txBox="1"/>
          <p:nvPr/>
        </p:nvSpPr>
        <p:spPr>
          <a:xfrm>
            <a:off x="2243184" y="2919327"/>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59" name="TextShape 3">
            <a:extLst>
              <a:ext uri="{FF2B5EF4-FFF2-40B4-BE49-F238E27FC236}">
                <a16:creationId xmlns:a16="http://schemas.microsoft.com/office/drawing/2014/main" id="{C9E743C0-B744-49E2-AAEE-F2B6829DD8DF}"/>
              </a:ext>
            </a:extLst>
          </p:cNvPr>
          <p:cNvSpPr txBox="1"/>
          <p:nvPr/>
        </p:nvSpPr>
        <p:spPr>
          <a:xfrm>
            <a:off x="2756088" y="2366734"/>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0" name="TextShape 3">
            <a:extLst>
              <a:ext uri="{FF2B5EF4-FFF2-40B4-BE49-F238E27FC236}">
                <a16:creationId xmlns:a16="http://schemas.microsoft.com/office/drawing/2014/main" id="{AF866022-CC4A-40F9-BF08-088D3B289E33}"/>
              </a:ext>
            </a:extLst>
          </p:cNvPr>
          <p:cNvSpPr txBox="1"/>
          <p:nvPr/>
        </p:nvSpPr>
        <p:spPr>
          <a:xfrm>
            <a:off x="2982293" y="202156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61" name="CustomShape 13">
            <a:extLst>
              <a:ext uri="{FF2B5EF4-FFF2-40B4-BE49-F238E27FC236}">
                <a16:creationId xmlns:a16="http://schemas.microsoft.com/office/drawing/2014/main"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2" name="CustomShape 13">
            <a:extLst>
              <a:ext uri="{FF2B5EF4-FFF2-40B4-BE49-F238E27FC236}">
                <a16:creationId xmlns:a16="http://schemas.microsoft.com/office/drawing/2014/main"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3" name="CustomShape 13">
            <a:extLst>
              <a:ext uri="{FF2B5EF4-FFF2-40B4-BE49-F238E27FC236}">
                <a16:creationId xmlns:a16="http://schemas.microsoft.com/office/drawing/2014/main"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4" name="CustomShape 13">
            <a:extLst>
              <a:ext uri="{FF2B5EF4-FFF2-40B4-BE49-F238E27FC236}">
                <a16:creationId xmlns:a16="http://schemas.microsoft.com/office/drawing/2014/main"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5" name="CustomShape 13">
            <a:extLst>
              <a:ext uri="{FF2B5EF4-FFF2-40B4-BE49-F238E27FC236}">
                <a16:creationId xmlns:a16="http://schemas.microsoft.com/office/drawing/2014/main"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6" name="TextShape 6">
            <a:extLst>
              <a:ext uri="{FF2B5EF4-FFF2-40B4-BE49-F238E27FC236}">
                <a16:creationId xmlns:a16="http://schemas.microsoft.com/office/drawing/2014/main" id="{D8C96160-0622-420A-BEA3-E4CB5AC14048}"/>
              </a:ext>
            </a:extLst>
          </p:cNvPr>
          <p:cNvSpPr txBox="1"/>
          <p:nvPr/>
        </p:nvSpPr>
        <p:spPr>
          <a:xfrm>
            <a:off x="4366737" y="3784663"/>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7" name="TextShape 6">
            <a:extLst>
              <a:ext uri="{FF2B5EF4-FFF2-40B4-BE49-F238E27FC236}">
                <a16:creationId xmlns:a16="http://schemas.microsoft.com/office/drawing/2014/main" id="{007BDC3C-A36C-4E4A-99F3-3C2A5F6E2013}"/>
              </a:ext>
            </a:extLst>
          </p:cNvPr>
          <p:cNvSpPr txBox="1"/>
          <p:nvPr/>
        </p:nvSpPr>
        <p:spPr>
          <a:xfrm>
            <a:off x="4516438" y="3448929"/>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8" name="TextShape 6">
            <a:extLst>
              <a:ext uri="{FF2B5EF4-FFF2-40B4-BE49-F238E27FC236}">
                <a16:creationId xmlns:a16="http://schemas.microsoft.com/office/drawing/2014/main" id="{6A65F0E0-8626-4C55-8220-0BFEE1C5B378}"/>
              </a:ext>
            </a:extLst>
          </p:cNvPr>
          <p:cNvSpPr txBox="1"/>
          <p:nvPr/>
        </p:nvSpPr>
        <p:spPr>
          <a:xfrm>
            <a:off x="4646033" y="3148580"/>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69" name="TextShape 3">
            <a:extLst>
              <a:ext uri="{FF2B5EF4-FFF2-40B4-BE49-F238E27FC236}">
                <a16:creationId xmlns:a16="http://schemas.microsoft.com/office/drawing/2014/main" id="{E4256094-80DA-455F-87F4-EFEA11AA2846}"/>
              </a:ext>
            </a:extLst>
          </p:cNvPr>
          <p:cNvSpPr txBox="1"/>
          <p:nvPr/>
        </p:nvSpPr>
        <p:spPr>
          <a:xfrm>
            <a:off x="4778117" y="283414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0" name="TextShape 3">
            <a:extLst>
              <a:ext uri="{FF2B5EF4-FFF2-40B4-BE49-F238E27FC236}">
                <a16:creationId xmlns:a16="http://schemas.microsoft.com/office/drawing/2014/main" id="{0B20E285-07ED-4032-ADD0-0E779A4296FA}"/>
              </a:ext>
            </a:extLst>
          </p:cNvPr>
          <p:cNvSpPr txBox="1"/>
          <p:nvPr/>
        </p:nvSpPr>
        <p:spPr>
          <a:xfrm>
            <a:off x="4922392" y="243730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1" name="TextShape 3">
            <a:extLst>
              <a:ext uri="{FF2B5EF4-FFF2-40B4-BE49-F238E27FC236}">
                <a16:creationId xmlns:a16="http://schemas.microsoft.com/office/drawing/2014/main" id="{332D673E-BA44-4189-9598-C812CAB50D86}"/>
              </a:ext>
            </a:extLst>
          </p:cNvPr>
          <p:cNvSpPr txBox="1"/>
          <p:nvPr/>
        </p:nvSpPr>
        <p:spPr>
          <a:xfrm>
            <a:off x="5083519" y="2068056"/>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72" name="CustomShape 22">
            <a:extLst>
              <a:ext uri="{FF2B5EF4-FFF2-40B4-BE49-F238E27FC236}">
                <a16:creationId xmlns:a16="http://schemas.microsoft.com/office/drawing/2014/main"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54" name="TextBox 53">
            <a:extLst>
              <a:ext uri="{FF2B5EF4-FFF2-40B4-BE49-F238E27FC236}">
                <a16:creationId xmlns:a16="http://schemas.microsoft.com/office/drawing/2014/main"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11"/>
              </a:rPr>
              <a:t>https://www.pinclipart.com/</a:t>
            </a:r>
            <a:r>
              <a:rPr lang="en-IN" sz="1000" dirty="0"/>
              <a:t>, </a:t>
            </a:r>
            <a:r>
              <a:rPr lang="en-IN" sz="1000" dirty="0">
                <a:hlinkClick r:id="rId12"/>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id="{1F50F2AD-F31C-4DE0-A9F3-00712042DA3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599370" y="2666613"/>
            <a:ext cx="1062830" cy="750623"/>
          </a:xfrm>
          <a:prstGeom prst="rect">
            <a:avLst/>
          </a:prstGeom>
        </p:spPr>
      </p:pic>
      <p:sp>
        <p:nvSpPr>
          <p:cNvPr id="76" name="CustomShape 22">
            <a:extLst>
              <a:ext uri="{FF2B5EF4-FFF2-40B4-BE49-F238E27FC236}">
                <a16:creationId xmlns:a16="http://schemas.microsoft.com/office/drawing/2014/main" id="{522FBAB0-9EEC-4DB4-8A78-0A0968CFDE35}"/>
              </a:ext>
            </a:extLst>
          </p:cNvPr>
          <p:cNvSpPr/>
          <p:nvPr/>
        </p:nvSpPr>
        <p:spPr>
          <a:xfrm>
            <a:off x="4873822" y="4959813"/>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77" name="CustomShape 22">
            <a:extLst>
              <a:ext uri="{FF2B5EF4-FFF2-40B4-BE49-F238E27FC236}">
                <a16:creationId xmlns:a16="http://schemas.microsoft.com/office/drawing/2014/main" id="{19BA744F-FD06-4CF7-8C78-DA7755FADC66}"/>
              </a:ext>
            </a:extLst>
          </p:cNvPr>
          <p:cNvSpPr/>
          <p:nvPr/>
        </p:nvSpPr>
        <p:spPr>
          <a:xfrm>
            <a:off x="5812637" y="4944220"/>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78" name="CustomShape 22">
            <a:extLst>
              <a:ext uri="{FF2B5EF4-FFF2-40B4-BE49-F238E27FC236}">
                <a16:creationId xmlns:a16="http://schemas.microsoft.com/office/drawing/2014/main" id="{01804E7F-693F-457D-A3B4-70F80BDE78EB}"/>
              </a:ext>
            </a:extLst>
          </p:cNvPr>
          <p:cNvSpPr/>
          <p:nvPr/>
        </p:nvSpPr>
        <p:spPr>
          <a:xfrm>
            <a:off x="7875309" y="4934486"/>
            <a:ext cx="562415" cy="216771"/>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74" name="Picture 73">
            <a:extLst>
              <a:ext uri="{FF2B5EF4-FFF2-40B4-BE49-F238E27FC236}">
                <a16:creationId xmlns:a16="http://schemas.microsoft.com/office/drawing/2014/main" id="{17EF2E86-E56C-4954-A16D-B96CA86FD043}"/>
              </a:ext>
            </a:extLst>
          </p:cNvPr>
          <p:cNvPicPr>
            <a:picLocks noChangeAspect="1"/>
          </p:cNvPicPr>
          <p:nvPr/>
        </p:nvPicPr>
        <p:blipFill>
          <a:blip r:embed="rId14"/>
          <a:stretch>
            <a:fillRect/>
          </a:stretch>
        </p:blipFill>
        <p:spPr>
          <a:xfrm>
            <a:off x="0" y="5534551"/>
            <a:ext cx="1010687" cy="965223"/>
          </a:xfrm>
          <a:prstGeom prst="rect">
            <a:avLst/>
          </a:prstGeom>
        </p:spPr>
      </p:pic>
      <p:sp>
        <p:nvSpPr>
          <p:cNvPr id="75" name="Speech Bubble: Rectangle 74">
            <a:extLst>
              <a:ext uri="{FF2B5EF4-FFF2-40B4-BE49-F238E27FC236}">
                <a16:creationId xmlns:a16="http://schemas.microsoft.com/office/drawing/2014/main" id="{CBDCF6DC-2D1B-43F3-ADD9-0ECE52C5419D}"/>
              </a:ext>
            </a:extLst>
          </p:cNvPr>
          <p:cNvSpPr/>
          <p:nvPr/>
        </p:nvSpPr>
        <p:spPr>
          <a:xfrm>
            <a:off x="225105" y="4102833"/>
            <a:ext cx="3517930" cy="1101806"/>
          </a:xfrm>
          <a:prstGeom prst="wedgeRectCallout">
            <a:avLst>
              <a:gd name="adj1" fmla="val -41073"/>
              <a:gd name="adj2" fmla="val 7944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FF0000"/>
                </a:solidFill>
              </a:rPr>
              <a:t>Feature extraction </a:t>
            </a:r>
            <a:r>
              <a:rPr lang="en-IN" sz="1600" dirty="0">
                <a:solidFill>
                  <a:schemeClr val="tx1"/>
                </a:solidFill>
              </a:rPr>
              <a:t>converts raw inputs to a </a:t>
            </a:r>
            <a:r>
              <a:rPr lang="en-IN" sz="1600" dirty="0">
                <a:solidFill>
                  <a:srgbClr val="FF0000"/>
                </a:solidFill>
              </a:rPr>
              <a:t>numeric representation </a:t>
            </a:r>
            <a:r>
              <a:rPr lang="en-IN" sz="1600" dirty="0">
                <a:solidFill>
                  <a:schemeClr val="tx1"/>
                </a:solidFill>
              </a:rPr>
              <a:t>that the ML algo can understand and work with. More on feature extraction later.</a:t>
            </a:r>
          </a:p>
        </p:txBody>
      </p:sp>
      <p:sp>
        <p:nvSpPr>
          <p:cNvPr id="85" name="Speech Bubble: Rectangle 84">
            <a:extLst>
              <a:ext uri="{FF2B5EF4-FFF2-40B4-BE49-F238E27FC236}">
                <a16:creationId xmlns:a16="http://schemas.microsoft.com/office/drawing/2014/main" id="{E5B35374-571D-4473-85AF-50658342711C}"/>
              </a:ext>
            </a:extLst>
          </p:cNvPr>
          <p:cNvSpPr/>
          <p:nvPr/>
        </p:nvSpPr>
        <p:spPr>
          <a:xfrm>
            <a:off x="8317871" y="2802266"/>
            <a:ext cx="3681236" cy="1171879"/>
          </a:xfrm>
          <a:prstGeom prst="wedgeRectCallout">
            <a:avLst>
              <a:gd name="adj1" fmla="val 35954"/>
              <a:gd name="adj2" fmla="val 950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Is feature extraction done “manually” as a pre-processing step before the ML algo starts working? Can’t we “automate” this part? Can’t we “learn” good features directly from raw inputs?</a:t>
            </a:r>
          </a:p>
        </p:txBody>
      </p:sp>
      <p:sp>
        <p:nvSpPr>
          <p:cNvPr id="87" name="Speech Bubble: Rectangle 86">
            <a:extLst>
              <a:ext uri="{FF2B5EF4-FFF2-40B4-BE49-F238E27FC236}">
                <a16:creationId xmlns:a16="http://schemas.microsoft.com/office/drawing/2014/main" id="{59B109A1-3EFE-49D8-829A-14717599B027}"/>
              </a:ext>
            </a:extLst>
          </p:cNvPr>
          <p:cNvSpPr/>
          <p:nvPr/>
        </p:nvSpPr>
        <p:spPr>
          <a:xfrm>
            <a:off x="1337764" y="5400283"/>
            <a:ext cx="2595305" cy="1101806"/>
          </a:xfrm>
          <a:prstGeom prst="wedgeRectCallout">
            <a:avLst>
              <a:gd name="adj1" fmla="val -74661"/>
              <a:gd name="adj2" fmla="val -1877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Indeed. </a:t>
            </a:r>
            <a:r>
              <a:rPr lang="en-IN" sz="1600" dirty="0">
                <a:solidFill>
                  <a:srgbClr val="FF0000"/>
                </a:solidFill>
              </a:rPr>
              <a:t>Deep Learning </a:t>
            </a:r>
            <a:r>
              <a:rPr lang="en-IN" sz="1600" dirty="0">
                <a:solidFill>
                  <a:schemeClr val="tx1"/>
                </a:solidFill>
              </a:rPr>
              <a:t>algos do precisely that!</a:t>
            </a:r>
          </a:p>
          <a:p>
            <a:r>
              <a:rPr lang="en-IN" sz="1600" dirty="0">
                <a:solidFill>
                  <a:schemeClr val="tx1"/>
                </a:solidFill>
              </a:rPr>
              <a:t>(</a:t>
            </a:r>
            <a:r>
              <a:rPr lang="en-IN" sz="1600" dirty="0">
                <a:solidFill>
                  <a:srgbClr val="FF0000"/>
                </a:solidFill>
              </a:rPr>
              <a:t>feature + model learning</a:t>
            </a:r>
            <a:r>
              <a:rPr lang="en-IN" sz="1600" dirty="0">
                <a:solidFill>
                  <a:schemeClr val="tx1"/>
                </a:solidFill>
              </a:rPr>
              <a:t>). More on Deep Learning later.</a:t>
            </a:r>
          </a:p>
        </p:txBody>
      </p:sp>
      <p:pic>
        <p:nvPicPr>
          <p:cNvPr id="83" name="Picture 82" descr="A picture containing photo, different, small, old&#10;&#10;Description automatically generated">
            <a:extLst>
              <a:ext uri="{FF2B5EF4-FFF2-40B4-BE49-F238E27FC236}">
                <a16:creationId xmlns:a16="http://schemas.microsoft.com/office/drawing/2014/main" id="{980D67E6-3D1A-4B4B-8430-D4110474DD7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596286" y="4713040"/>
            <a:ext cx="995031" cy="745588"/>
          </a:xfrm>
          <a:prstGeom prst="rect">
            <a:avLst/>
          </a:prstGeom>
        </p:spPr>
      </p:pic>
      <p:sp>
        <p:nvSpPr>
          <p:cNvPr id="88" name="Rectangle 87">
            <a:extLst>
              <a:ext uri="{FF2B5EF4-FFF2-40B4-BE49-F238E27FC236}">
                <a16:creationId xmlns:a16="http://schemas.microsoft.com/office/drawing/2014/main" id="{32680F7B-D1D1-4A8C-BB23-CCF722A91B15}"/>
              </a:ext>
            </a:extLst>
          </p:cNvPr>
          <p:cNvSpPr/>
          <p:nvPr/>
        </p:nvSpPr>
        <p:spPr>
          <a:xfrm>
            <a:off x="6540785" y="4623113"/>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TextBox 88">
            <a:extLst>
              <a:ext uri="{FF2B5EF4-FFF2-40B4-BE49-F238E27FC236}">
                <a16:creationId xmlns:a16="http://schemas.microsoft.com/office/drawing/2014/main" id="{964B48DB-515A-4E0C-874A-4CBEBAE864F0}"/>
              </a:ext>
            </a:extLst>
          </p:cNvPr>
          <p:cNvSpPr txBox="1"/>
          <p:nvPr/>
        </p:nvSpPr>
        <p:spPr>
          <a:xfrm>
            <a:off x="6210920" y="5594624"/>
            <a:ext cx="1794274" cy="646331"/>
          </a:xfrm>
          <a:prstGeom prst="rect">
            <a:avLst/>
          </a:prstGeom>
          <a:noFill/>
        </p:spPr>
        <p:txBody>
          <a:bodyPr wrap="none" rtlCol="0">
            <a:spAutoFit/>
          </a:bodyPr>
          <a:lstStyle/>
          <a:p>
            <a:r>
              <a:rPr lang="en-IN" dirty="0"/>
              <a:t>     Cat vs Dog </a:t>
            </a:r>
          </a:p>
          <a:p>
            <a:r>
              <a:rPr lang="en-IN" dirty="0"/>
              <a:t>Prediction model</a:t>
            </a:r>
          </a:p>
        </p:txBody>
      </p:sp>
      <p:pic>
        <p:nvPicPr>
          <p:cNvPr id="94" name="Picture 93">
            <a:extLst>
              <a:ext uri="{FF2B5EF4-FFF2-40B4-BE49-F238E27FC236}">
                <a16:creationId xmlns:a16="http://schemas.microsoft.com/office/drawing/2014/main" id="{DE458777-C515-46B4-BDFB-686F87323FCF}"/>
              </a:ext>
            </a:extLst>
          </p:cNvPr>
          <p:cNvPicPr>
            <a:picLocks noChangeAspect="1"/>
          </p:cNvPicPr>
          <p:nvPr/>
        </p:nvPicPr>
        <p:blipFill>
          <a:blip r:embed="rId14"/>
          <a:stretch>
            <a:fillRect/>
          </a:stretch>
        </p:blipFill>
        <p:spPr>
          <a:xfrm>
            <a:off x="10728463" y="1023925"/>
            <a:ext cx="1010687" cy="965223"/>
          </a:xfrm>
          <a:prstGeom prst="rect">
            <a:avLst/>
          </a:prstGeom>
        </p:spPr>
      </p:pic>
      <p:sp>
        <p:nvSpPr>
          <p:cNvPr id="95" name="Speech Bubble: Rectangle 94">
            <a:extLst>
              <a:ext uri="{FF2B5EF4-FFF2-40B4-BE49-F238E27FC236}">
                <a16:creationId xmlns:a16="http://schemas.microsoft.com/office/drawing/2014/main" id="{EF14DC8B-4D0F-40C6-8279-C0662065E0C0}"/>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binary classification</a:t>
            </a:r>
            <a:r>
              <a:rPr lang="en-IN" sz="1600" dirty="0">
                <a:solidFill>
                  <a:schemeClr val="tx1"/>
                </a:solidFill>
              </a:rPr>
              <a:t>, a supervised learning problem</a:t>
            </a:r>
          </a:p>
        </p:txBody>
      </p:sp>
      <p:sp>
        <p:nvSpPr>
          <p:cNvPr id="55" name="TextShape 21">
            <a:extLst>
              <a:ext uri="{FF2B5EF4-FFF2-40B4-BE49-F238E27FC236}">
                <a16:creationId xmlns:a16="http://schemas.microsoft.com/office/drawing/2014/main" id="{6B773867-74FD-4271-9317-355351D31FF1}"/>
              </a:ext>
            </a:extLst>
          </p:cNvPr>
          <p:cNvSpPr txBox="1"/>
          <p:nvPr/>
        </p:nvSpPr>
        <p:spPr>
          <a:xfrm>
            <a:off x="4750112" y="5174283"/>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Tree>
    <p:custDataLst>
      <p:tags r:id="rId1"/>
    </p:custDataLst>
    <p:extLst>
      <p:ext uri="{BB962C8B-B14F-4D97-AF65-F5344CB8AC3E}">
        <p14:creationId xmlns:p14="http://schemas.microsoft.com/office/powerpoint/2010/main" val="3316238225"/>
      </p:ext>
    </p:extLst>
  </p:cSld>
  <p:clrMapOvr>
    <a:masterClrMapping/>
  </p:clrMapOvr>
  <mc:AlternateContent xmlns:mc="http://schemas.openxmlformats.org/markup-compatibility/2006" xmlns:p14="http://schemas.microsoft.com/office/powerpoint/2010/main">
    <mc:Choice Requires="p14">
      <p:transition spd="slow" p14:dur="2000" advTm="183374"/>
    </mc:Choice>
    <mc:Fallback xmlns="">
      <p:transition spd="slow" advTm="1833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5"/>
                                        </p:tgtEl>
                                        <p:attrNameLst>
                                          <p:attrName>style.visibility</p:attrName>
                                        </p:attrNameLst>
                                      </p:cBhvr>
                                      <p:to>
                                        <p:strVal val="visible"/>
                                      </p:to>
                                    </p:set>
                                    <p:animEffect transition="in" filter="wipe(down)">
                                      <p:cBhvr>
                                        <p:cTn id="10" dur="500"/>
                                        <p:tgtEl>
                                          <p:spTgt spid="9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wipe(down)">
                                      <p:cBhvr>
                                        <p:cTn id="35" dur="500"/>
                                        <p:tgtEl>
                                          <p:spTgt spid="60"/>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wipe(down)">
                                      <p:cBhvr>
                                        <p:cTn id="38" dur="500"/>
                                        <p:tgtEl>
                                          <p:spTgt spid="59"/>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wipe(down)">
                                      <p:cBhvr>
                                        <p:cTn id="44" dur="500"/>
                                        <p:tgtEl>
                                          <p:spTgt spid="58"/>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down)">
                                      <p:cBhvr>
                                        <p:cTn id="50" dur="500"/>
                                        <p:tgtEl>
                                          <p:spTgt spid="22"/>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wipe(down)">
                                      <p:cBhvr>
                                        <p:cTn id="58" dur="500"/>
                                        <p:tgtEl>
                                          <p:spTgt spid="3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wipe(down)">
                                      <p:cBhvr>
                                        <p:cTn id="61" dur="500"/>
                                        <p:tgtEl>
                                          <p:spTgt spid="37"/>
                                        </p:tgtEl>
                                      </p:cBhvr>
                                    </p:animEffect>
                                  </p:childTnLst>
                                </p:cTn>
                              </p:par>
                              <p:par>
                                <p:cTn id="62" presetID="22" presetClass="entr" presetSubtype="4" fill="hold" nodeType="withEffect">
                                  <p:stCondLst>
                                    <p:cond delay="0"/>
                                  </p:stCondLst>
                                  <p:childTnLst>
                                    <p:set>
                                      <p:cBhvr>
                                        <p:cTn id="63" dur="1" fill="hold">
                                          <p:stCondLst>
                                            <p:cond delay="0"/>
                                          </p:stCondLst>
                                        </p:cTn>
                                        <p:tgtEl>
                                          <p:spTgt spid="29"/>
                                        </p:tgtEl>
                                        <p:attrNameLst>
                                          <p:attrName>style.visibility</p:attrName>
                                        </p:attrNameLst>
                                      </p:cBhvr>
                                      <p:to>
                                        <p:strVal val="visible"/>
                                      </p:to>
                                    </p:set>
                                    <p:animEffect transition="in" filter="wipe(down)">
                                      <p:cBhvr>
                                        <p:cTn id="64" dur="500"/>
                                        <p:tgtEl>
                                          <p:spTgt spid="29"/>
                                        </p:tgtEl>
                                      </p:cBhvr>
                                    </p:animEffect>
                                  </p:childTnLst>
                                </p:cTn>
                              </p:par>
                              <p:par>
                                <p:cTn id="65" presetID="22" presetClass="entr" presetSubtype="4"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down)">
                                      <p:cBhvr>
                                        <p:cTn id="91" dur="500"/>
                                        <p:tgtEl>
                                          <p:spTgt spid="69"/>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wipe(down)">
                                      <p:cBhvr>
                                        <p:cTn id="94" dur="500"/>
                                        <p:tgtEl>
                                          <p:spTgt spid="70"/>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down)">
                                      <p:cBhvr>
                                        <p:cTn id="97" dur="500"/>
                                        <p:tgtEl>
                                          <p:spTgt spid="7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74"/>
                                        </p:tgtEl>
                                        <p:attrNameLst>
                                          <p:attrName>style.visibility</p:attrName>
                                        </p:attrNameLst>
                                      </p:cBhvr>
                                      <p:to>
                                        <p:strVal val="visible"/>
                                      </p:to>
                                    </p:set>
                                    <p:animEffect transition="in" filter="wipe(down)">
                                      <p:cBhvr>
                                        <p:cTn id="102" dur="500"/>
                                        <p:tgtEl>
                                          <p:spTgt spid="74"/>
                                        </p:tgtEl>
                                      </p:cBhvr>
                                    </p:animEffect>
                                  </p:childTnLst>
                                </p:cTn>
                              </p:par>
                              <p:par>
                                <p:cTn id="103" presetID="22" presetClass="entr" presetSubtype="4" fill="hold" grpId="0" nodeType="withEffect">
                                  <p:stCondLst>
                                    <p:cond delay="0"/>
                                  </p:stCondLst>
                                  <p:childTnLst>
                                    <p:set>
                                      <p:cBhvr>
                                        <p:cTn id="104" dur="1" fill="hold">
                                          <p:stCondLst>
                                            <p:cond delay="0"/>
                                          </p:stCondLst>
                                        </p:cTn>
                                        <p:tgtEl>
                                          <p:spTgt spid="75"/>
                                        </p:tgtEl>
                                        <p:attrNameLst>
                                          <p:attrName>style.visibility</p:attrName>
                                        </p:attrNameLst>
                                      </p:cBhvr>
                                      <p:to>
                                        <p:strVal val="visible"/>
                                      </p:to>
                                    </p:set>
                                    <p:animEffect transition="in" filter="wipe(down)">
                                      <p:cBhvr>
                                        <p:cTn id="105" dur="500"/>
                                        <p:tgtEl>
                                          <p:spTgt spid="75"/>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72"/>
                                        </p:tgtEl>
                                        <p:attrNameLst>
                                          <p:attrName>style.visibility</p:attrName>
                                        </p:attrNameLst>
                                      </p:cBhvr>
                                      <p:to>
                                        <p:strVal val="visible"/>
                                      </p:to>
                                    </p:set>
                                    <p:animEffect transition="in" filter="wipe(down)">
                                      <p:cBhvr>
                                        <p:cTn id="110" dur="500"/>
                                        <p:tgtEl>
                                          <p:spTgt spid="72"/>
                                        </p:tgtEl>
                                      </p:cBhvr>
                                    </p:animEffect>
                                  </p:childTnLst>
                                </p:cTn>
                              </p:par>
                              <p:par>
                                <p:cTn id="111" presetID="22" presetClass="entr" presetSubtype="4" fill="hold" nodeType="withEffect">
                                  <p:stCondLst>
                                    <p:cond delay="0"/>
                                  </p:stCondLst>
                                  <p:childTnLst>
                                    <p:set>
                                      <p:cBhvr>
                                        <p:cTn id="112" dur="1" fill="hold">
                                          <p:stCondLst>
                                            <p:cond delay="0"/>
                                          </p:stCondLst>
                                        </p:cTn>
                                        <p:tgtEl>
                                          <p:spTgt spid="56"/>
                                        </p:tgtEl>
                                        <p:attrNameLst>
                                          <p:attrName>style.visibility</p:attrName>
                                        </p:attrNameLst>
                                      </p:cBhvr>
                                      <p:to>
                                        <p:strVal val="visible"/>
                                      </p:to>
                                    </p:set>
                                    <p:animEffect transition="in" filter="wipe(down)">
                                      <p:cBhvr>
                                        <p:cTn id="113" dur="500"/>
                                        <p:tgtEl>
                                          <p:spTgt spid="56"/>
                                        </p:tgtEl>
                                      </p:cBhvr>
                                    </p:animEffect>
                                  </p:childTnLst>
                                </p:cTn>
                              </p:par>
                              <p:par>
                                <p:cTn id="114" presetID="22" presetClass="entr" presetSubtype="4" fill="hold" grpId="0" nodeType="withEffect">
                                  <p:stCondLst>
                                    <p:cond delay="0"/>
                                  </p:stCondLst>
                                  <p:childTnLst>
                                    <p:set>
                                      <p:cBhvr>
                                        <p:cTn id="115" dur="1" fill="hold">
                                          <p:stCondLst>
                                            <p:cond delay="0"/>
                                          </p:stCondLst>
                                        </p:cTn>
                                        <p:tgtEl>
                                          <p:spTgt spid="41"/>
                                        </p:tgtEl>
                                        <p:attrNameLst>
                                          <p:attrName>style.visibility</p:attrName>
                                        </p:attrNameLst>
                                      </p:cBhvr>
                                      <p:to>
                                        <p:strVal val="visible"/>
                                      </p:to>
                                    </p:set>
                                    <p:animEffect transition="in" filter="wipe(down)">
                                      <p:cBhvr>
                                        <p:cTn id="116" dur="500"/>
                                        <p:tgtEl>
                                          <p:spTgt spid="41"/>
                                        </p:tgtEl>
                                      </p:cBhvr>
                                    </p:animEffect>
                                  </p:childTnLst>
                                </p:cTn>
                              </p:par>
                              <p:par>
                                <p:cTn id="117" presetID="22" presetClass="entr" presetSubtype="4"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wipe(down)">
                                      <p:cBhvr>
                                        <p:cTn id="119" dur="500"/>
                                        <p:tgtEl>
                                          <p:spTgt spid="40"/>
                                        </p:tgtEl>
                                      </p:cBhvr>
                                    </p:animEffect>
                                  </p:childTnLst>
                                </p:cTn>
                              </p:par>
                            </p:childTnLst>
                          </p:cTn>
                        </p:par>
                      </p:childTnLst>
                    </p:cTn>
                  </p:par>
                  <p:par>
                    <p:cTn id="120" fill="hold">
                      <p:stCondLst>
                        <p:cond delay="indefinite"/>
                      </p:stCondLst>
                      <p:childTnLst>
                        <p:par>
                          <p:cTn id="121" fill="hold">
                            <p:stCondLst>
                              <p:cond delay="0"/>
                            </p:stCondLst>
                            <p:childTnLst>
                              <p:par>
                                <p:cTn id="122" presetID="22" presetClass="entr" presetSubtype="4" fill="hold" nodeType="click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wipe(down)">
                                      <p:cBhvr>
                                        <p:cTn id="124" dur="500"/>
                                        <p:tgtEl>
                                          <p:spTgt spid="42"/>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88"/>
                                        </p:tgtEl>
                                        <p:attrNameLst>
                                          <p:attrName>style.visibility</p:attrName>
                                        </p:attrNameLst>
                                      </p:cBhvr>
                                      <p:to>
                                        <p:strVal val="visible"/>
                                      </p:to>
                                    </p:set>
                                    <p:animEffect transition="in" filter="wipe(down)">
                                      <p:cBhvr>
                                        <p:cTn id="127" dur="500"/>
                                        <p:tgtEl>
                                          <p:spTgt spid="88"/>
                                        </p:tgtEl>
                                      </p:cBhvr>
                                    </p:animEffect>
                                  </p:childTnLst>
                                </p:cTn>
                              </p:par>
                              <p:par>
                                <p:cTn id="128" presetID="22" presetClass="entr" presetSubtype="4" fill="hold" nodeType="withEffect">
                                  <p:stCondLst>
                                    <p:cond delay="0"/>
                                  </p:stCondLst>
                                  <p:childTnLst>
                                    <p:set>
                                      <p:cBhvr>
                                        <p:cTn id="129" dur="1" fill="hold">
                                          <p:stCondLst>
                                            <p:cond delay="0"/>
                                          </p:stCondLst>
                                        </p:cTn>
                                        <p:tgtEl>
                                          <p:spTgt spid="83"/>
                                        </p:tgtEl>
                                        <p:attrNameLst>
                                          <p:attrName>style.visibility</p:attrName>
                                        </p:attrNameLst>
                                      </p:cBhvr>
                                      <p:to>
                                        <p:strVal val="visible"/>
                                      </p:to>
                                    </p:set>
                                    <p:animEffect transition="in" filter="wipe(down)">
                                      <p:cBhvr>
                                        <p:cTn id="130" dur="500"/>
                                        <p:tgtEl>
                                          <p:spTgt spid="83"/>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89"/>
                                        </p:tgtEl>
                                        <p:attrNameLst>
                                          <p:attrName>style.visibility</p:attrName>
                                        </p:attrNameLst>
                                      </p:cBhvr>
                                      <p:to>
                                        <p:strVal val="visible"/>
                                      </p:to>
                                    </p:set>
                                    <p:animEffect transition="in" filter="wipe(down)">
                                      <p:cBhvr>
                                        <p:cTn id="133" dur="500"/>
                                        <p:tgtEl>
                                          <p:spTgt spid="89"/>
                                        </p:tgtEl>
                                      </p:cBhvr>
                                    </p:animEffect>
                                  </p:childTnLst>
                                </p:cTn>
                              </p:par>
                            </p:childTnLst>
                          </p:cTn>
                        </p:par>
                      </p:childTnLst>
                    </p:cTn>
                  </p:par>
                  <p:par>
                    <p:cTn id="134" fill="hold">
                      <p:stCondLst>
                        <p:cond delay="indefinite"/>
                      </p:stCondLst>
                      <p:childTnLst>
                        <p:par>
                          <p:cTn id="135" fill="hold">
                            <p:stCondLst>
                              <p:cond delay="0"/>
                            </p:stCondLst>
                            <p:childTnLst>
                              <p:par>
                                <p:cTn id="136" presetID="22" presetClass="entr" presetSubtype="4" fill="hold" nodeType="clickEffect">
                                  <p:stCondLst>
                                    <p:cond delay="0"/>
                                  </p:stCondLst>
                                  <p:childTnLst>
                                    <p:set>
                                      <p:cBhvr>
                                        <p:cTn id="137" dur="1" fill="hold">
                                          <p:stCondLst>
                                            <p:cond delay="0"/>
                                          </p:stCondLst>
                                        </p:cTn>
                                        <p:tgtEl>
                                          <p:spTgt spid="45"/>
                                        </p:tgtEl>
                                        <p:attrNameLst>
                                          <p:attrName>style.visibility</p:attrName>
                                        </p:attrNameLst>
                                      </p:cBhvr>
                                      <p:to>
                                        <p:strVal val="visible"/>
                                      </p:to>
                                    </p:set>
                                    <p:animEffect transition="in" filter="wipe(down)">
                                      <p:cBhvr>
                                        <p:cTn id="138" dur="500"/>
                                        <p:tgtEl>
                                          <p:spTgt spid="45"/>
                                        </p:tgtEl>
                                      </p:cBhvr>
                                    </p:animEffect>
                                  </p:childTnLst>
                                </p:cTn>
                              </p:par>
                              <p:par>
                                <p:cTn id="139" presetID="22" presetClass="entr" presetSubtype="4" fill="hold" grpId="0" nodeType="withEffect">
                                  <p:stCondLst>
                                    <p:cond delay="0"/>
                                  </p:stCondLst>
                                  <p:childTnLst>
                                    <p:set>
                                      <p:cBhvr>
                                        <p:cTn id="140" dur="1" fill="hold">
                                          <p:stCondLst>
                                            <p:cond delay="0"/>
                                          </p:stCondLst>
                                        </p:cTn>
                                        <p:tgtEl>
                                          <p:spTgt spid="49"/>
                                        </p:tgtEl>
                                        <p:attrNameLst>
                                          <p:attrName>style.visibility</p:attrName>
                                        </p:attrNameLst>
                                      </p:cBhvr>
                                      <p:to>
                                        <p:strVal val="visible"/>
                                      </p:to>
                                    </p:set>
                                    <p:animEffect transition="in" filter="wipe(down)">
                                      <p:cBhvr>
                                        <p:cTn id="141" dur="500"/>
                                        <p:tgtEl>
                                          <p:spTgt spid="49"/>
                                        </p:tgtEl>
                                      </p:cBhvr>
                                    </p:animEffect>
                                  </p:childTnLst>
                                </p:cTn>
                              </p:par>
                            </p:childTnLst>
                          </p:cTn>
                        </p:par>
                      </p:childTnLst>
                    </p:cTn>
                  </p:par>
                  <p:par>
                    <p:cTn id="142" fill="hold">
                      <p:stCondLst>
                        <p:cond delay="indefinite"/>
                      </p:stCondLst>
                      <p:childTnLst>
                        <p:par>
                          <p:cTn id="143" fill="hold">
                            <p:stCondLst>
                              <p:cond delay="0"/>
                            </p:stCondLst>
                            <p:childTnLst>
                              <p:par>
                                <p:cTn id="144" presetID="22" presetClass="entr" presetSubtype="4" fill="hold" nodeType="clickEffect">
                                  <p:stCondLst>
                                    <p:cond delay="0"/>
                                  </p:stCondLst>
                                  <p:childTnLst>
                                    <p:set>
                                      <p:cBhvr>
                                        <p:cTn id="145" dur="1" fill="hold">
                                          <p:stCondLst>
                                            <p:cond delay="0"/>
                                          </p:stCondLst>
                                        </p:cTn>
                                        <p:tgtEl>
                                          <p:spTgt spid="76"/>
                                        </p:tgtEl>
                                        <p:attrNameLst>
                                          <p:attrName>style.visibility</p:attrName>
                                        </p:attrNameLst>
                                      </p:cBhvr>
                                      <p:to>
                                        <p:strVal val="visible"/>
                                      </p:to>
                                    </p:set>
                                    <p:animEffect transition="in" filter="wipe(down)">
                                      <p:cBhvr>
                                        <p:cTn id="146" dur="500"/>
                                        <p:tgtEl>
                                          <p:spTgt spid="76"/>
                                        </p:tgtEl>
                                      </p:cBhvr>
                                    </p:animEffect>
                                  </p:childTnLst>
                                </p:cTn>
                              </p:par>
                              <p:par>
                                <p:cTn id="147" presetID="22" presetClass="entr" presetSubtype="4"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animEffect transition="in" filter="wipe(down)">
                                      <p:cBhvr>
                                        <p:cTn id="149" dur="500"/>
                                        <p:tgtEl>
                                          <p:spTgt spid="55"/>
                                        </p:tgtEl>
                                      </p:cBhvr>
                                    </p:animEffect>
                                  </p:childTnLst>
                                </p:cTn>
                              </p:par>
                              <p:par>
                                <p:cTn id="150" presetID="22" presetClass="entr" presetSubtype="4" fill="hold" nodeType="withEffect">
                                  <p:stCondLst>
                                    <p:cond delay="0"/>
                                  </p:stCondLst>
                                  <p:childTnLst>
                                    <p:set>
                                      <p:cBhvr>
                                        <p:cTn id="151" dur="1" fill="hold">
                                          <p:stCondLst>
                                            <p:cond delay="0"/>
                                          </p:stCondLst>
                                        </p:cTn>
                                        <p:tgtEl>
                                          <p:spTgt spid="46"/>
                                        </p:tgtEl>
                                        <p:attrNameLst>
                                          <p:attrName>style.visibility</p:attrName>
                                        </p:attrNameLst>
                                      </p:cBhvr>
                                      <p:to>
                                        <p:strVal val="visible"/>
                                      </p:to>
                                    </p:set>
                                    <p:animEffect transition="in" filter="wipe(down)">
                                      <p:cBhvr>
                                        <p:cTn id="152" dur="500"/>
                                        <p:tgtEl>
                                          <p:spTgt spid="46"/>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77"/>
                                        </p:tgtEl>
                                        <p:attrNameLst>
                                          <p:attrName>style.visibility</p:attrName>
                                        </p:attrNameLst>
                                      </p:cBhvr>
                                      <p:to>
                                        <p:strVal val="visible"/>
                                      </p:to>
                                    </p:set>
                                    <p:animEffect transition="in" filter="wipe(down)">
                                      <p:cBhvr>
                                        <p:cTn id="157" dur="500"/>
                                        <p:tgtEl>
                                          <p:spTgt spid="77"/>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nodeType="clickEffect">
                                  <p:stCondLst>
                                    <p:cond delay="0"/>
                                  </p:stCondLst>
                                  <p:childTnLst>
                                    <p:set>
                                      <p:cBhvr>
                                        <p:cTn id="161" dur="1" fill="hold">
                                          <p:stCondLst>
                                            <p:cond delay="0"/>
                                          </p:stCondLst>
                                        </p:cTn>
                                        <p:tgtEl>
                                          <p:spTgt spid="78"/>
                                        </p:tgtEl>
                                        <p:attrNameLst>
                                          <p:attrName>style.visibility</p:attrName>
                                        </p:attrNameLst>
                                      </p:cBhvr>
                                      <p:to>
                                        <p:strVal val="visible"/>
                                      </p:to>
                                    </p:set>
                                    <p:animEffect transition="in" filter="wipe(down)">
                                      <p:cBhvr>
                                        <p:cTn id="162" dur="500"/>
                                        <p:tgtEl>
                                          <p:spTgt spid="78"/>
                                        </p:tgtEl>
                                      </p:cBhvr>
                                    </p:animEffect>
                                  </p:childTnLst>
                                </p:cTn>
                              </p:par>
                              <p:par>
                                <p:cTn id="163" presetID="22" presetClass="entr" presetSubtype="4" fill="hold" grpId="0" nodeType="withEffect">
                                  <p:stCondLst>
                                    <p:cond delay="0"/>
                                  </p:stCondLst>
                                  <p:childTnLst>
                                    <p:set>
                                      <p:cBhvr>
                                        <p:cTn id="164" dur="1" fill="hold">
                                          <p:stCondLst>
                                            <p:cond delay="0"/>
                                          </p:stCondLst>
                                        </p:cTn>
                                        <p:tgtEl>
                                          <p:spTgt spid="52"/>
                                        </p:tgtEl>
                                        <p:attrNameLst>
                                          <p:attrName>style.visibility</p:attrName>
                                        </p:attrNameLst>
                                      </p:cBhvr>
                                      <p:to>
                                        <p:strVal val="visible"/>
                                      </p:to>
                                    </p:set>
                                    <p:animEffect transition="in" filter="wipe(down)">
                                      <p:cBhvr>
                                        <p:cTn id="165" dur="500"/>
                                        <p:tgtEl>
                                          <p:spTgt spid="52"/>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4" fill="hold" nodeType="clickEffect">
                                  <p:stCondLst>
                                    <p:cond delay="0"/>
                                  </p:stCondLst>
                                  <p:childTnLst>
                                    <p:set>
                                      <p:cBhvr>
                                        <p:cTn id="169" dur="1" fill="hold">
                                          <p:stCondLst>
                                            <p:cond delay="0"/>
                                          </p:stCondLst>
                                        </p:cTn>
                                        <p:tgtEl>
                                          <p:spTgt spid="1028"/>
                                        </p:tgtEl>
                                        <p:attrNameLst>
                                          <p:attrName>style.visibility</p:attrName>
                                        </p:attrNameLst>
                                      </p:cBhvr>
                                      <p:to>
                                        <p:strVal val="visible"/>
                                      </p:to>
                                    </p:set>
                                    <p:animEffect transition="in" filter="wipe(down)">
                                      <p:cBhvr>
                                        <p:cTn id="170" dur="500"/>
                                        <p:tgtEl>
                                          <p:spTgt spid="1028"/>
                                        </p:tgtEl>
                                      </p:cBhvr>
                                    </p:animEffect>
                                  </p:childTnLst>
                                </p:cTn>
                              </p:par>
                              <p:par>
                                <p:cTn id="171" presetID="22" presetClass="entr" presetSubtype="4" fill="hold" grpId="0" nodeType="withEffect">
                                  <p:stCondLst>
                                    <p:cond delay="0"/>
                                  </p:stCondLst>
                                  <p:childTnLst>
                                    <p:set>
                                      <p:cBhvr>
                                        <p:cTn id="172" dur="1" fill="hold">
                                          <p:stCondLst>
                                            <p:cond delay="0"/>
                                          </p:stCondLst>
                                        </p:cTn>
                                        <p:tgtEl>
                                          <p:spTgt spid="85"/>
                                        </p:tgtEl>
                                        <p:attrNameLst>
                                          <p:attrName>style.visibility</p:attrName>
                                        </p:attrNameLst>
                                      </p:cBhvr>
                                      <p:to>
                                        <p:strVal val="visible"/>
                                      </p:to>
                                    </p:set>
                                    <p:animEffect transition="in" filter="wipe(down)">
                                      <p:cBhvr>
                                        <p:cTn id="173" dur="500"/>
                                        <p:tgtEl>
                                          <p:spTgt spid="85"/>
                                        </p:tgtEl>
                                      </p:cBhvr>
                                    </p:animEffect>
                                  </p:childTnLst>
                                </p:cTn>
                              </p:par>
                            </p:childTnLst>
                          </p:cTn>
                        </p:par>
                      </p:childTnLst>
                    </p:cTn>
                  </p:par>
                  <p:par>
                    <p:cTn id="174" fill="hold">
                      <p:stCondLst>
                        <p:cond delay="indefinite"/>
                      </p:stCondLst>
                      <p:childTnLst>
                        <p:par>
                          <p:cTn id="175" fill="hold">
                            <p:stCondLst>
                              <p:cond delay="0"/>
                            </p:stCondLst>
                            <p:childTnLst>
                              <p:par>
                                <p:cTn id="176" presetID="22" presetClass="entr" presetSubtype="4" fill="hold" grpId="0" nodeType="clickEffect">
                                  <p:stCondLst>
                                    <p:cond delay="0"/>
                                  </p:stCondLst>
                                  <p:childTnLst>
                                    <p:set>
                                      <p:cBhvr>
                                        <p:cTn id="177" dur="1" fill="hold">
                                          <p:stCondLst>
                                            <p:cond delay="0"/>
                                          </p:stCondLst>
                                        </p:cTn>
                                        <p:tgtEl>
                                          <p:spTgt spid="87"/>
                                        </p:tgtEl>
                                        <p:attrNameLst>
                                          <p:attrName>style.visibility</p:attrName>
                                        </p:attrNameLst>
                                      </p:cBhvr>
                                      <p:to>
                                        <p:strVal val="visible"/>
                                      </p:to>
                                    </p:set>
                                    <p:animEffect transition="in" filter="wipe(down)">
                                      <p:cBhvr>
                                        <p:cTn id="178" dur="500"/>
                                        <p:tgtEl>
                                          <p:spTgt spid="87"/>
                                        </p:tgtEl>
                                      </p:cBhvr>
                                    </p:animEffect>
                                  </p:childTnLst>
                                </p:cTn>
                              </p:par>
                            </p:childTnLst>
                          </p:cTn>
                        </p:par>
                      </p:childTnLst>
                    </p:cTn>
                  </p:par>
                  <p:par>
                    <p:cTn id="179" fill="hold">
                      <p:stCondLst>
                        <p:cond delay="indefinite"/>
                      </p:stCondLst>
                      <p:childTnLst>
                        <p:par>
                          <p:cTn id="180" fill="hold">
                            <p:stCondLst>
                              <p:cond delay="0"/>
                            </p:stCondLst>
                            <p:childTnLst>
                              <p:par>
                                <p:cTn id="181" presetID="22" presetClass="entr" presetSubtype="4" fill="hold" grpId="0" nodeType="clickEffect">
                                  <p:stCondLst>
                                    <p:cond delay="0"/>
                                  </p:stCondLst>
                                  <p:childTnLst>
                                    <p:set>
                                      <p:cBhvr>
                                        <p:cTn id="182" dur="1" fill="hold">
                                          <p:stCondLst>
                                            <p:cond delay="0"/>
                                          </p:stCondLst>
                                        </p:cTn>
                                        <p:tgtEl>
                                          <p:spTgt spid="54"/>
                                        </p:tgtEl>
                                        <p:attrNameLst>
                                          <p:attrName>style.visibility</p:attrName>
                                        </p:attrNameLst>
                                      </p:cBhvr>
                                      <p:to>
                                        <p:strVal val="visible"/>
                                      </p:to>
                                    </p:set>
                                    <p:animEffect transition="in" filter="wipe(down)">
                                      <p:cBhvr>
                                        <p:cTn id="18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P spid="23" grpId="0"/>
      <p:bldP spid="37" grpId="0"/>
      <p:bldP spid="40" grpId="0" animBg="1"/>
      <p:bldP spid="41" grpId="0"/>
      <p:bldP spid="49" grpId="0"/>
      <p:bldP spid="52" grpId="0"/>
      <p:bldP spid="57" grpId="0"/>
      <p:bldP spid="58" grpId="0"/>
      <p:bldP spid="59" grpId="0"/>
      <p:bldP spid="60" grpId="0"/>
      <p:bldP spid="66" grpId="0"/>
      <p:bldP spid="67" grpId="0"/>
      <p:bldP spid="68" grpId="0"/>
      <p:bldP spid="69" grpId="0"/>
      <p:bldP spid="70" grpId="0"/>
      <p:bldP spid="71" grpId="0"/>
      <p:bldP spid="54" grpId="0"/>
      <p:bldP spid="75" grpId="0" animBg="1"/>
      <p:bldP spid="85" grpId="0" animBg="1"/>
      <p:bldP spid="87" grpId="0" animBg="1"/>
      <p:bldP spid="88" grpId="0" animBg="1"/>
      <p:bldP spid="89" grpId="0"/>
      <p:bldP spid="95" grpId="0" animBg="1"/>
      <p:bldP spid="5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Unsupervised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pic>
        <p:nvPicPr>
          <p:cNvPr id="10" name="Picture 9">
            <a:extLst>
              <a:ext uri="{FF2B5EF4-FFF2-40B4-BE49-F238E27FC236}">
                <a16:creationId xmlns:a16="http://schemas.microsoft.com/office/drawing/2014/main" id="{260E92D8-8B28-47DE-992C-09EAD1A89A7E}"/>
              </a:ext>
            </a:extLst>
          </p:cNvPr>
          <p:cNvPicPr/>
          <p:nvPr/>
        </p:nvPicPr>
        <p:blipFill>
          <a:blip r:embed="rId4"/>
          <a:stretch/>
        </p:blipFill>
        <p:spPr>
          <a:xfrm>
            <a:off x="2543469" y="1820870"/>
            <a:ext cx="494113" cy="418029"/>
          </a:xfrm>
          <a:prstGeom prst="rect">
            <a:avLst/>
          </a:prstGeom>
          <a:ln w="0">
            <a:noFill/>
          </a:ln>
        </p:spPr>
      </p:pic>
      <p:pic>
        <p:nvPicPr>
          <p:cNvPr id="11" name="Picture 10">
            <a:extLst>
              <a:ext uri="{FF2B5EF4-FFF2-40B4-BE49-F238E27FC236}">
                <a16:creationId xmlns:a16="http://schemas.microsoft.com/office/drawing/2014/main" id="{35E04D56-8D4F-4CF0-93DD-966914BF2402}"/>
              </a:ext>
            </a:extLst>
          </p:cNvPr>
          <p:cNvPicPr/>
          <p:nvPr/>
        </p:nvPicPr>
        <p:blipFill>
          <a:blip r:embed="rId5"/>
          <a:stretch/>
        </p:blipFill>
        <p:spPr>
          <a:xfrm>
            <a:off x="2334388" y="2161837"/>
            <a:ext cx="487260" cy="393953"/>
          </a:xfrm>
          <a:prstGeom prst="rect">
            <a:avLst/>
          </a:prstGeom>
          <a:ln w="0">
            <a:noFill/>
          </a:ln>
        </p:spPr>
      </p:pic>
      <p:pic>
        <p:nvPicPr>
          <p:cNvPr id="13" name="Picture 12">
            <a:extLst>
              <a:ext uri="{FF2B5EF4-FFF2-40B4-BE49-F238E27FC236}">
                <a16:creationId xmlns:a16="http://schemas.microsoft.com/office/drawing/2014/main" id="{66F1707D-2E71-4DB0-83D2-ED1D3B4C8CE8}"/>
              </a:ext>
            </a:extLst>
          </p:cNvPr>
          <p:cNvPicPr/>
          <p:nvPr/>
        </p:nvPicPr>
        <p:blipFill>
          <a:blip r:embed="rId6"/>
          <a:stretch/>
        </p:blipFill>
        <p:spPr>
          <a:xfrm>
            <a:off x="2091798" y="2457313"/>
            <a:ext cx="451671" cy="419918"/>
          </a:xfrm>
          <a:prstGeom prst="rect">
            <a:avLst/>
          </a:prstGeom>
          <a:ln w="0">
            <a:noFill/>
          </a:ln>
        </p:spPr>
      </p:pic>
      <p:pic>
        <p:nvPicPr>
          <p:cNvPr id="14" name="Picture 13">
            <a:extLst>
              <a:ext uri="{FF2B5EF4-FFF2-40B4-BE49-F238E27FC236}">
                <a16:creationId xmlns:a16="http://schemas.microsoft.com/office/drawing/2014/main" id="{AEA6978C-756F-444F-8CB5-6A1AFCB6AEEA}"/>
              </a:ext>
            </a:extLst>
          </p:cNvPr>
          <p:cNvPicPr/>
          <p:nvPr/>
        </p:nvPicPr>
        <p:blipFill>
          <a:blip r:embed="rId7"/>
          <a:stretch/>
        </p:blipFill>
        <p:spPr>
          <a:xfrm>
            <a:off x="1848805" y="2797819"/>
            <a:ext cx="474725" cy="401174"/>
          </a:xfrm>
          <a:prstGeom prst="rect">
            <a:avLst/>
          </a:prstGeom>
          <a:ln w="0">
            <a:noFill/>
          </a:ln>
        </p:spPr>
      </p:pic>
      <p:pic>
        <p:nvPicPr>
          <p:cNvPr id="15" name="Picture 14">
            <a:extLst>
              <a:ext uri="{FF2B5EF4-FFF2-40B4-BE49-F238E27FC236}">
                <a16:creationId xmlns:a16="http://schemas.microsoft.com/office/drawing/2014/main" id="{F676AA90-F415-408A-B3BD-ECDC02710F81}"/>
              </a:ext>
            </a:extLst>
          </p:cNvPr>
          <p:cNvPicPr/>
          <p:nvPr/>
        </p:nvPicPr>
        <p:blipFill>
          <a:blip r:embed="rId8"/>
          <a:stretch/>
        </p:blipFill>
        <p:spPr>
          <a:xfrm>
            <a:off x="1614116" y="3134003"/>
            <a:ext cx="505914" cy="393840"/>
          </a:xfrm>
          <a:prstGeom prst="rect">
            <a:avLst/>
          </a:prstGeom>
          <a:ln w="0">
            <a:noFill/>
          </a:ln>
        </p:spPr>
      </p:pic>
      <p:pic>
        <p:nvPicPr>
          <p:cNvPr id="16" name="Picture 15">
            <a:extLst>
              <a:ext uri="{FF2B5EF4-FFF2-40B4-BE49-F238E27FC236}">
                <a16:creationId xmlns:a16="http://schemas.microsoft.com/office/drawing/2014/main" id="{50DE49E3-7B49-42BC-BBE7-79E103B28DF9}"/>
              </a:ext>
            </a:extLst>
          </p:cNvPr>
          <p:cNvPicPr/>
          <p:nvPr/>
        </p:nvPicPr>
        <p:blipFill>
          <a:blip r:embed="rId9"/>
          <a:stretch/>
        </p:blipFill>
        <p:spPr>
          <a:xfrm>
            <a:off x="1413703" y="3438807"/>
            <a:ext cx="462469" cy="393840"/>
          </a:xfrm>
          <a:prstGeom prst="rect">
            <a:avLst/>
          </a:prstGeom>
          <a:ln w="0">
            <a:noFill/>
          </a:ln>
        </p:spPr>
      </p:pic>
      <p:sp>
        <p:nvSpPr>
          <p:cNvPr id="23" name="TextShape 7">
            <a:extLst>
              <a:ext uri="{FF2B5EF4-FFF2-40B4-BE49-F238E27FC236}">
                <a16:creationId xmlns:a16="http://schemas.microsoft.com/office/drawing/2014/main" id="{BC1A0BE4-1A0C-4575-A2CC-3C2DF6D838EC}"/>
              </a:ext>
            </a:extLst>
          </p:cNvPr>
          <p:cNvSpPr txBox="1"/>
          <p:nvPr/>
        </p:nvSpPr>
        <p:spPr>
          <a:xfrm>
            <a:off x="745926" y="1812752"/>
            <a:ext cx="1333040" cy="767938"/>
          </a:xfrm>
          <a:prstGeom prst="rect">
            <a:avLst/>
          </a:prstGeom>
          <a:noFill/>
          <a:ln w="0">
            <a:noFill/>
          </a:ln>
        </p:spPr>
        <p:txBody>
          <a:bodyPr lIns="90000" tIns="45000" rIns="90000" bIns="45000">
            <a:noAutofit/>
          </a:bodyPr>
          <a:lstStyle/>
          <a:p>
            <a:pPr algn="ctr"/>
            <a:r>
              <a:rPr lang="en-IN" sz="2600" b="0" strike="noStrike" spc="-1" dirty="0">
                <a:latin typeface="Arial"/>
              </a:rPr>
              <a:t> </a:t>
            </a:r>
            <a:r>
              <a:rPr lang="en-IN" b="0" strike="noStrike" spc="-1" dirty="0" err="1">
                <a:latin typeface="Arial"/>
              </a:rPr>
              <a:t>Unlabeled</a:t>
            </a:r>
            <a:endParaRPr lang="en-IN" b="0" strike="noStrike" spc="-1" dirty="0">
              <a:latin typeface="Arial"/>
            </a:endParaRPr>
          </a:p>
          <a:p>
            <a:pPr algn="ctr"/>
            <a:r>
              <a:rPr lang="en-IN" b="0" strike="noStrike" spc="-1" dirty="0">
                <a:latin typeface="Arial"/>
              </a:rPr>
              <a:t>   Data</a:t>
            </a:r>
          </a:p>
        </p:txBody>
      </p:sp>
      <p:sp>
        <p:nvSpPr>
          <p:cNvPr id="29" name="CustomShape 13">
            <a:extLst>
              <a:ext uri="{FF2B5EF4-FFF2-40B4-BE49-F238E27FC236}">
                <a16:creationId xmlns:a16="http://schemas.microsoft.com/office/drawing/2014/main" id="{1612BFB8-F448-4084-86D3-7E2632A3CD98}"/>
              </a:ext>
            </a:extLst>
          </p:cNvPr>
          <p:cNvSpPr/>
          <p:nvPr/>
        </p:nvSpPr>
        <p:spPr>
          <a:xfrm>
            <a:off x="4382639" y="3474524"/>
            <a:ext cx="74571" cy="532978"/>
          </a:xfrm>
          <a:prstGeom prst="rect">
            <a:avLst/>
          </a:prstGeom>
          <a:solidFill>
            <a:schemeClr val="accent4">
              <a:lumMod val="75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40" name="CustomShape 24">
            <a:extLst>
              <a:ext uri="{FF2B5EF4-FFF2-40B4-BE49-F238E27FC236}">
                <a16:creationId xmlns:a16="http://schemas.microsoft.com/office/drawing/2014/main" id="{A05C4763-9D4E-473A-9D01-70ED7AB6BFDE}"/>
              </a:ext>
            </a:extLst>
          </p:cNvPr>
          <p:cNvSpPr/>
          <p:nvPr/>
        </p:nvSpPr>
        <p:spPr>
          <a:xfrm>
            <a:off x="6303697" y="2641461"/>
            <a:ext cx="1699535" cy="1153788"/>
          </a:xfrm>
          <a:prstGeom prst="rect">
            <a:avLst/>
          </a:prstGeom>
          <a:solidFill>
            <a:srgbClr val="B2B2B2"/>
          </a:solidFill>
          <a:ln w="38160">
            <a:solidFill>
              <a:srgbClr val="000000"/>
            </a:solidFill>
            <a:round/>
          </a:ln>
        </p:spPr>
        <p:style>
          <a:lnRef idx="0">
            <a:scrgbClr r="0" g="0" b="0"/>
          </a:lnRef>
          <a:fillRef idx="0">
            <a:scrgbClr r="0" g="0" b="0"/>
          </a:fillRef>
          <a:effectRef idx="0">
            <a:scrgbClr r="0" g="0" b="0"/>
          </a:effectRef>
          <a:fontRef idx="minor"/>
        </p:style>
        <p:txBody>
          <a:bodyPr/>
          <a:lstStyle/>
          <a:p>
            <a:endParaRPr lang="en-IN" dirty="0"/>
          </a:p>
        </p:txBody>
      </p:sp>
      <p:sp>
        <p:nvSpPr>
          <p:cNvPr id="41" name="TextShape 25">
            <a:extLst>
              <a:ext uri="{FF2B5EF4-FFF2-40B4-BE49-F238E27FC236}">
                <a16:creationId xmlns:a16="http://schemas.microsoft.com/office/drawing/2014/main" id="{9AB077CA-173A-4D06-BA9B-0A90CCFFD5C8}"/>
              </a:ext>
            </a:extLst>
          </p:cNvPr>
          <p:cNvSpPr txBox="1"/>
          <p:nvPr/>
        </p:nvSpPr>
        <p:spPr>
          <a:xfrm>
            <a:off x="6184159" y="3302544"/>
            <a:ext cx="1893645" cy="520536"/>
          </a:xfrm>
          <a:prstGeom prst="rect">
            <a:avLst/>
          </a:prstGeom>
          <a:noFill/>
          <a:ln w="0">
            <a:noFill/>
          </a:ln>
        </p:spPr>
        <p:txBody>
          <a:bodyPr lIns="90000" tIns="45000" rIns="90000" bIns="45000">
            <a:noAutofit/>
          </a:bodyPr>
          <a:lstStyle/>
          <a:p>
            <a:pPr algn="ctr"/>
            <a:r>
              <a:rPr lang="en-IN" sz="1400" b="0" strike="noStrike" spc="-1" dirty="0">
                <a:latin typeface="Arial"/>
              </a:rPr>
              <a:t>ML Algorithm</a:t>
            </a:r>
          </a:p>
          <a:p>
            <a:pPr algn="ctr"/>
            <a:r>
              <a:rPr lang="en-IN" sz="1400" spc="-1" dirty="0">
                <a:latin typeface="Arial"/>
              </a:rPr>
              <a:t> (outputs a clustering)</a:t>
            </a:r>
            <a:endParaRPr lang="en-IN" sz="1400" b="0" strike="noStrike" spc="-1" dirty="0">
              <a:latin typeface="Arial"/>
            </a:endParaRPr>
          </a:p>
        </p:txBody>
      </p:sp>
      <p:sp>
        <p:nvSpPr>
          <p:cNvPr id="42" name="CustomShape 26">
            <a:extLst>
              <a:ext uri="{FF2B5EF4-FFF2-40B4-BE49-F238E27FC236}">
                <a16:creationId xmlns:a16="http://schemas.microsoft.com/office/drawing/2014/main" id="{B5B41828-EB83-4944-846D-A6D9728430C3}"/>
              </a:ext>
            </a:extLst>
          </p:cNvPr>
          <p:cNvSpPr/>
          <p:nvPr/>
        </p:nvSpPr>
        <p:spPr>
          <a:xfrm rot="5456400">
            <a:off x="6864651" y="4125764"/>
            <a:ext cx="517229" cy="205843"/>
          </a:xfrm>
          <a:custGeom>
            <a:avLst/>
            <a:gdLst/>
            <a:ahLst/>
            <a:cxnLst/>
            <a:rect l="0" t="0" r="r" b="b"/>
            <a:pathLst>
              <a:path w="4699" h="1880">
                <a:moveTo>
                  <a:pt x="0" y="474"/>
                </a:moveTo>
                <a:lnTo>
                  <a:pt x="3523" y="469"/>
                </a:lnTo>
                <a:lnTo>
                  <a:pt x="3522" y="0"/>
                </a:lnTo>
                <a:lnTo>
                  <a:pt x="4698" y="939"/>
                </a:lnTo>
                <a:lnTo>
                  <a:pt x="3523" y="1879"/>
                </a:lnTo>
                <a:lnTo>
                  <a:pt x="3523" y="1409"/>
                </a:lnTo>
                <a:lnTo>
                  <a:pt x="2" y="1413"/>
                </a:lnTo>
                <a:lnTo>
                  <a:pt x="0" y="474"/>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1" name="CustomShape 13">
            <a:extLst>
              <a:ext uri="{FF2B5EF4-FFF2-40B4-BE49-F238E27FC236}">
                <a16:creationId xmlns:a16="http://schemas.microsoft.com/office/drawing/2014/main" id="{AC943A8B-EDF2-416F-B60E-8C3C3998B1EE}"/>
              </a:ext>
            </a:extLst>
          </p:cNvPr>
          <p:cNvSpPr/>
          <p:nvPr/>
        </p:nvSpPr>
        <p:spPr>
          <a:xfrm>
            <a:off x="4503908" y="3168665"/>
            <a:ext cx="74571" cy="532978"/>
          </a:xfrm>
          <a:prstGeom prst="rect">
            <a:avLst/>
          </a:prstGeom>
          <a:solidFill>
            <a:srgbClr val="0070C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2" name="CustomShape 13">
            <a:extLst>
              <a:ext uri="{FF2B5EF4-FFF2-40B4-BE49-F238E27FC236}">
                <a16:creationId xmlns:a16="http://schemas.microsoft.com/office/drawing/2014/main" id="{8C550C72-051A-4F72-9EB3-2066351997AF}"/>
              </a:ext>
            </a:extLst>
          </p:cNvPr>
          <p:cNvSpPr/>
          <p:nvPr/>
        </p:nvSpPr>
        <p:spPr>
          <a:xfrm>
            <a:off x="4631538" y="2810536"/>
            <a:ext cx="74571" cy="532978"/>
          </a:xfrm>
          <a:prstGeom prst="rect">
            <a:avLst/>
          </a:prstGeom>
          <a:solidFill>
            <a:srgbClr val="FF0000"/>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3" name="CustomShape 13">
            <a:extLst>
              <a:ext uri="{FF2B5EF4-FFF2-40B4-BE49-F238E27FC236}">
                <a16:creationId xmlns:a16="http://schemas.microsoft.com/office/drawing/2014/main" id="{898F5D3C-195D-4597-8A65-CA24059F042B}"/>
              </a:ext>
            </a:extLst>
          </p:cNvPr>
          <p:cNvSpPr/>
          <p:nvPr/>
        </p:nvSpPr>
        <p:spPr>
          <a:xfrm>
            <a:off x="4774895" y="2465428"/>
            <a:ext cx="74571" cy="532978"/>
          </a:xfrm>
          <a:prstGeom prst="rect">
            <a:avLst/>
          </a:prstGeom>
          <a:solidFill>
            <a:schemeClr val="accent4">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4" name="CustomShape 13">
            <a:extLst>
              <a:ext uri="{FF2B5EF4-FFF2-40B4-BE49-F238E27FC236}">
                <a16:creationId xmlns:a16="http://schemas.microsoft.com/office/drawing/2014/main" id="{AB601A5C-4E4B-4C72-9B29-5F77226B9512}"/>
              </a:ext>
            </a:extLst>
          </p:cNvPr>
          <p:cNvSpPr/>
          <p:nvPr/>
        </p:nvSpPr>
        <p:spPr>
          <a:xfrm>
            <a:off x="4891288" y="2095736"/>
            <a:ext cx="74571" cy="532978"/>
          </a:xfrm>
          <a:prstGeom prst="rect">
            <a:avLst/>
          </a:prstGeom>
          <a:solidFill>
            <a:schemeClr val="accent5"/>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65" name="CustomShape 13">
            <a:extLst>
              <a:ext uri="{FF2B5EF4-FFF2-40B4-BE49-F238E27FC236}">
                <a16:creationId xmlns:a16="http://schemas.microsoft.com/office/drawing/2014/main" id="{FC1E62D9-4AE3-47D0-A635-F24B2E7E8C73}"/>
              </a:ext>
            </a:extLst>
          </p:cNvPr>
          <p:cNvSpPr/>
          <p:nvPr/>
        </p:nvSpPr>
        <p:spPr>
          <a:xfrm>
            <a:off x="5031452" y="1681199"/>
            <a:ext cx="74571" cy="532978"/>
          </a:xfrm>
          <a:prstGeom prst="rect">
            <a:avLst/>
          </a:prstGeom>
          <a:solidFill>
            <a:schemeClr val="accent2">
              <a:lumMod val="40000"/>
              <a:lumOff val="60000"/>
            </a:schemeClr>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72" name="CustomShape 22">
            <a:extLst>
              <a:ext uri="{FF2B5EF4-FFF2-40B4-BE49-F238E27FC236}">
                <a16:creationId xmlns:a16="http://schemas.microsoft.com/office/drawing/2014/main" id="{BE481459-1DCF-4F1C-A4C9-89CF63CC05DA}"/>
              </a:ext>
            </a:extLst>
          </p:cNvPr>
          <p:cNvSpPr/>
          <p:nvPr/>
        </p:nvSpPr>
        <p:spPr>
          <a:xfrm>
            <a:off x="5482163" y="2903152"/>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54" name="TextBox 53">
            <a:extLst>
              <a:ext uri="{FF2B5EF4-FFF2-40B4-BE49-F238E27FC236}">
                <a16:creationId xmlns:a16="http://schemas.microsoft.com/office/drawing/2014/main" id="{AC0B2FDF-A92B-41D0-9601-7ED9F1C8DD67}"/>
              </a:ext>
            </a:extLst>
          </p:cNvPr>
          <p:cNvSpPr txBox="1"/>
          <p:nvPr/>
        </p:nvSpPr>
        <p:spPr>
          <a:xfrm>
            <a:off x="0" y="6565207"/>
            <a:ext cx="3082895" cy="246221"/>
          </a:xfrm>
          <a:prstGeom prst="rect">
            <a:avLst/>
          </a:prstGeom>
          <a:noFill/>
        </p:spPr>
        <p:txBody>
          <a:bodyPr wrap="none" rtlCol="0">
            <a:spAutoFit/>
          </a:bodyPr>
          <a:lstStyle/>
          <a:p>
            <a:r>
              <a:rPr lang="en-IN" sz="1000" dirty="0">
                <a:hlinkClick r:id="rId10"/>
              </a:rPr>
              <a:t>https://www.pinclipart.com/</a:t>
            </a:r>
            <a:r>
              <a:rPr lang="en-IN" sz="1000" dirty="0"/>
              <a:t>, </a:t>
            </a:r>
            <a:r>
              <a:rPr lang="en-IN" sz="1000" dirty="0">
                <a:hlinkClick r:id="rId11"/>
              </a:rPr>
              <a:t>http://www.pngtree.com</a:t>
            </a:r>
            <a:r>
              <a:rPr lang="en-IN" sz="1000" dirty="0"/>
              <a:t> </a:t>
            </a:r>
          </a:p>
        </p:txBody>
      </p:sp>
      <p:pic>
        <p:nvPicPr>
          <p:cNvPr id="56" name="Picture 55" descr="A picture containing wheel&#10;&#10;Description automatically generated">
            <a:extLst>
              <a:ext uri="{FF2B5EF4-FFF2-40B4-BE49-F238E27FC236}">
                <a16:creationId xmlns:a16="http://schemas.microsoft.com/office/drawing/2014/main" id="{1F50F2AD-F31C-4DE0-A9F3-00712042DA3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99370" y="2666613"/>
            <a:ext cx="1062830" cy="750623"/>
          </a:xfrm>
          <a:prstGeom prst="rect">
            <a:avLst/>
          </a:prstGeom>
        </p:spPr>
      </p:pic>
      <p:pic>
        <p:nvPicPr>
          <p:cNvPr id="53" name="Picture 52">
            <a:extLst>
              <a:ext uri="{FF2B5EF4-FFF2-40B4-BE49-F238E27FC236}">
                <a16:creationId xmlns:a16="http://schemas.microsoft.com/office/drawing/2014/main" id="{5AA50184-1331-4C3C-9474-E9E0F2FEE1D7}"/>
              </a:ext>
            </a:extLst>
          </p:cNvPr>
          <p:cNvPicPr>
            <a:picLocks noChangeAspect="1"/>
          </p:cNvPicPr>
          <p:nvPr/>
        </p:nvPicPr>
        <p:blipFill>
          <a:blip r:embed="rId13"/>
          <a:stretch>
            <a:fillRect/>
          </a:stretch>
        </p:blipFill>
        <p:spPr>
          <a:xfrm>
            <a:off x="10728463" y="1023925"/>
            <a:ext cx="1010687" cy="965223"/>
          </a:xfrm>
          <a:prstGeom prst="rect">
            <a:avLst/>
          </a:prstGeom>
        </p:spPr>
      </p:pic>
      <p:sp>
        <p:nvSpPr>
          <p:cNvPr id="55" name="Speech Bubble: Rectangle 54">
            <a:extLst>
              <a:ext uri="{FF2B5EF4-FFF2-40B4-BE49-F238E27FC236}">
                <a16:creationId xmlns:a16="http://schemas.microsoft.com/office/drawing/2014/main" id="{AF2A1CFB-5240-49E5-BEC9-373D7B0D92B5}"/>
              </a:ext>
            </a:extLst>
          </p:cNvPr>
          <p:cNvSpPr/>
          <p:nvPr/>
        </p:nvSpPr>
        <p:spPr>
          <a:xfrm>
            <a:off x="7447403" y="1163234"/>
            <a:ext cx="2941503" cy="821500"/>
          </a:xfrm>
          <a:prstGeom prst="wedgeRectCallout">
            <a:avLst>
              <a:gd name="adj1" fmla="val 70940"/>
              <a:gd name="adj2" fmla="val -1458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Note: This example is for the problem of </a:t>
            </a:r>
            <a:r>
              <a:rPr lang="en-IN" sz="1600" dirty="0">
                <a:solidFill>
                  <a:srgbClr val="FF0000"/>
                </a:solidFill>
              </a:rPr>
              <a:t>data clustering</a:t>
            </a:r>
            <a:r>
              <a:rPr lang="en-IN" sz="1600" dirty="0">
                <a:solidFill>
                  <a:schemeClr val="tx1"/>
                </a:solidFill>
              </a:rPr>
              <a:t>, an unsupervised learning problem</a:t>
            </a:r>
          </a:p>
        </p:txBody>
      </p:sp>
      <p:sp>
        <p:nvSpPr>
          <p:cNvPr id="73" name="TextShape 21">
            <a:extLst>
              <a:ext uri="{FF2B5EF4-FFF2-40B4-BE49-F238E27FC236}">
                <a16:creationId xmlns:a16="http://schemas.microsoft.com/office/drawing/2014/main" id="{68481D5E-33AD-4993-962D-511D9C3FA476}"/>
              </a:ext>
            </a:extLst>
          </p:cNvPr>
          <p:cNvSpPr txBox="1"/>
          <p:nvPr/>
        </p:nvSpPr>
        <p:spPr>
          <a:xfrm>
            <a:off x="3117053" y="3096347"/>
            <a:ext cx="1005685" cy="539380"/>
          </a:xfrm>
          <a:prstGeom prst="rect">
            <a:avLst/>
          </a:prstGeom>
          <a:noFill/>
          <a:ln w="0">
            <a:noFill/>
          </a:ln>
        </p:spPr>
        <p:txBody>
          <a:bodyPr lIns="90000" tIns="45000" rIns="90000" bIns="45000">
            <a:noAutofit/>
          </a:bodyPr>
          <a:lstStyle/>
          <a:p>
            <a:r>
              <a:rPr lang="en-IN" sz="1400" b="0" strike="noStrike" spc="-1" dirty="0">
                <a:latin typeface="Arial"/>
              </a:rPr>
              <a:t> “Feature”</a:t>
            </a:r>
          </a:p>
          <a:p>
            <a:r>
              <a:rPr lang="en-IN" sz="1400" b="0" strike="noStrike" spc="-1" dirty="0">
                <a:latin typeface="Arial"/>
              </a:rPr>
              <a:t>Extraction</a:t>
            </a:r>
          </a:p>
        </p:txBody>
      </p:sp>
      <p:sp>
        <p:nvSpPr>
          <p:cNvPr id="79" name="CustomShape 22">
            <a:extLst>
              <a:ext uri="{FF2B5EF4-FFF2-40B4-BE49-F238E27FC236}">
                <a16:creationId xmlns:a16="http://schemas.microsoft.com/office/drawing/2014/main" id="{2229C921-0FA5-4D08-B85B-5920E591977A}"/>
              </a:ext>
            </a:extLst>
          </p:cNvPr>
          <p:cNvSpPr/>
          <p:nvPr/>
        </p:nvSpPr>
        <p:spPr>
          <a:xfrm>
            <a:off x="3307888" y="2886747"/>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82" name="Picture 81">
            <a:extLst>
              <a:ext uri="{FF2B5EF4-FFF2-40B4-BE49-F238E27FC236}">
                <a16:creationId xmlns:a16="http://schemas.microsoft.com/office/drawing/2014/main" id="{9538C4F8-C00C-44F8-8212-16F940A6EC25}"/>
              </a:ext>
            </a:extLst>
          </p:cNvPr>
          <p:cNvPicPr/>
          <p:nvPr/>
        </p:nvPicPr>
        <p:blipFill>
          <a:blip r:embed="rId7"/>
          <a:stretch/>
        </p:blipFill>
        <p:spPr>
          <a:xfrm>
            <a:off x="6165891" y="4607786"/>
            <a:ext cx="474725" cy="401174"/>
          </a:xfrm>
          <a:prstGeom prst="rect">
            <a:avLst/>
          </a:prstGeom>
          <a:ln w="0">
            <a:noFill/>
          </a:ln>
        </p:spPr>
      </p:pic>
      <p:pic>
        <p:nvPicPr>
          <p:cNvPr id="84" name="Picture 83">
            <a:extLst>
              <a:ext uri="{FF2B5EF4-FFF2-40B4-BE49-F238E27FC236}">
                <a16:creationId xmlns:a16="http://schemas.microsoft.com/office/drawing/2014/main" id="{3D939427-9C11-493F-95BE-A12066A50EE8}"/>
              </a:ext>
            </a:extLst>
          </p:cNvPr>
          <p:cNvPicPr/>
          <p:nvPr/>
        </p:nvPicPr>
        <p:blipFill>
          <a:blip r:embed="rId8"/>
          <a:stretch/>
        </p:blipFill>
        <p:spPr>
          <a:xfrm>
            <a:off x="5931202" y="4943970"/>
            <a:ext cx="505914" cy="393840"/>
          </a:xfrm>
          <a:prstGeom prst="rect">
            <a:avLst/>
          </a:prstGeom>
          <a:ln w="0">
            <a:noFill/>
          </a:ln>
        </p:spPr>
      </p:pic>
      <p:pic>
        <p:nvPicPr>
          <p:cNvPr id="90" name="Picture 89">
            <a:extLst>
              <a:ext uri="{FF2B5EF4-FFF2-40B4-BE49-F238E27FC236}">
                <a16:creationId xmlns:a16="http://schemas.microsoft.com/office/drawing/2014/main" id="{07871056-A8E6-4EE1-97A6-58CD87D11DCD}"/>
              </a:ext>
            </a:extLst>
          </p:cNvPr>
          <p:cNvPicPr/>
          <p:nvPr/>
        </p:nvPicPr>
        <p:blipFill>
          <a:blip r:embed="rId9"/>
          <a:stretch/>
        </p:blipFill>
        <p:spPr>
          <a:xfrm>
            <a:off x="5730789" y="5248774"/>
            <a:ext cx="462469" cy="393840"/>
          </a:xfrm>
          <a:prstGeom prst="rect">
            <a:avLst/>
          </a:prstGeom>
          <a:ln w="0">
            <a:noFill/>
          </a:ln>
        </p:spPr>
      </p:pic>
      <p:pic>
        <p:nvPicPr>
          <p:cNvPr id="91" name="Picture 90">
            <a:extLst>
              <a:ext uri="{FF2B5EF4-FFF2-40B4-BE49-F238E27FC236}">
                <a16:creationId xmlns:a16="http://schemas.microsoft.com/office/drawing/2014/main" id="{BBAD47B6-B4A7-4D6B-A66D-A89CFE060D17}"/>
              </a:ext>
            </a:extLst>
          </p:cNvPr>
          <p:cNvPicPr/>
          <p:nvPr/>
        </p:nvPicPr>
        <p:blipFill>
          <a:blip r:embed="rId4"/>
          <a:stretch/>
        </p:blipFill>
        <p:spPr>
          <a:xfrm>
            <a:off x="7662200" y="4664252"/>
            <a:ext cx="494113" cy="418029"/>
          </a:xfrm>
          <a:prstGeom prst="rect">
            <a:avLst/>
          </a:prstGeom>
          <a:ln w="0">
            <a:noFill/>
          </a:ln>
        </p:spPr>
      </p:pic>
      <p:pic>
        <p:nvPicPr>
          <p:cNvPr id="92" name="Picture 91">
            <a:extLst>
              <a:ext uri="{FF2B5EF4-FFF2-40B4-BE49-F238E27FC236}">
                <a16:creationId xmlns:a16="http://schemas.microsoft.com/office/drawing/2014/main" id="{D2DDA42D-8BEF-4D30-AE73-24E8CE717D25}"/>
              </a:ext>
            </a:extLst>
          </p:cNvPr>
          <p:cNvPicPr/>
          <p:nvPr/>
        </p:nvPicPr>
        <p:blipFill>
          <a:blip r:embed="rId5"/>
          <a:stretch/>
        </p:blipFill>
        <p:spPr>
          <a:xfrm>
            <a:off x="7453119" y="5005219"/>
            <a:ext cx="487260" cy="393953"/>
          </a:xfrm>
          <a:prstGeom prst="rect">
            <a:avLst/>
          </a:prstGeom>
          <a:ln w="0">
            <a:noFill/>
          </a:ln>
        </p:spPr>
      </p:pic>
      <p:pic>
        <p:nvPicPr>
          <p:cNvPr id="93" name="Picture 92">
            <a:extLst>
              <a:ext uri="{FF2B5EF4-FFF2-40B4-BE49-F238E27FC236}">
                <a16:creationId xmlns:a16="http://schemas.microsoft.com/office/drawing/2014/main" id="{492F99DB-35FF-43DD-BAD1-9C372805F410}"/>
              </a:ext>
            </a:extLst>
          </p:cNvPr>
          <p:cNvPicPr/>
          <p:nvPr/>
        </p:nvPicPr>
        <p:blipFill>
          <a:blip r:embed="rId6"/>
          <a:stretch/>
        </p:blipFill>
        <p:spPr>
          <a:xfrm>
            <a:off x="7210529" y="5300695"/>
            <a:ext cx="451671" cy="419918"/>
          </a:xfrm>
          <a:prstGeom prst="rect">
            <a:avLst/>
          </a:prstGeom>
          <a:ln w="0">
            <a:noFill/>
          </a:ln>
        </p:spPr>
      </p:pic>
      <p:sp>
        <p:nvSpPr>
          <p:cNvPr id="3" name="Oval 2">
            <a:extLst>
              <a:ext uri="{FF2B5EF4-FFF2-40B4-BE49-F238E27FC236}">
                <a16:creationId xmlns:a16="http://schemas.microsoft.com/office/drawing/2014/main" id="{19DB5395-F675-44E6-9888-BD6C03023F39}"/>
              </a:ext>
            </a:extLst>
          </p:cNvPr>
          <p:cNvSpPr/>
          <p:nvPr/>
        </p:nvSpPr>
        <p:spPr>
          <a:xfrm rot="2007383">
            <a:off x="5750058" y="4279978"/>
            <a:ext cx="809242"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4" name="Oval 93">
            <a:extLst>
              <a:ext uri="{FF2B5EF4-FFF2-40B4-BE49-F238E27FC236}">
                <a16:creationId xmlns:a16="http://schemas.microsoft.com/office/drawing/2014/main" id="{39F6410E-FFCC-41D3-95A0-34E9D92EEFB3}"/>
              </a:ext>
            </a:extLst>
          </p:cNvPr>
          <p:cNvSpPr/>
          <p:nvPr/>
        </p:nvSpPr>
        <p:spPr>
          <a:xfrm rot="2007383">
            <a:off x="7233242" y="4296445"/>
            <a:ext cx="868979" cy="1810033"/>
          </a:xfrm>
          <a:prstGeom prst="ellipse">
            <a:avLst/>
          </a:prstGeom>
          <a:solidFill>
            <a:schemeClr val="accent1">
              <a:alpha val="3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5" name="Picture 4" descr="Clipart Thanksgiving Hand Clip Black And White Stock - Thinking Light Bulb Clip Art - Png Download (950x1015), Png Download">
            <a:extLst>
              <a:ext uri="{FF2B5EF4-FFF2-40B4-BE49-F238E27FC236}">
                <a16:creationId xmlns:a16="http://schemas.microsoft.com/office/drawing/2014/main" id="{E6945D77-C74F-4440-8DDA-DB50095FFB1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6404" y="4975699"/>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96" name="Speech Bubble: Rectangle 95">
            <a:extLst>
              <a:ext uri="{FF2B5EF4-FFF2-40B4-BE49-F238E27FC236}">
                <a16:creationId xmlns:a16="http://schemas.microsoft.com/office/drawing/2014/main" id="{AED79316-F476-44D9-A0F0-D65D06C08FDF}"/>
              </a:ext>
            </a:extLst>
          </p:cNvPr>
          <p:cNvSpPr/>
          <p:nvPr/>
        </p:nvSpPr>
        <p:spPr>
          <a:xfrm>
            <a:off x="1927851" y="4554976"/>
            <a:ext cx="2941503" cy="1038178"/>
          </a:xfrm>
          <a:prstGeom prst="wedgeRectCallout">
            <a:avLst>
              <a:gd name="adj1" fmla="val -62393"/>
              <a:gd name="adj2" fmla="val 4442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rPr>
              <a:t>Does unsupervised learning also have a test phase? That is, can we also predict the cluster of a new test input?</a:t>
            </a:r>
          </a:p>
        </p:txBody>
      </p:sp>
      <p:pic>
        <p:nvPicPr>
          <p:cNvPr id="97" name="Picture 96">
            <a:extLst>
              <a:ext uri="{FF2B5EF4-FFF2-40B4-BE49-F238E27FC236}">
                <a16:creationId xmlns:a16="http://schemas.microsoft.com/office/drawing/2014/main" id="{055AED24-59EE-4FB6-ACFA-F24C0EDA182B}"/>
              </a:ext>
            </a:extLst>
          </p:cNvPr>
          <p:cNvPicPr>
            <a:picLocks noChangeAspect="1"/>
          </p:cNvPicPr>
          <p:nvPr/>
        </p:nvPicPr>
        <p:blipFill>
          <a:blip r:embed="rId13"/>
          <a:stretch>
            <a:fillRect/>
          </a:stretch>
        </p:blipFill>
        <p:spPr>
          <a:xfrm>
            <a:off x="11088072" y="3900446"/>
            <a:ext cx="1010687" cy="965223"/>
          </a:xfrm>
          <a:prstGeom prst="rect">
            <a:avLst/>
          </a:prstGeom>
        </p:spPr>
      </p:pic>
      <p:sp>
        <p:nvSpPr>
          <p:cNvPr id="98" name="Speech Bubble: Rectangle 97">
            <a:extLst>
              <a:ext uri="{FF2B5EF4-FFF2-40B4-BE49-F238E27FC236}">
                <a16:creationId xmlns:a16="http://schemas.microsoft.com/office/drawing/2014/main" id="{76ECFA42-1EE0-4859-97C4-03D5D4F89EE9}"/>
              </a:ext>
            </a:extLst>
          </p:cNvPr>
          <p:cNvSpPr/>
          <p:nvPr/>
        </p:nvSpPr>
        <p:spPr>
          <a:xfrm>
            <a:off x="8523634" y="2902480"/>
            <a:ext cx="3215515" cy="821500"/>
          </a:xfrm>
          <a:prstGeom prst="wedgeRectCallout">
            <a:avLst>
              <a:gd name="adj1" fmla="val 37160"/>
              <a:gd name="adj2" fmla="val 900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Yes. In this example, given a new “test” cat/dog image, we can assign it to the cluster with closer centroid</a:t>
            </a:r>
            <a:endParaRPr lang="en-IN" sz="1600" dirty="0">
              <a:solidFill>
                <a:schemeClr val="tx1"/>
              </a:solidFill>
            </a:endParaRPr>
          </a:p>
        </p:txBody>
      </p:sp>
    </p:spTree>
    <p:custDataLst>
      <p:tags r:id="rId1"/>
    </p:custDataLst>
    <p:extLst>
      <p:ext uri="{BB962C8B-B14F-4D97-AF65-F5344CB8AC3E}">
        <p14:creationId xmlns:p14="http://schemas.microsoft.com/office/powerpoint/2010/main" val="1506593249"/>
      </p:ext>
    </p:extLst>
  </p:cSld>
  <p:clrMapOvr>
    <a:masterClrMapping/>
  </p:clrMapOvr>
  <mc:AlternateContent xmlns:mc="http://schemas.openxmlformats.org/markup-compatibility/2006" xmlns:p14="http://schemas.microsoft.com/office/powerpoint/2010/main">
    <mc:Choice Requires="p14">
      <p:transition spd="slow" p14:dur="2000" advTm="91868"/>
    </mc:Choice>
    <mc:Fallback xmlns="">
      <p:transition spd="slow" advTm="918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down)">
                                      <p:cBhvr>
                                        <p:cTn id="7" dur="500"/>
                                        <p:tgtEl>
                                          <p:spTgt spid="5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down)">
                                      <p:cBhvr>
                                        <p:cTn id="10" dur="500"/>
                                        <p:tgtEl>
                                          <p:spTgt spid="5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par>
                                <p:cTn id="19" presetID="22" presetClass="entr" presetSubtype="4"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down)">
                                      <p:cBhvr>
                                        <p:cTn id="24" dur="500"/>
                                        <p:tgtEl>
                                          <p:spTgt spid="14"/>
                                        </p:tgtEl>
                                      </p:cBhvr>
                                    </p:animEffect>
                                  </p:childTnLst>
                                </p:cTn>
                              </p:par>
                              <p:par>
                                <p:cTn id="25" presetID="22" presetClass="entr" presetSubtype="4"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down)">
                                      <p:cBhvr>
                                        <p:cTn id="27" dur="500"/>
                                        <p:tgtEl>
                                          <p:spTgt spid="15"/>
                                        </p:tgtEl>
                                      </p:cBhvr>
                                    </p:animEffect>
                                  </p:childTnLst>
                                </p:cTn>
                              </p:par>
                              <p:par>
                                <p:cTn id="28" presetID="22" presetClass="entr" presetSubtype="4" fill="hold" nodeType="with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down)">
                                      <p:cBhvr>
                                        <p:cTn id="30" dur="500"/>
                                        <p:tgtEl>
                                          <p:spTgt spid="1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down)">
                                      <p:cBhvr>
                                        <p:cTn id="38" dur="500"/>
                                        <p:tgtEl>
                                          <p:spTgt spid="29"/>
                                        </p:tgtEl>
                                      </p:cBhvr>
                                    </p:animEffect>
                                  </p:childTnLst>
                                </p:cTn>
                              </p:par>
                              <p:par>
                                <p:cTn id="39" presetID="22" presetClass="entr" presetSubtype="4"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wipe(down)">
                                      <p:cBhvr>
                                        <p:cTn id="41" dur="500"/>
                                        <p:tgtEl>
                                          <p:spTgt spid="61"/>
                                        </p:tgtEl>
                                      </p:cBhvr>
                                    </p:animEffect>
                                  </p:childTnLst>
                                </p:cTn>
                              </p:par>
                              <p:par>
                                <p:cTn id="42" presetID="22" presetClass="entr" presetSubtype="4"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wipe(down)">
                                      <p:cBhvr>
                                        <p:cTn id="44" dur="500"/>
                                        <p:tgtEl>
                                          <p:spTgt spid="62"/>
                                        </p:tgtEl>
                                      </p:cBhvr>
                                    </p:animEffect>
                                  </p:childTnLst>
                                </p:cTn>
                              </p:par>
                              <p:par>
                                <p:cTn id="45" presetID="22" presetClass="entr" presetSubtype="4"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wipe(down)">
                                      <p:cBhvr>
                                        <p:cTn id="47" dur="500"/>
                                        <p:tgtEl>
                                          <p:spTgt spid="63"/>
                                        </p:tgtEl>
                                      </p:cBhvr>
                                    </p:animEffect>
                                  </p:childTnLst>
                                </p:cTn>
                              </p:par>
                              <p:par>
                                <p:cTn id="48" presetID="22" presetClass="entr" presetSubtype="4" fill="hold" nodeType="withEffect">
                                  <p:stCondLst>
                                    <p:cond delay="0"/>
                                  </p:stCondLst>
                                  <p:childTnLst>
                                    <p:set>
                                      <p:cBhvr>
                                        <p:cTn id="49" dur="1" fill="hold">
                                          <p:stCondLst>
                                            <p:cond delay="0"/>
                                          </p:stCondLst>
                                        </p:cTn>
                                        <p:tgtEl>
                                          <p:spTgt spid="64"/>
                                        </p:tgtEl>
                                        <p:attrNameLst>
                                          <p:attrName>style.visibility</p:attrName>
                                        </p:attrNameLst>
                                      </p:cBhvr>
                                      <p:to>
                                        <p:strVal val="visible"/>
                                      </p:to>
                                    </p:set>
                                    <p:animEffect transition="in" filter="wipe(down)">
                                      <p:cBhvr>
                                        <p:cTn id="50" dur="500"/>
                                        <p:tgtEl>
                                          <p:spTgt spid="64"/>
                                        </p:tgtEl>
                                      </p:cBhvr>
                                    </p:animEffect>
                                  </p:childTnLst>
                                </p:cTn>
                              </p:par>
                              <p:par>
                                <p:cTn id="51" presetID="22" presetClass="entr" presetSubtype="4" fill="hold" nodeType="with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down)">
                                      <p:cBhvr>
                                        <p:cTn id="53" dur="500"/>
                                        <p:tgtEl>
                                          <p:spTgt spid="65"/>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73"/>
                                        </p:tgtEl>
                                        <p:attrNameLst>
                                          <p:attrName>style.visibility</p:attrName>
                                        </p:attrNameLst>
                                      </p:cBhvr>
                                      <p:to>
                                        <p:strVal val="visible"/>
                                      </p:to>
                                    </p:set>
                                    <p:animEffect transition="in" filter="wipe(down)">
                                      <p:cBhvr>
                                        <p:cTn id="56" dur="500"/>
                                        <p:tgtEl>
                                          <p:spTgt spid="73"/>
                                        </p:tgtEl>
                                      </p:cBhvr>
                                    </p:animEffect>
                                  </p:childTnLst>
                                </p:cTn>
                              </p:par>
                              <p:par>
                                <p:cTn id="57" presetID="22" presetClass="entr" presetSubtype="4" fill="hold" nodeType="withEffect">
                                  <p:stCondLst>
                                    <p:cond delay="0"/>
                                  </p:stCondLst>
                                  <p:childTnLst>
                                    <p:set>
                                      <p:cBhvr>
                                        <p:cTn id="58" dur="1" fill="hold">
                                          <p:stCondLst>
                                            <p:cond delay="0"/>
                                          </p:stCondLst>
                                        </p:cTn>
                                        <p:tgtEl>
                                          <p:spTgt spid="79"/>
                                        </p:tgtEl>
                                        <p:attrNameLst>
                                          <p:attrName>style.visibility</p:attrName>
                                        </p:attrNameLst>
                                      </p:cBhvr>
                                      <p:to>
                                        <p:strVal val="visible"/>
                                      </p:to>
                                    </p:set>
                                    <p:animEffect transition="in" filter="wipe(down)">
                                      <p:cBhvr>
                                        <p:cTn id="59" dur="500"/>
                                        <p:tgtEl>
                                          <p:spTgt spid="7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nodeType="clickEffect">
                                  <p:stCondLst>
                                    <p:cond delay="0"/>
                                  </p:stCondLst>
                                  <p:childTnLst>
                                    <p:set>
                                      <p:cBhvr>
                                        <p:cTn id="63" dur="1" fill="hold">
                                          <p:stCondLst>
                                            <p:cond delay="0"/>
                                          </p:stCondLst>
                                        </p:cTn>
                                        <p:tgtEl>
                                          <p:spTgt spid="72"/>
                                        </p:tgtEl>
                                        <p:attrNameLst>
                                          <p:attrName>style.visibility</p:attrName>
                                        </p:attrNameLst>
                                      </p:cBhvr>
                                      <p:to>
                                        <p:strVal val="visible"/>
                                      </p:to>
                                    </p:set>
                                    <p:animEffect transition="in" filter="wipe(down)">
                                      <p:cBhvr>
                                        <p:cTn id="64" dur="500"/>
                                        <p:tgtEl>
                                          <p:spTgt spid="72"/>
                                        </p:tgtEl>
                                      </p:cBhvr>
                                    </p:animEffect>
                                  </p:childTnLst>
                                </p:cTn>
                              </p:par>
                              <p:par>
                                <p:cTn id="65" presetID="22" presetClass="entr" presetSubtype="4" fill="hold" nodeType="withEffect">
                                  <p:stCondLst>
                                    <p:cond delay="0"/>
                                  </p:stCondLst>
                                  <p:childTnLst>
                                    <p:set>
                                      <p:cBhvr>
                                        <p:cTn id="66" dur="1" fill="hold">
                                          <p:stCondLst>
                                            <p:cond delay="0"/>
                                          </p:stCondLst>
                                        </p:cTn>
                                        <p:tgtEl>
                                          <p:spTgt spid="56"/>
                                        </p:tgtEl>
                                        <p:attrNameLst>
                                          <p:attrName>style.visibility</p:attrName>
                                        </p:attrNameLst>
                                      </p:cBhvr>
                                      <p:to>
                                        <p:strVal val="visible"/>
                                      </p:to>
                                    </p:set>
                                    <p:animEffect transition="in" filter="wipe(down)">
                                      <p:cBhvr>
                                        <p:cTn id="67" dur="500"/>
                                        <p:tgtEl>
                                          <p:spTgt spid="56"/>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41"/>
                                        </p:tgtEl>
                                        <p:attrNameLst>
                                          <p:attrName>style.visibility</p:attrName>
                                        </p:attrNameLst>
                                      </p:cBhvr>
                                      <p:to>
                                        <p:strVal val="visible"/>
                                      </p:to>
                                    </p:set>
                                    <p:animEffect transition="in" filter="wipe(down)">
                                      <p:cBhvr>
                                        <p:cTn id="70" dur="500"/>
                                        <p:tgtEl>
                                          <p:spTgt spid="4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grpId="0" nodeType="clickEffect">
                                  <p:stCondLst>
                                    <p:cond delay="0"/>
                                  </p:stCondLst>
                                  <p:childTnLst>
                                    <p:set>
                                      <p:cBhvr>
                                        <p:cTn id="77" dur="1" fill="hold">
                                          <p:stCondLst>
                                            <p:cond delay="0"/>
                                          </p:stCondLst>
                                        </p:cTn>
                                        <p:tgtEl>
                                          <p:spTgt spid="3"/>
                                        </p:tgtEl>
                                        <p:attrNameLst>
                                          <p:attrName>style.visibility</p:attrName>
                                        </p:attrNameLst>
                                      </p:cBhvr>
                                      <p:to>
                                        <p:strVal val="visible"/>
                                      </p:to>
                                    </p:set>
                                    <p:animEffect transition="in" filter="wipe(down)">
                                      <p:cBhvr>
                                        <p:cTn id="78" dur="500"/>
                                        <p:tgtEl>
                                          <p:spTgt spid="3"/>
                                        </p:tgtEl>
                                      </p:cBhvr>
                                    </p:animEffect>
                                  </p:childTnLst>
                                </p:cTn>
                              </p:par>
                              <p:par>
                                <p:cTn id="79" presetID="22" presetClass="entr" presetSubtype="4"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animEffect transition="in" filter="wipe(down)">
                                      <p:cBhvr>
                                        <p:cTn id="81" dur="500"/>
                                        <p:tgtEl>
                                          <p:spTgt spid="4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94"/>
                                        </p:tgtEl>
                                        <p:attrNameLst>
                                          <p:attrName>style.visibility</p:attrName>
                                        </p:attrNameLst>
                                      </p:cBhvr>
                                      <p:to>
                                        <p:strVal val="visible"/>
                                      </p:to>
                                    </p:set>
                                    <p:animEffect transition="in" filter="wipe(down)">
                                      <p:cBhvr>
                                        <p:cTn id="84" dur="500"/>
                                        <p:tgtEl>
                                          <p:spTgt spid="94"/>
                                        </p:tgtEl>
                                      </p:cBhvr>
                                    </p:animEffect>
                                  </p:childTnLst>
                                </p:cTn>
                              </p:par>
                              <p:par>
                                <p:cTn id="85" presetID="22" presetClass="entr" presetSubtype="4" fill="hold" nodeType="withEffect">
                                  <p:stCondLst>
                                    <p:cond delay="0"/>
                                  </p:stCondLst>
                                  <p:childTnLst>
                                    <p:set>
                                      <p:cBhvr>
                                        <p:cTn id="86" dur="1" fill="hold">
                                          <p:stCondLst>
                                            <p:cond delay="0"/>
                                          </p:stCondLst>
                                        </p:cTn>
                                        <p:tgtEl>
                                          <p:spTgt spid="82"/>
                                        </p:tgtEl>
                                        <p:attrNameLst>
                                          <p:attrName>style.visibility</p:attrName>
                                        </p:attrNameLst>
                                      </p:cBhvr>
                                      <p:to>
                                        <p:strVal val="visible"/>
                                      </p:to>
                                    </p:set>
                                    <p:animEffect transition="in" filter="wipe(down)">
                                      <p:cBhvr>
                                        <p:cTn id="87" dur="500"/>
                                        <p:tgtEl>
                                          <p:spTgt spid="82"/>
                                        </p:tgtEl>
                                      </p:cBhvr>
                                    </p:animEffect>
                                  </p:childTnLst>
                                </p:cTn>
                              </p:par>
                              <p:par>
                                <p:cTn id="88" presetID="22" presetClass="entr" presetSubtype="4" fill="hold" nodeType="withEffect">
                                  <p:stCondLst>
                                    <p:cond delay="0"/>
                                  </p:stCondLst>
                                  <p:childTnLst>
                                    <p:set>
                                      <p:cBhvr>
                                        <p:cTn id="89" dur="1" fill="hold">
                                          <p:stCondLst>
                                            <p:cond delay="0"/>
                                          </p:stCondLst>
                                        </p:cTn>
                                        <p:tgtEl>
                                          <p:spTgt spid="84"/>
                                        </p:tgtEl>
                                        <p:attrNameLst>
                                          <p:attrName>style.visibility</p:attrName>
                                        </p:attrNameLst>
                                      </p:cBhvr>
                                      <p:to>
                                        <p:strVal val="visible"/>
                                      </p:to>
                                    </p:set>
                                    <p:animEffect transition="in" filter="wipe(down)">
                                      <p:cBhvr>
                                        <p:cTn id="90" dur="500"/>
                                        <p:tgtEl>
                                          <p:spTgt spid="84"/>
                                        </p:tgtEl>
                                      </p:cBhvr>
                                    </p:animEffect>
                                  </p:childTnLst>
                                </p:cTn>
                              </p:par>
                              <p:par>
                                <p:cTn id="91" presetID="22" presetClass="entr" presetSubtype="4" fill="hold" nodeType="withEffect">
                                  <p:stCondLst>
                                    <p:cond delay="0"/>
                                  </p:stCondLst>
                                  <p:childTnLst>
                                    <p:set>
                                      <p:cBhvr>
                                        <p:cTn id="92" dur="1" fill="hold">
                                          <p:stCondLst>
                                            <p:cond delay="0"/>
                                          </p:stCondLst>
                                        </p:cTn>
                                        <p:tgtEl>
                                          <p:spTgt spid="90"/>
                                        </p:tgtEl>
                                        <p:attrNameLst>
                                          <p:attrName>style.visibility</p:attrName>
                                        </p:attrNameLst>
                                      </p:cBhvr>
                                      <p:to>
                                        <p:strVal val="visible"/>
                                      </p:to>
                                    </p:set>
                                    <p:animEffect transition="in" filter="wipe(down)">
                                      <p:cBhvr>
                                        <p:cTn id="93" dur="500"/>
                                        <p:tgtEl>
                                          <p:spTgt spid="90"/>
                                        </p:tgtEl>
                                      </p:cBhvr>
                                    </p:animEffect>
                                  </p:childTnLst>
                                </p:cTn>
                              </p:par>
                              <p:par>
                                <p:cTn id="94" presetID="22" presetClass="entr" presetSubtype="4" fill="hold" nodeType="withEffect">
                                  <p:stCondLst>
                                    <p:cond delay="0"/>
                                  </p:stCondLst>
                                  <p:childTnLst>
                                    <p:set>
                                      <p:cBhvr>
                                        <p:cTn id="95" dur="1" fill="hold">
                                          <p:stCondLst>
                                            <p:cond delay="0"/>
                                          </p:stCondLst>
                                        </p:cTn>
                                        <p:tgtEl>
                                          <p:spTgt spid="91"/>
                                        </p:tgtEl>
                                        <p:attrNameLst>
                                          <p:attrName>style.visibility</p:attrName>
                                        </p:attrNameLst>
                                      </p:cBhvr>
                                      <p:to>
                                        <p:strVal val="visible"/>
                                      </p:to>
                                    </p:set>
                                    <p:animEffect transition="in" filter="wipe(down)">
                                      <p:cBhvr>
                                        <p:cTn id="96" dur="500"/>
                                        <p:tgtEl>
                                          <p:spTgt spid="91"/>
                                        </p:tgtEl>
                                      </p:cBhvr>
                                    </p:animEffect>
                                  </p:childTnLst>
                                </p:cTn>
                              </p:par>
                              <p:par>
                                <p:cTn id="97" presetID="22" presetClass="entr" presetSubtype="4" fill="hold" nodeType="withEffect">
                                  <p:stCondLst>
                                    <p:cond delay="0"/>
                                  </p:stCondLst>
                                  <p:childTnLst>
                                    <p:set>
                                      <p:cBhvr>
                                        <p:cTn id="98" dur="1" fill="hold">
                                          <p:stCondLst>
                                            <p:cond delay="0"/>
                                          </p:stCondLst>
                                        </p:cTn>
                                        <p:tgtEl>
                                          <p:spTgt spid="92"/>
                                        </p:tgtEl>
                                        <p:attrNameLst>
                                          <p:attrName>style.visibility</p:attrName>
                                        </p:attrNameLst>
                                      </p:cBhvr>
                                      <p:to>
                                        <p:strVal val="visible"/>
                                      </p:to>
                                    </p:set>
                                    <p:animEffect transition="in" filter="wipe(down)">
                                      <p:cBhvr>
                                        <p:cTn id="99" dur="500"/>
                                        <p:tgtEl>
                                          <p:spTgt spid="92"/>
                                        </p:tgtEl>
                                      </p:cBhvr>
                                    </p:animEffect>
                                  </p:childTnLst>
                                </p:cTn>
                              </p:par>
                              <p:par>
                                <p:cTn id="100" presetID="22" presetClass="entr" presetSubtype="4" fill="hold" nodeType="withEffect">
                                  <p:stCondLst>
                                    <p:cond delay="0"/>
                                  </p:stCondLst>
                                  <p:childTnLst>
                                    <p:set>
                                      <p:cBhvr>
                                        <p:cTn id="101" dur="1" fill="hold">
                                          <p:stCondLst>
                                            <p:cond delay="0"/>
                                          </p:stCondLst>
                                        </p:cTn>
                                        <p:tgtEl>
                                          <p:spTgt spid="93"/>
                                        </p:tgtEl>
                                        <p:attrNameLst>
                                          <p:attrName>style.visibility</p:attrName>
                                        </p:attrNameLst>
                                      </p:cBhvr>
                                      <p:to>
                                        <p:strVal val="visible"/>
                                      </p:to>
                                    </p:set>
                                    <p:animEffect transition="in" filter="wipe(down)">
                                      <p:cBhvr>
                                        <p:cTn id="102" dur="500"/>
                                        <p:tgtEl>
                                          <p:spTgt spid="93"/>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95"/>
                                        </p:tgtEl>
                                        <p:attrNameLst>
                                          <p:attrName>style.visibility</p:attrName>
                                        </p:attrNameLst>
                                      </p:cBhvr>
                                      <p:to>
                                        <p:strVal val="visible"/>
                                      </p:to>
                                    </p:set>
                                    <p:animEffect transition="in" filter="wipe(down)">
                                      <p:cBhvr>
                                        <p:cTn id="107" dur="500"/>
                                        <p:tgtEl>
                                          <p:spTgt spid="95"/>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96"/>
                                        </p:tgtEl>
                                        <p:attrNameLst>
                                          <p:attrName>style.visibility</p:attrName>
                                        </p:attrNameLst>
                                      </p:cBhvr>
                                      <p:to>
                                        <p:strVal val="visible"/>
                                      </p:to>
                                    </p:set>
                                    <p:animEffect transition="in" filter="wipe(down)">
                                      <p:cBhvr>
                                        <p:cTn id="110" dur="500"/>
                                        <p:tgtEl>
                                          <p:spTgt spid="96"/>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nodeType="click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wipe(down)">
                                      <p:cBhvr>
                                        <p:cTn id="115" dur="500"/>
                                        <p:tgtEl>
                                          <p:spTgt spid="97"/>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98"/>
                                        </p:tgtEl>
                                        <p:attrNameLst>
                                          <p:attrName>style.visibility</p:attrName>
                                        </p:attrNameLst>
                                      </p:cBhvr>
                                      <p:to>
                                        <p:strVal val="visible"/>
                                      </p:to>
                                    </p:set>
                                    <p:animEffect transition="in" filter="wipe(down)">
                                      <p:cBhvr>
                                        <p:cTn id="118" dur="500"/>
                                        <p:tgtEl>
                                          <p:spTgt spid="98"/>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4"/>
                                        </p:tgtEl>
                                        <p:attrNameLst>
                                          <p:attrName>style.visibility</p:attrName>
                                        </p:attrNameLst>
                                      </p:cBhvr>
                                      <p:to>
                                        <p:strVal val="visible"/>
                                      </p:to>
                                    </p:set>
                                    <p:animEffect transition="in" filter="wipe(down)">
                                      <p:cBhvr>
                                        <p:cTn id="12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0" grpId="0" animBg="1"/>
      <p:bldP spid="41" grpId="0"/>
      <p:bldP spid="54" grpId="0"/>
      <p:bldP spid="55" grpId="0" animBg="1"/>
      <p:bldP spid="73" grpId="0"/>
      <p:bldP spid="3" grpId="0" animBg="1"/>
      <p:bldP spid="94" grpId="0" animBg="1"/>
      <p:bldP spid="96" grpId="0" animBg="1"/>
      <p:bldP spid="9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A Typical Reinforcement Learning Workflow</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pic>
        <p:nvPicPr>
          <p:cNvPr id="2054" name="Picture 6">
            <a:extLst>
              <a:ext uri="{FF2B5EF4-FFF2-40B4-BE49-F238E27FC236}">
                <a16:creationId xmlns:a16="http://schemas.microsoft.com/office/drawing/2014/main" id="{3384886C-7A42-469D-9AB1-49A23194353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4837" y="3221555"/>
            <a:ext cx="1614370" cy="11952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95D9FA9-C71A-42D6-B765-2D595DA5E7C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3762" y="3284582"/>
            <a:ext cx="1465199" cy="1069199"/>
          </a:xfrm>
          <a:prstGeom prst="rect">
            <a:avLst/>
          </a:prstGeom>
          <a:noFill/>
          <a:extLst>
            <a:ext uri="{909E8E84-426E-40DD-AFC4-6F175D3DCCD1}">
              <a14:hiddenFill xmlns:a14="http://schemas.microsoft.com/office/drawing/2010/main">
                <a:solidFill>
                  <a:srgbClr val="FFFFFF"/>
                </a:solidFill>
              </a14:hiddenFill>
            </a:ext>
          </a:extLst>
        </p:spPr>
      </p:pic>
      <p:sp>
        <p:nvSpPr>
          <p:cNvPr id="4" name="Smiley Face 3">
            <a:extLst>
              <a:ext uri="{FF2B5EF4-FFF2-40B4-BE49-F238E27FC236}">
                <a16:creationId xmlns:a16="http://schemas.microsoft.com/office/drawing/2014/main" id="{14325CCD-69CE-48E7-AC73-184840FBED1C}"/>
              </a:ext>
            </a:extLst>
          </p:cNvPr>
          <p:cNvSpPr/>
          <p:nvPr/>
        </p:nvSpPr>
        <p:spPr>
          <a:xfrm>
            <a:off x="3761982" y="1752560"/>
            <a:ext cx="860079" cy="821500"/>
          </a:xfrm>
          <a:prstGeom prst="smileyFac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A close up of a computer screen&#10;&#10;Description automatically generated">
            <a:extLst>
              <a:ext uri="{FF2B5EF4-FFF2-40B4-BE49-F238E27FC236}">
                <a16:creationId xmlns:a16="http://schemas.microsoft.com/office/drawing/2014/main" id="{ED3255A0-ABD6-4482-893A-56EF3D6D554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81620" y="5081712"/>
            <a:ext cx="1006303" cy="786686"/>
          </a:xfrm>
          <a:prstGeom prst="rect">
            <a:avLst/>
          </a:prstGeom>
        </p:spPr>
      </p:pic>
      <p:pic>
        <p:nvPicPr>
          <p:cNvPr id="7" name="Picture 6">
            <a:extLst>
              <a:ext uri="{FF2B5EF4-FFF2-40B4-BE49-F238E27FC236}">
                <a16:creationId xmlns:a16="http://schemas.microsoft.com/office/drawing/2014/main" id="{C4CECE31-E92D-4F7A-9F0B-CF67C5E2D3F5}"/>
              </a:ext>
            </a:extLst>
          </p:cNvPr>
          <p:cNvPicPr>
            <a:picLocks noChangeAspect="1"/>
          </p:cNvPicPr>
          <p:nvPr/>
        </p:nvPicPr>
        <p:blipFill>
          <a:blip r:embed="rId11"/>
          <a:stretch>
            <a:fillRect/>
          </a:stretch>
        </p:blipFill>
        <p:spPr>
          <a:xfrm>
            <a:off x="6015083" y="3221555"/>
            <a:ext cx="1704477" cy="1080757"/>
          </a:xfrm>
          <a:prstGeom prst="rect">
            <a:avLst/>
          </a:prstGeom>
        </p:spPr>
      </p:pic>
      <p:cxnSp>
        <p:nvCxnSpPr>
          <p:cNvPr id="9" name="Connector: Elbow 8">
            <a:extLst>
              <a:ext uri="{FF2B5EF4-FFF2-40B4-BE49-F238E27FC236}">
                <a16:creationId xmlns:a16="http://schemas.microsoft.com/office/drawing/2014/main" id="{A4BD9E33-6695-4438-9470-462AE2B25A36}"/>
              </a:ext>
            </a:extLst>
          </p:cNvPr>
          <p:cNvCxnSpPr>
            <a:stCxn id="2056" idx="0"/>
            <a:endCxn id="4" idx="2"/>
          </p:cNvCxnSpPr>
          <p:nvPr/>
        </p:nvCxnSpPr>
        <p:spPr>
          <a:xfrm rot="5400000" flipH="1" flipV="1">
            <a:off x="2138536" y="1661136"/>
            <a:ext cx="1121272" cy="2125620"/>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144EC33C-542D-4124-9297-34A084DC4809}"/>
              </a:ext>
            </a:extLst>
          </p:cNvPr>
          <p:cNvCxnSpPr>
            <a:cxnSpLocks/>
            <a:stCxn id="4" idx="6"/>
            <a:endCxn id="7" idx="0"/>
          </p:cNvCxnSpPr>
          <p:nvPr/>
        </p:nvCxnSpPr>
        <p:spPr>
          <a:xfrm>
            <a:off x="4622061" y="2163310"/>
            <a:ext cx="2245261" cy="1058245"/>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AF27290-BD75-4F27-8384-232DD03F7519}"/>
              </a:ext>
            </a:extLst>
          </p:cNvPr>
          <p:cNvCxnSpPr>
            <a:cxnSpLocks/>
            <a:stCxn id="2054" idx="0"/>
            <a:endCxn id="4" idx="4"/>
          </p:cNvCxnSpPr>
          <p:nvPr/>
        </p:nvCxnSpPr>
        <p:spPr>
          <a:xfrm flipV="1">
            <a:off x="4192022" y="2574060"/>
            <a:ext cx="0" cy="647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5F03129-6A1B-4611-A110-A319B3A0D600}"/>
              </a:ext>
            </a:extLst>
          </p:cNvPr>
          <p:cNvCxnSpPr>
            <a:cxnSpLocks/>
          </p:cNvCxnSpPr>
          <p:nvPr/>
        </p:nvCxnSpPr>
        <p:spPr>
          <a:xfrm flipV="1">
            <a:off x="4184772" y="4416810"/>
            <a:ext cx="0" cy="64749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627BC7A-1D4B-4659-8CD0-A3B81C4BD2D3}"/>
              </a:ext>
            </a:extLst>
          </p:cNvPr>
          <p:cNvCxnSpPr>
            <a:cxnSpLocks/>
            <a:stCxn id="6" idx="1"/>
            <a:endCxn id="2056" idx="2"/>
          </p:cNvCxnSpPr>
          <p:nvPr/>
        </p:nvCxnSpPr>
        <p:spPr>
          <a:xfrm rot="10800000">
            <a:off x="1636362" y="4353781"/>
            <a:ext cx="2045258" cy="1121274"/>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4E3E059D-8A70-4641-AC77-5602C067DE1C}"/>
              </a:ext>
            </a:extLst>
          </p:cNvPr>
          <p:cNvCxnSpPr>
            <a:cxnSpLocks/>
            <a:stCxn id="7" idx="2"/>
            <a:endCxn id="6" idx="3"/>
          </p:cNvCxnSpPr>
          <p:nvPr/>
        </p:nvCxnSpPr>
        <p:spPr>
          <a:xfrm rot="5400000">
            <a:off x="5191252" y="3798984"/>
            <a:ext cx="1172743" cy="2179399"/>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CBF08829-0238-449B-94DC-57642FBD0DFC}"/>
              </a:ext>
            </a:extLst>
          </p:cNvPr>
          <p:cNvSpPr txBox="1"/>
          <p:nvPr/>
        </p:nvSpPr>
        <p:spPr>
          <a:xfrm>
            <a:off x="2978326" y="5955291"/>
            <a:ext cx="2876108" cy="369332"/>
          </a:xfrm>
          <a:prstGeom prst="rect">
            <a:avLst/>
          </a:prstGeom>
          <a:noFill/>
        </p:spPr>
        <p:txBody>
          <a:bodyPr wrap="none" rtlCol="0">
            <a:spAutoFit/>
          </a:bodyPr>
          <a:lstStyle/>
          <a:p>
            <a:r>
              <a:rPr lang="en-IN" dirty="0"/>
              <a:t>Environment State at time t  </a:t>
            </a:r>
          </a:p>
        </p:txBody>
      </p:sp>
      <p:pic>
        <p:nvPicPr>
          <p:cNvPr id="33" name="Picture 32">
            <a:extLst>
              <a:ext uri="{FF2B5EF4-FFF2-40B4-BE49-F238E27FC236}">
                <a16:creationId xmlns:a16="http://schemas.microsoft.com/office/drawing/2014/main" id="{5CC09AD6-214C-4FBC-872B-8DA6423CB71B}"/>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4082277" y="6348634"/>
            <a:ext cx="341821" cy="339684"/>
          </a:xfrm>
          <a:prstGeom prst="rect">
            <a:avLst/>
          </a:prstGeom>
        </p:spPr>
      </p:pic>
      <p:sp>
        <p:nvSpPr>
          <p:cNvPr id="68" name="TextBox 67">
            <a:extLst>
              <a:ext uri="{FF2B5EF4-FFF2-40B4-BE49-F238E27FC236}">
                <a16:creationId xmlns:a16="http://schemas.microsoft.com/office/drawing/2014/main" id="{E5350A36-44D0-4E1F-8395-C43388547E70}"/>
              </a:ext>
            </a:extLst>
          </p:cNvPr>
          <p:cNvSpPr txBox="1"/>
          <p:nvPr/>
        </p:nvSpPr>
        <p:spPr>
          <a:xfrm>
            <a:off x="265245" y="2861411"/>
            <a:ext cx="1327864" cy="369332"/>
          </a:xfrm>
          <a:prstGeom prst="rect">
            <a:avLst/>
          </a:prstGeom>
          <a:noFill/>
        </p:spPr>
        <p:txBody>
          <a:bodyPr wrap="none" rtlCol="0">
            <a:spAutoFit/>
          </a:bodyPr>
          <a:lstStyle/>
          <a:p>
            <a:r>
              <a:rPr lang="en-IN" dirty="0"/>
              <a:t>Observation</a:t>
            </a:r>
          </a:p>
        </p:txBody>
      </p:sp>
      <p:pic>
        <p:nvPicPr>
          <p:cNvPr id="35" name="Picture 34">
            <a:extLst>
              <a:ext uri="{FF2B5EF4-FFF2-40B4-BE49-F238E27FC236}">
                <a16:creationId xmlns:a16="http://schemas.microsoft.com/office/drawing/2014/main" id="{08785CAB-A924-4A94-8373-1C2E9A475F44}"/>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1792051" y="2970968"/>
            <a:ext cx="249971" cy="217962"/>
          </a:xfrm>
          <a:prstGeom prst="rect">
            <a:avLst/>
          </a:prstGeom>
        </p:spPr>
      </p:pic>
      <p:sp>
        <p:nvSpPr>
          <p:cNvPr id="71" name="TextBox 70">
            <a:extLst>
              <a:ext uri="{FF2B5EF4-FFF2-40B4-BE49-F238E27FC236}">
                <a16:creationId xmlns:a16="http://schemas.microsoft.com/office/drawing/2014/main" id="{425953C2-76C2-4A1F-B5AA-4F81CFFE284D}"/>
              </a:ext>
            </a:extLst>
          </p:cNvPr>
          <p:cNvSpPr txBox="1"/>
          <p:nvPr/>
        </p:nvSpPr>
        <p:spPr>
          <a:xfrm>
            <a:off x="6045132" y="2768035"/>
            <a:ext cx="788999" cy="369332"/>
          </a:xfrm>
          <a:prstGeom prst="rect">
            <a:avLst/>
          </a:prstGeom>
          <a:noFill/>
        </p:spPr>
        <p:txBody>
          <a:bodyPr wrap="none" rtlCol="0">
            <a:spAutoFit/>
          </a:bodyPr>
          <a:lstStyle/>
          <a:p>
            <a:r>
              <a:rPr lang="en-IN" dirty="0"/>
              <a:t>Action</a:t>
            </a:r>
          </a:p>
        </p:txBody>
      </p:sp>
      <p:pic>
        <p:nvPicPr>
          <p:cNvPr id="37" name="Picture 36">
            <a:extLst>
              <a:ext uri="{FF2B5EF4-FFF2-40B4-BE49-F238E27FC236}">
                <a16:creationId xmlns:a16="http://schemas.microsoft.com/office/drawing/2014/main" id="{DB337F53-0608-4AF1-B7FE-24E18DD13206}"/>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7058209" y="2863679"/>
            <a:ext cx="251495" cy="221011"/>
          </a:xfrm>
          <a:prstGeom prst="rect">
            <a:avLst/>
          </a:prstGeom>
        </p:spPr>
      </p:pic>
      <p:pic>
        <p:nvPicPr>
          <p:cNvPr id="39" name="Picture 38">
            <a:extLst>
              <a:ext uri="{FF2B5EF4-FFF2-40B4-BE49-F238E27FC236}">
                <a16:creationId xmlns:a16="http://schemas.microsoft.com/office/drawing/2014/main" id="{4626E228-B98E-4614-8D79-BAC68F3C6A6D}"/>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4416380" y="2891751"/>
            <a:ext cx="249971" cy="211866"/>
          </a:xfrm>
          <a:prstGeom prst="rect">
            <a:avLst/>
          </a:prstGeom>
        </p:spPr>
      </p:pic>
      <p:sp>
        <p:nvSpPr>
          <p:cNvPr id="76" name="TextBox 75">
            <a:extLst>
              <a:ext uri="{FF2B5EF4-FFF2-40B4-BE49-F238E27FC236}">
                <a16:creationId xmlns:a16="http://schemas.microsoft.com/office/drawing/2014/main" id="{AB19B85D-A866-4288-B585-4DC1DC7D2DBD}"/>
              </a:ext>
            </a:extLst>
          </p:cNvPr>
          <p:cNvSpPr txBox="1"/>
          <p:nvPr/>
        </p:nvSpPr>
        <p:spPr>
          <a:xfrm>
            <a:off x="3266920" y="2808777"/>
            <a:ext cx="891911" cy="369332"/>
          </a:xfrm>
          <a:prstGeom prst="rect">
            <a:avLst/>
          </a:prstGeom>
          <a:noFill/>
        </p:spPr>
        <p:txBody>
          <a:bodyPr wrap="none" rtlCol="0">
            <a:spAutoFit/>
          </a:bodyPr>
          <a:lstStyle/>
          <a:p>
            <a:r>
              <a:rPr lang="en-IN" dirty="0"/>
              <a:t>Reward</a:t>
            </a:r>
          </a:p>
        </p:txBody>
      </p:sp>
      <p:sp>
        <p:nvSpPr>
          <p:cNvPr id="77" name="TextBox 76">
            <a:extLst>
              <a:ext uri="{FF2B5EF4-FFF2-40B4-BE49-F238E27FC236}">
                <a16:creationId xmlns:a16="http://schemas.microsoft.com/office/drawing/2014/main" id="{742574E2-01F7-4CD2-9E46-E2BC6A6D8855}"/>
              </a:ext>
            </a:extLst>
          </p:cNvPr>
          <p:cNvSpPr txBox="1"/>
          <p:nvPr/>
        </p:nvSpPr>
        <p:spPr>
          <a:xfrm>
            <a:off x="2916226" y="1414226"/>
            <a:ext cx="1426737" cy="369332"/>
          </a:xfrm>
          <a:prstGeom prst="rect">
            <a:avLst/>
          </a:prstGeom>
          <a:noFill/>
        </p:spPr>
        <p:txBody>
          <a:bodyPr wrap="none" rtlCol="0">
            <a:spAutoFit/>
          </a:bodyPr>
          <a:lstStyle/>
          <a:p>
            <a:r>
              <a:rPr lang="en-IN" dirty="0"/>
              <a:t>Agent State  </a:t>
            </a:r>
          </a:p>
        </p:txBody>
      </p:sp>
      <p:pic>
        <p:nvPicPr>
          <p:cNvPr id="44" name="Picture 43">
            <a:extLst>
              <a:ext uri="{FF2B5EF4-FFF2-40B4-BE49-F238E27FC236}">
                <a16:creationId xmlns:a16="http://schemas.microsoft.com/office/drawing/2014/main" id="{ECD20407-5417-4314-ADDB-9FA8C89003C9}"/>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4506904" y="1480718"/>
            <a:ext cx="362038" cy="340616"/>
          </a:xfrm>
          <a:prstGeom prst="rect">
            <a:avLst/>
          </a:prstGeom>
        </p:spPr>
      </p:pic>
      <p:sp>
        <p:nvSpPr>
          <p:cNvPr id="81" name="TextShape 1">
            <a:extLst>
              <a:ext uri="{FF2B5EF4-FFF2-40B4-BE49-F238E27FC236}">
                <a16:creationId xmlns:a16="http://schemas.microsoft.com/office/drawing/2014/main" id="{E7916DFC-6A57-48E7-A600-9F8DA7E265B4}"/>
              </a:ext>
            </a:extLst>
          </p:cNvPr>
          <p:cNvSpPr txBox="1"/>
          <p:nvPr/>
        </p:nvSpPr>
        <p:spPr>
          <a:xfrm>
            <a:off x="7500590" y="1128047"/>
            <a:ext cx="4607496" cy="2484286"/>
          </a:xfrm>
          <a:prstGeom prst="rect">
            <a:avLst/>
          </a:prstGeom>
          <a:noFill/>
          <a:ln w="0">
            <a:noFill/>
          </a:ln>
        </p:spPr>
        <p:txBody>
          <a:bodyPr lIns="90000" tIns="45000" rIns="90000" bIns="45000">
            <a:noAutofit/>
          </a:bodyPr>
          <a:lstStyle/>
          <a:p>
            <a:r>
              <a:rPr lang="en-IN" sz="1600" b="0" strike="noStrike" spc="-1" dirty="0"/>
              <a:t>Wish to teach an agent optimal policy for some task</a:t>
            </a:r>
          </a:p>
          <a:p>
            <a:endParaRPr lang="en-IN" sz="1600" b="0" strike="noStrike" spc="-1" dirty="0"/>
          </a:p>
          <a:p>
            <a:r>
              <a:rPr lang="en-IN" sz="1600" b="0" strike="noStrike" spc="-1" dirty="0"/>
              <a:t>Agent does the following repeatedly</a:t>
            </a:r>
          </a:p>
          <a:p>
            <a:endParaRPr lang="en-IN" sz="1600" b="0" strike="noStrike" spc="-1" dirty="0"/>
          </a:p>
          <a:p>
            <a:pPr marL="285750" indent="-285750">
              <a:buFont typeface="Wingdings" panose="05000000000000000000" pitchFamily="2" charset="2"/>
              <a:buChar char="§"/>
            </a:pPr>
            <a:r>
              <a:rPr lang="en-IN" sz="1600" b="0" strike="noStrike" spc="-1" dirty="0"/>
              <a:t>Senses/observes the environment</a:t>
            </a:r>
          </a:p>
          <a:p>
            <a:pPr marL="285750" indent="-285750">
              <a:buFont typeface="Wingdings" panose="05000000000000000000" pitchFamily="2" charset="2"/>
              <a:buChar char="§"/>
            </a:pPr>
            <a:r>
              <a:rPr lang="en-IN" sz="1600" b="0" strike="noStrike" spc="-1" dirty="0"/>
              <a:t>Takes an action based on its current policy</a:t>
            </a:r>
          </a:p>
          <a:p>
            <a:pPr marL="285750" indent="-285750">
              <a:buFont typeface="Wingdings" panose="05000000000000000000" pitchFamily="2" charset="2"/>
              <a:buChar char="§"/>
            </a:pPr>
            <a:r>
              <a:rPr lang="en-IN" sz="1600" b="0" strike="noStrike" spc="-1" dirty="0"/>
              <a:t>Receives a reward for that action</a:t>
            </a:r>
          </a:p>
          <a:p>
            <a:pPr marL="285750" indent="-285750">
              <a:buFont typeface="Wingdings" panose="05000000000000000000" pitchFamily="2" charset="2"/>
              <a:buChar char="§"/>
            </a:pPr>
            <a:r>
              <a:rPr lang="en-IN" sz="1600" b="0" strike="noStrike" spc="-1" dirty="0"/>
              <a:t>Updates its policy</a:t>
            </a:r>
          </a:p>
          <a:p>
            <a:pPr marL="285750" indent="-285750">
              <a:buFont typeface="Wingdings" panose="05000000000000000000" pitchFamily="2" charset="2"/>
              <a:buChar char="§"/>
            </a:pPr>
            <a:endParaRPr lang="en-IN" sz="1600" spc="-1" dirty="0">
              <a:latin typeface="Arial"/>
            </a:endParaRPr>
          </a:p>
          <a:p>
            <a:r>
              <a:rPr lang="en-IN" sz="1600" spc="-1" dirty="0">
                <a:latin typeface="Arial"/>
              </a:rPr>
              <a:t>Agent’s goal is to maximize its overall reward</a:t>
            </a:r>
            <a:endParaRPr lang="en-IN" sz="1600" b="0" strike="noStrike" spc="-1" dirty="0">
              <a:latin typeface="Arial"/>
            </a:endParaRPr>
          </a:p>
        </p:txBody>
      </p:sp>
      <p:sp>
        <p:nvSpPr>
          <p:cNvPr id="83" name="CustomShape 2">
            <a:extLst>
              <a:ext uri="{FF2B5EF4-FFF2-40B4-BE49-F238E27FC236}">
                <a16:creationId xmlns:a16="http://schemas.microsoft.com/office/drawing/2014/main" id="{ED5886CF-18C3-40F5-819B-97F105E7BE60}"/>
              </a:ext>
            </a:extLst>
          </p:cNvPr>
          <p:cNvSpPr/>
          <p:nvPr/>
        </p:nvSpPr>
        <p:spPr>
          <a:xfrm>
            <a:off x="7510145" y="1075370"/>
            <a:ext cx="4607496" cy="2609390"/>
          </a:xfrm>
          <a:prstGeom prst="rect">
            <a:avLst/>
          </a:prstGeom>
          <a:no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pic>
        <p:nvPicPr>
          <p:cNvPr id="29" name="Picture 28">
            <a:extLst>
              <a:ext uri="{FF2B5EF4-FFF2-40B4-BE49-F238E27FC236}">
                <a16:creationId xmlns:a16="http://schemas.microsoft.com/office/drawing/2014/main" id="{58818D3D-30C5-41A6-BDFB-AF6205B575DE}"/>
              </a:ext>
            </a:extLst>
          </p:cNvPr>
          <p:cNvPicPr>
            <a:picLocks noChangeAspect="1"/>
          </p:cNvPicPr>
          <p:nvPr/>
        </p:nvPicPr>
        <p:blipFill>
          <a:blip r:embed="rId17"/>
          <a:stretch>
            <a:fillRect/>
          </a:stretch>
        </p:blipFill>
        <p:spPr>
          <a:xfrm>
            <a:off x="10916068" y="4888683"/>
            <a:ext cx="1010687" cy="965223"/>
          </a:xfrm>
          <a:prstGeom prst="rect">
            <a:avLst/>
          </a:prstGeom>
        </p:spPr>
      </p:pic>
      <p:sp>
        <p:nvSpPr>
          <p:cNvPr id="30" name="Speech Bubble: Rectangle 29">
            <a:extLst>
              <a:ext uri="{FF2B5EF4-FFF2-40B4-BE49-F238E27FC236}">
                <a16:creationId xmlns:a16="http://schemas.microsoft.com/office/drawing/2014/main" id="{AAA69F69-1F09-4F6F-842F-118FBB06732C}"/>
              </a:ext>
            </a:extLst>
          </p:cNvPr>
          <p:cNvSpPr/>
          <p:nvPr/>
        </p:nvSpPr>
        <p:spPr>
          <a:xfrm>
            <a:off x="8270612" y="3799820"/>
            <a:ext cx="3126822" cy="821500"/>
          </a:xfrm>
          <a:prstGeom prst="wedgeRectCallout">
            <a:avLst>
              <a:gd name="adj1" fmla="val 39901"/>
              <a:gd name="adj2" fmla="val 873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rPr>
              <a:t>There IS supervision, not explicit (as in Supervised Learning) but rather implicit (feedback based)</a:t>
            </a:r>
            <a:endParaRPr lang="en-IN" sz="1600" dirty="0">
              <a:solidFill>
                <a:schemeClr val="tx1"/>
              </a:solidFill>
            </a:endParaRPr>
          </a:p>
        </p:txBody>
      </p:sp>
    </p:spTree>
    <p:custDataLst>
      <p:tags r:id="rId1"/>
    </p:custDataLst>
    <p:extLst>
      <p:ext uri="{BB962C8B-B14F-4D97-AF65-F5344CB8AC3E}">
        <p14:creationId xmlns:p14="http://schemas.microsoft.com/office/powerpoint/2010/main" val="3146801833"/>
      </p:ext>
    </p:extLst>
  </p:cSld>
  <p:clrMapOvr>
    <a:masterClrMapping/>
  </p:clrMapOvr>
  <mc:AlternateContent xmlns:mc="http://schemas.openxmlformats.org/markup-compatibility/2006" xmlns:p14="http://schemas.microsoft.com/office/powerpoint/2010/main">
    <mc:Choice Requires="p14">
      <p:transition spd="slow" p14:dur="2000" advTm="150477"/>
    </mc:Choice>
    <mc:Fallback xmlns="">
      <p:transition spd="slow" advTm="1504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wipe(down)">
                                      <p:cBhvr>
                                        <p:cTn id="7" dur="500"/>
                                        <p:tgtEl>
                                          <p:spTgt spid="8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
                                        </p:tgtEl>
                                        <p:attrNameLst>
                                          <p:attrName>style.visibility</p:attrName>
                                        </p:attrNameLst>
                                      </p:cBhvr>
                                      <p:to>
                                        <p:strVal val="visible"/>
                                      </p:to>
                                    </p:set>
                                    <p:animEffect transition="in" filter="wipe(down)">
                                      <p:cBhvr>
                                        <p:cTn id="10" dur="500"/>
                                        <p:tgtEl>
                                          <p:spTgt spid="8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down)">
                                      <p:cBhvr>
                                        <p:cTn id="15" dur="500"/>
                                        <p:tgtEl>
                                          <p:spTgt spid="6"/>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down)">
                                      <p:cBhvr>
                                        <p:cTn id="18" dur="500"/>
                                        <p:tgtEl>
                                          <p:spTgt spid="31"/>
                                        </p:tgtEl>
                                      </p:cBhvr>
                                    </p:animEffect>
                                  </p:childTnLst>
                                </p:cTn>
                              </p:par>
                              <p:par>
                                <p:cTn id="19" presetID="22" presetClass="entr" presetSubtype="4"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down)">
                                      <p:cBhvr>
                                        <p:cTn id="21" dur="500"/>
                                        <p:tgtEl>
                                          <p:spTgt spid="3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wipe(down)">
                                      <p:cBhvr>
                                        <p:cTn id="24" dur="500"/>
                                        <p:tgtEl>
                                          <p:spTgt spid="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wipe(down)">
                                      <p:cBhvr>
                                        <p:cTn id="27" dur="500"/>
                                        <p:tgtEl>
                                          <p:spTgt spid="77"/>
                                        </p:tgtEl>
                                      </p:cBhvr>
                                    </p:animEffect>
                                  </p:childTnLst>
                                </p:cTn>
                              </p:par>
                              <p:par>
                                <p:cTn id="28" presetID="22" presetClass="entr" presetSubtype="4"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wipe(down)">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wipe(down)">
                                      <p:cBhvr>
                                        <p:cTn id="35" dur="500"/>
                                        <p:tgtEl>
                                          <p:spTgt spid="59"/>
                                        </p:tgtEl>
                                      </p:cBhvr>
                                    </p:animEffect>
                                  </p:childTnLst>
                                </p:cTn>
                              </p:par>
                              <p:par>
                                <p:cTn id="36" presetID="22" presetClass="entr" presetSubtype="4" fill="hold" nodeType="withEffect">
                                  <p:stCondLst>
                                    <p:cond delay="0"/>
                                  </p:stCondLst>
                                  <p:childTnLst>
                                    <p:set>
                                      <p:cBhvr>
                                        <p:cTn id="37" dur="1" fill="hold">
                                          <p:stCondLst>
                                            <p:cond delay="0"/>
                                          </p:stCondLst>
                                        </p:cTn>
                                        <p:tgtEl>
                                          <p:spTgt spid="2056"/>
                                        </p:tgtEl>
                                        <p:attrNameLst>
                                          <p:attrName>style.visibility</p:attrName>
                                        </p:attrNameLst>
                                      </p:cBhvr>
                                      <p:to>
                                        <p:strVal val="visible"/>
                                      </p:to>
                                    </p:set>
                                    <p:animEffect transition="in" filter="wipe(down)">
                                      <p:cBhvr>
                                        <p:cTn id="38" dur="500"/>
                                        <p:tgtEl>
                                          <p:spTgt spid="2056"/>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wipe(down)">
                                      <p:cBhvr>
                                        <p:cTn id="41" dur="500"/>
                                        <p:tgtEl>
                                          <p:spTgt spid="68"/>
                                        </p:tgtEl>
                                      </p:cBhvr>
                                    </p:animEffect>
                                  </p:childTnLst>
                                </p:cTn>
                              </p:par>
                              <p:par>
                                <p:cTn id="42" presetID="22" presetClass="entr" presetSubtype="4" fill="hold" nodeType="withEffect">
                                  <p:stCondLst>
                                    <p:cond delay="0"/>
                                  </p:stCondLst>
                                  <p:childTnLst>
                                    <p:set>
                                      <p:cBhvr>
                                        <p:cTn id="43" dur="1" fill="hold">
                                          <p:stCondLst>
                                            <p:cond delay="0"/>
                                          </p:stCondLst>
                                        </p:cTn>
                                        <p:tgtEl>
                                          <p:spTgt spid="35"/>
                                        </p:tgtEl>
                                        <p:attrNameLst>
                                          <p:attrName>style.visibility</p:attrName>
                                        </p:attrNameLst>
                                      </p:cBhvr>
                                      <p:to>
                                        <p:strVal val="visible"/>
                                      </p:to>
                                    </p:set>
                                    <p:animEffect transition="in" filter="wipe(down)">
                                      <p:cBhvr>
                                        <p:cTn id="44" dur="500"/>
                                        <p:tgtEl>
                                          <p:spTgt spid="35"/>
                                        </p:tgtEl>
                                      </p:cBhvr>
                                    </p:animEffect>
                                  </p:childTnLst>
                                </p:cTn>
                              </p:par>
                              <p:par>
                                <p:cTn id="45" presetID="22" presetClass="entr" presetSubtype="4"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wipe(down)">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wipe(down)">
                                      <p:cBhvr>
                                        <p:cTn id="52" dur="500"/>
                                        <p:tgtEl>
                                          <p:spTgt spid="49"/>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71"/>
                                        </p:tgtEl>
                                        <p:attrNameLst>
                                          <p:attrName>style.visibility</p:attrName>
                                        </p:attrNameLst>
                                      </p:cBhvr>
                                      <p:to>
                                        <p:strVal val="visible"/>
                                      </p:to>
                                    </p:set>
                                    <p:animEffect transition="in" filter="wipe(down)">
                                      <p:cBhvr>
                                        <p:cTn id="55" dur="500"/>
                                        <p:tgtEl>
                                          <p:spTgt spid="71"/>
                                        </p:tgtEl>
                                      </p:cBhvr>
                                    </p:animEffect>
                                  </p:childTnLst>
                                </p:cTn>
                              </p:par>
                              <p:par>
                                <p:cTn id="56" presetID="22" presetClass="entr" presetSubtype="4"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down)">
                                      <p:cBhvr>
                                        <p:cTn id="58" dur="500"/>
                                        <p:tgtEl>
                                          <p:spTgt spid="37"/>
                                        </p:tgtEl>
                                      </p:cBhvr>
                                    </p:animEffect>
                                  </p:childTnLst>
                                </p:cTn>
                              </p:par>
                              <p:par>
                                <p:cTn id="59" presetID="22" presetClass="entr" presetSubtype="4" fill="hold" nodeType="with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wipe(down)">
                                      <p:cBhvr>
                                        <p:cTn id="61" dur="500"/>
                                        <p:tgtEl>
                                          <p:spTgt spid="7"/>
                                        </p:tgtEl>
                                      </p:cBhvr>
                                    </p:animEffect>
                                  </p:childTnLst>
                                </p:cTn>
                              </p:par>
                              <p:par>
                                <p:cTn id="62" presetID="22" presetClass="entr" presetSubtype="4" fill="hold" nodeType="withEffect">
                                  <p:stCondLst>
                                    <p:cond delay="0"/>
                                  </p:stCondLst>
                                  <p:childTnLst>
                                    <p:set>
                                      <p:cBhvr>
                                        <p:cTn id="63" dur="1" fill="hold">
                                          <p:stCondLst>
                                            <p:cond delay="0"/>
                                          </p:stCondLst>
                                        </p:cTn>
                                        <p:tgtEl>
                                          <p:spTgt spid="66"/>
                                        </p:tgtEl>
                                        <p:attrNameLst>
                                          <p:attrName>style.visibility</p:attrName>
                                        </p:attrNameLst>
                                      </p:cBhvr>
                                      <p:to>
                                        <p:strVal val="visible"/>
                                      </p:to>
                                    </p:set>
                                    <p:animEffect transition="in" filter="wipe(down)">
                                      <p:cBhvr>
                                        <p:cTn id="64" dur="500"/>
                                        <p:tgtEl>
                                          <p:spTgt spid="66"/>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down)">
                                      <p:cBhvr>
                                        <p:cTn id="69" dur="500"/>
                                        <p:tgtEl>
                                          <p:spTgt spid="58"/>
                                        </p:tgtEl>
                                      </p:cBhvr>
                                    </p:animEffect>
                                  </p:childTnLst>
                                </p:cTn>
                              </p:par>
                              <p:par>
                                <p:cTn id="70" presetID="22" presetClass="entr" presetSubtype="4" fill="hold" nodeType="withEffect">
                                  <p:stCondLst>
                                    <p:cond delay="0"/>
                                  </p:stCondLst>
                                  <p:childTnLst>
                                    <p:set>
                                      <p:cBhvr>
                                        <p:cTn id="71" dur="1" fill="hold">
                                          <p:stCondLst>
                                            <p:cond delay="0"/>
                                          </p:stCondLst>
                                        </p:cTn>
                                        <p:tgtEl>
                                          <p:spTgt spid="2054"/>
                                        </p:tgtEl>
                                        <p:attrNameLst>
                                          <p:attrName>style.visibility</p:attrName>
                                        </p:attrNameLst>
                                      </p:cBhvr>
                                      <p:to>
                                        <p:strVal val="visible"/>
                                      </p:to>
                                    </p:set>
                                    <p:animEffect transition="in" filter="wipe(down)">
                                      <p:cBhvr>
                                        <p:cTn id="72" dur="500"/>
                                        <p:tgtEl>
                                          <p:spTgt spid="2054"/>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down)">
                                      <p:cBhvr>
                                        <p:cTn id="75" dur="500"/>
                                        <p:tgtEl>
                                          <p:spTgt spid="76"/>
                                        </p:tgtEl>
                                      </p:cBhvr>
                                    </p:animEffect>
                                  </p:childTnLst>
                                </p:cTn>
                              </p:par>
                              <p:par>
                                <p:cTn id="76" presetID="22" presetClass="entr" presetSubtype="4" fill="hold" nodeType="withEffect">
                                  <p:stCondLst>
                                    <p:cond delay="0"/>
                                  </p:stCondLst>
                                  <p:childTnLst>
                                    <p:set>
                                      <p:cBhvr>
                                        <p:cTn id="77" dur="1" fill="hold">
                                          <p:stCondLst>
                                            <p:cond delay="0"/>
                                          </p:stCondLst>
                                        </p:cTn>
                                        <p:tgtEl>
                                          <p:spTgt spid="39"/>
                                        </p:tgtEl>
                                        <p:attrNameLst>
                                          <p:attrName>style.visibility</p:attrName>
                                        </p:attrNameLst>
                                      </p:cBhvr>
                                      <p:to>
                                        <p:strVal val="visible"/>
                                      </p:to>
                                    </p:set>
                                    <p:animEffect transition="in" filter="wipe(down)">
                                      <p:cBhvr>
                                        <p:cTn id="78" dur="500"/>
                                        <p:tgtEl>
                                          <p:spTgt spid="39"/>
                                        </p:tgtEl>
                                      </p:cBhvr>
                                    </p:animEffect>
                                  </p:childTnLst>
                                </p:cTn>
                              </p:par>
                              <p:par>
                                <p:cTn id="79" presetID="22" presetClass="entr" presetSubtype="4"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animEffect transition="in" filter="wipe(down)">
                                      <p:cBhvr>
                                        <p:cTn id="81" dur="500"/>
                                        <p:tgtEl>
                                          <p:spTgt spid="2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nodeType="click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wipe(down)">
                                      <p:cBhvr>
                                        <p:cTn id="86" dur="500"/>
                                        <p:tgtEl>
                                          <p:spTgt spid="29"/>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wipe(down)">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1" grpId="0"/>
      <p:bldP spid="68" grpId="0"/>
      <p:bldP spid="71" grpId="0"/>
      <p:bldP spid="76" grpId="0"/>
      <p:bldP spid="77" grpId="0"/>
      <p:bldP spid="81" grpId="0"/>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511381" y="2745457"/>
            <a:ext cx="7579217" cy="821500"/>
          </a:xfrm>
        </p:spPr>
        <p:txBody>
          <a:bodyPr>
            <a:noAutofit/>
          </a:bodyPr>
          <a:lstStyle/>
          <a:p>
            <a:r>
              <a:rPr lang="en-IN" sz="6000" dirty="0">
                <a:solidFill>
                  <a:schemeClr val="accent2">
                    <a:lumMod val="75000"/>
                  </a:schemeClr>
                </a:solidFill>
              </a:rPr>
              <a:t>ML: Some Perspectives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1135529721"/>
      </p:ext>
    </p:extLst>
  </p:cSld>
  <p:clrMapOvr>
    <a:masterClrMapping/>
  </p:clrMapOvr>
  <mc:AlternateContent xmlns:mc="http://schemas.openxmlformats.org/markup-compatibility/2006" xmlns:p14="http://schemas.microsoft.com/office/powerpoint/2010/main">
    <mc:Choice Requires="p14">
      <p:transition spd="slow" p14:dur="2000" advTm="13363"/>
    </mc:Choice>
    <mc:Fallback xmlns="">
      <p:transition spd="slow" advTm="133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Geometric Perspective</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650457" y="136939"/>
            <a:ext cx="276298"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sp>
        <p:nvSpPr>
          <p:cNvPr id="8" name="TextBox 7">
            <a:extLst>
              <a:ext uri="{FF2B5EF4-FFF2-40B4-BE49-F238E27FC236}">
                <a16:creationId xmlns:a16="http://schemas.microsoft.com/office/drawing/2014/main" id="{573ADA34-C03E-4318-96B7-5C37B29F4800}"/>
              </a:ext>
            </a:extLst>
          </p:cNvPr>
          <p:cNvSpPr txBox="1"/>
          <p:nvPr/>
        </p:nvSpPr>
        <p:spPr>
          <a:xfrm>
            <a:off x="0" y="6488668"/>
            <a:ext cx="4759636" cy="246221"/>
          </a:xfrm>
          <a:prstGeom prst="rect">
            <a:avLst/>
          </a:prstGeom>
          <a:noFill/>
        </p:spPr>
        <p:txBody>
          <a:bodyPr wrap="none" rtlCol="0">
            <a:spAutoFit/>
          </a:bodyPr>
          <a:lstStyle/>
          <a:p>
            <a:r>
              <a:rPr lang="en-IN" sz="1000" dirty="0"/>
              <a:t>Pic from: </a:t>
            </a:r>
            <a:r>
              <a:rPr lang="en-IN" sz="1000" dirty="0">
                <a:hlinkClick r:id="rId3"/>
              </a:rPr>
              <a:t>https://learningstatisticswithr.com/book/regression.html</a:t>
            </a:r>
            <a:r>
              <a:rPr lang="en-IN" sz="1000" dirty="0"/>
              <a:t>, </a:t>
            </a:r>
            <a:r>
              <a:rPr lang="en-IN" sz="1000" dirty="0">
                <a:hlinkClick r:id="rId4"/>
              </a:rPr>
              <a:t>https://maxstat.de/</a:t>
            </a:r>
            <a:endParaRPr lang="en-IN" sz="1000" dirty="0"/>
          </a:p>
        </p:txBody>
      </p:sp>
      <p:pic>
        <p:nvPicPr>
          <p:cNvPr id="3080" name="Picture 8">
            <a:extLst>
              <a:ext uri="{FF2B5EF4-FFF2-40B4-BE49-F238E27FC236}">
                <a16:creationId xmlns:a16="http://schemas.microsoft.com/office/drawing/2014/main" id="{58EC8128-769B-481C-9BBC-79CB3807CB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553" y="2347362"/>
            <a:ext cx="3405329" cy="198357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ACEFBEE1-DD6A-4A69-BB02-2D96D6D9C3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4721" y="2506016"/>
            <a:ext cx="3066013" cy="1777688"/>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12B35921-4EDC-4580-9A3D-4E949685609A}"/>
              </a:ext>
            </a:extLst>
          </p:cNvPr>
          <p:cNvSpPr txBox="1"/>
          <p:nvPr/>
        </p:nvSpPr>
        <p:spPr>
          <a:xfrm>
            <a:off x="5967487" y="4155958"/>
            <a:ext cx="1060483" cy="276999"/>
          </a:xfrm>
          <a:prstGeom prst="rect">
            <a:avLst/>
          </a:prstGeom>
          <a:noFill/>
        </p:spPr>
        <p:txBody>
          <a:bodyPr wrap="none" rtlCol="0">
            <a:spAutoFit/>
          </a:bodyPr>
          <a:lstStyle/>
          <a:p>
            <a:r>
              <a:rPr lang="en-IN" sz="1200" dirty="0"/>
              <a:t>x: sleep hours</a:t>
            </a:r>
          </a:p>
        </p:txBody>
      </p:sp>
      <p:sp>
        <p:nvSpPr>
          <p:cNvPr id="18" name="TextBox 17">
            <a:extLst>
              <a:ext uri="{FF2B5EF4-FFF2-40B4-BE49-F238E27FC236}">
                <a16:creationId xmlns:a16="http://schemas.microsoft.com/office/drawing/2014/main" id="{A1BCD97E-147B-42FE-99CF-A3132F177CC8}"/>
              </a:ext>
            </a:extLst>
          </p:cNvPr>
          <p:cNvSpPr txBox="1"/>
          <p:nvPr/>
        </p:nvSpPr>
        <p:spPr>
          <a:xfrm rot="16200000">
            <a:off x="3828520" y="3245364"/>
            <a:ext cx="2073003" cy="276999"/>
          </a:xfrm>
          <a:prstGeom prst="rect">
            <a:avLst/>
          </a:prstGeom>
          <a:noFill/>
        </p:spPr>
        <p:txBody>
          <a:bodyPr wrap="none" rtlCol="0">
            <a:spAutoFit/>
          </a:bodyPr>
          <a:lstStyle/>
          <a:p>
            <a:r>
              <a:rPr lang="en-IN" sz="1200" dirty="0"/>
              <a:t>y: Grumpiness (scale of 0-100)</a:t>
            </a:r>
          </a:p>
        </p:txBody>
      </p:sp>
      <p:sp>
        <p:nvSpPr>
          <p:cNvPr id="19" name="TextBox 18">
            <a:extLst>
              <a:ext uri="{FF2B5EF4-FFF2-40B4-BE49-F238E27FC236}">
                <a16:creationId xmlns:a16="http://schemas.microsoft.com/office/drawing/2014/main" id="{02330DB7-F4DA-416E-8571-95A1377A21EA}"/>
              </a:ext>
            </a:extLst>
          </p:cNvPr>
          <p:cNvSpPr txBox="1"/>
          <p:nvPr/>
        </p:nvSpPr>
        <p:spPr>
          <a:xfrm>
            <a:off x="458390" y="2506016"/>
            <a:ext cx="4064922" cy="1631216"/>
          </a:xfrm>
          <a:prstGeom prst="rect">
            <a:avLst/>
          </a:prstGeom>
          <a:noFill/>
        </p:spPr>
        <p:txBody>
          <a:bodyPr wrap="square" rtlCol="0">
            <a:spAutoFit/>
          </a:bodyPr>
          <a:lstStyle/>
          <a:p>
            <a:r>
              <a:rPr lang="en-GB" sz="2000" b="1" dirty="0"/>
              <a:t>Regression:</a:t>
            </a:r>
            <a:r>
              <a:rPr lang="en-GB" sz="2000" dirty="0"/>
              <a:t> A supervised learning problem. Goal is to model the relationship between input (x) and real-valued output (y). This is akin to a </a:t>
            </a:r>
            <a:r>
              <a:rPr lang="en-GB" sz="2000" dirty="0">
                <a:solidFill>
                  <a:srgbClr val="FF0000"/>
                </a:solidFill>
              </a:rPr>
              <a:t>line or curve fitting </a:t>
            </a:r>
            <a:r>
              <a:rPr lang="en-GB" sz="2000" dirty="0"/>
              <a:t>problem</a:t>
            </a:r>
            <a:endParaRPr lang="en-IN" sz="2000" dirty="0"/>
          </a:p>
        </p:txBody>
      </p:sp>
      <p:pic>
        <p:nvPicPr>
          <p:cNvPr id="21" name="Picture 20">
            <a:extLst>
              <a:ext uri="{FF2B5EF4-FFF2-40B4-BE49-F238E27FC236}">
                <a16:creationId xmlns:a16="http://schemas.microsoft.com/office/drawing/2014/main" id="{0214AC00-A412-4780-BE76-3A1E6D665F4E}"/>
              </a:ext>
            </a:extLst>
          </p:cNvPr>
          <p:cNvPicPr>
            <a:picLocks noChangeAspect="1"/>
          </p:cNvPicPr>
          <p:nvPr/>
        </p:nvPicPr>
        <p:blipFill>
          <a:blip r:embed="rId7"/>
          <a:stretch>
            <a:fillRect/>
          </a:stretch>
        </p:blipFill>
        <p:spPr>
          <a:xfrm>
            <a:off x="4954693" y="4519667"/>
            <a:ext cx="6695764" cy="1909963"/>
          </a:xfrm>
          <a:prstGeom prst="rect">
            <a:avLst/>
          </a:prstGeom>
        </p:spPr>
      </p:pic>
      <p:sp>
        <p:nvSpPr>
          <p:cNvPr id="59" name="TextBox 58">
            <a:extLst>
              <a:ext uri="{FF2B5EF4-FFF2-40B4-BE49-F238E27FC236}">
                <a16:creationId xmlns:a16="http://schemas.microsoft.com/office/drawing/2014/main" id="{F9791C72-768C-4B21-879A-4B2C9B3EDFD6}"/>
              </a:ext>
            </a:extLst>
          </p:cNvPr>
          <p:cNvSpPr txBox="1"/>
          <p:nvPr/>
        </p:nvSpPr>
        <p:spPr>
          <a:xfrm>
            <a:off x="458389" y="4735984"/>
            <a:ext cx="4496303" cy="1631216"/>
          </a:xfrm>
          <a:prstGeom prst="rect">
            <a:avLst/>
          </a:prstGeom>
          <a:noFill/>
        </p:spPr>
        <p:txBody>
          <a:bodyPr wrap="square" rtlCol="0">
            <a:spAutoFit/>
          </a:bodyPr>
          <a:lstStyle/>
          <a:p>
            <a:r>
              <a:rPr lang="en-GB" sz="2000" b="1" dirty="0"/>
              <a:t>Classification:</a:t>
            </a:r>
            <a:r>
              <a:rPr lang="en-GB" sz="2000" dirty="0"/>
              <a:t> A supervised learning problem. Goal is to learn a to predict which of the two or more classes an input belongs to. Akin to learning </a:t>
            </a:r>
            <a:r>
              <a:rPr lang="en-IN" sz="2000" dirty="0">
                <a:solidFill>
                  <a:srgbClr val="FF0000"/>
                </a:solidFill>
              </a:rPr>
              <a:t>linear/nonlinear separator </a:t>
            </a:r>
            <a:r>
              <a:rPr lang="en-IN" sz="2000" dirty="0"/>
              <a:t>for the inputs</a:t>
            </a:r>
          </a:p>
        </p:txBody>
      </p:sp>
      <p:sp>
        <p:nvSpPr>
          <p:cNvPr id="22" name="TextBox 21">
            <a:extLst>
              <a:ext uri="{FF2B5EF4-FFF2-40B4-BE49-F238E27FC236}">
                <a16:creationId xmlns:a16="http://schemas.microsoft.com/office/drawing/2014/main" id="{A05B13C3-0544-493D-92EA-0C6FE4003D17}"/>
              </a:ext>
            </a:extLst>
          </p:cNvPr>
          <p:cNvSpPr txBox="1"/>
          <p:nvPr/>
        </p:nvSpPr>
        <p:spPr>
          <a:xfrm>
            <a:off x="90933" y="1187196"/>
            <a:ext cx="11958210" cy="1107996"/>
          </a:xfrm>
          <a:prstGeom prst="rect">
            <a:avLst/>
          </a:prstGeom>
          <a:noFill/>
        </p:spPr>
        <p:txBody>
          <a:bodyPr wrap="none" rtlCol="0">
            <a:spAutoFit/>
          </a:bodyPr>
          <a:lstStyle/>
          <a:p>
            <a:pPr marL="285750" indent="-285750">
              <a:buFont typeface="Wingdings" panose="05000000000000000000" pitchFamily="2" charset="2"/>
              <a:buChar char="§"/>
            </a:pPr>
            <a:r>
              <a:rPr lang="en-IN" sz="2200" dirty="0"/>
              <a:t>Basic fact: Inputs in ML problems can often be represented as </a:t>
            </a:r>
            <a:r>
              <a:rPr lang="en-IN" sz="2200" dirty="0">
                <a:solidFill>
                  <a:srgbClr val="FF0000"/>
                </a:solidFill>
              </a:rPr>
              <a:t>points or vectors </a:t>
            </a:r>
            <a:r>
              <a:rPr lang="en-IN" sz="2200" dirty="0"/>
              <a:t>in some vector space</a:t>
            </a:r>
          </a:p>
          <a:p>
            <a:pPr marL="285750" indent="-285750">
              <a:buFont typeface="Wingdings" panose="05000000000000000000" pitchFamily="2" charset="2"/>
              <a:buChar char="§"/>
            </a:pPr>
            <a:endParaRPr lang="en-IN" sz="2200" dirty="0"/>
          </a:p>
          <a:p>
            <a:pPr marL="285750" indent="-285750">
              <a:buFont typeface="Wingdings" panose="05000000000000000000" pitchFamily="2" charset="2"/>
              <a:buChar char="§"/>
            </a:pPr>
            <a:r>
              <a:rPr lang="en-IN" sz="2200" dirty="0"/>
              <a:t>Doing ML on such data can thus be seen from a geometric view</a:t>
            </a:r>
          </a:p>
        </p:txBody>
      </p:sp>
      <p:sp>
        <p:nvSpPr>
          <p:cNvPr id="66" name="Speech Bubble: Rectangle 65">
            <a:extLst>
              <a:ext uri="{FF2B5EF4-FFF2-40B4-BE49-F238E27FC236}">
                <a16:creationId xmlns:a16="http://schemas.microsoft.com/office/drawing/2014/main" id="{150B146A-EFD5-487F-8FF3-DFCF58DF5A7E}"/>
              </a:ext>
            </a:extLst>
          </p:cNvPr>
          <p:cNvSpPr/>
          <p:nvPr/>
        </p:nvSpPr>
        <p:spPr>
          <a:xfrm>
            <a:off x="7924458" y="317052"/>
            <a:ext cx="3457918" cy="513972"/>
          </a:xfrm>
          <a:prstGeom prst="wedgeRectCallout">
            <a:avLst>
              <a:gd name="adj1" fmla="val -43980"/>
              <a:gd name="adj2" fmla="val 1435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rPr>
              <a:t>Recall that feature extraction converts inputs into a </a:t>
            </a:r>
            <a:r>
              <a:rPr lang="en-IN" sz="1600" dirty="0">
                <a:solidFill>
                  <a:srgbClr val="FF0000"/>
                </a:solidFill>
              </a:rPr>
              <a:t>numeric representation</a:t>
            </a:r>
          </a:p>
        </p:txBody>
      </p:sp>
    </p:spTree>
    <p:custDataLst>
      <p:tags r:id="rId1"/>
    </p:custDataLst>
    <p:extLst>
      <p:ext uri="{BB962C8B-B14F-4D97-AF65-F5344CB8AC3E}">
        <p14:creationId xmlns:p14="http://schemas.microsoft.com/office/powerpoint/2010/main" val="2246684069"/>
      </p:ext>
    </p:extLst>
  </p:cSld>
  <p:clrMapOvr>
    <a:masterClrMapping/>
  </p:clrMapOvr>
  <mc:AlternateContent xmlns:mc="http://schemas.openxmlformats.org/markup-compatibility/2006" xmlns:p14="http://schemas.microsoft.com/office/powerpoint/2010/main">
    <mc:Choice Requires="p14">
      <p:transition spd="slow" p14:dur="2000" advTm="269395"/>
    </mc:Choice>
    <mc:Fallback xmlns="">
      <p:transition spd="slow" advTm="26939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down)">
                                      <p:cBhvr>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wipe(down)">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wipe(down)">
                                      <p:cBhvr>
                                        <p:cTn id="17" dur="500"/>
                                        <p:tgtEl>
                                          <p:spTgt spid="2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082"/>
                                        </p:tgtEl>
                                        <p:attrNameLst>
                                          <p:attrName>style.visibility</p:attrName>
                                        </p:attrNameLst>
                                      </p:cBhvr>
                                      <p:to>
                                        <p:strVal val="visible"/>
                                      </p:to>
                                    </p:set>
                                    <p:animEffect transition="in" filter="wipe(down)">
                                      <p:cBhvr>
                                        <p:cTn id="27" dur="500"/>
                                        <p:tgtEl>
                                          <p:spTgt spid="3082"/>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wipe(down)">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080"/>
                                        </p:tgtEl>
                                        <p:attrNameLst>
                                          <p:attrName>style.visibility</p:attrName>
                                        </p:attrNameLst>
                                      </p:cBhvr>
                                      <p:to>
                                        <p:strVal val="visible"/>
                                      </p:to>
                                    </p:set>
                                    <p:animEffect transition="in" filter="wipe(down)">
                                      <p:cBhvr>
                                        <p:cTn id="38" dur="500"/>
                                        <p:tgtEl>
                                          <p:spTgt spid="3080"/>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59"/>
                                        </p:tgtEl>
                                        <p:attrNameLst>
                                          <p:attrName>style.visibility</p:attrName>
                                        </p:attrNameLst>
                                      </p:cBhvr>
                                      <p:to>
                                        <p:strVal val="visible"/>
                                      </p:to>
                                    </p:set>
                                    <p:animEffect transition="in" filter="wipe(down)">
                                      <p:cBhvr>
                                        <p:cTn id="43" dur="500"/>
                                        <p:tgtEl>
                                          <p:spTgt spid="5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down)">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down)">
                                      <p:cBhvr>
                                        <p:cTn id="5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p:bldP spid="18" grpId="0"/>
      <p:bldP spid="19" grpId="0"/>
      <p:bldP spid="59" grpId="0"/>
      <p:bldP spid="6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8|11|16.3"/>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04.2646"/>
  <p:tag name="ORIGINALWIDTH" val="123.0172"/>
  <p:tag name="LATEXADDIN" val="\documentclass{article}&#10;\usepackage{amsmath}&#10;\pagestyle{empty}&#10;\begin{document}&#10;&#10;&#10;$R_t$&#10;&#10;\end{document}"/>
  <p:tag name="IGUANATEXSIZE" val="20"/>
  <p:tag name="IGUANATEXCURSOR" val="87"/>
  <p:tag name="TRANSPARENCY" val="True"/>
  <p:tag name="FILENAME" val=""/>
  <p:tag name="LATEXENGINEID" val="1"/>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126.7677"/>
  <p:tag name="LATEXADDIN" val="\documentclass{article}&#10;\usepackage{amsmath}&#10;\pagestyle{empty}&#10;\begin{document}&#10;&#10;$S_t^a$&#10;&#10;&#10;\end{document}"/>
  <p:tag name="IGUANATEXSIZE" val="20"/>
  <p:tag name="IGUANATEXCURSOR" val="83"/>
  <p:tag name="TRANSPARENCY" val="True"/>
  <p:tag name="FILENAME" val=""/>
  <p:tag name="LATEXENGINEID" val="1"/>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TIMING" val="|1.8|11|16.3"/>
</p:tagLst>
</file>

<file path=ppt/tags/tag13.xml><?xml version="1.0" encoding="utf-8"?>
<p:tagLst xmlns:a="http://schemas.openxmlformats.org/drawingml/2006/main" xmlns:r="http://schemas.openxmlformats.org/officeDocument/2006/relationships" xmlns:p="http://schemas.openxmlformats.org/presentationml/2006/main">
  <p:tag name="TIMING" val="|7.2|17|15.6|2.7|41.6|79.9|69.2|17.1"/>
</p:tagLst>
</file>

<file path=ppt/tags/tag14.xml><?xml version="1.0" encoding="utf-8"?>
<p:tagLst xmlns:a="http://schemas.openxmlformats.org/drawingml/2006/main" xmlns:r="http://schemas.openxmlformats.org/officeDocument/2006/relationships" xmlns:p="http://schemas.openxmlformats.org/presentationml/2006/main">
  <p:tag name="TIMING" val="|9.2|6.2|3|19.5|21.6|23.8|70.7"/>
</p:tagLst>
</file>

<file path=ppt/tags/tag15.xml><?xml version="1.0" encoding="utf-8"?>
<p:tagLst xmlns:a="http://schemas.openxmlformats.org/drawingml/2006/main" xmlns:r="http://schemas.openxmlformats.org/officeDocument/2006/relationships" xmlns:p="http://schemas.openxmlformats.org/presentationml/2006/main">
  <p:tag name="TIMING" val="|10.8|0.2|43.6|19.2|5.7|41.7"/>
</p:tagLst>
</file>

<file path=ppt/tags/tag16.xml><?xml version="1.0" encoding="utf-8"?>
<p:tagLst xmlns:a="http://schemas.openxmlformats.org/drawingml/2006/main" xmlns:r="http://schemas.openxmlformats.org/officeDocument/2006/relationships" xmlns:p="http://schemas.openxmlformats.org/presentationml/2006/main">
  <p:tag name="TIMING" val="|23.5|10.7|12.4|26.8|9.2|5.1|40.6|10.4"/>
</p:tagLst>
</file>

<file path=ppt/tags/tag17.xml><?xml version="1.0" encoding="utf-8"?>
<p:tagLst xmlns:a="http://schemas.openxmlformats.org/drawingml/2006/main" xmlns:r="http://schemas.openxmlformats.org/officeDocument/2006/relationships" xmlns:p="http://schemas.openxmlformats.org/presentationml/2006/main">
  <p:tag name="TIMING" val="|1.8|11|16.3"/>
</p:tagLst>
</file>

<file path=ppt/tags/tag18.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19.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2.xml><?xml version="1.0" encoding="utf-8"?>
<p:tagLst xmlns:a="http://schemas.openxmlformats.org/drawingml/2006/main" xmlns:r="http://schemas.openxmlformats.org/officeDocument/2006/relationships" xmlns:p="http://schemas.openxmlformats.org/presentationml/2006/main">
  <p:tag name="TIMING" val="|8.5|6.6|17.9|11.2|9.2"/>
</p:tagLst>
</file>

<file path=ppt/tags/tag20.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21.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22.xml><?xml version="1.0" encoding="utf-8"?>
<p:tagLst xmlns:a="http://schemas.openxmlformats.org/drawingml/2006/main" xmlns:r="http://schemas.openxmlformats.org/officeDocument/2006/relationships" xmlns:p="http://schemas.openxmlformats.org/presentationml/2006/main">
  <p:tag name="TIMING" val="|12|9.4|22.9|10|38|10.8"/>
</p:tagLst>
</file>

<file path=ppt/tags/tag23.xml><?xml version="1.0" encoding="utf-8"?>
<p:tagLst xmlns:a="http://schemas.openxmlformats.org/drawingml/2006/main" xmlns:r="http://schemas.openxmlformats.org/officeDocument/2006/relationships" xmlns:p="http://schemas.openxmlformats.org/presentationml/2006/main">
  <p:tag name="TIMING" val="|45.5|5.9|7.9|26.4|2.8|0.1|56.4|12.3"/>
</p:tagLst>
</file>

<file path=ppt/tags/tag24.xml><?xml version="1.0" encoding="utf-8"?>
<p:tagLst xmlns:a="http://schemas.openxmlformats.org/drawingml/2006/main" xmlns:r="http://schemas.openxmlformats.org/officeDocument/2006/relationships" xmlns:p="http://schemas.openxmlformats.org/presentationml/2006/main">
  <p:tag name="TIMING" val="|9|16|13.6|9.4|35|12.4|17.3|18.6"/>
</p:tagLst>
</file>

<file path=ppt/tags/tag25.xml><?xml version="1.0" encoding="utf-8"?>
<p:tagLst xmlns:a="http://schemas.openxmlformats.org/drawingml/2006/main" xmlns:r="http://schemas.openxmlformats.org/officeDocument/2006/relationships" xmlns:p="http://schemas.openxmlformats.org/presentationml/2006/main">
  <p:tag name="TIMING" val="|8.3|5.3|12.9|13.6|17|13.2"/>
</p:tagLst>
</file>

<file path=ppt/tags/tag26.xml><?xml version="1.0" encoding="utf-8"?>
<p:tagLst xmlns:a="http://schemas.openxmlformats.org/drawingml/2006/main" xmlns:r="http://schemas.openxmlformats.org/officeDocument/2006/relationships" xmlns:p="http://schemas.openxmlformats.org/presentationml/2006/main">
  <p:tag name="TIMING" val="|9.6|10.6|10|10.2|18.9|32.3|13.8|12.1|12.8"/>
</p:tagLst>
</file>

<file path=ppt/tags/tag3.xml><?xml version="1.0" encoding="utf-8"?>
<p:tagLst xmlns:a="http://schemas.openxmlformats.org/drawingml/2006/main" xmlns:r="http://schemas.openxmlformats.org/officeDocument/2006/relationships" xmlns:p="http://schemas.openxmlformats.org/presentationml/2006/main">
  <p:tag name="TIMING" val="|20.6|3|4.8|9.2|36.7|16.1|7.8|15.4|22.1|6.4|27.6"/>
</p:tagLst>
</file>

<file path=ppt/tags/tag4.xml><?xml version="1.0" encoding="utf-8"?>
<p:tagLst xmlns:a="http://schemas.openxmlformats.org/drawingml/2006/main" xmlns:r="http://schemas.openxmlformats.org/officeDocument/2006/relationships" xmlns:p="http://schemas.openxmlformats.org/presentationml/2006/main">
  <p:tag name="TIMING" val="|15.4|7.6|3.5|16.7|12|24.3|11.4|26.9|7.4|5.4|2|4.6|27|13.5"/>
</p:tagLst>
</file>

<file path=ppt/tags/tag5.xml><?xml version="1.0" encoding="utf-8"?>
<p:tagLst xmlns:a="http://schemas.openxmlformats.org/drawingml/2006/main" xmlns:r="http://schemas.openxmlformats.org/officeDocument/2006/relationships" xmlns:p="http://schemas.openxmlformats.org/presentationml/2006/main">
  <p:tag name="TIMING" val="|5|9.9|6.2|9.2|10.7|15.6|16.5|16.8"/>
</p:tagLst>
</file>

<file path=ppt/tags/tag6.xml><?xml version="1.0" encoding="utf-8"?>
<p:tagLst xmlns:a="http://schemas.openxmlformats.org/drawingml/2006/main" xmlns:r="http://schemas.openxmlformats.org/officeDocument/2006/relationships" xmlns:p="http://schemas.openxmlformats.org/presentationml/2006/main">
  <p:tag name="TIMING" val="|19.2|10.6|7.5|27|31.7|25.6"/>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19.2666"/>
  <p:tag name="ORIGINALWIDTH" val="120.0168"/>
  <p:tag name="LATEXADDIN" val="\documentclass{article}&#10;\usepackage{amsmath}&#10;\pagestyle{empty}&#10;\begin{document}&#10;&#10;$S_t^e$&#10;&#10;&#10;\end{document}"/>
  <p:tag name="IGUANATEXSIZE" val="18"/>
  <p:tag name="IGUANATEXCURSOR" val="88"/>
  <p:tag name="TRANSPARENCY" val="True"/>
  <p:tag name="FILENAME" val=""/>
  <p:tag name="LATEXENGINEID" val="1"/>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7.265"/>
  <p:tag name="ORIGINALWIDTH" val="123.0172"/>
  <p:tag name="LATEXADDIN" val="\documentclass{article}&#10;\usepackage{amsmath}&#10;\pagestyle{empty}&#10;\begin{document}&#10;&#10;&#10;$O_t$&#10;&#10;\end{document}"/>
  <p:tag name="IGUANATEXSIZE" val="20"/>
  <p:tag name="IGUANATEXCURSOR" val="86"/>
  <p:tag name="TRANSPARENCY" val="True"/>
  <p:tag name="FILENAME" val=""/>
  <p:tag name="LATEXENGINEID" val="1"/>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08.7652"/>
  <p:tag name="ORIGINALWIDTH" val="123.7672"/>
  <p:tag name="LATEXADDIN" val="\documentclass{article}&#10;\usepackage{amsmath}&#10;\pagestyle{empty}&#10;\begin{document}&#10;&#10;&#10;$A_t$&#10;&#10;\end{document}"/>
  <p:tag name="IGUANATEXSIZE" val="20"/>
  <p:tag name="IGUANATEXCURSOR" val="87"/>
  <p:tag name="TRANSPARENCY" val="True"/>
  <p:tag name="FILENAME" val=""/>
  <p:tag name="LATEXENGINEID" val="1"/>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C6F18F0-495A-4EFA-98EB-68EA25E8EE14}">
  <ds:schemaRefs>
    <ds:schemaRef ds:uri="http://schemas.microsoft.com/sharepoint/v3/contenttype/forms"/>
  </ds:schemaRefs>
</ds:datastoreItem>
</file>

<file path=customXml/itemProps2.xml><?xml version="1.0" encoding="utf-8"?>
<ds:datastoreItem xmlns:ds="http://schemas.openxmlformats.org/officeDocument/2006/customXml" ds:itemID="{E9888B01-8A41-4C56-8305-F057BF633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328a-8617-474c-9909-cc45ad579cc9"/>
    <ds:schemaRef ds:uri="ed1fd18c-690e-4f08-92f4-aa6f50b5c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A6CC2C-FDC7-4C43-83BC-5F362916E109}">
  <ds:schemaRefs>
    <ds:schemaRef ds:uri="http://schemas.microsoft.com/office/2006/metadata/properties"/>
    <ds:schemaRef ds:uri="http://schemas.microsoft.com/office/infopath/2007/PartnerControls"/>
    <ds:schemaRef ds:uri="ed1fd18c-690e-4f08-92f4-aa6f50b5c677"/>
    <ds:schemaRef ds:uri="8cf5328a-8617-474c-9909-cc45ad579cc9"/>
  </ds:schemaRefs>
</ds:datastoreItem>
</file>

<file path=docProps/app.xml><?xml version="1.0" encoding="utf-8"?>
<Properties xmlns="http://schemas.openxmlformats.org/officeDocument/2006/extended-properties" xmlns:vt="http://schemas.openxmlformats.org/officeDocument/2006/docPropsVTypes">
  <Template>Office Theme</Template>
  <TotalTime>90</TotalTime>
  <Words>2266</Words>
  <Application>Microsoft Office PowerPoint</Application>
  <PresentationFormat>Widescreen</PresentationFormat>
  <Paragraphs>327</Paragraphs>
  <Slides>22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Aptos</vt:lpstr>
      <vt:lpstr>Arial</vt:lpstr>
      <vt:lpstr>Calibri</vt:lpstr>
      <vt:lpstr>Calibri Light</vt:lpstr>
      <vt:lpstr>Cambria Math</vt:lpstr>
      <vt:lpstr>Garamond</vt:lpstr>
      <vt:lpstr>Google Sans</vt:lpstr>
      <vt:lpstr>Nunito</vt:lpstr>
      <vt:lpstr>Wingdings</vt:lpstr>
      <vt:lpstr>Office Theme</vt:lpstr>
      <vt:lpstr>Warming-up to Machine Learning, Data and Features</vt:lpstr>
      <vt:lpstr>Plan for today</vt:lpstr>
      <vt:lpstr>Keep in mind: ML is like an exam</vt:lpstr>
      <vt:lpstr>A Loose Taxonomy of ML</vt:lpstr>
      <vt:lpstr>A Typical Supervised Learning Workflow</vt:lpstr>
      <vt:lpstr>A Typical Unsupervised Learning Workflow</vt:lpstr>
      <vt:lpstr>A Typical Reinforcement Learning Workflow</vt:lpstr>
      <vt:lpstr>ML: Some Perspectives</vt:lpstr>
      <vt:lpstr>Geometric Perspective</vt:lpstr>
      <vt:lpstr>Geometric Perspective</vt:lpstr>
      <vt:lpstr>Perspective as function approximation</vt:lpstr>
      <vt:lpstr>Perspective as probability estimation</vt:lpstr>
      <vt:lpstr>Data and Features</vt:lpstr>
      <vt:lpstr>Data and Features</vt:lpstr>
      <vt:lpstr>Example: Feature Extraction for Text Data</vt:lpstr>
      <vt:lpstr>Example: Feature Extraction for Image Data</vt:lpstr>
      <vt:lpstr>Feature Selection</vt:lpstr>
      <vt:lpstr>Some More Postprocessing: Feature Scaling</vt:lpstr>
      <vt:lpstr>Deep Learning: An End-to-End Approach to ML</vt:lpstr>
      <vt:lpstr>Some Notation/Nomenclature/Convention</vt:lpstr>
      <vt:lpstr>Types of Features and Types of Outputs</vt:lpstr>
      <vt:lpstr>Some Basic Operations of Inputs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Anvit Gupta</cp:lastModifiedBy>
  <cp:revision>6</cp:revision>
  <dcterms:created xsi:type="dcterms:W3CDTF">2022-01-22T23:47:33Z</dcterms:created>
  <dcterms:modified xsi:type="dcterms:W3CDTF">2025-05-07T13:09:13Z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