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3.xml" ContentType="application/vnd.openxmlformats-officedocument.presentationml.notesSlide+xml"/>
  <Override PartName="/ppt/tags/tag15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4"/>
  </p:sldMasterIdLst>
  <p:notesMasterIdLst>
    <p:notesMasterId r:id="rId21"/>
  </p:notesMasterIdLst>
  <p:sldIdLst>
    <p:sldId id="257" r:id="rId5"/>
    <p:sldId id="300" r:id="rId6"/>
    <p:sldId id="298" r:id="rId7"/>
    <p:sldId id="293" r:id="rId8"/>
    <p:sldId id="294" r:id="rId9"/>
    <p:sldId id="295" r:id="rId10"/>
    <p:sldId id="296" r:id="rId11"/>
    <p:sldId id="297" r:id="rId12"/>
    <p:sldId id="299" r:id="rId13"/>
    <p:sldId id="302" r:id="rId14"/>
    <p:sldId id="303" r:id="rId15"/>
    <p:sldId id="304" r:id="rId16"/>
    <p:sldId id="305" r:id="rId17"/>
    <p:sldId id="307" r:id="rId18"/>
    <p:sldId id="308" r:id="rId19"/>
    <p:sldId id="309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82D5A6-2FB0-4255-B218-E94DFC23F322}" v="1" dt="2025-05-07T13:26:38.3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749" autoAdjust="0"/>
  </p:normalViewPr>
  <p:slideViewPr>
    <p:cSldViewPr snapToGrid="0">
      <p:cViewPr varScale="1">
        <p:scale>
          <a:sx n="55" d="100"/>
          <a:sy n="55" d="100"/>
        </p:scale>
        <p:origin x="107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vit Gupta" userId="f53ebda82f5ae94a" providerId="LiveId" clId="{46E838C3-ED96-4705-97CA-7A878B88E46B}"/>
    <pc:docChg chg="undo custSel modSld">
      <pc:chgData name="Anvit Gupta" userId="f53ebda82f5ae94a" providerId="LiveId" clId="{46E838C3-ED96-4705-97CA-7A878B88E46B}" dt="2025-03-09T05:04:28.439" v="222" actId="20577"/>
      <pc:docMkLst>
        <pc:docMk/>
      </pc:docMkLst>
      <pc:sldChg chg="modSp mod modAnim modNotesTx">
        <pc:chgData name="Anvit Gupta" userId="f53ebda82f5ae94a" providerId="LiveId" clId="{46E838C3-ED96-4705-97CA-7A878B88E46B}" dt="2025-03-09T05:04:28.439" v="222" actId="20577"/>
        <pc:sldMkLst>
          <pc:docMk/>
          <pc:sldMk cId="2446156411" sldId="308"/>
        </pc:sldMkLst>
        <pc:spChg chg="mod">
          <ac:chgData name="Anvit Gupta" userId="f53ebda82f5ae94a" providerId="LiveId" clId="{46E838C3-ED96-4705-97CA-7A878B88E46B}" dt="2025-03-09T05:03:53.009" v="69" actId="1076"/>
          <ac:spMkLst>
            <pc:docMk/>
            <pc:sldMk cId="2446156411" sldId="308"/>
            <ac:spMk id="4" creationId="{314819C9-D576-44D5-A1AF-875A21D5EF79}"/>
          </ac:spMkLst>
        </pc:spChg>
      </pc:sldChg>
    </pc:docChg>
  </pc:docChgLst>
  <pc:docChgLst>
    <pc:chgData name="Anvit Gupta" userId="f53ebda82f5ae94a" providerId="LiveId" clId="{9182D5A6-2FB0-4255-B218-E94DFC23F322}"/>
    <pc:docChg chg="custSel modSld">
      <pc:chgData name="Anvit Gupta" userId="f53ebda82f5ae94a" providerId="LiveId" clId="{9182D5A6-2FB0-4255-B218-E94DFC23F322}" dt="2025-05-07T13:27:57.317" v="443" actId="20577"/>
      <pc:docMkLst>
        <pc:docMk/>
      </pc:docMkLst>
      <pc:sldChg chg="modNotesTx">
        <pc:chgData name="Anvit Gupta" userId="f53ebda82f5ae94a" providerId="LiveId" clId="{9182D5A6-2FB0-4255-B218-E94DFC23F322}" dt="2025-05-07T13:24:59.075" v="284" actId="20577"/>
        <pc:sldMkLst>
          <pc:docMk/>
          <pc:sldMk cId="4066653428" sldId="299"/>
        </pc:sldMkLst>
      </pc:sldChg>
      <pc:sldChg chg="modNotesTx">
        <pc:chgData name="Anvit Gupta" userId="f53ebda82f5ae94a" providerId="LiveId" clId="{9182D5A6-2FB0-4255-B218-E94DFC23F322}" dt="2025-05-07T13:16:36.258" v="125" actId="20577"/>
        <pc:sldMkLst>
          <pc:docMk/>
          <pc:sldMk cId="3585306627" sldId="300"/>
        </pc:sldMkLst>
      </pc:sldChg>
      <pc:sldChg chg="modSp">
        <pc:chgData name="Anvit Gupta" userId="f53ebda82f5ae94a" providerId="LiveId" clId="{9182D5A6-2FB0-4255-B218-E94DFC23F322}" dt="2025-05-07T13:26:38.390" v="285" actId="13926"/>
        <pc:sldMkLst>
          <pc:docMk/>
          <pc:sldMk cId="2133142788" sldId="307"/>
        </pc:sldMkLst>
        <pc:spChg chg="mod">
          <ac:chgData name="Anvit Gupta" userId="f53ebda82f5ae94a" providerId="LiveId" clId="{9182D5A6-2FB0-4255-B218-E94DFC23F322}" dt="2025-05-07T13:26:38.390" v="285" actId="13926"/>
          <ac:spMkLst>
            <pc:docMk/>
            <pc:sldMk cId="2133142788" sldId="307"/>
            <ac:spMk id="4" creationId="{314819C9-D576-44D5-A1AF-875A21D5EF79}"/>
          </ac:spMkLst>
        </pc:spChg>
      </pc:sldChg>
      <pc:sldChg chg="modNotesTx">
        <pc:chgData name="Anvit Gupta" userId="f53ebda82f5ae94a" providerId="LiveId" clId="{9182D5A6-2FB0-4255-B218-E94DFC23F322}" dt="2025-05-07T13:27:57.317" v="443" actId="20577"/>
        <pc:sldMkLst>
          <pc:docMk/>
          <pc:sldMk cId="2446156411" sldId="30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AA2374-15C6-4775-8603-EB19B3A6AC72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4EE8CB-F1A5-48F9-ABDB-ED23A8813F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4295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545D7E"/>
                </a:solidFill>
                <a:effectLst/>
                <a:latin typeface="Google Sans"/>
              </a:rPr>
              <a:t>Domain adaptation methods include Domain Adaptation, adversarial training, and matching methods.</a:t>
            </a:r>
          </a:p>
          <a:p>
            <a:r>
              <a:rPr lang="en-US" b="0" i="0" dirty="0">
                <a:solidFill>
                  <a:srgbClr val="545D7E"/>
                </a:solidFill>
                <a:effectLst/>
                <a:latin typeface="Google Sans"/>
              </a:rPr>
              <a:t>Other ways are covariate shift, transfer learning etc.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4EE8CB-F1A5-48F9-ABDB-ED23A8813F7E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7827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Learning =&gt; distance metrics learning, probability distribution learning instead of single image per class, feature learning,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4EE8CB-F1A5-48F9-ABDB-ED23A8813F7E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5695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Distribution of classes is not same and hence distance which takes class distribution into account must be used here.</a:t>
            </a:r>
          </a:p>
          <a:p>
            <a:r>
              <a:rPr lang="en-US" dirty="0"/>
              <a:t>Apart from </a:t>
            </a:r>
            <a:r>
              <a:rPr lang="en-US" dirty="0" err="1"/>
              <a:t>mahanalobis</a:t>
            </a:r>
            <a:r>
              <a:rPr lang="en-US" dirty="0"/>
              <a:t>, weighted Euclidean can also be used here.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4EE8CB-F1A5-48F9-ABDB-ED23A8813F7E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7180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01A6-BB07-487E-BE62-8266473F6495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7FED-6384-42B0-A51A-9A1ABEE25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2088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01A6-BB07-487E-BE62-8266473F6495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7FED-6384-42B0-A51A-9A1ABEE25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6549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01A6-BB07-487E-BE62-8266473F6495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7FED-6384-42B0-A51A-9A1ABEE25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1369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01A6-BB07-487E-BE62-8266473F6495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7FED-6384-42B0-A51A-9A1ABEE25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8830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01A6-BB07-487E-BE62-8266473F6495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7FED-6384-42B0-A51A-9A1ABEE25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1236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01A6-BB07-487E-BE62-8266473F6495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7FED-6384-42B0-A51A-9A1ABEE25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1655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01A6-BB07-487E-BE62-8266473F6495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7FED-6384-42B0-A51A-9A1ABEE25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1126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01A6-BB07-487E-BE62-8266473F6495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7FED-6384-42B0-A51A-9A1ABEE25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9013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01A6-BB07-487E-BE62-8266473F6495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7FED-6384-42B0-A51A-9A1ABEE25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8547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01A6-BB07-487E-BE62-8266473F6495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7FED-6384-42B0-A51A-9A1ABEE25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7162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01A6-BB07-487E-BE62-8266473F6495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7FED-6384-42B0-A51A-9A1ABEE25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578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701A6-BB07-487E-BE62-8266473F6495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E7FED-6384-42B0-A51A-9A1ABEE25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126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5.png"/><Relationship Id="rId7" Type="http://schemas.openxmlformats.org/officeDocument/2006/relationships/image" Target="../media/image2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6" Type="http://schemas.openxmlformats.org/officeDocument/2006/relationships/image" Target="../media/image9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5" Type="http://schemas.openxmlformats.org/officeDocument/2006/relationships/image" Target="../media/image9.png"/><Relationship Id="rId4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3.png"/><Relationship Id="rId7" Type="http://schemas.openxmlformats.org/officeDocument/2006/relationships/image" Target="../media/image9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80.png"/><Relationship Id="rId11" Type="http://schemas.openxmlformats.org/officeDocument/2006/relationships/image" Target="../media/image16.png"/><Relationship Id="rId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60.png"/><Relationship Id="rId9" Type="http://schemas.openxmlformats.org/officeDocument/2006/relationships/image" Target="../media/image1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0.png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160.png"/><Relationship Id="rId5" Type="http://schemas.openxmlformats.org/officeDocument/2006/relationships/image" Target="../media/image150.png"/><Relationship Id="rId10" Type="http://schemas.openxmlformats.org/officeDocument/2006/relationships/image" Target="../media/image11.png"/><Relationship Id="rId4" Type="http://schemas.openxmlformats.org/officeDocument/2006/relationships/image" Target="../media/image140.png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9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7AC89-BE04-43C0-8DE4-613238CF26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9541" y="2879067"/>
            <a:ext cx="11492918" cy="821886"/>
          </a:xfrm>
        </p:spPr>
        <p:txBody>
          <a:bodyPr>
            <a:noAutofit/>
          </a:bodyPr>
          <a:lstStyle/>
          <a:p>
            <a:r>
              <a:rPr lang="en-GB" sz="4800" b="1" dirty="0">
                <a:solidFill>
                  <a:schemeClr val="accent4"/>
                </a:solidFill>
                <a:latin typeface="Garamond" panose="02020404030301010803" pitchFamily="18" charset="0"/>
                <a:cs typeface="Aldhabi" panose="020B0604020202020204" pitchFamily="2" charset="-78"/>
              </a:rPr>
              <a:t>Getting Started with Supervised Learning,</a:t>
            </a:r>
            <a:br>
              <a:rPr lang="en-GB" sz="4800" b="1" dirty="0">
                <a:solidFill>
                  <a:schemeClr val="accent4"/>
                </a:solidFill>
                <a:latin typeface="Garamond" panose="02020404030301010803" pitchFamily="18" charset="0"/>
                <a:cs typeface="Aldhabi" panose="020B0604020202020204" pitchFamily="2" charset="-78"/>
              </a:rPr>
            </a:br>
            <a:r>
              <a:rPr lang="en-GB" sz="4800" b="1" dirty="0">
                <a:solidFill>
                  <a:schemeClr val="accent4"/>
                </a:solidFill>
                <a:latin typeface="Garamond" panose="02020404030301010803" pitchFamily="18" charset="0"/>
                <a:cs typeface="Aldhabi" panose="020B0604020202020204" pitchFamily="2" charset="-78"/>
              </a:rPr>
              <a:t>Learning by Computing Distances (1)</a:t>
            </a:r>
            <a:endParaRPr lang="en-IN" sz="4800" b="1" dirty="0">
              <a:solidFill>
                <a:schemeClr val="accent4"/>
              </a:solidFill>
              <a:latin typeface="Garamond" panose="02020404030301010803" pitchFamily="18" charset="0"/>
              <a:cs typeface="Aldhabi" panose="020B0604020202020204" pitchFamily="2" charset="-78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7DBDF4DB-D0E6-41A7-B25C-A7145883BDAD}"/>
              </a:ext>
            </a:extLst>
          </p:cNvPr>
          <p:cNvSpPr txBox="1">
            <a:spLocks/>
          </p:cNvSpPr>
          <p:nvPr/>
        </p:nvSpPr>
        <p:spPr>
          <a:xfrm>
            <a:off x="1524000" y="4226387"/>
            <a:ext cx="9144000" cy="1476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>
                <a:solidFill>
                  <a:schemeClr val="accent4"/>
                </a:solidFill>
                <a:latin typeface="Garamond" panose="02020404030301010803" pitchFamily="18" charset="0"/>
              </a:rPr>
              <a:t>CSN-382   </a:t>
            </a:r>
            <a:endParaRPr lang="en-IN" sz="3200" dirty="0">
              <a:solidFill>
                <a:schemeClr val="accent4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224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403"/>
    </mc:Choice>
    <mc:Fallback xmlns="">
      <p:transition spd="slow" advTm="1240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Improving Our Primitive Classifier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Just one input per class may not sufficiently capture variations in a class</a:t>
            </a: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A natural improvement can be by using more inputs per class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We will consider two approaches to do this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Learning with Prototypes (</a:t>
            </a:r>
            <a:r>
              <a:rPr lang="en-GB" dirty="0" err="1">
                <a:latin typeface="Abadi Extra Light" panose="020B0204020104020204" pitchFamily="34" charset="0"/>
              </a:rPr>
              <a:t>LwP</a:t>
            </a:r>
            <a:r>
              <a:rPr lang="en-GB" dirty="0">
                <a:latin typeface="Abadi Extra Light" panose="020B0204020104020204" pitchFamily="34" charset="0"/>
              </a:rPr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Nearest </a:t>
            </a:r>
            <a:r>
              <a:rPr lang="en-GB" dirty="0" err="1">
                <a:latin typeface="Abadi Extra Light" panose="020B0204020104020204" pitchFamily="34" charset="0"/>
              </a:rPr>
              <a:t>Neighbors</a:t>
            </a:r>
            <a:r>
              <a:rPr lang="en-GB" dirty="0">
                <a:latin typeface="Abadi Extra Light" panose="020B0204020104020204" pitchFamily="34" charset="0"/>
              </a:rPr>
              <a:t> (NN – not “neural networks”, at least not for now </a:t>
            </a:r>
            <a:r>
              <a:rPr lang="en-GB" dirty="0">
                <a:latin typeface="Abadi Extra Light" panose="020B0204020104020204" pitchFamily="34" charset="0"/>
                <a:sym typeface="Wingdings" panose="05000000000000000000" pitchFamily="2" charset="2"/>
              </a:rPr>
              <a:t>)</a:t>
            </a:r>
          </a:p>
          <a:p>
            <a:pPr marL="457200" lvl="1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Both </a:t>
            </a:r>
            <a:r>
              <a:rPr lang="en-GB" dirty="0" err="1">
                <a:latin typeface="Abadi Extra Light" panose="020B0204020104020204" pitchFamily="34" charset="0"/>
              </a:rPr>
              <a:t>LwP</a:t>
            </a:r>
            <a:r>
              <a:rPr lang="en-GB" dirty="0">
                <a:latin typeface="Abadi Extra Light" panose="020B0204020104020204" pitchFamily="34" charset="0"/>
              </a:rPr>
              <a:t> and NN will use multiple inputs per class but in different ways</a:t>
            </a: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10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F05D7AE-C3F4-400C-B304-E908EBF70FA6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6135553" y="2805175"/>
            <a:ext cx="494113" cy="418029"/>
          </a:xfrm>
          <a:prstGeom prst="rect">
            <a:avLst/>
          </a:prstGeom>
          <a:ln w="0">
            <a:noFill/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D17033C-72EF-410A-AACE-089ADDD8C870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5524273" y="3045129"/>
            <a:ext cx="487260" cy="393953"/>
          </a:xfrm>
          <a:prstGeom prst="rect">
            <a:avLst/>
          </a:prstGeom>
          <a:ln w="0">
            <a:noFill/>
          </a:ln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5315DEF-070D-49E8-BFC0-93D3A45F8F4D}"/>
              </a:ext>
            </a:extLst>
          </p:cNvPr>
          <p:cNvPicPr/>
          <p:nvPr/>
        </p:nvPicPr>
        <p:blipFill>
          <a:blip r:embed="rId5"/>
          <a:stretch/>
        </p:blipFill>
        <p:spPr>
          <a:xfrm>
            <a:off x="5239288" y="2476335"/>
            <a:ext cx="451671" cy="419918"/>
          </a:xfrm>
          <a:prstGeom prst="rect">
            <a:avLst/>
          </a:prstGeom>
          <a:ln w="0">
            <a:noFill/>
          </a:ln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2C47261-5119-4FE4-83D5-BE6977402D66}"/>
              </a:ext>
            </a:extLst>
          </p:cNvPr>
          <p:cNvPicPr/>
          <p:nvPr/>
        </p:nvPicPr>
        <p:blipFill>
          <a:blip r:embed="rId6"/>
          <a:stretch/>
        </p:blipFill>
        <p:spPr>
          <a:xfrm>
            <a:off x="4293164" y="2613015"/>
            <a:ext cx="474725" cy="401174"/>
          </a:xfrm>
          <a:prstGeom prst="rect">
            <a:avLst/>
          </a:prstGeom>
          <a:ln w="0">
            <a:noFill/>
          </a:ln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83EE724-301C-4960-A0E8-ED34EDDDCEE0}"/>
              </a:ext>
            </a:extLst>
          </p:cNvPr>
          <p:cNvPicPr/>
          <p:nvPr/>
        </p:nvPicPr>
        <p:blipFill>
          <a:blip r:embed="rId7"/>
          <a:stretch/>
        </p:blipFill>
        <p:spPr>
          <a:xfrm>
            <a:off x="3691572" y="2841007"/>
            <a:ext cx="505914" cy="393840"/>
          </a:xfrm>
          <a:prstGeom prst="rect">
            <a:avLst/>
          </a:prstGeom>
          <a:ln w="0">
            <a:noFill/>
          </a:ln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E0FB8ED-D90A-4EF3-B64D-31A19A445F66}"/>
              </a:ext>
            </a:extLst>
          </p:cNvPr>
          <p:cNvPicPr/>
          <p:nvPr/>
        </p:nvPicPr>
        <p:blipFill>
          <a:blip r:embed="rId8"/>
          <a:stretch/>
        </p:blipFill>
        <p:spPr>
          <a:xfrm>
            <a:off x="4700752" y="3193460"/>
            <a:ext cx="462469" cy="393840"/>
          </a:xfrm>
          <a:prstGeom prst="rect">
            <a:avLst/>
          </a:prstGeom>
          <a:ln w="0">
            <a:noFill/>
          </a:ln>
        </p:spPr>
      </p:pic>
      <p:sp>
        <p:nvSpPr>
          <p:cNvPr id="29" name="TextShape 3">
            <a:extLst>
              <a:ext uri="{FF2B5EF4-FFF2-40B4-BE49-F238E27FC236}">
                <a16:creationId xmlns:a16="http://schemas.microsoft.com/office/drawing/2014/main" id="{61C78AFB-61C4-440B-9198-CE7184DC67E6}"/>
              </a:ext>
            </a:extLst>
          </p:cNvPr>
          <p:cNvSpPr txBox="1"/>
          <p:nvPr/>
        </p:nvSpPr>
        <p:spPr>
          <a:xfrm>
            <a:off x="5933024" y="3242105"/>
            <a:ext cx="610804" cy="296551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IN" sz="1400" b="0" strike="noStrike" spc="-1" dirty="0">
                <a:latin typeface="Arial"/>
              </a:rPr>
              <a:t>“dog”</a:t>
            </a:r>
          </a:p>
        </p:txBody>
      </p:sp>
      <p:sp>
        <p:nvSpPr>
          <p:cNvPr id="31" name="TextShape 6">
            <a:extLst>
              <a:ext uri="{FF2B5EF4-FFF2-40B4-BE49-F238E27FC236}">
                <a16:creationId xmlns:a16="http://schemas.microsoft.com/office/drawing/2014/main" id="{0B810045-5BF5-4951-99D4-2ABA6DFEFB1D}"/>
              </a:ext>
            </a:extLst>
          </p:cNvPr>
          <p:cNvSpPr txBox="1"/>
          <p:nvPr/>
        </p:nvSpPr>
        <p:spPr>
          <a:xfrm>
            <a:off x="4092647" y="2970318"/>
            <a:ext cx="702000" cy="346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IN" sz="1800" b="0" strike="noStrike" spc="-1" dirty="0">
                <a:latin typeface="Arial"/>
              </a:rPr>
              <a:t>“</a:t>
            </a:r>
            <a:r>
              <a:rPr lang="en-IN" sz="1400" b="0" strike="noStrike" spc="-1" dirty="0">
                <a:latin typeface="Arial"/>
              </a:rPr>
              <a:t>cat</a:t>
            </a:r>
            <a:r>
              <a:rPr lang="en-IN" sz="1800" b="0" strike="noStrike" spc="-1" dirty="0">
                <a:latin typeface="Arial"/>
              </a:rPr>
              <a:t>”</a:t>
            </a:r>
          </a:p>
        </p:txBody>
      </p:sp>
      <p:sp>
        <p:nvSpPr>
          <p:cNvPr id="32" name="TextShape 6">
            <a:extLst>
              <a:ext uri="{FF2B5EF4-FFF2-40B4-BE49-F238E27FC236}">
                <a16:creationId xmlns:a16="http://schemas.microsoft.com/office/drawing/2014/main" id="{2AE0498F-9706-4E70-AB24-FD82E8D2668F}"/>
              </a:ext>
            </a:extLst>
          </p:cNvPr>
          <p:cNvSpPr txBox="1"/>
          <p:nvPr/>
        </p:nvSpPr>
        <p:spPr>
          <a:xfrm>
            <a:off x="4700752" y="2673767"/>
            <a:ext cx="702000" cy="346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IN" sz="1800" b="0" strike="noStrike" spc="-1" dirty="0">
                <a:latin typeface="Arial"/>
              </a:rPr>
              <a:t>“</a:t>
            </a:r>
            <a:r>
              <a:rPr lang="en-IN" sz="1400" b="0" strike="noStrike" spc="-1" dirty="0">
                <a:latin typeface="Arial"/>
              </a:rPr>
              <a:t>cat</a:t>
            </a:r>
            <a:r>
              <a:rPr lang="en-IN" sz="1800" b="0" strike="noStrike" spc="-1" dirty="0">
                <a:latin typeface="Arial"/>
              </a:rPr>
              <a:t>”</a:t>
            </a:r>
          </a:p>
        </p:txBody>
      </p:sp>
      <p:sp>
        <p:nvSpPr>
          <p:cNvPr id="33" name="TextShape 3">
            <a:extLst>
              <a:ext uri="{FF2B5EF4-FFF2-40B4-BE49-F238E27FC236}">
                <a16:creationId xmlns:a16="http://schemas.microsoft.com/office/drawing/2014/main" id="{EE256732-51FE-439E-8718-ECDBEBC14148}"/>
              </a:ext>
            </a:extLst>
          </p:cNvPr>
          <p:cNvSpPr txBox="1"/>
          <p:nvPr/>
        </p:nvSpPr>
        <p:spPr>
          <a:xfrm>
            <a:off x="6626967" y="3001464"/>
            <a:ext cx="610804" cy="296551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IN" sz="1400" b="0" strike="noStrike" spc="-1" dirty="0">
                <a:latin typeface="Arial"/>
              </a:rPr>
              <a:t>“dog”</a:t>
            </a:r>
          </a:p>
        </p:txBody>
      </p:sp>
      <p:sp>
        <p:nvSpPr>
          <p:cNvPr id="34" name="TextShape 3">
            <a:extLst>
              <a:ext uri="{FF2B5EF4-FFF2-40B4-BE49-F238E27FC236}">
                <a16:creationId xmlns:a16="http://schemas.microsoft.com/office/drawing/2014/main" id="{F0DE87CF-FB5E-48EB-A4FC-118F380075A1}"/>
              </a:ext>
            </a:extLst>
          </p:cNvPr>
          <p:cNvSpPr txBox="1"/>
          <p:nvPr/>
        </p:nvSpPr>
        <p:spPr>
          <a:xfrm>
            <a:off x="5629075" y="2673767"/>
            <a:ext cx="610804" cy="296551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IN" sz="1400" b="0" strike="noStrike" spc="-1" dirty="0">
                <a:latin typeface="Arial"/>
              </a:rPr>
              <a:t>“dog”</a:t>
            </a:r>
          </a:p>
        </p:txBody>
      </p:sp>
      <p:sp>
        <p:nvSpPr>
          <p:cNvPr id="35" name="TextShape 6">
            <a:extLst>
              <a:ext uri="{FF2B5EF4-FFF2-40B4-BE49-F238E27FC236}">
                <a16:creationId xmlns:a16="http://schemas.microsoft.com/office/drawing/2014/main" id="{73AA1300-3F61-4CEB-80D1-B4A166BDCF6B}"/>
              </a:ext>
            </a:extLst>
          </p:cNvPr>
          <p:cNvSpPr txBox="1"/>
          <p:nvPr/>
        </p:nvSpPr>
        <p:spPr>
          <a:xfrm>
            <a:off x="5099475" y="3298015"/>
            <a:ext cx="702000" cy="346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IN" sz="1800" b="0" strike="noStrike" spc="-1" dirty="0">
                <a:latin typeface="Arial"/>
              </a:rPr>
              <a:t>“</a:t>
            </a:r>
            <a:r>
              <a:rPr lang="en-IN" sz="1400" b="0" strike="noStrike" spc="-1" dirty="0">
                <a:latin typeface="Arial"/>
              </a:rPr>
              <a:t>cat</a:t>
            </a:r>
            <a:r>
              <a:rPr lang="en-IN" sz="1800" b="0" strike="noStrike" spc="-1" dirty="0">
                <a:latin typeface="Arial"/>
              </a:rPr>
              <a:t>”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41034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3533"/>
    </mc:Choice>
    <mc:Fallback xmlns="">
      <p:transition spd="slow" advTm="8353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9" grpId="0"/>
      <p:bldP spid="31" grpId="0"/>
      <p:bldP spid="32" grpId="0"/>
      <p:bldP spid="33" grpId="0"/>
      <p:bldP spid="34" grpId="0"/>
      <p:bldP spid="3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Learning with Prototypes (</a:t>
            </a:r>
            <a:r>
              <a:rPr lang="en-IN" dirty="0" err="1">
                <a:solidFill>
                  <a:schemeClr val="accent2">
                    <a:lumMod val="75000"/>
                  </a:schemeClr>
                </a:solidFill>
              </a:rPr>
              <a:t>LwP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Basic idea: Represent each class by a “prototype” vector</a:t>
            </a: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Class Prototype: The “mean” or “average” of inputs from that class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Predict label of each test input based on its distances from the class prototypes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Predicted label will be the class that is the closest to the test input</a:t>
            </a:r>
          </a:p>
          <a:p>
            <a:pPr marL="457200" lvl="1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 How we compute distances can have an effect on the accuracy of this model (may need to try Euclidean, weight Euclidean, </a:t>
            </a:r>
            <a:r>
              <a:rPr lang="en-GB" dirty="0" err="1">
                <a:latin typeface="Abadi Extra Light" panose="020B0204020104020204" pitchFamily="34" charset="0"/>
              </a:rPr>
              <a:t>Mahalanobis</a:t>
            </a:r>
            <a:r>
              <a:rPr lang="en-GB" dirty="0">
                <a:latin typeface="Abadi Extra Light" panose="020B0204020104020204" pitchFamily="34" charset="0"/>
              </a:rPr>
              <a:t>, or something else)</a:t>
            </a: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11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B8CF9A4-04D7-4DCC-8F78-38D2D2CC5E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325" y="2882818"/>
            <a:ext cx="2552700" cy="819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BCE3C09-1F67-44F9-BE79-DEF1923FEC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8284" y="2898505"/>
            <a:ext cx="2621696" cy="832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52F9CF9D-5DCF-4C35-82CD-D747D8D4E3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2880" y="2915033"/>
            <a:ext cx="2552701" cy="799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F002A32-F8C2-4A9C-BD4E-C77E4E7233C8}"/>
              </a:ext>
            </a:extLst>
          </p:cNvPr>
          <p:cNvSpPr txBox="1"/>
          <p:nvPr/>
        </p:nvSpPr>
        <p:spPr>
          <a:xfrm>
            <a:off x="2955747" y="3685832"/>
            <a:ext cx="573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Abadi Extra Light" panose="020B0204020104020204" pitchFamily="34" charset="0"/>
              </a:rPr>
              <a:t>Averages (prototypes) of each of the handwritten digits 1-9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7FF435-B493-4768-9A92-F2EDF48B6084}"/>
              </a:ext>
            </a:extLst>
          </p:cNvPr>
          <p:cNvSpPr txBox="1"/>
          <p:nvPr/>
        </p:nvSpPr>
        <p:spPr>
          <a:xfrm>
            <a:off x="67520" y="6549818"/>
            <a:ext cx="66945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Pic from: https://www.reddit.com/r/dataisbeautiful/comments/3wgbv9/average_handwritten_digit_oc/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76387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2624"/>
    </mc:Choice>
    <mc:Fallback xmlns="">
      <p:transition spd="slow" advTm="11262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Learning with Prototypes (</a:t>
            </a:r>
            <a:r>
              <a:rPr lang="en-IN" dirty="0" err="1">
                <a:solidFill>
                  <a:schemeClr val="accent2">
                    <a:lumMod val="75000"/>
                  </a:schemeClr>
                </a:solidFill>
              </a:rPr>
              <a:t>LwP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): An Illustration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Suppose the task is binary classification (two classes assumed </a:t>
                </a:r>
                <a:r>
                  <a:rPr lang="en-GB" dirty="0" err="1">
                    <a:latin typeface="Abadi Extra Light" panose="020B0204020104020204" pitchFamily="34" charset="0"/>
                  </a:rPr>
                  <a:t>pos</a:t>
                </a:r>
                <a:r>
                  <a:rPr lang="en-GB" dirty="0">
                    <a:latin typeface="Abadi Extra Light" panose="020B0204020104020204" pitchFamily="34" charset="0"/>
                  </a:rPr>
                  <a:t> and neg)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Training data: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labelled examples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{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IN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,</a:t>
                </a:r>
                <a14:m>
                  <m:oMath xmlns:m="http://schemas.openxmlformats.org/officeDocument/2006/math">
                    <m:r>
                      <a:rPr lang="en-IN" b="0" i="0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pt-BR" b="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b="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I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{−1,+1}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IN" b="0" dirty="0">
                    <a:latin typeface="Abadi Extra Light" panose="020B0204020104020204" pitchFamily="34" charset="0"/>
                  </a:rPr>
                  <a:t>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example from positive class,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examples from negative class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Assume green is positive and red is negative</a:t>
                </a: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8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12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Star: 5 Points 2">
            <a:extLst>
              <a:ext uri="{FF2B5EF4-FFF2-40B4-BE49-F238E27FC236}">
                <a16:creationId xmlns:a16="http://schemas.microsoft.com/office/drawing/2014/main" id="{16661A94-83CC-4D43-B547-A721293DD2C8}"/>
              </a:ext>
            </a:extLst>
          </p:cNvPr>
          <p:cNvSpPr/>
          <p:nvPr/>
        </p:nvSpPr>
        <p:spPr>
          <a:xfrm>
            <a:off x="3560896" y="3329949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Star: 5 Points 17">
            <a:extLst>
              <a:ext uri="{FF2B5EF4-FFF2-40B4-BE49-F238E27FC236}">
                <a16:creationId xmlns:a16="http://schemas.microsoft.com/office/drawing/2014/main" id="{E6F4BAA2-7249-48A4-8D48-861AC6A63B51}"/>
              </a:ext>
            </a:extLst>
          </p:cNvPr>
          <p:cNvSpPr/>
          <p:nvPr/>
        </p:nvSpPr>
        <p:spPr>
          <a:xfrm>
            <a:off x="4236062" y="3259859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Star: 5 Points 19">
            <a:extLst>
              <a:ext uri="{FF2B5EF4-FFF2-40B4-BE49-F238E27FC236}">
                <a16:creationId xmlns:a16="http://schemas.microsoft.com/office/drawing/2014/main" id="{0157D6F5-3A67-4984-AF4F-F1350C02AB3F}"/>
              </a:ext>
            </a:extLst>
          </p:cNvPr>
          <p:cNvSpPr/>
          <p:nvPr/>
        </p:nvSpPr>
        <p:spPr>
          <a:xfrm>
            <a:off x="2905125" y="4234824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Star: 5 Points 20">
            <a:extLst>
              <a:ext uri="{FF2B5EF4-FFF2-40B4-BE49-F238E27FC236}">
                <a16:creationId xmlns:a16="http://schemas.microsoft.com/office/drawing/2014/main" id="{A3625DEA-EAE0-4FA9-958F-53406C6FA076}"/>
              </a:ext>
            </a:extLst>
          </p:cNvPr>
          <p:cNvSpPr/>
          <p:nvPr/>
        </p:nvSpPr>
        <p:spPr>
          <a:xfrm>
            <a:off x="4586651" y="4577724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Star: 5 Points 21">
            <a:extLst>
              <a:ext uri="{FF2B5EF4-FFF2-40B4-BE49-F238E27FC236}">
                <a16:creationId xmlns:a16="http://schemas.microsoft.com/office/drawing/2014/main" id="{5D3EC759-FE01-4440-AAA7-AD68D1346791}"/>
              </a:ext>
            </a:extLst>
          </p:cNvPr>
          <p:cNvSpPr/>
          <p:nvPr/>
        </p:nvSpPr>
        <p:spPr>
          <a:xfrm>
            <a:off x="4977176" y="3482349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Star: 5 Points 22">
            <a:extLst>
              <a:ext uri="{FF2B5EF4-FFF2-40B4-BE49-F238E27FC236}">
                <a16:creationId xmlns:a16="http://schemas.microsoft.com/office/drawing/2014/main" id="{E154AD0A-03F4-4AEE-A7A7-C016CF3817E2}"/>
              </a:ext>
            </a:extLst>
          </p:cNvPr>
          <p:cNvSpPr/>
          <p:nvPr/>
        </p:nvSpPr>
        <p:spPr>
          <a:xfrm>
            <a:off x="3215051" y="4812434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Star: 5 Points 29">
            <a:extLst>
              <a:ext uri="{FF2B5EF4-FFF2-40B4-BE49-F238E27FC236}">
                <a16:creationId xmlns:a16="http://schemas.microsoft.com/office/drawing/2014/main" id="{A8355CEC-9911-41AE-9690-DB353C3F151D}"/>
              </a:ext>
            </a:extLst>
          </p:cNvPr>
          <p:cNvSpPr/>
          <p:nvPr/>
        </p:nvSpPr>
        <p:spPr>
          <a:xfrm>
            <a:off x="4843826" y="4012622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Star: 5 Points 35">
            <a:extLst>
              <a:ext uri="{FF2B5EF4-FFF2-40B4-BE49-F238E27FC236}">
                <a16:creationId xmlns:a16="http://schemas.microsoft.com/office/drawing/2014/main" id="{6C6EDA2E-1981-43C8-9A6F-ECD636031C1A}"/>
              </a:ext>
            </a:extLst>
          </p:cNvPr>
          <p:cNvSpPr/>
          <p:nvPr/>
        </p:nvSpPr>
        <p:spPr>
          <a:xfrm>
            <a:off x="4500926" y="3790132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Star: 5 Points 23">
            <a:extLst>
              <a:ext uri="{FF2B5EF4-FFF2-40B4-BE49-F238E27FC236}">
                <a16:creationId xmlns:a16="http://schemas.microsoft.com/office/drawing/2014/main" id="{017E1B27-973E-498A-9B45-07D7E20E9873}"/>
              </a:ext>
            </a:extLst>
          </p:cNvPr>
          <p:cNvSpPr/>
          <p:nvPr/>
        </p:nvSpPr>
        <p:spPr>
          <a:xfrm>
            <a:off x="3053126" y="3745634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Star: 5 Points 24">
            <a:extLst>
              <a:ext uri="{FF2B5EF4-FFF2-40B4-BE49-F238E27FC236}">
                <a16:creationId xmlns:a16="http://schemas.microsoft.com/office/drawing/2014/main" id="{EB17A92E-FC62-4A28-A64E-28A1DCC04709}"/>
              </a:ext>
            </a:extLst>
          </p:cNvPr>
          <p:cNvSpPr/>
          <p:nvPr/>
        </p:nvSpPr>
        <p:spPr>
          <a:xfrm>
            <a:off x="3912212" y="4936259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Star: 5 Points 25">
            <a:extLst>
              <a:ext uri="{FF2B5EF4-FFF2-40B4-BE49-F238E27FC236}">
                <a16:creationId xmlns:a16="http://schemas.microsoft.com/office/drawing/2014/main" id="{A9C626A0-8356-41EE-AB8F-BD4001A92703}"/>
              </a:ext>
            </a:extLst>
          </p:cNvPr>
          <p:cNvSpPr/>
          <p:nvPr/>
        </p:nvSpPr>
        <p:spPr>
          <a:xfrm>
            <a:off x="3424588" y="3876324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Star: 5 Points 26">
            <a:extLst>
              <a:ext uri="{FF2B5EF4-FFF2-40B4-BE49-F238E27FC236}">
                <a16:creationId xmlns:a16="http://schemas.microsoft.com/office/drawing/2014/main" id="{596EE2DF-7FB9-4380-AB54-A2CFB6C4A710}"/>
              </a:ext>
            </a:extLst>
          </p:cNvPr>
          <p:cNvSpPr/>
          <p:nvPr/>
        </p:nvSpPr>
        <p:spPr>
          <a:xfrm>
            <a:off x="4198326" y="4644255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Star: 5 Points 27">
            <a:extLst>
              <a:ext uri="{FF2B5EF4-FFF2-40B4-BE49-F238E27FC236}">
                <a16:creationId xmlns:a16="http://schemas.microsoft.com/office/drawing/2014/main" id="{CA0E490A-48CC-4A15-A04D-32ED365E74E0}"/>
              </a:ext>
            </a:extLst>
          </p:cNvPr>
          <p:cNvSpPr/>
          <p:nvPr/>
        </p:nvSpPr>
        <p:spPr>
          <a:xfrm>
            <a:off x="7315911" y="3434292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Star: 5 Points 28">
            <a:extLst>
              <a:ext uri="{FF2B5EF4-FFF2-40B4-BE49-F238E27FC236}">
                <a16:creationId xmlns:a16="http://schemas.microsoft.com/office/drawing/2014/main" id="{57C45B1C-097E-4EA7-9B57-BDC42C7EF3B6}"/>
              </a:ext>
            </a:extLst>
          </p:cNvPr>
          <p:cNvSpPr/>
          <p:nvPr/>
        </p:nvSpPr>
        <p:spPr>
          <a:xfrm>
            <a:off x="7844951" y="3586692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1" name="Star: 5 Points 30">
            <a:extLst>
              <a:ext uri="{FF2B5EF4-FFF2-40B4-BE49-F238E27FC236}">
                <a16:creationId xmlns:a16="http://schemas.microsoft.com/office/drawing/2014/main" id="{9CAA1BD6-7513-49D8-B8F8-56EC52DC6B1B}"/>
              </a:ext>
            </a:extLst>
          </p:cNvPr>
          <p:cNvSpPr/>
          <p:nvPr/>
        </p:nvSpPr>
        <p:spPr>
          <a:xfrm>
            <a:off x="6699005" y="3815292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Star: 5 Points 31">
            <a:extLst>
              <a:ext uri="{FF2B5EF4-FFF2-40B4-BE49-F238E27FC236}">
                <a16:creationId xmlns:a16="http://schemas.microsoft.com/office/drawing/2014/main" id="{12B4249F-5A68-4631-A7C9-61D2148C060F}"/>
              </a:ext>
            </a:extLst>
          </p:cNvPr>
          <p:cNvSpPr/>
          <p:nvPr/>
        </p:nvSpPr>
        <p:spPr>
          <a:xfrm>
            <a:off x="8439098" y="4672974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Star: 5 Points 32">
            <a:extLst>
              <a:ext uri="{FF2B5EF4-FFF2-40B4-BE49-F238E27FC236}">
                <a16:creationId xmlns:a16="http://schemas.microsoft.com/office/drawing/2014/main" id="{B4A9D564-5ABF-4C54-8C0B-6705C509ABF0}"/>
              </a:ext>
            </a:extLst>
          </p:cNvPr>
          <p:cNvSpPr/>
          <p:nvPr/>
        </p:nvSpPr>
        <p:spPr>
          <a:xfrm>
            <a:off x="8436916" y="3612140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Star: 5 Points 33">
            <a:extLst>
              <a:ext uri="{FF2B5EF4-FFF2-40B4-BE49-F238E27FC236}">
                <a16:creationId xmlns:a16="http://schemas.microsoft.com/office/drawing/2014/main" id="{710BF30F-8031-40C1-B555-A06450149FE6}"/>
              </a:ext>
            </a:extLst>
          </p:cNvPr>
          <p:cNvSpPr/>
          <p:nvPr/>
        </p:nvSpPr>
        <p:spPr>
          <a:xfrm>
            <a:off x="7123939" y="4498253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Star: 5 Points 34">
            <a:extLst>
              <a:ext uri="{FF2B5EF4-FFF2-40B4-BE49-F238E27FC236}">
                <a16:creationId xmlns:a16="http://schemas.microsoft.com/office/drawing/2014/main" id="{AFFADE1B-0ED7-428A-8427-033FC6801335}"/>
              </a:ext>
            </a:extLst>
          </p:cNvPr>
          <p:cNvSpPr/>
          <p:nvPr/>
        </p:nvSpPr>
        <p:spPr>
          <a:xfrm>
            <a:off x="8732172" y="4147103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Star: 5 Points 44">
            <a:extLst>
              <a:ext uri="{FF2B5EF4-FFF2-40B4-BE49-F238E27FC236}">
                <a16:creationId xmlns:a16="http://schemas.microsoft.com/office/drawing/2014/main" id="{72EDAA31-D6A1-4C4D-82BF-89C8D4BF213E}"/>
              </a:ext>
            </a:extLst>
          </p:cNvPr>
          <p:cNvSpPr/>
          <p:nvPr/>
        </p:nvSpPr>
        <p:spPr>
          <a:xfrm>
            <a:off x="8109776" y="4234824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Star: 5 Points 45">
            <a:extLst>
              <a:ext uri="{FF2B5EF4-FFF2-40B4-BE49-F238E27FC236}">
                <a16:creationId xmlns:a16="http://schemas.microsoft.com/office/drawing/2014/main" id="{C4D3B56B-6D04-4E46-A9E2-1503CED9FFDE}"/>
              </a:ext>
            </a:extLst>
          </p:cNvPr>
          <p:cNvSpPr/>
          <p:nvPr/>
        </p:nvSpPr>
        <p:spPr>
          <a:xfrm>
            <a:off x="7131991" y="3828376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Star: 5 Points 46">
            <a:extLst>
              <a:ext uri="{FF2B5EF4-FFF2-40B4-BE49-F238E27FC236}">
                <a16:creationId xmlns:a16="http://schemas.microsoft.com/office/drawing/2014/main" id="{76C111E2-7750-4B30-B19D-4812690F9CD8}"/>
              </a:ext>
            </a:extLst>
          </p:cNvPr>
          <p:cNvSpPr/>
          <p:nvPr/>
        </p:nvSpPr>
        <p:spPr>
          <a:xfrm>
            <a:off x="7219552" y="5060464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Star: 5 Points 47">
            <a:extLst>
              <a:ext uri="{FF2B5EF4-FFF2-40B4-BE49-F238E27FC236}">
                <a16:creationId xmlns:a16="http://schemas.microsoft.com/office/drawing/2014/main" id="{E76E4485-E37B-447F-AD04-733B4774B237}"/>
              </a:ext>
            </a:extLst>
          </p:cNvPr>
          <p:cNvSpPr/>
          <p:nvPr/>
        </p:nvSpPr>
        <p:spPr>
          <a:xfrm>
            <a:off x="6675900" y="4507634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Star: 5 Points 48">
            <a:extLst>
              <a:ext uri="{FF2B5EF4-FFF2-40B4-BE49-F238E27FC236}">
                <a16:creationId xmlns:a16="http://schemas.microsoft.com/office/drawing/2014/main" id="{4FD7CC3F-C813-4D49-8CEE-F5CA71FA93E0}"/>
              </a:ext>
            </a:extLst>
          </p:cNvPr>
          <p:cNvSpPr/>
          <p:nvPr/>
        </p:nvSpPr>
        <p:spPr>
          <a:xfrm>
            <a:off x="7893991" y="4923607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Star: 5 Points 49">
            <a:extLst>
              <a:ext uri="{FF2B5EF4-FFF2-40B4-BE49-F238E27FC236}">
                <a16:creationId xmlns:a16="http://schemas.microsoft.com/office/drawing/2014/main" id="{6727821D-AE03-45E9-8614-52A7B62A18B0}"/>
              </a:ext>
            </a:extLst>
          </p:cNvPr>
          <p:cNvSpPr/>
          <p:nvPr/>
        </p:nvSpPr>
        <p:spPr>
          <a:xfrm>
            <a:off x="8055916" y="3215361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72DE113-30CC-460D-8047-5A0E04F069D2}"/>
                  </a:ext>
                </a:extLst>
              </p:cNvPr>
              <p:cNvSpPr txBox="1"/>
              <p:nvPr/>
            </p:nvSpPr>
            <p:spPr>
              <a:xfrm>
                <a:off x="3813702" y="3665363"/>
                <a:ext cx="55245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72DE113-30CC-460D-8047-5A0E04F069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3702" y="3665363"/>
                <a:ext cx="552459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2D43AE5-9EBC-4319-AE50-968A84D3576A}"/>
                  </a:ext>
                </a:extLst>
              </p:cNvPr>
              <p:cNvSpPr txBox="1"/>
              <p:nvPr/>
            </p:nvSpPr>
            <p:spPr>
              <a:xfrm>
                <a:off x="7503457" y="3777572"/>
                <a:ext cx="55245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2D43AE5-9EBC-4319-AE50-968A84D357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3457" y="3777572"/>
                <a:ext cx="552459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Star: 5 Points 51">
            <a:extLst>
              <a:ext uri="{FF2B5EF4-FFF2-40B4-BE49-F238E27FC236}">
                <a16:creationId xmlns:a16="http://schemas.microsoft.com/office/drawing/2014/main" id="{A805B741-C327-40C7-B867-AF8A82B88E5D}"/>
              </a:ext>
            </a:extLst>
          </p:cNvPr>
          <p:cNvSpPr/>
          <p:nvPr/>
        </p:nvSpPr>
        <p:spPr>
          <a:xfrm>
            <a:off x="7676006" y="4272924"/>
            <a:ext cx="323850" cy="304800"/>
          </a:xfrm>
          <a:prstGeom prst="star5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Star: 5 Points 52">
            <a:extLst>
              <a:ext uri="{FF2B5EF4-FFF2-40B4-BE49-F238E27FC236}">
                <a16:creationId xmlns:a16="http://schemas.microsoft.com/office/drawing/2014/main" id="{EA4C04C6-0051-4E64-9B86-49B50BCC02F4}"/>
              </a:ext>
            </a:extLst>
          </p:cNvPr>
          <p:cNvSpPr/>
          <p:nvPr/>
        </p:nvSpPr>
        <p:spPr>
          <a:xfrm>
            <a:off x="3935346" y="4147103"/>
            <a:ext cx="323850" cy="304800"/>
          </a:xfrm>
          <a:prstGeom prst="star5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Star: 5 Points 53">
            <a:extLst>
              <a:ext uri="{FF2B5EF4-FFF2-40B4-BE49-F238E27FC236}">
                <a16:creationId xmlns:a16="http://schemas.microsoft.com/office/drawing/2014/main" id="{D32EC0D9-34ED-464A-86D8-B6E79417A108}"/>
              </a:ext>
            </a:extLst>
          </p:cNvPr>
          <p:cNvSpPr/>
          <p:nvPr/>
        </p:nvSpPr>
        <p:spPr>
          <a:xfrm>
            <a:off x="5023444" y="5566823"/>
            <a:ext cx="323850" cy="304800"/>
          </a:xfrm>
          <a:prstGeom prst="star5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F44EF25-F5B8-42B4-B4AE-F4BD7DEF7DE5}"/>
              </a:ext>
            </a:extLst>
          </p:cNvPr>
          <p:cNvCxnSpPr>
            <a:cxnSpLocks/>
          </p:cNvCxnSpPr>
          <p:nvPr/>
        </p:nvCxnSpPr>
        <p:spPr>
          <a:xfrm flipH="1" flipV="1">
            <a:off x="4097272" y="4355234"/>
            <a:ext cx="1088097" cy="1352689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7D3022E-381C-4CB8-AE95-D26A0AE1E185}"/>
              </a:ext>
            </a:extLst>
          </p:cNvPr>
          <p:cNvCxnSpPr>
            <a:cxnSpLocks/>
          </p:cNvCxnSpPr>
          <p:nvPr/>
        </p:nvCxnSpPr>
        <p:spPr>
          <a:xfrm flipV="1">
            <a:off x="5162235" y="4425324"/>
            <a:ext cx="2682716" cy="1282599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Star: 5 Points 55">
            <a:extLst>
              <a:ext uri="{FF2B5EF4-FFF2-40B4-BE49-F238E27FC236}">
                <a16:creationId xmlns:a16="http://schemas.microsoft.com/office/drawing/2014/main" id="{BB24AB21-9A0A-471F-BE72-BF4B68C8D2AE}"/>
              </a:ext>
            </a:extLst>
          </p:cNvPr>
          <p:cNvSpPr/>
          <p:nvPr/>
        </p:nvSpPr>
        <p:spPr>
          <a:xfrm>
            <a:off x="5018028" y="5566823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Star: 5 Points 56">
            <a:extLst>
              <a:ext uri="{FF2B5EF4-FFF2-40B4-BE49-F238E27FC236}">
                <a16:creationId xmlns:a16="http://schemas.microsoft.com/office/drawing/2014/main" id="{09D9603D-C51B-439A-89E9-F947525BB1DD}"/>
              </a:ext>
            </a:extLst>
          </p:cNvPr>
          <p:cNvSpPr/>
          <p:nvPr/>
        </p:nvSpPr>
        <p:spPr>
          <a:xfrm>
            <a:off x="6575143" y="5496594"/>
            <a:ext cx="323850" cy="304800"/>
          </a:xfrm>
          <a:prstGeom prst="star5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8" name="Star: 5 Points 57">
            <a:extLst>
              <a:ext uri="{FF2B5EF4-FFF2-40B4-BE49-F238E27FC236}">
                <a16:creationId xmlns:a16="http://schemas.microsoft.com/office/drawing/2014/main" id="{6360B1EA-447A-4A2B-851B-99587FC7A911}"/>
              </a:ext>
            </a:extLst>
          </p:cNvPr>
          <p:cNvSpPr/>
          <p:nvPr/>
        </p:nvSpPr>
        <p:spPr>
          <a:xfrm>
            <a:off x="6575143" y="5493053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C757AC3-9EED-417E-BD9C-34CAE596BC64}"/>
              </a:ext>
            </a:extLst>
          </p:cNvPr>
          <p:cNvCxnSpPr>
            <a:cxnSpLocks/>
          </p:cNvCxnSpPr>
          <p:nvPr/>
        </p:nvCxnSpPr>
        <p:spPr>
          <a:xfrm flipV="1">
            <a:off x="6743700" y="4447390"/>
            <a:ext cx="1106667" cy="1195154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85EA867-0DB6-4A75-805C-B86AC9C0544B}"/>
              </a:ext>
            </a:extLst>
          </p:cNvPr>
          <p:cNvCxnSpPr>
            <a:cxnSpLocks/>
          </p:cNvCxnSpPr>
          <p:nvPr/>
        </p:nvCxnSpPr>
        <p:spPr>
          <a:xfrm flipH="1" flipV="1">
            <a:off x="4098479" y="4366534"/>
            <a:ext cx="2627115" cy="127601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11FE0DA3-FEE6-4FF2-8746-0DDA9A785E84}"/>
              </a:ext>
            </a:extLst>
          </p:cNvPr>
          <p:cNvSpPr txBox="1"/>
          <p:nvPr/>
        </p:nvSpPr>
        <p:spPr>
          <a:xfrm>
            <a:off x="4522176" y="5816782"/>
            <a:ext cx="1401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Abadi Extra Light" panose="020B0204020104020204" pitchFamily="34" charset="0"/>
              </a:rPr>
              <a:t>Test example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9BA5917-537B-4717-9480-39CB3C4A14E8}"/>
              </a:ext>
            </a:extLst>
          </p:cNvPr>
          <p:cNvSpPr txBox="1"/>
          <p:nvPr/>
        </p:nvSpPr>
        <p:spPr>
          <a:xfrm>
            <a:off x="6102368" y="5766713"/>
            <a:ext cx="1401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Abadi Extra Light" panose="020B0204020104020204" pitchFamily="34" charset="0"/>
              </a:rPr>
              <a:t>Test example</a:t>
            </a: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492C21C7-4153-4A4C-BB1E-8152C4D8DF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207" y="5722946"/>
            <a:ext cx="1010687" cy="965223"/>
          </a:xfrm>
          <a:prstGeom prst="rect">
            <a:avLst/>
          </a:prstGeom>
        </p:spPr>
      </p:pic>
      <p:sp>
        <p:nvSpPr>
          <p:cNvPr id="67" name="Speech Bubble: Rectangle 66">
            <a:extLst>
              <a:ext uri="{FF2B5EF4-FFF2-40B4-BE49-F238E27FC236}">
                <a16:creationId xmlns:a16="http://schemas.microsoft.com/office/drawing/2014/main" id="{7B5D74AD-488E-4A83-B19D-DF0B0EDC98AB}"/>
              </a:ext>
            </a:extLst>
          </p:cNvPr>
          <p:cNvSpPr/>
          <p:nvPr/>
        </p:nvSpPr>
        <p:spPr>
          <a:xfrm>
            <a:off x="1130602" y="5369641"/>
            <a:ext cx="3105824" cy="1123823"/>
          </a:xfrm>
          <a:prstGeom prst="wedgeRectCallout">
            <a:avLst>
              <a:gd name="adj1" fmla="val -62464"/>
              <a:gd name="adj2" fmla="val 12922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LwP</a:t>
            </a:r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 straightforwardly generalizes to more than 2 classes as well (multi-class classification) – K prototypes for K classes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EDD9FEEE-C473-41FA-8191-A7221CCB982E}"/>
                  </a:ext>
                </a:extLst>
              </p:cNvPr>
              <p:cNvSpPr txBox="1"/>
              <p:nvPr/>
            </p:nvSpPr>
            <p:spPr>
              <a:xfrm>
                <a:off x="283281" y="3449801"/>
                <a:ext cx="2077620" cy="7850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EDD9FEEE-C473-41FA-8191-A7221CCB98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281" y="3449801"/>
                <a:ext cx="2077620" cy="78502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F8132704-EC52-434D-B72E-46CDDE2742FF}"/>
                  </a:ext>
                </a:extLst>
              </p:cNvPr>
              <p:cNvSpPr txBox="1"/>
              <p:nvPr/>
            </p:nvSpPr>
            <p:spPr>
              <a:xfrm>
                <a:off x="9533157" y="3372028"/>
                <a:ext cx="2077620" cy="7850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F8132704-EC52-434D-B72E-46CDDE2742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3157" y="3372028"/>
                <a:ext cx="2077620" cy="78502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" name="Picture 70">
            <a:extLst>
              <a:ext uri="{FF2B5EF4-FFF2-40B4-BE49-F238E27FC236}">
                <a16:creationId xmlns:a16="http://schemas.microsoft.com/office/drawing/2014/main" id="{124366FF-7C1E-4BD0-B8BC-4C33EE78D4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52538" y="5241059"/>
            <a:ext cx="1010687" cy="9652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2" name="Speech Bubble: Rectangle 71">
                <a:extLst>
                  <a:ext uri="{FF2B5EF4-FFF2-40B4-BE49-F238E27FC236}">
                    <a16:creationId xmlns:a16="http://schemas.microsoft.com/office/drawing/2014/main" id="{99C26967-831E-4946-9901-F6B1B37F855F}"/>
                  </a:ext>
                </a:extLst>
              </p:cNvPr>
              <p:cNvSpPr/>
              <p:nvPr/>
            </p:nvSpPr>
            <p:spPr>
              <a:xfrm>
                <a:off x="8485010" y="5330206"/>
                <a:ext cx="2426949" cy="738929"/>
              </a:xfrm>
              <a:prstGeom prst="wedgeRectCallout">
                <a:avLst>
                  <a:gd name="adj1" fmla="val 65253"/>
                  <a:gd name="adj2" fmla="val -3958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For </a:t>
                </a:r>
                <a:r>
                  <a:rPr lang="en-IN" sz="1600" dirty="0" err="1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LwP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, the prototype vectors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en-IN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here) define the “model”</a:t>
                </a:r>
              </a:p>
            </p:txBody>
          </p:sp>
        </mc:Choice>
        <mc:Fallback xmlns="">
          <p:sp>
            <p:nvSpPr>
              <p:cNvPr id="72" name="Speech Bubble: Rectangle 71">
                <a:extLst>
                  <a:ext uri="{FF2B5EF4-FFF2-40B4-BE49-F238E27FC236}">
                    <a16:creationId xmlns:a16="http://schemas.microsoft.com/office/drawing/2014/main" id="{99C26967-831E-4946-9901-F6B1B37F85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5010" y="5330206"/>
                <a:ext cx="2426949" cy="738929"/>
              </a:xfrm>
              <a:prstGeom prst="wedgeRectCallout">
                <a:avLst>
                  <a:gd name="adj1" fmla="val 65253"/>
                  <a:gd name="adj2" fmla="val -3958"/>
                </a:avLst>
              </a:prstGeom>
              <a:blipFill>
                <a:blip r:embed="rId9"/>
                <a:stretch>
                  <a:fillRect l="-1071" t="-7200" b="-13600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638194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169"/>
    </mc:Choice>
    <mc:Fallback xmlns="">
      <p:transition spd="slow" advTm="20016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3" grpId="0" animBg="1"/>
      <p:bldP spid="18" grpId="0" animBg="1"/>
      <p:bldP spid="20" grpId="0" animBg="1"/>
      <p:bldP spid="21" grpId="0" animBg="1"/>
      <p:bldP spid="22" grpId="0" animBg="1"/>
      <p:bldP spid="23" grpId="0" animBg="1"/>
      <p:bldP spid="30" grpId="0" animBg="1"/>
      <p:bldP spid="36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" grpId="0"/>
      <p:bldP spid="51" grpId="0"/>
      <p:bldP spid="52" grpId="0" animBg="1"/>
      <p:bldP spid="53" grpId="0" animBg="1"/>
      <p:bldP spid="54" grpId="0" animBg="1"/>
      <p:bldP spid="54" grpId="1" animBg="1"/>
      <p:bldP spid="56" grpId="0" animBg="1"/>
      <p:bldP spid="57" grpId="0" animBg="1"/>
      <p:bldP spid="57" grpId="1" animBg="1"/>
      <p:bldP spid="58" grpId="0" animBg="1"/>
      <p:bldP spid="61" grpId="0"/>
      <p:bldP spid="65" grpId="0"/>
      <p:bldP spid="67" grpId="0" animBg="1"/>
      <p:bldP spid="63" grpId="0"/>
      <p:bldP spid="70" grpId="0"/>
      <p:bldP spid="7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 err="1">
                <a:solidFill>
                  <a:schemeClr val="accent2">
                    <a:lumMod val="75000"/>
                  </a:schemeClr>
                </a:solidFill>
              </a:rPr>
              <a:t>LwP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: The Prediction Rule, Mathematically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What does the prediction rule for </a:t>
            </a:r>
            <a:r>
              <a:rPr lang="en-GB" dirty="0" err="1">
                <a:latin typeface="Abadi Extra Light" panose="020B0204020104020204" pitchFamily="34" charset="0"/>
              </a:rPr>
              <a:t>LwP</a:t>
            </a:r>
            <a:r>
              <a:rPr lang="en-GB" dirty="0">
                <a:latin typeface="Abadi Extra Light" panose="020B0204020104020204" pitchFamily="34" charset="0"/>
              </a:rPr>
              <a:t> look like mathematically?</a:t>
            </a: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Assume we are using Euclidean distances here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13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2" name="Star: 5 Points 61">
            <a:extLst>
              <a:ext uri="{FF2B5EF4-FFF2-40B4-BE49-F238E27FC236}">
                <a16:creationId xmlns:a16="http://schemas.microsoft.com/office/drawing/2014/main" id="{2C168A34-FDE5-49A5-9CF6-312EB7BD3C5D}"/>
              </a:ext>
            </a:extLst>
          </p:cNvPr>
          <p:cNvSpPr/>
          <p:nvPr/>
        </p:nvSpPr>
        <p:spPr>
          <a:xfrm>
            <a:off x="6200675" y="2664017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Star: 5 Points 63">
            <a:extLst>
              <a:ext uri="{FF2B5EF4-FFF2-40B4-BE49-F238E27FC236}">
                <a16:creationId xmlns:a16="http://schemas.microsoft.com/office/drawing/2014/main" id="{0C284521-EF2B-4D2B-A3F4-93FEE106C275}"/>
              </a:ext>
            </a:extLst>
          </p:cNvPr>
          <p:cNvSpPr/>
          <p:nvPr/>
        </p:nvSpPr>
        <p:spPr>
          <a:xfrm>
            <a:off x="6875841" y="2593927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8" name="Star: 5 Points 67">
            <a:extLst>
              <a:ext uri="{FF2B5EF4-FFF2-40B4-BE49-F238E27FC236}">
                <a16:creationId xmlns:a16="http://schemas.microsoft.com/office/drawing/2014/main" id="{7A12B44A-2AA5-4EDC-ABC2-62CCC86D76C2}"/>
              </a:ext>
            </a:extLst>
          </p:cNvPr>
          <p:cNvSpPr/>
          <p:nvPr/>
        </p:nvSpPr>
        <p:spPr>
          <a:xfrm>
            <a:off x="5544904" y="3568892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9" name="Star: 5 Points 68">
            <a:extLst>
              <a:ext uri="{FF2B5EF4-FFF2-40B4-BE49-F238E27FC236}">
                <a16:creationId xmlns:a16="http://schemas.microsoft.com/office/drawing/2014/main" id="{9EF2BA7E-2F81-44E9-AFF1-84AC0BF080B3}"/>
              </a:ext>
            </a:extLst>
          </p:cNvPr>
          <p:cNvSpPr/>
          <p:nvPr/>
        </p:nvSpPr>
        <p:spPr>
          <a:xfrm>
            <a:off x="7226430" y="3911792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1" name="Star: 5 Points 70">
            <a:extLst>
              <a:ext uri="{FF2B5EF4-FFF2-40B4-BE49-F238E27FC236}">
                <a16:creationId xmlns:a16="http://schemas.microsoft.com/office/drawing/2014/main" id="{E7DB8CDE-3386-43D1-B81E-78586B28176D}"/>
              </a:ext>
            </a:extLst>
          </p:cNvPr>
          <p:cNvSpPr/>
          <p:nvPr/>
        </p:nvSpPr>
        <p:spPr>
          <a:xfrm>
            <a:off x="7616955" y="2816417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2" name="Star: 5 Points 71">
            <a:extLst>
              <a:ext uri="{FF2B5EF4-FFF2-40B4-BE49-F238E27FC236}">
                <a16:creationId xmlns:a16="http://schemas.microsoft.com/office/drawing/2014/main" id="{E9647A91-6136-4601-8C6D-49A2BDAB9FC3}"/>
              </a:ext>
            </a:extLst>
          </p:cNvPr>
          <p:cNvSpPr/>
          <p:nvPr/>
        </p:nvSpPr>
        <p:spPr>
          <a:xfrm>
            <a:off x="5854830" y="4146502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3" name="Star: 5 Points 72">
            <a:extLst>
              <a:ext uri="{FF2B5EF4-FFF2-40B4-BE49-F238E27FC236}">
                <a16:creationId xmlns:a16="http://schemas.microsoft.com/office/drawing/2014/main" id="{25E9025E-2FF9-4A89-ADDD-1220A836AB1F}"/>
              </a:ext>
            </a:extLst>
          </p:cNvPr>
          <p:cNvSpPr/>
          <p:nvPr/>
        </p:nvSpPr>
        <p:spPr>
          <a:xfrm>
            <a:off x="7483605" y="3346690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4" name="Star: 5 Points 73">
            <a:extLst>
              <a:ext uri="{FF2B5EF4-FFF2-40B4-BE49-F238E27FC236}">
                <a16:creationId xmlns:a16="http://schemas.microsoft.com/office/drawing/2014/main" id="{96B20791-E427-411B-B157-4370389C6393}"/>
              </a:ext>
            </a:extLst>
          </p:cNvPr>
          <p:cNvSpPr/>
          <p:nvPr/>
        </p:nvSpPr>
        <p:spPr>
          <a:xfrm>
            <a:off x="7140705" y="3124200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5" name="Star: 5 Points 74">
            <a:extLst>
              <a:ext uri="{FF2B5EF4-FFF2-40B4-BE49-F238E27FC236}">
                <a16:creationId xmlns:a16="http://schemas.microsoft.com/office/drawing/2014/main" id="{F16067EE-665A-4F9E-9102-8D1E6E379D93}"/>
              </a:ext>
            </a:extLst>
          </p:cNvPr>
          <p:cNvSpPr/>
          <p:nvPr/>
        </p:nvSpPr>
        <p:spPr>
          <a:xfrm>
            <a:off x="5692905" y="3079702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6" name="Star: 5 Points 75">
            <a:extLst>
              <a:ext uri="{FF2B5EF4-FFF2-40B4-BE49-F238E27FC236}">
                <a16:creationId xmlns:a16="http://schemas.microsoft.com/office/drawing/2014/main" id="{EDA1B2A8-C770-45D4-B323-5C6EFBEEBA00}"/>
              </a:ext>
            </a:extLst>
          </p:cNvPr>
          <p:cNvSpPr/>
          <p:nvPr/>
        </p:nvSpPr>
        <p:spPr>
          <a:xfrm>
            <a:off x="6551991" y="4270327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7" name="Star: 5 Points 76">
            <a:extLst>
              <a:ext uri="{FF2B5EF4-FFF2-40B4-BE49-F238E27FC236}">
                <a16:creationId xmlns:a16="http://schemas.microsoft.com/office/drawing/2014/main" id="{BDD49921-43F7-416C-8E82-3BF55FD8A6A2}"/>
              </a:ext>
            </a:extLst>
          </p:cNvPr>
          <p:cNvSpPr/>
          <p:nvPr/>
        </p:nvSpPr>
        <p:spPr>
          <a:xfrm>
            <a:off x="6064367" y="3210392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Star: 5 Points 77">
            <a:extLst>
              <a:ext uri="{FF2B5EF4-FFF2-40B4-BE49-F238E27FC236}">
                <a16:creationId xmlns:a16="http://schemas.microsoft.com/office/drawing/2014/main" id="{1A43A891-0337-4EF5-9A8E-45E834698EF1}"/>
              </a:ext>
            </a:extLst>
          </p:cNvPr>
          <p:cNvSpPr/>
          <p:nvPr/>
        </p:nvSpPr>
        <p:spPr>
          <a:xfrm>
            <a:off x="6838105" y="3978323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9" name="Star: 5 Points 78">
            <a:extLst>
              <a:ext uri="{FF2B5EF4-FFF2-40B4-BE49-F238E27FC236}">
                <a16:creationId xmlns:a16="http://schemas.microsoft.com/office/drawing/2014/main" id="{1A2A3058-CC25-434F-B3C8-1698F7D9F29B}"/>
              </a:ext>
            </a:extLst>
          </p:cNvPr>
          <p:cNvSpPr/>
          <p:nvPr/>
        </p:nvSpPr>
        <p:spPr>
          <a:xfrm>
            <a:off x="9955690" y="2768360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0" name="Star: 5 Points 79">
            <a:extLst>
              <a:ext uri="{FF2B5EF4-FFF2-40B4-BE49-F238E27FC236}">
                <a16:creationId xmlns:a16="http://schemas.microsoft.com/office/drawing/2014/main" id="{4F5D4E7F-9288-438A-80F1-593304D24690}"/>
              </a:ext>
            </a:extLst>
          </p:cNvPr>
          <p:cNvSpPr/>
          <p:nvPr/>
        </p:nvSpPr>
        <p:spPr>
          <a:xfrm>
            <a:off x="10484730" y="2920760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1" name="Star: 5 Points 80">
            <a:extLst>
              <a:ext uri="{FF2B5EF4-FFF2-40B4-BE49-F238E27FC236}">
                <a16:creationId xmlns:a16="http://schemas.microsoft.com/office/drawing/2014/main" id="{47F9DA02-AA46-486E-8284-6DB725841125}"/>
              </a:ext>
            </a:extLst>
          </p:cNvPr>
          <p:cNvSpPr/>
          <p:nvPr/>
        </p:nvSpPr>
        <p:spPr>
          <a:xfrm>
            <a:off x="9338784" y="3149360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2" name="Star: 5 Points 81">
            <a:extLst>
              <a:ext uri="{FF2B5EF4-FFF2-40B4-BE49-F238E27FC236}">
                <a16:creationId xmlns:a16="http://schemas.microsoft.com/office/drawing/2014/main" id="{90327C48-82CD-4DFE-B748-9B902F20D7B2}"/>
              </a:ext>
            </a:extLst>
          </p:cNvPr>
          <p:cNvSpPr/>
          <p:nvPr/>
        </p:nvSpPr>
        <p:spPr>
          <a:xfrm>
            <a:off x="11078877" y="4007042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3" name="Star: 5 Points 82">
            <a:extLst>
              <a:ext uri="{FF2B5EF4-FFF2-40B4-BE49-F238E27FC236}">
                <a16:creationId xmlns:a16="http://schemas.microsoft.com/office/drawing/2014/main" id="{F5A7F363-026F-4488-B890-1B0EE7B7257C}"/>
              </a:ext>
            </a:extLst>
          </p:cNvPr>
          <p:cNvSpPr/>
          <p:nvPr/>
        </p:nvSpPr>
        <p:spPr>
          <a:xfrm>
            <a:off x="11076695" y="2946208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4" name="Star: 5 Points 83">
            <a:extLst>
              <a:ext uri="{FF2B5EF4-FFF2-40B4-BE49-F238E27FC236}">
                <a16:creationId xmlns:a16="http://schemas.microsoft.com/office/drawing/2014/main" id="{DD976337-19E0-4C94-AF20-5C89E1590CB8}"/>
              </a:ext>
            </a:extLst>
          </p:cNvPr>
          <p:cNvSpPr/>
          <p:nvPr/>
        </p:nvSpPr>
        <p:spPr>
          <a:xfrm>
            <a:off x="9763718" y="3832321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5" name="Star: 5 Points 84">
            <a:extLst>
              <a:ext uri="{FF2B5EF4-FFF2-40B4-BE49-F238E27FC236}">
                <a16:creationId xmlns:a16="http://schemas.microsoft.com/office/drawing/2014/main" id="{406EFEF3-9C6A-496C-A202-B512ADAD93BE}"/>
              </a:ext>
            </a:extLst>
          </p:cNvPr>
          <p:cNvSpPr/>
          <p:nvPr/>
        </p:nvSpPr>
        <p:spPr>
          <a:xfrm>
            <a:off x="11371951" y="3481171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6" name="Star: 5 Points 85">
            <a:extLst>
              <a:ext uri="{FF2B5EF4-FFF2-40B4-BE49-F238E27FC236}">
                <a16:creationId xmlns:a16="http://schemas.microsoft.com/office/drawing/2014/main" id="{3E815095-3178-4095-86FC-AFFBDEFB9380}"/>
              </a:ext>
            </a:extLst>
          </p:cNvPr>
          <p:cNvSpPr/>
          <p:nvPr/>
        </p:nvSpPr>
        <p:spPr>
          <a:xfrm>
            <a:off x="10749555" y="3568892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7" name="Star: 5 Points 86">
            <a:extLst>
              <a:ext uri="{FF2B5EF4-FFF2-40B4-BE49-F238E27FC236}">
                <a16:creationId xmlns:a16="http://schemas.microsoft.com/office/drawing/2014/main" id="{D8908C7B-C532-46B9-9283-DEDEC49F9AD8}"/>
              </a:ext>
            </a:extLst>
          </p:cNvPr>
          <p:cNvSpPr/>
          <p:nvPr/>
        </p:nvSpPr>
        <p:spPr>
          <a:xfrm>
            <a:off x="9771770" y="3162444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8" name="Star: 5 Points 87">
            <a:extLst>
              <a:ext uri="{FF2B5EF4-FFF2-40B4-BE49-F238E27FC236}">
                <a16:creationId xmlns:a16="http://schemas.microsoft.com/office/drawing/2014/main" id="{E583079C-2F44-446A-B19B-BA99F9165BF5}"/>
              </a:ext>
            </a:extLst>
          </p:cNvPr>
          <p:cNvSpPr/>
          <p:nvPr/>
        </p:nvSpPr>
        <p:spPr>
          <a:xfrm>
            <a:off x="9859331" y="4394532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9" name="Star: 5 Points 88">
            <a:extLst>
              <a:ext uri="{FF2B5EF4-FFF2-40B4-BE49-F238E27FC236}">
                <a16:creationId xmlns:a16="http://schemas.microsoft.com/office/drawing/2014/main" id="{6C952031-4821-49E1-8549-8D7C38CEB8FF}"/>
              </a:ext>
            </a:extLst>
          </p:cNvPr>
          <p:cNvSpPr/>
          <p:nvPr/>
        </p:nvSpPr>
        <p:spPr>
          <a:xfrm>
            <a:off x="9315679" y="3841702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0" name="Star: 5 Points 89">
            <a:extLst>
              <a:ext uri="{FF2B5EF4-FFF2-40B4-BE49-F238E27FC236}">
                <a16:creationId xmlns:a16="http://schemas.microsoft.com/office/drawing/2014/main" id="{B0D758B9-AD31-4C54-8B44-6A496B9EECE8}"/>
              </a:ext>
            </a:extLst>
          </p:cNvPr>
          <p:cNvSpPr/>
          <p:nvPr/>
        </p:nvSpPr>
        <p:spPr>
          <a:xfrm>
            <a:off x="10533770" y="4257675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1" name="Star: 5 Points 90">
            <a:extLst>
              <a:ext uri="{FF2B5EF4-FFF2-40B4-BE49-F238E27FC236}">
                <a16:creationId xmlns:a16="http://schemas.microsoft.com/office/drawing/2014/main" id="{36016635-3FE6-43AF-BB5C-4B7D4795F8B3}"/>
              </a:ext>
            </a:extLst>
          </p:cNvPr>
          <p:cNvSpPr/>
          <p:nvPr/>
        </p:nvSpPr>
        <p:spPr>
          <a:xfrm>
            <a:off x="10695695" y="2549429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98C0E394-4674-4B72-88A4-0DC697A617F6}"/>
                  </a:ext>
                </a:extLst>
              </p:cNvPr>
              <p:cNvSpPr txBox="1"/>
              <p:nvPr/>
            </p:nvSpPr>
            <p:spPr>
              <a:xfrm>
                <a:off x="6453481" y="2999431"/>
                <a:ext cx="55245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98C0E394-4674-4B72-88A4-0DC697A617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3481" y="2999431"/>
                <a:ext cx="552459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C060B867-4D24-4CEE-AA44-0DF32A39583F}"/>
                  </a:ext>
                </a:extLst>
              </p:cNvPr>
              <p:cNvSpPr txBox="1"/>
              <p:nvPr/>
            </p:nvSpPr>
            <p:spPr>
              <a:xfrm>
                <a:off x="10143236" y="3111640"/>
                <a:ext cx="55245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C060B867-4D24-4CEE-AA44-0DF32A3958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3236" y="3111640"/>
                <a:ext cx="552459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Star: 5 Points 93">
            <a:extLst>
              <a:ext uri="{FF2B5EF4-FFF2-40B4-BE49-F238E27FC236}">
                <a16:creationId xmlns:a16="http://schemas.microsoft.com/office/drawing/2014/main" id="{32047657-8375-4862-9D4A-037133370714}"/>
              </a:ext>
            </a:extLst>
          </p:cNvPr>
          <p:cNvSpPr/>
          <p:nvPr/>
        </p:nvSpPr>
        <p:spPr>
          <a:xfrm>
            <a:off x="10315785" y="3606992"/>
            <a:ext cx="323850" cy="304800"/>
          </a:xfrm>
          <a:prstGeom prst="star5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5" name="Star: 5 Points 94">
            <a:extLst>
              <a:ext uri="{FF2B5EF4-FFF2-40B4-BE49-F238E27FC236}">
                <a16:creationId xmlns:a16="http://schemas.microsoft.com/office/drawing/2014/main" id="{087682F8-0644-4BB9-B5A2-036198522734}"/>
              </a:ext>
            </a:extLst>
          </p:cNvPr>
          <p:cNvSpPr/>
          <p:nvPr/>
        </p:nvSpPr>
        <p:spPr>
          <a:xfrm>
            <a:off x="6575125" y="3481171"/>
            <a:ext cx="323850" cy="304800"/>
          </a:xfrm>
          <a:prstGeom prst="star5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6" name="Star: 5 Points 95">
            <a:extLst>
              <a:ext uri="{FF2B5EF4-FFF2-40B4-BE49-F238E27FC236}">
                <a16:creationId xmlns:a16="http://schemas.microsoft.com/office/drawing/2014/main" id="{C541D032-C4BC-428E-BC58-5EAEC2ED80E4}"/>
              </a:ext>
            </a:extLst>
          </p:cNvPr>
          <p:cNvSpPr/>
          <p:nvPr/>
        </p:nvSpPr>
        <p:spPr>
          <a:xfrm>
            <a:off x="7544592" y="4555578"/>
            <a:ext cx="323850" cy="304800"/>
          </a:xfrm>
          <a:prstGeom prst="star5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750BAC74-B081-460C-B94E-AC474BB07982}"/>
                  </a:ext>
                </a:extLst>
              </p:cNvPr>
              <p:cNvSpPr txBox="1"/>
              <p:nvPr/>
            </p:nvSpPr>
            <p:spPr>
              <a:xfrm>
                <a:off x="6925470" y="4846715"/>
                <a:ext cx="15620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>
                    <a:latin typeface="Abadi Extra Light" panose="020B0204020104020204" pitchFamily="34" charset="0"/>
                  </a:rPr>
                  <a:t>Test example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endParaRPr lang="en-IN" b="1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750BAC74-B081-460C-B94E-AC474BB079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5470" y="4846715"/>
                <a:ext cx="1562094" cy="369332"/>
              </a:xfrm>
              <a:prstGeom prst="rect">
                <a:avLst/>
              </a:prstGeom>
              <a:blipFill>
                <a:blip r:embed="rId5"/>
                <a:stretch>
                  <a:fillRect l="-3125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BC6080F-8C06-4A02-BB60-7F2E50B40063}"/>
                  </a:ext>
                </a:extLst>
              </p:cNvPr>
              <p:cNvSpPr txBox="1"/>
              <p:nvPr/>
            </p:nvSpPr>
            <p:spPr>
              <a:xfrm>
                <a:off x="635414" y="3085595"/>
                <a:ext cx="4402615" cy="4081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000" b="1" i="1" smtClean="0">
                                          <a:latin typeface="Cambria Math" panose="02040503050406030204" pitchFamily="18" charset="0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a:rPr lang="en-IN" sz="2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</m:sub>
                                  </m:sSub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IN" sz="2000" b="1" i="0" smtClean="0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000" b="1" i="1" smtClean="0">
                                          <a:latin typeface="Cambria Math" panose="02040503050406030204" pitchFamily="18" charset="0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a:rPr lang="en-IN" sz="2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2000" b="1" i="0" smtClean="0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begChr m:val="⟨"/>
                          <m:endChr m:val="⟩"/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1" i="1" smtClean="0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b>
                          </m:sSub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20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BC6080F-8C06-4A02-BB60-7F2E50B400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414" y="3085595"/>
                <a:ext cx="4402615" cy="40818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DC293D5C-DDDE-4F3A-9382-44A82FF7A39A}"/>
                  </a:ext>
                </a:extLst>
              </p:cNvPr>
              <p:cNvSpPr txBox="1"/>
              <p:nvPr/>
            </p:nvSpPr>
            <p:spPr>
              <a:xfrm>
                <a:off x="624541" y="3643518"/>
                <a:ext cx="4402615" cy="4081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000" b="1" i="1" smtClean="0">
                                          <a:latin typeface="Cambria Math" panose="02040503050406030204" pitchFamily="18" charset="0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a:rPr lang="en-IN" sz="20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</m:sub>
                                  </m:sSub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IN" sz="2000" b="1" i="0" smtClean="0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000" b="1" i="1" smtClean="0">
                                          <a:latin typeface="Cambria Math" panose="02040503050406030204" pitchFamily="18" charset="0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a:rPr lang="en-IN" sz="20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2000" b="1" i="0" smtClean="0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begChr m:val="⟨"/>
                          <m:endChr m:val="⟩"/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1" i="1" smtClean="0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b>
                          </m:sSub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20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DC293D5C-DDDE-4F3A-9382-44A82FF7A3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541" y="3643518"/>
                <a:ext cx="4402615" cy="40818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1D59649-A496-4B60-93A1-2B88C7F18373}"/>
                  </a:ext>
                </a:extLst>
              </p:cNvPr>
              <p:cNvSpPr txBox="1"/>
              <p:nvPr/>
            </p:nvSpPr>
            <p:spPr>
              <a:xfrm>
                <a:off x="454335" y="5342140"/>
                <a:ext cx="11154079" cy="5821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2400" b="1" dirty="0">
                    <a:latin typeface="Abadi Extra Light" panose="020B0204020104020204" pitchFamily="34" charset="0"/>
                  </a:rPr>
                  <a:t>Prediction Rule: </a:t>
                </a:r>
                <a:r>
                  <a:rPr lang="en-IN" sz="2400" dirty="0">
                    <a:latin typeface="Abadi Extra Light" panose="020B0204020104020204" pitchFamily="34" charset="0"/>
                  </a:rPr>
                  <a:t>Predict label as +1 if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b="1" i="1">
                                        <a:latin typeface="Cambria Math" panose="02040503050406030204" pitchFamily="18" charset="0"/>
                                      </a:rPr>
                                      <m:t>𝝁</m:t>
                                    </m:r>
                                  </m:e>
                                  <m:sub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b>
                                </m:s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sz="2400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sz="2400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2400" i="1" dirty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IN" sz="2400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b="1" i="1">
                                        <a:latin typeface="Cambria Math" panose="02040503050406030204" pitchFamily="18" charset="0"/>
                                      </a:rPr>
                                      <m:t>𝝁</m:t>
                                    </m:r>
                                  </m:e>
                                  <m:sub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b>
                                </m:s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sz="2400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IN" sz="2400" dirty="0">
                    <a:latin typeface="Abadi Extra Light" panose="020B0204020104020204" pitchFamily="34" charset="0"/>
                  </a:rPr>
                  <a:t> otherwise -1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1D59649-A496-4B60-93A1-2B88C7F183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335" y="5342140"/>
                <a:ext cx="11154079" cy="582147"/>
              </a:xfrm>
              <a:prstGeom prst="rect">
                <a:avLst/>
              </a:prstGeom>
              <a:blipFill>
                <a:blip r:embed="rId8"/>
                <a:stretch>
                  <a:fillRect l="-875" b="-1875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399367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273"/>
    </mc:Choice>
    <mc:Fallback xmlns="">
      <p:transition spd="slow" advTm="10527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2" grpId="0" animBg="1"/>
      <p:bldP spid="64" grpId="0" animBg="1"/>
      <p:bldP spid="68" grpId="0" animBg="1"/>
      <p:bldP spid="69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/>
      <p:bldP spid="93" grpId="0"/>
      <p:bldP spid="94" grpId="0" animBg="1"/>
      <p:bldP spid="95" grpId="0" animBg="1"/>
      <p:bldP spid="96" grpId="0" animBg="1"/>
      <p:bldP spid="104" grpId="0"/>
      <p:bldP spid="8" grpId="0"/>
      <p:bldP spid="106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 err="1">
                <a:solidFill>
                  <a:schemeClr val="accent2">
                    <a:lumMod val="75000"/>
                  </a:schemeClr>
                </a:solidFill>
              </a:rPr>
              <a:t>LwP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: The Prediction Rule, Mathematically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Let’s expand the prediction rule expression a bit more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Thus </a:t>
                </a:r>
                <a:r>
                  <a:rPr lang="en-GB" dirty="0" err="1">
                    <a:highlight>
                      <a:srgbClr val="00FF00"/>
                    </a:highlight>
                    <a:latin typeface="Abadi Extra Light" panose="020B0204020104020204" pitchFamily="34" charset="0"/>
                  </a:rPr>
                  <a:t>LwP</a:t>
                </a:r>
                <a:r>
                  <a:rPr lang="en-GB" dirty="0">
                    <a:highlight>
                      <a:srgbClr val="00FF00"/>
                    </a:highlight>
                    <a:latin typeface="Abadi Extra Light" panose="020B0204020104020204" pitchFamily="34" charset="0"/>
                  </a:rPr>
                  <a:t> with Euclidean distance </a:t>
                </a:r>
                <a:r>
                  <a:rPr lang="en-GB" dirty="0">
                    <a:latin typeface="Abadi Extra Light" panose="020B0204020104020204" pitchFamily="34" charset="0"/>
                  </a:rPr>
                  <a:t>is equivalent to a linear model with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Weight vector </a:t>
                </a:r>
                <a14:m>
                  <m:oMath xmlns:m="http://schemas.openxmlformats.org/officeDocument/2006/math">
                    <m:r>
                      <a:rPr lang="en-IN" b="1" i="0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IN" dirty="0"/>
                  <a:t>2(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  <m:r>
                      <a:rPr lang="en-IN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Bias term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1" i="1">
                                        <a:latin typeface="Cambria Math" panose="02040503050406030204" pitchFamily="18" charset="0"/>
                                      </a:rPr>
                                      <m:t>𝝁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>
                        <a:latin typeface="Cambria Math" panose="02040503050406030204" pitchFamily="18" charset="0"/>
                      </a:rPr>
                      <m:t> −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1" i="1">
                                        <a:latin typeface="Cambria Math" panose="02040503050406030204" pitchFamily="18" charset="0"/>
                                      </a:rPr>
                                      <m:t>𝝁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Prediction rule therefore is: Predict +1 if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𝐰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IN" dirty="0"/>
                  <a:t> &gt; 0</a:t>
                </a:r>
                <a:r>
                  <a:rPr lang="en-IN" dirty="0">
                    <a:latin typeface="Abadi Extra Light" panose="020B0204020104020204" pitchFamily="34" charset="0"/>
                  </a:rPr>
                  <a:t>, else predict -1</a:t>
                </a: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864" b="-131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14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179274E-33C8-4E00-B94C-3E9467FBFF87}"/>
                  </a:ext>
                </a:extLst>
              </p:cNvPr>
              <p:cNvSpPr txBox="1"/>
              <p:nvPr/>
            </p:nvSpPr>
            <p:spPr>
              <a:xfrm>
                <a:off x="1447800" y="1743075"/>
                <a:ext cx="8427243" cy="19311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24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b="1" i="1">
                                        <a:latin typeface="Cambria Math" panose="02040503050406030204" pitchFamily="18" charset="0"/>
                                      </a:rPr>
                                      <m:t>𝝁</m:t>
                                    </m:r>
                                  </m:e>
                                  <m:sub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b>
                                </m:s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sz="2400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sz="2400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2400" i="1" dirty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IN" sz="2400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b="1" i="1">
                                        <a:latin typeface="Cambria Math" panose="02040503050406030204" pitchFamily="18" charset="0"/>
                                      </a:rPr>
                                      <m:t>𝝁</m:t>
                                    </m:r>
                                  </m:e>
                                  <m:sub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b>
                                </m:s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sz="2400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IN" sz="2400" dirty="0"/>
              </a:p>
              <a:p>
                <a:r>
                  <a:rPr lang="en-IN" sz="2400" dirty="0"/>
                  <a:t>         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b="1" i="1">
                                        <a:latin typeface="Cambria Math" panose="02040503050406030204" pitchFamily="18" charset="0"/>
                                      </a:rPr>
                                      <m:t>𝝁</m:t>
                                    </m:r>
                                  </m:e>
                                  <m:sub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24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400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2400" i="1">
                        <a:latin typeface="Cambria Math" panose="02040503050406030204" pitchFamily="18" charset="0"/>
                      </a:rPr>
                      <m:t>−2</m:t>
                    </m:r>
                    <m:d>
                      <m:dPr>
                        <m:begChr m:val="⟨"/>
                        <m:endChr m:val="⟩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1" i="1">
                                <a:latin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b>
                        </m:s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400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sz="2400" b="0" i="0" smtClean="0">
                        <a:latin typeface="Cambria Math" panose="02040503050406030204" pitchFamily="18" charset="0"/>
                      </a:rPr>
                      <m:t> −</m:t>
                    </m:r>
                    <m:sSup>
                      <m:sSup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b="1" i="1">
                                        <a:latin typeface="Cambria Math" panose="02040503050406030204" pitchFamily="18" charset="0"/>
                                      </a:rPr>
                                      <m:t>𝝁</m:t>
                                    </m:r>
                                  </m:e>
                                  <m:sub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400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begChr m:val="⟨"/>
                        <m:endChr m:val="⟩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1" i="1">
                                <a:latin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</m:s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400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endParaRPr lang="en-IN" sz="2400" dirty="0"/>
              </a:p>
              <a:p>
                <a:r>
                  <a:rPr lang="en-IN" sz="2400" dirty="0"/>
                  <a:t>         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begChr m:val="⟨"/>
                        <m:endChr m:val="⟩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I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</m:sSub>
                        <m:r>
                          <a:rPr lang="en-I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I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I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</m:sub>
                        </m:s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400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n-IN" sz="2400" dirty="0"/>
                  <a:t>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I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I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b="1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𝝁</m:t>
                                    </m:r>
                                  </m:e>
                                  <m:sub>
                                    <m:r>
                                      <a:rPr lang="en-IN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I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24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−</m:t>
                    </m:r>
                    <m:sSup>
                      <m:sSupPr>
                        <m:ctrlPr>
                          <a:rPr lang="en-I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I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I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b="1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𝝁</m:t>
                                    </m:r>
                                  </m:e>
                                  <m:sub>
                                    <m:r>
                                      <a:rPr lang="en-IN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I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IN" sz="2400" dirty="0"/>
              </a:p>
              <a:p>
                <a:r>
                  <a:rPr lang="en-IN" sz="2400" dirty="0"/>
                  <a:t>         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⟨"/>
                        <m:endChr m:val="⟩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400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sz="24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IN" sz="2400" dirty="0"/>
                  <a:t>                   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179274E-33C8-4E00-B94C-3E9467FBFF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1743075"/>
                <a:ext cx="8427243" cy="193110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" name="Picture 40">
            <a:extLst>
              <a:ext uri="{FF2B5EF4-FFF2-40B4-BE49-F238E27FC236}">
                <a16:creationId xmlns:a16="http://schemas.microsoft.com/office/drawing/2014/main" id="{E99BFFB2-ED24-4984-BDD3-FBD94C0825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85838" y="4698638"/>
            <a:ext cx="1010687" cy="965223"/>
          </a:xfrm>
          <a:prstGeom prst="rect">
            <a:avLst/>
          </a:prstGeom>
        </p:spPr>
      </p:pic>
      <p:sp>
        <p:nvSpPr>
          <p:cNvPr id="42" name="Speech Bubble: Rectangle 41">
            <a:extLst>
              <a:ext uri="{FF2B5EF4-FFF2-40B4-BE49-F238E27FC236}">
                <a16:creationId xmlns:a16="http://schemas.microsoft.com/office/drawing/2014/main" id="{846C839C-60E5-4123-BBE7-698B8EE8B97B}"/>
              </a:ext>
            </a:extLst>
          </p:cNvPr>
          <p:cNvSpPr/>
          <p:nvPr/>
        </p:nvSpPr>
        <p:spPr>
          <a:xfrm>
            <a:off x="8218310" y="4787785"/>
            <a:ext cx="2426949" cy="738929"/>
          </a:xfrm>
          <a:prstGeom prst="wedgeRectCallout">
            <a:avLst>
              <a:gd name="adj1" fmla="val 65253"/>
              <a:gd name="adj2" fmla="val -3958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Will look at linear models more formally and in more detail later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33142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3009"/>
    </mc:Choice>
    <mc:Fallback xmlns="">
      <p:transition spd="slow" advTm="16300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4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 err="1">
                <a:solidFill>
                  <a:schemeClr val="accent2">
                    <a:lumMod val="75000"/>
                  </a:schemeClr>
                </a:solidFill>
              </a:rPr>
              <a:t>LwP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: Some Failure Cases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63529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Here is a case where </a:t>
            </a:r>
            <a:r>
              <a:rPr lang="en-GB" dirty="0" err="1">
                <a:latin typeface="Abadi Extra Light" panose="020B0204020104020204" pitchFamily="34" charset="0"/>
              </a:rPr>
              <a:t>LwP</a:t>
            </a:r>
            <a:r>
              <a:rPr lang="en-GB" dirty="0">
                <a:latin typeface="Abadi Extra Light" panose="020B0204020104020204" pitchFamily="34" charset="0"/>
              </a:rPr>
              <a:t> with Euclidean distance may not work well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In general, if classes are not equisized and spherical, </a:t>
            </a:r>
            <a:r>
              <a:rPr lang="en-GB" dirty="0" err="1">
                <a:latin typeface="Abadi Extra Light" panose="020B0204020104020204" pitchFamily="34" charset="0"/>
              </a:rPr>
              <a:t>LwP</a:t>
            </a:r>
            <a:r>
              <a:rPr lang="en-GB" dirty="0">
                <a:latin typeface="Abadi Extra Light" panose="020B0204020104020204" pitchFamily="34" charset="0"/>
              </a:rPr>
              <a:t> with Euclidean distance will usually not work well (but improvements possible; will discuss later)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15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Star: 5 Points 7">
            <a:extLst>
              <a:ext uri="{FF2B5EF4-FFF2-40B4-BE49-F238E27FC236}">
                <a16:creationId xmlns:a16="http://schemas.microsoft.com/office/drawing/2014/main" id="{9F2C15FE-ADED-4459-99BE-E6383BEDD8A3}"/>
              </a:ext>
            </a:extLst>
          </p:cNvPr>
          <p:cNvSpPr/>
          <p:nvPr/>
        </p:nvSpPr>
        <p:spPr>
          <a:xfrm>
            <a:off x="3246732" y="2119434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Star: 5 Points 8">
            <a:extLst>
              <a:ext uri="{FF2B5EF4-FFF2-40B4-BE49-F238E27FC236}">
                <a16:creationId xmlns:a16="http://schemas.microsoft.com/office/drawing/2014/main" id="{92ABA5ED-E367-4DAC-83CE-BFA66BFCF763}"/>
              </a:ext>
            </a:extLst>
          </p:cNvPr>
          <p:cNvSpPr/>
          <p:nvPr/>
        </p:nvSpPr>
        <p:spPr>
          <a:xfrm>
            <a:off x="3864906" y="2572870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Star: 5 Points 9">
            <a:extLst>
              <a:ext uri="{FF2B5EF4-FFF2-40B4-BE49-F238E27FC236}">
                <a16:creationId xmlns:a16="http://schemas.microsoft.com/office/drawing/2014/main" id="{72F732FC-1BB3-417E-AC41-C15CE62BD737}"/>
              </a:ext>
            </a:extLst>
          </p:cNvPr>
          <p:cNvSpPr/>
          <p:nvPr/>
        </p:nvSpPr>
        <p:spPr>
          <a:xfrm>
            <a:off x="2468329" y="1730567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Star: 5 Points 10">
            <a:extLst>
              <a:ext uri="{FF2B5EF4-FFF2-40B4-BE49-F238E27FC236}">
                <a16:creationId xmlns:a16="http://schemas.microsoft.com/office/drawing/2014/main" id="{4B5DDA83-7369-4736-B6D6-A5FE751BD8C2}"/>
              </a:ext>
            </a:extLst>
          </p:cNvPr>
          <p:cNvSpPr/>
          <p:nvPr/>
        </p:nvSpPr>
        <p:spPr>
          <a:xfrm>
            <a:off x="5417026" y="4239005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Star: 5 Points 12">
            <a:extLst>
              <a:ext uri="{FF2B5EF4-FFF2-40B4-BE49-F238E27FC236}">
                <a16:creationId xmlns:a16="http://schemas.microsoft.com/office/drawing/2014/main" id="{80134D01-EB05-4278-86E8-F05789F37D1D}"/>
              </a:ext>
            </a:extLst>
          </p:cNvPr>
          <p:cNvSpPr/>
          <p:nvPr/>
        </p:nvSpPr>
        <p:spPr>
          <a:xfrm>
            <a:off x="3606848" y="3393593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Star: 5 Points 13">
            <a:extLst>
              <a:ext uri="{FF2B5EF4-FFF2-40B4-BE49-F238E27FC236}">
                <a16:creationId xmlns:a16="http://schemas.microsoft.com/office/drawing/2014/main" id="{72B6BE53-6F7E-45BF-9495-CD3006DCF822}"/>
              </a:ext>
            </a:extLst>
          </p:cNvPr>
          <p:cNvSpPr/>
          <p:nvPr/>
        </p:nvSpPr>
        <p:spPr>
          <a:xfrm>
            <a:off x="4913733" y="4391405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Star: 5 Points 14">
            <a:extLst>
              <a:ext uri="{FF2B5EF4-FFF2-40B4-BE49-F238E27FC236}">
                <a16:creationId xmlns:a16="http://schemas.microsoft.com/office/drawing/2014/main" id="{806EBBF1-1392-47E8-8304-95AF630587C5}"/>
              </a:ext>
            </a:extLst>
          </p:cNvPr>
          <p:cNvSpPr/>
          <p:nvPr/>
        </p:nvSpPr>
        <p:spPr>
          <a:xfrm>
            <a:off x="4589883" y="3045396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Star: 5 Points 15">
            <a:extLst>
              <a:ext uri="{FF2B5EF4-FFF2-40B4-BE49-F238E27FC236}">
                <a16:creationId xmlns:a16="http://schemas.microsoft.com/office/drawing/2014/main" id="{238CE2E1-E935-461A-A301-1BBC2C3136AF}"/>
              </a:ext>
            </a:extLst>
          </p:cNvPr>
          <p:cNvSpPr/>
          <p:nvPr/>
        </p:nvSpPr>
        <p:spPr>
          <a:xfrm>
            <a:off x="5099288" y="3596059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Star: 5 Points 16">
            <a:extLst>
              <a:ext uri="{FF2B5EF4-FFF2-40B4-BE49-F238E27FC236}">
                <a16:creationId xmlns:a16="http://schemas.microsoft.com/office/drawing/2014/main" id="{A530AE3A-6860-4807-91C0-A9A0F7E669D8}"/>
              </a:ext>
            </a:extLst>
          </p:cNvPr>
          <p:cNvSpPr/>
          <p:nvPr/>
        </p:nvSpPr>
        <p:spPr>
          <a:xfrm>
            <a:off x="2822659" y="2439774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Star: 5 Points 17">
            <a:extLst>
              <a:ext uri="{FF2B5EF4-FFF2-40B4-BE49-F238E27FC236}">
                <a16:creationId xmlns:a16="http://schemas.microsoft.com/office/drawing/2014/main" id="{0FA762FD-7B6F-439C-8B18-FC2557C25034}"/>
              </a:ext>
            </a:extLst>
          </p:cNvPr>
          <p:cNvSpPr/>
          <p:nvPr/>
        </p:nvSpPr>
        <p:spPr>
          <a:xfrm>
            <a:off x="4242593" y="3903154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Star: 5 Points 18">
            <a:extLst>
              <a:ext uri="{FF2B5EF4-FFF2-40B4-BE49-F238E27FC236}">
                <a16:creationId xmlns:a16="http://schemas.microsoft.com/office/drawing/2014/main" id="{2A5038E9-3085-496A-9834-83E9A2091EBE}"/>
              </a:ext>
            </a:extLst>
          </p:cNvPr>
          <p:cNvSpPr/>
          <p:nvPr/>
        </p:nvSpPr>
        <p:spPr>
          <a:xfrm>
            <a:off x="3245701" y="2943554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Star: 5 Points 19">
            <a:extLst>
              <a:ext uri="{FF2B5EF4-FFF2-40B4-BE49-F238E27FC236}">
                <a16:creationId xmlns:a16="http://schemas.microsoft.com/office/drawing/2014/main" id="{D004F295-B85E-4183-8C93-5A01518693F8}"/>
              </a:ext>
            </a:extLst>
          </p:cNvPr>
          <p:cNvSpPr/>
          <p:nvPr/>
        </p:nvSpPr>
        <p:spPr>
          <a:xfrm>
            <a:off x="4777364" y="3812473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Star: 5 Points 21">
            <a:extLst>
              <a:ext uri="{FF2B5EF4-FFF2-40B4-BE49-F238E27FC236}">
                <a16:creationId xmlns:a16="http://schemas.microsoft.com/office/drawing/2014/main" id="{78C0A920-A56C-453B-BC1D-D69EFC84AA51}"/>
              </a:ext>
            </a:extLst>
          </p:cNvPr>
          <p:cNvSpPr/>
          <p:nvPr/>
        </p:nvSpPr>
        <p:spPr>
          <a:xfrm>
            <a:off x="6627073" y="2816211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Star: 5 Points 22">
            <a:extLst>
              <a:ext uri="{FF2B5EF4-FFF2-40B4-BE49-F238E27FC236}">
                <a16:creationId xmlns:a16="http://schemas.microsoft.com/office/drawing/2014/main" id="{FE4BD1E6-75CD-43B9-B756-699107A87DCA}"/>
              </a:ext>
            </a:extLst>
          </p:cNvPr>
          <p:cNvSpPr/>
          <p:nvPr/>
        </p:nvSpPr>
        <p:spPr>
          <a:xfrm>
            <a:off x="5966744" y="3265137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Star: 5 Points 23">
            <a:extLst>
              <a:ext uri="{FF2B5EF4-FFF2-40B4-BE49-F238E27FC236}">
                <a16:creationId xmlns:a16="http://schemas.microsoft.com/office/drawing/2014/main" id="{B0AE66F6-DE3D-4A8F-842B-9D2D029F84DD}"/>
              </a:ext>
            </a:extLst>
          </p:cNvPr>
          <p:cNvSpPr/>
          <p:nvPr/>
        </p:nvSpPr>
        <p:spPr>
          <a:xfrm>
            <a:off x="7219744" y="3656711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Star: 5 Points 24">
            <a:extLst>
              <a:ext uri="{FF2B5EF4-FFF2-40B4-BE49-F238E27FC236}">
                <a16:creationId xmlns:a16="http://schemas.microsoft.com/office/drawing/2014/main" id="{C8C6661E-AA90-441A-823D-317DDE6AB306}"/>
              </a:ext>
            </a:extLst>
          </p:cNvPr>
          <p:cNvSpPr/>
          <p:nvPr/>
        </p:nvSpPr>
        <p:spPr>
          <a:xfrm>
            <a:off x="7107819" y="2884644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Star: 5 Points 25">
            <a:extLst>
              <a:ext uri="{FF2B5EF4-FFF2-40B4-BE49-F238E27FC236}">
                <a16:creationId xmlns:a16="http://schemas.microsoft.com/office/drawing/2014/main" id="{5D805239-1AC9-4D09-81AD-ADEA98368745}"/>
              </a:ext>
            </a:extLst>
          </p:cNvPr>
          <p:cNvSpPr/>
          <p:nvPr/>
        </p:nvSpPr>
        <p:spPr>
          <a:xfrm>
            <a:off x="6219656" y="3665948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Star: 5 Points 26">
            <a:extLst>
              <a:ext uri="{FF2B5EF4-FFF2-40B4-BE49-F238E27FC236}">
                <a16:creationId xmlns:a16="http://schemas.microsoft.com/office/drawing/2014/main" id="{127CD0AF-9447-4045-969A-4E0FDD715CB7}"/>
              </a:ext>
            </a:extLst>
          </p:cNvPr>
          <p:cNvSpPr/>
          <p:nvPr/>
        </p:nvSpPr>
        <p:spPr>
          <a:xfrm>
            <a:off x="6998654" y="3905831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Star: 5 Points 27">
            <a:extLst>
              <a:ext uri="{FF2B5EF4-FFF2-40B4-BE49-F238E27FC236}">
                <a16:creationId xmlns:a16="http://schemas.microsoft.com/office/drawing/2014/main" id="{818C7F78-BA18-4744-B3C7-7824D191EF8C}"/>
              </a:ext>
            </a:extLst>
          </p:cNvPr>
          <p:cNvSpPr/>
          <p:nvPr/>
        </p:nvSpPr>
        <p:spPr>
          <a:xfrm>
            <a:off x="7161865" y="3178897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Star: 5 Points 28">
            <a:extLst>
              <a:ext uri="{FF2B5EF4-FFF2-40B4-BE49-F238E27FC236}">
                <a16:creationId xmlns:a16="http://schemas.microsoft.com/office/drawing/2014/main" id="{B20224EC-FEF8-4AA0-AD4E-8194FD60B20C}"/>
              </a:ext>
            </a:extLst>
          </p:cNvPr>
          <p:cNvSpPr/>
          <p:nvPr/>
        </p:nvSpPr>
        <p:spPr>
          <a:xfrm>
            <a:off x="6227708" y="2996071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Star: 5 Points 31">
            <a:extLst>
              <a:ext uri="{FF2B5EF4-FFF2-40B4-BE49-F238E27FC236}">
                <a16:creationId xmlns:a16="http://schemas.microsoft.com/office/drawing/2014/main" id="{1C4DF4DC-82A7-4E7F-8070-87170B17F025}"/>
              </a:ext>
            </a:extLst>
          </p:cNvPr>
          <p:cNvSpPr/>
          <p:nvPr/>
        </p:nvSpPr>
        <p:spPr>
          <a:xfrm>
            <a:off x="6543506" y="4030896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98194DC-EF77-4A2B-A441-2A5749D1D0BE}"/>
                  </a:ext>
                </a:extLst>
              </p:cNvPr>
              <p:cNvSpPr txBox="1"/>
              <p:nvPr/>
            </p:nvSpPr>
            <p:spPr>
              <a:xfrm>
                <a:off x="3583209" y="2715415"/>
                <a:ext cx="55245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98194DC-EF77-4A2B-A441-2A5749D1D0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3209" y="2715415"/>
                <a:ext cx="552459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9CE2576-BDF3-4460-9026-EC23E2B8FACA}"/>
                  </a:ext>
                </a:extLst>
              </p:cNvPr>
              <p:cNvSpPr txBox="1"/>
              <p:nvPr/>
            </p:nvSpPr>
            <p:spPr>
              <a:xfrm>
                <a:off x="6580482" y="3038497"/>
                <a:ext cx="552459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9CE2576-BDF3-4460-9026-EC23E2B8FA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0482" y="3038497"/>
                <a:ext cx="552459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Star: 5 Points 35">
            <a:extLst>
              <a:ext uri="{FF2B5EF4-FFF2-40B4-BE49-F238E27FC236}">
                <a16:creationId xmlns:a16="http://schemas.microsoft.com/office/drawing/2014/main" id="{40067887-8619-4439-9E80-5A25D3083F91}"/>
              </a:ext>
            </a:extLst>
          </p:cNvPr>
          <p:cNvSpPr/>
          <p:nvPr/>
        </p:nvSpPr>
        <p:spPr>
          <a:xfrm>
            <a:off x="6639639" y="3537039"/>
            <a:ext cx="323850" cy="304800"/>
          </a:xfrm>
          <a:prstGeom prst="star5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Star: 5 Points 36">
            <a:extLst>
              <a:ext uri="{FF2B5EF4-FFF2-40B4-BE49-F238E27FC236}">
                <a16:creationId xmlns:a16="http://schemas.microsoft.com/office/drawing/2014/main" id="{A56ACDFE-67AD-484A-AEC4-D8CB67C612BB}"/>
              </a:ext>
            </a:extLst>
          </p:cNvPr>
          <p:cNvSpPr/>
          <p:nvPr/>
        </p:nvSpPr>
        <p:spPr>
          <a:xfrm>
            <a:off x="4063799" y="3173242"/>
            <a:ext cx="323850" cy="304800"/>
          </a:xfrm>
          <a:prstGeom prst="star5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Star: 5 Points 37">
            <a:extLst>
              <a:ext uri="{FF2B5EF4-FFF2-40B4-BE49-F238E27FC236}">
                <a16:creationId xmlns:a16="http://schemas.microsoft.com/office/drawing/2014/main" id="{CD2A2D0A-44B2-45C2-A203-D8546F6924FA}"/>
              </a:ext>
            </a:extLst>
          </p:cNvPr>
          <p:cNvSpPr/>
          <p:nvPr/>
        </p:nvSpPr>
        <p:spPr>
          <a:xfrm>
            <a:off x="5717660" y="4506165"/>
            <a:ext cx="323850" cy="304800"/>
          </a:xfrm>
          <a:prstGeom prst="star5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0EB6023-8E18-47E4-9884-4EA49F2E2E56}"/>
                  </a:ext>
                </a:extLst>
              </p:cNvPr>
              <p:cNvSpPr txBox="1"/>
              <p:nvPr/>
            </p:nvSpPr>
            <p:spPr>
              <a:xfrm>
                <a:off x="5059759" y="4807347"/>
                <a:ext cx="15620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>
                    <a:latin typeface="Abadi Extra Light" panose="020B0204020104020204" pitchFamily="34" charset="0"/>
                  </a:rPr>
                  <a:t>Test example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endParaRPr lang="en-IN" b="1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0EB6023-8E18-47E4-9884-4EA49F2E2E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9759" y="4807347"/>
                <a:ext cx="1562094" cy="369332"/>
              </a:xfrm>
              <a:prstGeom prst="rect">
                <a:avLst/>
              </a:prstGeom>
              <a:blipFill>
                <a:blip r:embed="rId6"/>
                <a:stretch>
                  <a:fillRect l="-3125" t="-10000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B64C094-3093-4474-9C0D-059BE8F875A5}"/>
              </a:ext>
            </a:extLst>
          </p:cNvPr>
          <p:cNvCxnSpPr>
            <a:cxnSpLocks/>
          </p:cNvCxnSpPr>
          <p:nvPr/>
        </p:nvCxnSpPr>
        <p:spPr>
          <a:xfrm flipH="1" flipV="1">
            <a:off x="4242593" y="3350196"/>
            <a:ext cx="1634332" cy="1346009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8C144B4-9FD2-4B05-8872-6441113E3129}"/>
              </a:ext>
            </a:extLst>
          </p:cNvPr>
          <p:cNvCxnSpPr>
            <a:cxnSpLocks/>
          </p:cNvCxnSpPr>
          <p:nvPr/>
        </p:nvCxnSpPr>
        <p:spPr>
          <a:xfrm flipV="1">
            <a:off x="5870854" y="3707894"/>
            <a:ext cx="898010" cy="1008355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Star: 5 Points 47">
            <a:extLst>
              <a:ext uri="{FF2B5EF4-FFF2-40B4-BE49-F238E27FC236}">
                <a16:creationId xmlns:a16="http://schemas.microsoft.com/office/drawing/2014/main" id="{FAEB4118-3017-4CA3-AB14-8E554CD21BF5}"/>
              </a:ext>
            </a:extLst>
          </p:cNvPr>
          <p:cNvSpPr/>
          <p:nvPr/>
        </p:nvSpPr>
        <p:spPr>
          <a:xfrm>
            <a:off x="5715000" y="4502547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D5BC4B2D-65E7-4303-8793-6035D0A621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36607" y="2179476"/>
            <a:ext cx="1010687" cy="965223"/>
          </a:xfrm>
          <a:prstGeom prst="rect">
            <a:avLst/>
          </a:prstGeom>
        </p:spPr>
      </p:pic>
      <p:sp>
        <p:nvSpPr>
          <p:cNvPr id="50" name="Speech Bubble: Rectangle 49">
            <a:extLst>
              <a:ext uri="{FF2B5EF4-FFF2-40B4-BE49-F238E27FC236}">
                <a16:creationId xmlns:a16="http://schemas.microsoft.com/office/drawing/2014/main" id="{1D42E504-7CAA-4890-9BFF-B7C062C6C911}"/>
              </a:ext>
            </a:extLst>
          </p:cNvPr>
          <p:cNvSpPr/>
          <p:nvPr/>
        </p:nvSpPr>
        <p:spPr>
          <a:xfrm>
            <a:off x="8067585" y="2138507"/>
            <a:ext cx="2781229" cy="965223"/>
          </a:xfrm>
          <a:prstGeom prst="wedgeRectCallout">
            <a:avLst>
              <a:gd name="adj1" fmla="val 65253"/>
              <a:gd name="adj2" fmla="val -3958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Can use feature scaling or use </a:t>
            </a:r>
            <a:r>
              <a:rPr lang="en-IN" sz="160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Mahalanobis</a:t>
            </a:r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 distance to handle such cases (will discuss this in the next lecture)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46156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8394"/>
    </mc:Choice>
    <mc:Fallback xmlns="">
      <p:transition spd="slow" advTm="17839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2" grpId="0" animBg="1"/>
      <p:bldP spid="34" grpId="0"/>
      <p:bldP spid="35" grpId="0"/>
      <p:bldP spid="36" grpId="0" animBg="1"/>
      <p:bldP spid="37" grpId="0" animBg="1"/>
      <p:bldP spid="38" grpId="0" animBg="1"/>
      <p:bldP spid="38" grpId="1" animBg="1"/>
      <p:bldP spid="39" grpId="0"/>
      <p:bldP spid="48" grpId="0" animBg="1"/>
      <p:bldP spid="5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 err="1">
                <a:solidFill>
                  <a:schemeClr val="accent2">
                    <a:lumMod val="75000"/>
                  </a:schemeClr>
                </a:solidFill>
              </a:rPr>
              <a:t>LwP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: Some Key Aspects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Very simple, interpretable, and lightweight model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Just requires computing and storing the class prototype vectors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Works with any number of classes (thus for multi-class classification as well)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Can be generalized in various ways to improve it further, e.g.,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Modeling each class by a </a:t>
            </a:r>
            <a:r>
              <a:rPr lang="en-GB" dirty="0">
                <a:solidFill>
                  <a:srgbClr val="0000FF"/>
                </a:solidFill>
                <a:latin typeface="Abadi Extra Light" panose="020B0204020104020204" pitchFamily="34" charset="0"/>
              </a:rPr>
              <a:t>probability distribution </a:t>
            </a:r>
            <a:r>
              <a:rPr lang="en-GB" dirty="0">
                <a:latin typeface="Abadi Extra Light" panose="020B0204020104020204" pitchFamily="34" charset="0"/>
              </a:rPr>
              <a:t>rather than just a prototype vector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Using distances other than the standard Euclidean distance (e.g., </a:t>
            </a:r>
            <a:r>
              <a:rPr lang="en-GB" dirty="0" err="1">
                <a:latin typeface="Abadi Extra Light" panose="020B0204020104020204" pitchFamily="34" charset="0"/>
              </a:rPr>
              <a:t>Mahalanobis</a:t>
            </a:r>
            <a:r>
              <a:rPr lang="en-GB" dirty="0">
                <a:latin typeface="Abadi Extra Light" panose="020B0204020104020204" pitchFamily="34" charset="0"/>
              </a:rPr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With a learned distance function, can work very well even with very few examples from each class (used in some “few-shot learning” models nowadays – if interested, please refer to “Prototypical Networks for Few-shot Learning”)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How well </a:t>
            </a:r>
            <a:r>
              <a:rPr lang="en-GB" dirty="0" err="1">
                <a:latin typeface="Abadi Extra Light" panose="020B0204020104020204" pitchFamily="34" charset="0"/>
              </a:rPr>
              <a:t>LwP</a:t>
            </a:r>
            <a:r>
              <a:rPr lang="en-GB" dirty="0">
                <a:latin typeface="Abadi Extra Light" panose="020B0204020104020204" pitchFamily="34" charset="0"/>
              </a:rPr>
              <a:t> works depends crucially on the way we compute distances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16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24858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0959"/>
    </mc:Choice>
    <mc:Fallback xmlns="">
      <p:transition spd="slow" advTm="25095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  <a:latin typeface="Abadi Extra Light" panose="020B0204020104020204" pitchFamily="34" charset="0"/>
              </a:rPr>
              <a:t>Supervised Learning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2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72F2E9C-0FFB-41D9-940F-34AD6F751AD2}"/>
              </a:ext>
            </a:extLst>
          </p:cNvPr>
          <p:cNvSpPr/>
          <p:nvPr/>
        </p:nvSpPr>
        <p:spPr>
          <a:xfrm>
            <a:off x="4147714" y="1600799"/>
            <a:ext cx="3496666" cy="1280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latin typeface="Abadi Extra Light" panose="020B0204020104020204" pitchFamily="34" charset="0"/>
              </a:rPr>
              <a:t>Supervised Learning</a:t>
            </a:r>
          </a:p>
          <a:p>
            <a:pPr algn="ctr"/>
            <a:r>
              <a:rPr lang="en-IN" sz="2800" dirty="0">
                <a:latin typeface="Abadi Extra Light" panose="020B0204020104020204" pitchFamily="34" charset="0"/>
              </a:rPr>
              <a:t>Algorithm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B79474-61A3-48F5-ABE2-9C810866EB1A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2305755" y="1184518"/>
            <a:ext cx="494113" cy="418029"/>
          </a:xfrm>
          <a:prstGeom prst="rect">
            <a:avLst/>
          </a:prstGeom>
          <a:ln w="0"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5ACE96-BA59-45D0-8576-D0D93657785C}"/>
              </a:ext>
            </a:extLst>
          </p:cNvPr>
          <p:cNvPicPr/>
          <p:nvPr/>
        </p:nvPicPr>
        <p:blipFill>
          <a:blip r:embed="rId5"/>
          <a:stretch/>
        </p:blipFill>
        <p:spPr>
          <a:xfrm>
            <a:off x="2096674" y="1525485"/>
            <a:ext cx="487260" cy="393953"/>
          </a:xfrm>
          <a:prstGeom prst="rect">
            <a:avLst/>
          </a:prstGeom>
          <a:ln w="0"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7A8E66B-81E1-47B8-95AA-79FFF7D75ABD}"/>
              </a:ext>
            </a:extLst>
          </p:cNvPr>
          <p:cNvPicPr/>
          <p:nvPr/>
        </p:nvPicPr>
        <p:blipFill>
          <a:blip r:embed="rId6"/>
          <a:stretch/>
        </p:blipFill>
        <p:spPr>
          <a:xfrm>
            <a:off x="1854084" y="1820961"/>
            <a:ext cx="451671" cy="419918"/>
          </a:xfrm>
          <a:prstGeom prst="rect">
            <a:avLst/>
          </a:prstGeom>
          <a:ln w="0"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20C3F11-2041-4BF0-BA69-482ADABB37EA}"/>
              </a:ext>
            </a:extLst>
          </p:cNvPr>
          <p:cNvPicPr/>
          <p:nvPr/>
        </p:nvPicPr>
        <p:blipFill>
          <a:blip r:embed="rId7"/>
          <a:stretch/>
        </p:blipFill>
        <p:spPr>
          <a:xfrm>
            <a:off x="1611091" y="2161467"/>
            <a:ext cx="474725" cy="401174"/>
          </a:xfrm>
          <a:prstGeom prst="rect">
            <a:avLst/>
          </a:prstGeom>
          <a:ln w="0"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EBA83AC-A630-43D6-8641-9F319D04EB79}"/>
              </a:ext>
            </a:extLst>
          </p:cNvPr>
          <p:cNvPicPr/>
          <p:nvPr/>
        </p:nvPicPr>
        <p:blipFill>
          <a:blip r:embed="rId8"/>
          <a:stretch/>
        </p:blipFill>
        <p:spPr>
          <a:xfrm>
            <a:off x="1376402" y="2497651"/>
            <a:ext cx="505914" cy="393840"/>
          </a:xfrm>
          <a:prstGeom prst="rect">
            <a:avLst/>
          </a:prstGeom>
          <a:ln w="0"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CAB989E-AACC-47CB-BDF4-1FBE33F23957}"/>
              </a:ext>
            </a:extLst>
          </p:cNvPr>
          <p:cNvPicPr/>
          <p:nvPr/>
        </p:nvPicPr>
        <p:blipFill>
          <a:blip r:embed="rId9"/>
          <a:stretch/>
        </p:blipFill>
        <p:spPr>
          <a:xfrm>
            <a:off x="1175989" y="2802455"/>
            <a:ext cx="462469" cy="393840"/>
          </a:xfrm>
          <a:prstGeom prst="rect">
            <a:avLst/>
          </a:prstGeom>
          <a:ln w="0">
            <a:noFill/>
          </a:ln>
        </p:spPr>
      </p:pic>
      <p:sp>
        <p:nvSpPr>
          <p:cNvPr id="13" name="TextShape 3">
            <a:extLst>
              <a:ext uri="{FF2B5EF4-FFF2-40B4-BE49-F238E27FC236}">
                <a16:creationId xmlns:a16="http://schemas.microsoft.com/office/drawing/2014/main" id="{25081AE1-12D3-4C97-A4A8-082401DED695}"/>
              </a:ext>
            </a:extLst>
          </p:cNvPr>
          <p:cNvSpPr txBox="1"/>
          <p:nvPr/>
        </p:nvSpPr>
        <p:spPr>
          <a:xfrm>
            <a:off x="2217294" y="2031659"/>
            <a:ext cx="610804" cy="296551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IN" sz="1400" b="0" strike="noStrike" spc="-1" dirty="0">
                <a:latin typeface="Arial"/>
              </a:rPr>
              <a:t>“dog”</a:t>
            </a:r>
          </a:p>
        </p:txBody>
      </p:sp>
      <p:sp>
        <p:nvSpPr>
          <p:cNvPr id="14" name="TextShape 6">
            <a:extLst>
              <a:ext uri="{FF2B5EF4-FFF2-40B4-BE49-F238E27FC236}">
                <a16:creationId xmlns:a16="http://schemas.microsoft.com/office/drawing/2014/main" id="{510D3030-6DD5-4596-991F-FFFAEDE00BDE}"/>
              </a:ext>
            </a:extLst>
          </p:cNvPr>
          <p:cNvSpPr txBox="1"/>
          <p:nvPr/>
        </p:nvSpPr>
        <p:spPr>
          <a:xfrm>
            <a:off x="1578039" y="2903032"/>
            <a:ext cx="702000" cy="346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IN" sz="1800" b="0" strike="noStrike" spc="-1" dirty="0">
                <a:latin typeface="Arial"/>
              </a:rPr>
              <a:t>“</a:t>
            </a:r>
            <a:r>
              <a:rPr lang="en-IN" sz="1400" b="0" strike="noStrike" spc="-1" dirty="0">
                <a:latin typeface="Arial"/>
              </a:rPr>
              <a:t>cat</a:t>
            </a:r>
            <a:r>
              <a:rPr lang="en-IN" sz="1800" b="0" strike="noStrike" spc="-1" dirty="0">
                <a:latin typeface="Arial"/>
              </a:rPr>
              <a:t>”</a:t>
            </a:r>
          </a:p>
        </p:txBody>
      </p:sp>
      <p:sp>
        <p:nvSpPr>
          <p:cNvPr id="15" name="TextShape 7">
            <a:extLst>
              <a:ext uri="{FF2B5EF4-FFF2-40B4-BE49-F238E27FC236}">
                <a16:creationId xmlns:a16="http://schemas.microsoft.com/office/drawing/2014/main" id="{94ABC98D-6143-477C-BE4F-FE15616C831E}"/>
              </a:ext>
            </a:extLst>
          </p:cNvPr>
          <p:cNvSpPr txBox="1"/>
          <p:nvPr/>
        </p:nvSpPr>
        <p:spPr>
          <a:xfrm>
            <a:off x="719498" y="1176400"/>
            <a:ext cx="1121753" cy="985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IN" sz="2600" b="0" strike="noStrike" spc="-1" dirty="0">
                <a:latin typeface="Arial"/>
              </a:rPr>
              <a:t> </a:t>
            </a:r>
            <a:r>
              <a:rPr lang="en-IN" b="0" strike="noStrike" spc="-1" dirty="0" err="1">
                <a:latin typeface="Arial"/>
              </a:rPr>
              <a:t>Labeled</a:t>
            </a:r>
            <a:endParaRPr lang="en-IN" b="0" strike="noStrike" spc="-1" dirty="0">
              <a:latin typeface="Arial"/>
            </a:endParaRPr>
          </a:p>
          <a:p>
            <a:r>
              <a:rPr lang="en-IN" b="0" strike="noStrike" spc="-1" dirty="0">
                <a:latin typeface="Arial"/>
              </a:rPr>
              <a:t> Training</a:t>
            </a:r>
          </a:p>
          <a:p>
            <a:r>
              <a:rPr lang="en-IN" b="0" strike="noStrike" spc="-1" dirty="0">
                <a:latin typeface="Arial"/>
              </a:rPr>
              <a:t>   Data</a:t>
            </a:r>
          </a:p>
        </p:txBody>
      </p:sp>
      <p:sp>
        <p:nvSpPr>
          <p:cNvPr id="16" name="TextShape 6">
            <a:extLst>
              <a:ext uri="{FF2B5EF4-FFF2-40B4-BE49-F238E27FC236}">
                <a16:creationId xmlns:a16="http://schemas.microsoft.com/office/drawing/2014/main" id="{42A9C851-5A56-4A67-B9D2-A1C67AE5CEA8}"/>
              </a:ext>
            </a:extLst>
          </p:cNvPr>
          <p:cNvSpPr txBox="1"/>
          <p:nvPr/>
        </p:nvSpPr>
        <p:spPr>
          <a:xfrm>
            <a:off x="1782960" y="2578694"/>
            <a:ext cx="702000" cy="346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IN" sz="1800" b="0" strike="noStrike" spc="-1" dirty="0">
                <a:latin typeface="Arial"/>
              </a:rPr>
              <a:t>“</a:t>
            </a:r>
            <a:r>
              <a:rPr lang="en-IN" sz="1400" b="0" strike="noStrike" spc="-1" dirty="0">
                <a:latin typeface="Arial"/>
              </a:rPr>
              <a:t>cat</a:t>
            </a:r>
            <a:r>
              <a:rPr lang="en-IN" sz="1800" b="0" strike="noStrike" spc="-1" dirty="0">
                <a:latin typeface="Arial"/>
              </a:rPr>
              <a:t>”</a:t>
            </a:r>
          </a:p>
        </p:txBody>
      </p:sp>
      <p:sp>
        <p:nvSpPr>
          <p:cNvPr id="17" name="TextShape 6">
            <a:extLst>
              <a:ext uri="{FF2B5EF4-FFF2-40B4-BE49-F238E27FC236}">
                <a16:creationId xmlns:a16="http://schemas.microsoft.com/office/drawing/2014/main" id="{947564AC-055B-432D-B6FE-E0214F34CB1C}"/>
              </a:ext>
            </a:extLst>
          </p:cNvPr>
          <p:cNvSpPr txBox="1"/>
          <p:nvPr/>
        </p:nvSpPr>
        <p:spPr>
          <a:xfrm>
            <a:off x="2005470" y="2282975"/>
            <a:ext cx="702000" cy="346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IN" sz="1800" b="0" strike="noStrike" spc="-1" dirty="0">
                <a:latin typeface="Arial"/>
              </a:rPr>
              <a:t>“</a:t>
            </a:r>
            <a:r>
              <a:rPr lang="en-IN" sz="1400" b="0" strike="noStrike" spc="-1" dirty="0">
                <a:latin typeface="Arial"/>
              </a:rPr>
              <a:t>cat</a:t>
            </a:r>
            <a:r>
              <a:rPr lang="en-IN" sz="1800" b="0" strike="noStrike" spc="-1" dirty="0">
                <a:latin typeface="Arial"/>
              </a:rPr>
              <a:t>”</a:t>
            </a:r>
          </a:p>
        </p:txBody>
      </p:sp>
      <p:sp>
        <p:nvSpPr>
          <p:cNvPr id="18" name="TextShape 3">
            <a:extLst>
              <a:ext uri="{FF2B5EF4-FFF2-40B4-BE49-F238E27FC236}">
                <a16:creationId xmlns:a16="http://schemas.microsoft.com/office/drawing/2014/main" id="{44D2F86E-BA41-4EEA-9968-965F66B46CD9}"/>
              </a:ext>
            </a:extLst>
          </p:cNvPr>
          <p:cNvSpPr txBox="1"/>
          <p:nvPr/>
        </p:nvSpPr>
        <p:spPr>
          <a:xfrm>
            <a:off x="2518374" y="1730382"/>
            <a:ext cx="610804" cy="296551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IN" sz="1400" b="0" strike="noStrike" spc="-1" dirty="0">
                <a:latin typeface="Arial"/>
              </a:rPr>
              <a:t>“dog”</a:t>
            </a:r>
          </a:p>
        </p:txBody>
      </p:sp>
      <p:pic>
        <p:nvPicPr>
          <p:cNvPr id="19" name="Picture 18" descr="A picture containing photo, different, small, old&#10;&#10;Description automatically generated">
            <a:extLst>
              <a:ext uri="{FF2B5EF4-FFF2-40B4-BE49-F238E27FC236}">
                <a16:creationId xmlns:a16="http://schemas.microsoft.com/office/drawing/2014/main" id="{920717E1-0854-4614-91FE-C954DD16E8E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3803" y="1654139"/>
            <a:ext cx="995031" cy="745588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BF267B4-1A7D-4AD3-AB32-1280E6DFA96F}"/>
              </a:ext>
            </a:extLst>
          </p:cNvPr>
          <p:cNvSpPr/>
          <p:nvPr/>
        </p:nvSpPr>
        <p:spPr>
          <a:xfrm>
            <a:off x="8968302" y="1564212"/>
            <a:ext cx="1162248" cy="925441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07697A6-64A1-4EBE-9454-B40AE4410B0A}"/>
              </a:ext>
            </a:extLst>
          </p:cNvPr>
          <p:cNvSpPr txBox="1"/>
          <p:nvPr/>
        </p:nvSpPr>
        <p:spPr>
          <a:xfrm>
            <a:off x="8638437" y="2535723"/>
            <a:ext cx="17942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     Cat vs Dog </a:t>
            </a:r>
          </a:p>
          <a:p>
            <a:r>
              <a:rPr lang="en-IN" dirty="0"/>
              <a:t>Prediction model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72649564-0354-41E1-8F30-D0156D557D70}"/>
              </a:ext>
            </a:extLst>
          </p:cNvPr>
          <p:cNvSpPr/>
          <p:nvPr/>
        </p:nvSpPr>
        <p:spPr>
          <a:xfrm>
            <a:off x="3129178" y="2161467"/>
            <a:ext cx="897908" cy="2382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ED519FB5-9798-4D95-9B62-00C43F54F4EE}"/>
              </a:ext>
            </a:extLst>
          </p:cNvPr>
          <p:cNvSpPr/>
          <p:nvPr/>
        </p:nvSpPr>
        <p:spPr>
          <a:xfrm>
            <a:off x="7805296" y="1999656"/>
            <a:ext cx="897908" cy="2382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3" name="Picture 22" descr="A picture containing photo, different, small, old&#10;&#10;Description automatically generated">
            <a:extLst>
              <a:ext uri="{FF2B5EF4-FFF2-40B4-BE49-F238E27FC236}">
                <a16:creationId xmlns:a16="http://schemas.microsoft.com/office/drawing/2014/main" id="{930026B4-1BDD-4648-B882-DED1FD4C709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1144" y="3712686"/>
            <a:ext cx="995031" cy="745588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075AF906-A40F-4313-A403-BD8ECA6D3D3B}"/>
              </a:ext>
            </a:extLst>
          </p:cNvPr>
          <p:cNvSpPr/>
          <p:nvPr/>
        </p:nvSpPr>
        <p:spPr>
          <a:xfrm>
            <a:off x="5295643" y="3622759"/>
            <a:ext cx="1162248" cy="925441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2E3EC9D-04C6-400D-A8E9-F284F3034759}"/>
              </a:ext>
            </a:extLst>
          </p:cNvPr>
          <p:cNvSpPr txBox="1"/>
          <p:nvPr/>
        </p:nvSpPr>
        <p:spPr>
          <a:xfrm>
            <a:off x="5004797" y="4548200"/>
            <a:ext cx="17942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     Cat vs Dog </a:t>
            </a:r>
          </a:p>
          <a:p>
            <a:r>
              <a:rPr lang="en-IN" dirty="0"/>
              <a:t>Prediction model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D09FE8BC-940A-464F-9458-E26EF800BCED}"/>
              </a:ext>
            </a:extLst>
          </p:cNvPr>
          <p:cNvPicPr/>
          <p:nvPr/>
        </p:nvPicPr>
        <p:blipFill>
          <a:blip r:embed="rId11"/>
          <a:stretch/>
        </p:blipFill>
        <p:spPr>
          <a:xfrm>
            <a:off x="3750404" y="3797261"/>
            <a:ext cx="587830" cy="626426"/>
          </a:xfrm>
          <a:prstGeom prst="rect">
            <a:avLst/>
          </a:prstGeom>
          <a:ln w="0">
            <a:noFill/>
          </a:ln>
        </p:spPr>
      </p:pic>
      <p:sp>
        <p:nvSpPr>
          <p:cNvPr id="27" name="TextShape 32">
            <a:extLst>
              <a:ext uri="{FF2B5EF4-FFF2-40B4-BE49-F238E27FC236}">
                <a16:creationId xmlns:a16="http://schemas.microsoft.com/office/drawing/2014/main" id="{20F93C53-8AB7-4C72-877F-46907446DF9E}"/>
              </a:ext>
            </a:extLst>
          </p:cNvPr>
          <p:cNvSpPr txBox="1"/>
          <p:nvPr/>
        </p:nvSpPr>
        <p:spPr>
          <a:xfrm>
            <a:off x="3253429" y="4358333"/>
            <a:ext cx="1545572" cy="337371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IN" sz="1600" b="0" strike="noStrike" spc="-1" dirty="0">
                <a:latin typeface="Arial"/>
              </a:rPr>
              <a:t>   A test image</a:t>
            </a: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48FE2AA3-58F7-4287-B66D-6B7F1793E53D}"/>
              </a:ext>
            </a:extLst>
          </p:cNvPr>
          <p:cNvSpPr/>
          <p:nvPr/>
        </p:nvSpPr>
        <p:spPr>
          <a:xfrm>
            <a:off x="4459363" y="4025931"/>
            <a:ext cx="700269" cy="2382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C8C25938-F944-4763-8A2F-9B284084AD2E}"/>
              </a:ext>
            </a:extLst>
          </p:cNvPr>
          <p:cNvSpPr/>
          <p:nvPr/>
        </p:nvSpPr>
        <p:spPr>
          <a:xfrm>
            <a:off x="6705812" y="4025931"/>
            <a:ext cx="700269" cy="2382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TextShape 35">
            <a:extLst>
              <a:ext uri="{FF2B5EF4-FFF2-40B4-BE49-F238E27FC236}">
                <a16:creationId xmlns:a16="http://schemas.microsoft.com/office/drawing/2014/main" id="{5BC57AEB-7FE7-431C-9E78-5921CFCD4745}"/>
              </a:ext>
            </a:extLst>
          </p:cNvPr>
          <p:cNvSpPr txBox="1"/>
          <p:nvPr/>
        </p:nvSpPr>
        <p:spPr>
          <a:xfrm>
            <a:off x="7653090" y="3942962"/>
            <a:ext cx="1858145" cy="609058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en-IN" b="0" strike="noStrike" spc="-1" dirty="0">
                <a:latin typeface="Arial"/>
              </a:rPr>
              <a:t>Predicted Label   </a:t>
            </a:r>
          </a:p>
          <a:p>
            <a:pPr algn="ctr"/>
            <a:r>
              <a:rPr lang="en-IN" b="0" strike="noStrike" spc="-1" dirty="0">
                <a:latin typeface="Arial"/>
              </a:rPr>
              <a:t>(cat/dog)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3D1F32CC-2C47-4AC1-A37C-A97C06269B7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8806" y="4716377"/>
            <a:ext cx="1010687" cy="965223"/>
          </a:xfrm>
          <a:prstGeom prst="rect">
            <a:avLst/>
          </a:prstGeom>
        </p:spPr>
      </p:pic>
      <p:sp>
        <p:nvSpPr>
          <p:cNvPr id="32" name="Speech Bubble: Rectangle 31">
            <a:extLst>
              <a:ext uri="{FF2B5EF4-FFF2-40B4-BE49-F238E27FC236}">
                <a16:creationId xmlns:a16="http://schemas.microsoft.com/office/drawing/2014/main" id="{6A90C94B-A448-47CE-A40F-1FADD935632B}"/>
              </a:ext>
            </a:extLst>
          </p:cNvPr>
          <p:cNvSpPr/>
          <p:nvPr/>
        </p:nvSpPr>
        <p:spPr>
          <a:xfrm>
            <a:off x="98218" y="3416850"/>
            <a:ext cx="3540470" cy="1045164"/>
          </a:xfrm>
          <a:prstGeom prst="wedgeRectCallout">
            <a:avLst>
              <a:gd name="adj1" fmla="val -37457"/>
              <a:gd name="adj2" fmla="val 87113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b="1" dirty="0">
                <a:solidFill>
                  <a:srgbClr val="FF0000"/>
                </a:solidFill>
                <a:latin typeface="Abadi Extra Light" panose="020B0204020104020204" pitchFamily="34" charset="0"/>
              </a:rPr>
              <a:t>Important: </a:t>
            </a:r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In ML (not just sup. learning but also </a:t>
            </a:r>
            <a:r>
              <a:rPr lang="en-IN" sz="160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unsup</a:t>
            </a:r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. and RL), training and test datasets should be “similar” (we don’t like “out-of-syllabus” questions in exams </a:t>
            </a:r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  <a:sym typeface="Wingdings" panose="05000000000000000000" pitchFamily="2" charset="2"/>
              </a:rPr>
              <a:t></a:t>
            </a:r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)</a:t>
            </a:r>
          </a:p>
        </p:txBody>
      </p:sp>
      <p:sp>
        <p:nvSpPr>
          <p:cNvPr id="33" name="Speech Bubble: Rectangle 32">
            <a:extLst>
              <a:ext uri="{FF2B5EF4-FFF2-40B4-BE49-F238E27FC236}">
                <a16:creationId xmlns:a16="http://schemas.microsoft.com/office/drawing/2014/main" id="{13760350-397F-41C5-BB44-73A717F5D19E}"/>
              </a:ext>
            </a:extLst>
          </p:cNvPr>
          <p:cNvSpPr/>
          <p:nvPr/>
        </p:nvSpPr>
        <p:spPr>
          <a:xfrm>
            <a:off x="923734" y="5780482"/>
            <a:ext cx="2587120" cy="723133"/>
          </a:xfrm>
          <a:prstGeom prst="wedgeRectCallout">
            <a:avLst>
              <a:gd name="adj1" fmla="val -538"/>
              <a:gd name="adj2" fmla="val -74459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More formally, the train and test data </a:t>
            </a:r>
            <a:r>
              <a:rPr lang="en-IN" sz="1600" u="sng" dirty="0">
                <a:solidFill>
                  <a:schemeClr val="tx1"/>
                </a:solidFill>
                <a:latin typeface="Abadi Extra Light" panose="020B0204020104020204" pitchFamily="34" charset="0"/>
              </a:rPr>
              <a:t>distributions</a:t>
            </a:r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 should be the same</a:t>
            </a:r>
          </a:p>
        </p:txBody>
      </p:sp>
      <p:sp>
        <p:nvSpPr>
          <p:cNvPr id="34" name="Speech Bubble: Rectangle 33">
            <a:extLst>
              <a:ext uri="{FF2B5EF4-FFF2-40B4-BE49-F238E27FC236}">
                <a16:creationId xmlns:a16="http://schemas.microsoft.com/office/drawing/2014/main" id="{FD58D8F5-C825-413F-971F-1A99D01506BF}"/>
              </a:ext>
            </a:extLst>
          </p:cNvPr>
          <p:cNvSpPr/>
          <p:nvPr/>
        </p:nvSpPr>
        <p:spPr>
          <a:xfrm>
            <a:off x="1278962" y="4619473"/>
            <a:ext cx="2630258" cy="965223"/>
          </a:xfrm>
          <a:prstGeom prst="wedgeRectCallout">
            <a:avLst>
              <a:gd name="adj1" fmla="val -2923"/>
              <a:gd name="adj2" fmla="val -63952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In the above example, it means that we can’t have test data with </a:t>
            </a:r>
            <a:r>
              <a:rPr lang="en-IN" sz="160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BnW</a:t>
            </a:r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 images or sketches of cats and dogs</a:t>
            </a:r>
          </a:p>
        </p:txBody>
      </p:sp>
      <p:pic>
        <p:nvPicPr>
          <p:cNvPr id="37" name="Picture 2">
            <a:extLst>
              <a:ext uri="{FF2B5EF4-FFF2-40B4-BE49-F238E27FC236}">
                <a16:creationId xmlns:a16="http://schemas.microsoft.com/office/drawing/2014/main" id="{ED21A1AB-1EA1-49E8-8093-F5A43EFFD2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4762" y="4373212"/>
            <a:ext cx="118110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Speech Bubble: Rectangle 35">
            <a:extLst>
              <a:ext uri="{FF2B5EF4-FFF2-40B4-BE49-F238E27FC236}">
                <a16:creationId xmlns:a16="http://schemas.microsoft.com/office/drawing/2014/main" id="{B22DCD1E-BEF8-4C23-A832-1AB30A049A5F}"/>
              </a:ext>
            </a:extLst>
          </p:cNvPr>
          <p:cNvSpPr/>
          <p:nvPr/>
        </p:nvSpPr>
        <p:spPr>
          <a:xfrm>
            <a:off x="7907772" y="4737163"/>
            <a:ext cx="2696777" cy="519618"/>
          </a:xfrm>
          <a:prstGeom prst="wedgeRectCallout">
            <a:avLst>
              <a:gd name="adj1" fmla="val 61579"/>
              <a:gd name="adj2" fmla="val 19072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1600" dirty="0">
              <a:solidFill>
                <a:schemeClr val="tx1"/>
              </a:solidFill>
              <a:latin typeface="Abadi Extra Light" panose="020B0204020104020204" pitchFamily="34" charset="0"/>
            </a:endParaRPr>
          </a:p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Does it mean ML is useless if this assumption is violated?</a:t>
            </a:r>
          </a:p>
          <a:p>
            <a:endParaRPr lang="en-IN" sz="1600" dirty="0">
              <a:solidFill>
                <a:schemeClr val="tx1"/>
              </a:solidFill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6F96836A-33A1-4E3F-9983-B328A684539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181251" y="5478493"/>
            <a:ext cx="1010687" cy="965223"/>
          </a:xfrm>
          <a:prstGeom prst="rect">
            <a:avLst/>
          </a:prstGeom>
        </p:spPr>
      </p:pic>
      <p:sp>
        <p:nvSpPr>
          <p:cNvPr id="39" name="Speech Bubble: Rectangle 38">
            <a:extLst>
              <a:ext uri="{FF2B5EF4-FFF2-40B4-BE49-F238E27FC236}">
                <a16:creationId xmlns:a16="http://schemas.microsoft.com/office/drawing/2014/main" id="{1DF1FEC5-3F7F-4ABD-99A1-97165BB82E5B}"/>
              </a:ext>
            </a:extLst>
          </p:cNvPr>
          <p:cNvSpPr/>
          <p:nvPr/>
        </p:nvSpPr>
        <p:spPr>
          <a:xfrm>
            <a:off x="5239688" y="5487368"/>
            <a:ext cx="2696778" cy="1123823"/>
          </a:xfrm>
          <a:prstGeom prst="wedgeRectCallout">
            <a:avLst>
              <a:gd name="adj1" fmla="val -62464"/>
              <a:gd name="adj2" fmla="val 12922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Of course not. </a:t>
            </a:r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  <a:sym typeface="Wingdings" panose="05000000000000000000" pitchFamily="2" charset="2"/>
              </a:rPr>
              <a:t></a:t>
            </a:r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 Many ML techniques exist to handle such situations (a bit advanced but will touch upon those later)</a:t>
            </a:r>
          </a:p>
        </p:txBody>
      </p:sp>
      <p:sp>
        <p:nvSpPr>
          <p:cNvPr id="40" name="Speech Bubble: Rectangle 39">
            <a:extLst>
              <a:ext uri="{FF2B5EF4-FFF2-40B4-BE49-F238E27FC236}">
                <a16:creationId xmlns:a16="http://schemas.microsoft.com/office/drawing/2014/main" id="{DC8FC59C-220A-46F0-8096-53D3D4EA66E8}"/>
              </a:ext>
            </a:extLst>
          </p:cNvPr>
          <p:cNvSpPr/>
          <p:nvPr/>
        </p:nvSpPr>
        <p:spPr>
          <a:xfrm>
            <a:off x="8074735" y="5772267"/>
            <a:ext cx="3002839" cy="723133"/>
          </a:xfrm>
          <a:prstGeom prst="wedgeRectCallout">
            <a:avLst>
              <a:gd name="adj1" fmla="val -62464"/>
              <a:gd name="adj2" fmla="val 12922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Will give you Just the names for now – </a:t>
            </a:r>
            <a:r>
              <a:rPr lang="en-IN" sz="1600" dirty="0">
                <a:solidFill>
                  <a:srgbClr val="FF0000"/>
                </a:solidFill>
                <a:latin typeface="Abadi Extra Light" panose="020B0204020104020204" pitchFamily="34" charset="0"/>
              </a:rPr>
              <a:t>domain adaptation</a:t>
            </a:r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, </a:t>
            </a:r>
            <a:r>
              <a:rPr lang="en-IN" sz="1600" dirty="0">
                <a:solidFill>
                  <a:srgbClr val="FF0000"/>
                </a:solidFill>
                <a:latin typeface="Abadi Extra Light" panose="020B0204020104020204" pitchFamily="34" charset="0"/>
              </a:rPr>
              <a:t>covariate shift</a:t>
            </a:r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, </a:t>
            </a:r>
            <a:r>
              <a:rPr lang="en-IN" sz="1600" dirty="0">
                <a:solidFill>
                  <a:srgbClr val="FF0000"/>
                </a:solidFill>
                <a:latin typeface="Abadi Extra Light" panose="020B0204020104020204" pitchFamily="34" charset="0"/>
              </a:rPr>
              <a:t>transfer learning</a:t>
            </a:r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, etc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85306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1359"/>
    </mc:Choice>
    <mc:Fallback xmlns="">
      <p:transition spd="slow" advTm="14135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/>
      <p:bldP spid="14" grpId="0"/>
      <p:bldP spid="15" grpId="0"/>
      <p:bldP spid="16" grpId="0"/>
      <p:bldP spid="17" grpId="0"/>
      <p:bldP spid="18" grpId="0"/>
      <p:bldP spid="20" grpId="0" animBg="1"/>
      <p:bldP spid="21" grpId="0"/>
      <p:bldP spid="3" grpId="0" animBg="1"/>
      <p:bldP spid="22" grpId="0" animBg="1"/>
      <p:bldP spid="24" grpId="0" animBg="1"/>
      <p:bldP spid="25" grpId="0"/>
      <p:bldP spid="27" grpId="0"/>
      <p:bldP spid="28" grpId="0" animBg="1"/>
      <p:bldP spid="29" grpId="0" animBg="1"/>
      <p:bldP spid="30" grpId="0"/>
      <p:bldP spid="32" grpId="0" animBg="1"/>
      <p:bldP spid="33" grpId="0" animBg="1"/>
      <p:bldP spid="34" grpId="0" animBg="1"/>
      <p:bldP spid="36" grpId="0" animBg="1"/>
      <p:bldP spid="39" grpId="0" animBg="1"/>
      <p:bldP spid="4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  <a:latin typeface="Abadi Extra Light" panose="020B0204020104020204" pitchFamily="34" charset="0"/>
              </a:rPr>
              <a:t>Some Types of Supervised Learning Problems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E1DF4C8E-2FB0-4CA2-9D9A-034196FC9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3200" dirty="0">
                <a:latin typeface="Abadi Extra Light" panose="020B0604020202020204" pitchFamily="34" charset="0"/>
              </a:rPr>
              <a:t>Consider building an ML module for an e-mail client</a:t>
            </a:r>
          </a:p>
          <a:p>
            <a:pPr marL="0" indent="0">
              <a:buNone/>
            </a:pPr>
            <a:endParaRPr lang="en-IN" sz="1200" dirty="0">
              <a:latin typeface="Abadi Extra Light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sz="3200" dirty="0">
                <a:latin typeface="Abadi Extra Light" panose="020B0604020202020204" pitchFamily="34" charset="0"/>
              </a:rPr>
              <a:t>Some tasks that we may want this module to perform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>
                <a:latin typeface="Abadi Extra Light" panose="020B0604020202020204" pitchFamily="34" charset="0"/>
              </a:rPr>
              <a:t>Predicting whether an email of spam or normal: </a:t>
            </a:r>
            <a:r>
              <a:rPr lang="en-IN" dirty="0">
                <a:solidFill>
                  <a:srgbClr val="0000FF"/>
                </a:solidFill>
                <a:latin typeface="Abadi Extra Light" panose="020B0604020202020204" pitchFamily="34" charset="0"/>
              </a:rPr>
              <a:t>Binary Classification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>
                <a:latin typeface="Abadi Extra Light" panose="020B0604020202020204" pitchFamily="34" charset="0"/>
              </a:rPr>
              <a:t>Predicting which of the many folders the email should be sent to: </a:t>
            </a:r>
            <a:r>
              <a:rPr lang="en-IN" dirty="0">
                <a:solidFill>
                  <a:srgbClr val="0000FF"/>
                </a:solidFill>
                <a:latin typeface="Abadi Extra Light" panose="020B0604020202020204" pitchFamily="34" charset="0"/>
              </a:rPr>
              <a:t>Multi-class Classification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>
                <a:latin typeface="Abadi Extra Light" panose="020B0604020202020204" pitchFamily="34" charset="0"/>
              </a:rPr>
              <a:t>Predicting all the relevant tags for an email: </a:t>
            </a:r>
            <a:r>
              <a:rPr lang="en-IN" dirty="0">
                <a:solidFill>
                  <a:srgbClr val="0000FF"/>
                </a:solidFill>
                <a:latin typeface="Abadi Extra Light" panose="020B0604020202020204" pitchFamily="34" charset="0"/>
              </a:rPr>
              <a:t>Tagging </a:t>
            </a:r>
            <a:r>
              <a:rPr lang="en-IN" dirty="0">
                <a:latin typeface="Abadi Extra Light" panose="020B0604020202020204" pitchFamily="34" charset="0"/>
              </a:rPr>
              <a:t>or</a:t>
            </a:r>
            <a:r>
              <a:rPr lang="en-IN" dirty="0">
                <a:solidFill>
                  <a:srgbClr val="0000FF"/>
                </a:solidFill>
                <a:latin typeface="Abadi Extra Light" panose="020B0604020202020204" pitchFamily="34" charset="0"/>
              </a:rPr>
              <a:t> Multi-label Classification</a:t>
            </a:r>
            <a:endParaRPr lang="en-IN" dirty="0">
              <a:latin typeface="Abadi Extra Light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>
                <a:latin typeface="Abadi Extra Light" panose="020B0604020202020204" pitchFamily="34" charset="0"/>
              </a:rPr>
              <a:t>Predicting what’s the spam-score of an email: </a:t>
            </a:r>
            <a:r>
              <a:rPr lang="en-IN" dirty="0">
                <a:solidFill>
                  <a:srgbClr val="0000FF"/>
                </a:solidFill>
                <a:latin typeface="Abadi Extra Light" panose="020B0604020202020204" pitchFamily="34" charset="0"/>
              </a:rPr>
              <a:t>Regression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>
                <a:latin typeface="Abadi Extra Light" panose="020B0604020202020204" pitchFamily="34" charset="0"/>
              </a:rPr>
              <a:t>Predicting which email(s) should be shown at the top: </a:t>
            </a:r>
            <a:r>
              <a:rPr lang="en-IN" dirty="0">
                <a:solidFill>
                  <a:srgbClr val="0000FF"/>
                </a:solidFill>
                <a:latin typeface="Abadi Extra Light" panose="020B0604020202020204" pitchFamily="34" charset="0"/>
              </a:rPr>
              <a:t>Ranking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>
                <a:latin typeface="Abadi Extra Light" panose="020B0604020202020204" pitchFamily="34" charset="0"/>
              </a:rPr>
              <a:t>Predicting which emails are work/study-related emails: </a:t>
            </a:r>
            <a:r>
              <a:rPr lang="en-IN" dirty="0">
                <a:solidFill>
                  <a:srgbClr val="0000FF"/>
                </a:solidFill>
                <a:latin typeface="Abadi Extra Light" panose="020B0604020202020204" pitchFamily="34" charset="0"/>
              </a:rPr>
              <a:t>One-class Classification</a:t>
            </a:r>
            <a:endParaRPr lang="en-IN" dirty="0">
              <a:latin typeface="Abadi Extra Light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IN" dirty="0">
              <a:solidFill>
                <a:srgbClr val="0000FF"/>
              </a:solidFill>
              <a:latin typeface="Abadi Extra Light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Abadi Extra Light" panose="020B0604020202020204" pitchFamily="34" charset="0"/>
              </a:rPr>
              <a:t>These predictive modeling tasks can be formulated as supervised learning problems</a:t>
            </a:r>
          </a:p>
          <a:p>
            <a:pPr marL="0" indent="0">
              <a:buNone/>
            </a:pPr>
            <a:endParaRPr lang="en-IN" dirty="0">
              <a:latin typeface="Abadi Extra Light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Abadi Extra Light" panose="020B0604020202020204" pitchFamily="34" charset="0"/>
              </a:rPr>
              <a:t>Today: A very simple supervised learning model for binary/multi-class classification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>
                <a:latin typeface="Abadi Extra Light" panose="020B0604020202020204" pitchFamily="34" charset="0"/>
              </a:rPr>
              <a:t>This model doesn’t require any fancy maths – just computing means and distances</a:t>
            </a:r>
          </a:p>
          <a:p>
            <a:pPr marL="457200" lvl="1" indent="0">
              <a:buNone/>
            </a:pPr>
            <a:endParaRPr lang="en-GB" dirty="0">
              <a:solidFill>
                <a:srgbClr val="0000FF"/>
              </a:solidFill>
              <a:latin typeface="Abadi Extra Light" panose="020B0604020202020204" pitchFamily="34" charset="0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3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15667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1205"/>
    </mc:Choice>
    <mc:Fallback xmlns="">
      <p:transition spd="slow" advTm="22120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  <a:latin typeface="Abadi Extra Light" panose="020B0204020104020204" pitchFamily="34" charset="0"/>
              </a:rPr>
              <a:t>Some Notation and Conventions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E1DF4C8E-2FB0-4CA2-9D9A-034196FC98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3200" dirty="0">
                    <a:latin typeface="Abadi Extra Light" panose="020B0604020202020204" pitchFamily="34" charset="0"/>
                  </a:rPr>
                  <a:t>In ML, inputs are usually represented by vectors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3200" dirty="0">
                    <a:latin typeface="Abadi Extra Light" panose="020B0604020202020204" pitchFamily="34" charset="0"/>
                  </a:rPr>
                  <a:t>A vector consists of an array of scalar values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3200" dirty="0">
                    <a:latin typeface="Abadi Extra Light" panose="020B0604020202020204" pitchFamily="34" charset="0"/>
                  </a:rPr>
                  <a:t>Geometrically, a vector is just a point in a vector space, e.g.,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800" dirty="0">
                    <a:latin typeface="Abadi Extra Light" panose="020B0604020202020204" pitchFamily="34" charset="0"/>
                  </a:rPr>
                  <a:t>A length 2 vector is a point in 2-dim vector space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800" dirty="0">
                    <a:latin typeface="Abadi Extra Light" panose="020B0604020202020204" pitchFamily="34" charset="0"/>
                  </a:rPr>
                  <a:t>A length 3 vector is a point in 3-dim vector space</a:t>
                </a:r>
              </a:p>
              <a:p>
                <a:pPr marL="457200" lvl="1" indent="0">
                  <a:buNone/>
                </a:pPr>
                <a:endParaRPr lang="en-GB" dirty="0">
                  <a:latin typeface="Abadi Extra Light" panose="020B0604020202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3200" dirty="0">
                  <a:latin typeface="Abadi Extra Light" panose="020B0604020202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3200" dirty="0">
                  <a:latin typeface="Abadi Extra Light" panose="020B0604020202020204" pitchFamily="34" charset="0"/>
                </a:endParaRPr>
              </a:p>
              <a:p>
                <a:pPr marL="457200" lvl="1" indent="0">
                  <a:buNone/>
                </a:pPr>
                <a:endParaRPr lang="en-GB" sz="2800" dirty="0">
                  <a:latin typeface="Abadi Extra Light" panose="020B0604020202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3200" dirty="0">
                    <a:latin typeface="Abadi Extra Light" panose="020B0604020202020204" pitchFamily="34" charset="0"/>
                  </a:rPr>
                  <a:t>Unless specified otherwise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800" dirty="0">
                    <a:latin typeface="Abadi Extra Light" panose="020B0604020202020204" pitchFamily="34" charset="0"/>
                  </a:rPr>
                  <a:t>Small letters in bold font will denote vectors, e.g., </a:t>
                </a:r>
                <a14:m>
                  <m:oMath xmlns:m="http://schemas.openxmlformats.org/officeDocument/2006/math">
                    <m:r>
                      <a:rPr lang="en-IN" sz="28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GB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IN" sz="28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28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𝐚</m:t>
                    </m:r>
                  </m:oMath>
                </a14:m>
                <a:r>
                  <a:rPr lang="en-GB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IN" sz="28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28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𝐛</m:t>
                    </m:r>
                  </m:oMath>
                </a14:m>
                <a:r>
                  <a:rPr lang="en-GB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GB" sz="2800" dirty="0">
                    <a:latin typeface="Abadi Extra Light" panose="020B0604020202020204" pitchFamily="34" charset="0"/>
                  </a:rPr>
                  <a:t>etc.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800" dirty="0">
                    <a:latin typeface="Abadi Extra Light" panose="020B0604020202020204" pitchFamily="34" charset="0"/>
                  </a:rPr>
                  <a:t>Small letters in normal font to denote scalars, e.g.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GB" sz="2800" dirty="0">
                    <a:latin typeface="Abadi Extra Light" panose="020B0604020202020204" pitchFamily="34" charset="0"/>
                  </a:rPr>
                  <a:t>, etc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800" dirty="0">
                    <a:latin typeface="Abadi Extra Light" panose="020B0604020202020204" pitchFamily="34" charset="0"/>
                  </a:rPr>
                  <a:t>Capital letters in bold font will denote matrices (2-dim arrays), e.g., </a:t>
                </a:r>
                <a14:m>
                  <m:oMath xmlns:m="http://schemas.openxmlformats.org/officeDocument/2006/math">
                    <m:r>
                      <a:rPr lang="en-IN" sz="2800" b="1" i="0" smtClean="0">
                        <a:latin typeface="Cambria Math" panose="02040503050406030204" pitchFamily="18" charset="0"/>
                      </a:rPr>
                      <m:t>𝐗</m:t>
                    </m:r>
                    <m:r>
                      <a:rPr lang="en-IN" sz="2800" b="1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sz="2800" b="1" i="0" smtClean="0">
                        <a:latin typeface="Cambria Math" panose="02040503050406030204" pitchFamily="18" charset="0"/>
                      </a:rPr>
                      <m:t>𝐀</m:t>
                    </m:r>
                    <m:r>
                      <a:rPr lang="en-IN" sz="2800" b="1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sz="2800" b="1" i="0" smtClean="0">
                        <a:latin typeface="Cambria Math" panose="02040503050406030204" pitchFamily="18" charset="0"/>
                      </a:rPr>
                      <m:t>𝐁</m:t>
                    </m:r>
                  </m:oMath>
                </a14:m>
                <a:r>
                  <a:rPr lang="en-GB" sz="2800" dirty="0">
                    <a:latin typeface="Abadi Extra Light" panose="020B0604020202020204" pitchFamily="34" charset="0"/>
                  </a:rPr>
                  <a:t>, etc</a:t>
                </a:r>
              </a:p>
            </p:txBody>
          </p:sp>
        </mc:Choice>
        <mc:Fallback xmlns=""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E1DF4C8E-2FB0-4CA2-9D9A-034196FC98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1091" t="-2961" b="-25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4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783A365E-8AB1-4CD8-A7F4-4D2414144BF4}"/>
              </a:ext>
            </a:extLst>
          </p:cNvPr>
          <p:cNvGraphicFramePr>
            <a:graphicFrameLocks noGrp="1"/>
          </p:cNvGraphicFramePr>
          <p:nvPr/>
        </p:nvGraphicFramePr>
        <p:xfrm>
          <a:off x="8305101" y="1483064"/>
          <a:ext cx="3447879" cy="238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788">
                  <a:extLst>
                    <a:ext uri="{9D8B030D-6E8A-4147-A177-3AD203B41FA5}">
                      <a16:colId xmlns:a16="http://schemas.microsoft.com/office/drawing/2014/main" val="3854861144"/>
                    </a:ext>
                  </a:extLst>
                </a:gridCol>
                <a:gridCol w="366970">
                  <a:extLst>
                    <a:ext uri="{9D8B030D-6E8A-4147-A177-3AD203B41FA5}">
                      <a16:colId xmlns:a16="http://schemas.microsoft.com/office/drawing/2014/main" val="256184923"/>
                    </a:ext>
                  </a:extLst>
                </a:gridCol>
                <a:gridCol w="322605">
                  <a:extLst>
                    <a:ext uri="{9D8B030D-6E8A-4147-A177-3AD203B41FA5}">
                      <a16:colId xmlns:a16="http://schemas.microsoft.com/office/drawing/2014/main" val="3866973990"/>
                    </a:ext>
                  </a:extLst>
                </a:gridCol>
                <a:gridCol w="344788">
                  <a:extLst>
                    <a:ext uri="{9D8B030D-6E8A-4147-A177-3AD203B41FA5}">
                      <a16:colId xmlns:a16="http://schemas.microsoft.com/office/drawing/2014/main" val="1879397274"/>
                    </a:ext>
                  </a:extLst>
                </a:gridCol>
                <a:gridCol w="344788">
                  <a:extLst>
                    <a:ext uri="{9D8B030D-6E8A-4147-A177-3AD203B41FA5}">
                      <a16:colId xmlns:a16="http://schemas.microsoft.com/office/drawing/2014/main" val="2986904658"/>
                    </a:ext>
                  </a:extLst>
                </a:gridCol>
                <a:gridCol w="344788">
                  <a:extLst>
                    <a:ext uri="{9D8B030D-6E8A-4147-A177-3AD203B41FA5}">
                      <a16:colId xmlns:a16="http://schemas.microsoft.com/office/drawing/2014/main" val="596298407"/>
                    </a:ext>
                  </a:extLst>
                </a:gridCol>
                <a:gridCol w="344788">
                  <a:extLst>
                    <a:ext uri="{9D8B030D-6E8A-4147-A177-3AD203B41FA5}">
                      <a16:colId xmlns:a16="http://schemas.microsoft.com/office/drawing/2014/main" val="362989291"/>
                    </a:ext>
                  </a:extLst>
                </a:gridCol>
                <a:gridCol w="344788">
                  <a:extLst>
                    <a:ext uri="{9D8B030D-6E8A-4147-A177-3AD203B41FA5}">
                      <a16:colId xmlns:a16="http://schemas.microsoft.com/office/drawing/2014/main" val="1572016170"/>
                    </a:ext>
                  </a:extLst>
                </a:gridCol>
                <a:gridCol w="344788">
                  <a:extLst>
                    <a:ext uri="{9D8B030D-6E8A-4147-A177-3AD203B41FA5}">
                      <a16:colId xmlns:a16="http://schemas.microsoft.com/office/drawing/2014/main" val="4250917338"/>
                    </a:ext>
                  </a:extLst>
                </a:gridCol>
                <a:gridCol w="344788">
                  <a:extLst>
                    <a:ext uri="{9D8B030D-6E8A-4147-A177-3AD203B41FA5}">
                      <a16:colId xmlns:a16="http://schemas.microsoft.com/office/drawing/2014/main" val="2123395191"/>
                    </a:ext>
                  </a:extLst>
                </a:gridCol>
              </a:tblGrid>
              <a:tr h="238138">
                <a:tc>
                  <a:txBody>
                    <a:bodyPr/>
                    <a:lstStyle/>
                    <a:p>
                      <a:r>
                        <a:rPr lang="en-IN" sz="800" dirty="0">
                          <a:solidFill>
                            <a:schemeClr val="tx1"/>
                          </a:solidFill>
                          <a:latin typeface="Abadi Extra Light" panose="020B0204020104020204" pitchFamily="34" charset="0"/>
                        </a:rPr>
                        <a:t>0.5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800" dirty="0">
                          <a:solidFill>
                            <a:schemeClr val="tx1"/>
                          </a:solidFill>
                          <a:latin typeface="Abadi Extra Light" panose="020B0204020104020204" pitchFamily="34" charset="0"/>
                        </a:rPr>
                        <a:t>0.3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dirty="0">
                          <a:solidFill>
                            <a:schemeClr val="tx1"/>
                          </a:solidFill>
                          <a:latin typeface="Abadi Extra Light" panose="020B0204020104020204" pitchFamily="34" charset="0"/>
                        </a:rPr>
                        <a:t>0.6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800" dirty="0">
                          <a:solidFill>
                            <a:schemeClr val="tx1"/>
                          </a:solidFill>
                          <a:latin typeface="Abadi Extra Light" panose="020B0204020104020204" pitchFamily="34" charset="0"/>
                        </a:rPr>
                        <a:t>0.1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dirty="0">
                          <a:solidFill>
                            <a:schemeClr val="tx1"/>
                          </a:solidFill>
                          <a:latin typeface="Abadi Extra Light" panose="020B0204020104020204" pitchFamily="34" charset="0"/>
                        </a:rPr>
                        <a:t>0.2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800" dirty="0">
                          <a:solidFill>
                            <a:schemeClr val="tx1"/>
                          </a:solidFill>
                          <a:latin typeface="Abadi Extra Light" panose="020B0204020104020204" pitchFamily="34" charset="0"/>
                        </a:rPr>
                        <a:t>0.5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dirty="0">
                          <a:solidFill>
                            <a:schemeClr val="tx1"/>
                          </a:solidFill>
                          <a:latin typeface="Abadi Extra Light" panose="020B0204020104020204" pitchFamily="34" charset="0"/>
                        </a:rPr>
                        <a:t>0.9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800" dirty="0">
                          <a:solidFill>
                            <a:schemeClr val="tx1"/>
                          </a:solidFill>
                          <a:latin typeface="Abadi Extra Light" panose="020B0204020104020204" pitchFamily="34" charset="0"/>
                        </a:rPr>
                        <a:t>0.2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dirty="0">
                          <a:solidFill>
                            <a:schemeClr val="tx1"/>
                          </a:solidFill>
                          <a:latin typeface="Abadi Extra Light" panose="020B0204020104020204" pitchFamily="34" charset="0"/>
                        </a:rPr>
                        <a:t>0.1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800" dirty="0">
                          <a:solidFill>
                            <a:schemeClr val="tx1"/>
                          </a:solidFill>
                          <a:latin typeface="Abadi Extra Light" panose="020B0204020104020204" pitchFamily="34" charset="0"/>
                        </a:rPr>
                        <a:t>0.5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762451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6C6EE84-2309-4CDF-BD95-75DFD67A689A}"/>
              </a:ext>
            </a:extLst>
          </p:cNvPr>
          <p:cNvGraphicFramePr>
            <a:graphicFrameLocks noGrp="1"/>
          </p:cNvGraphicFramePr>
          <p:nvPr/>
        </p:nvGraphicFramePr>
        <p:xfrm>
          <a:off x="2565400" y="4089199"/>
          <a:ext cx="711758" cy="238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788">
                  <a:extLst>
                    <a:ext uri="{9D8B030D-6E8A-4147-A177-3AD203B41FA5}">
                      <a16:colId xmlns:a16="http://schemas.microsoft.com/office/drawing/2014/main" val="2783819659"/>
                    </a:ext>
                  </a:extLst>
                </a:gridCol>
                <a:gridCol w="366970">
                  <a:extLst>
                    <a:ext uri="{9D8B030D-6E8A-4147-A177-3AD203B41FA5}">
                      <a16:colId xmlns:a16="http://schemas.microsoft.com/office/drawing/2014/main" val="1108785770"/>
                    </a:ext>
                  </a:extLst>
                </a:gridCol>
              </a:tblGrid>
              <a:tr h="238138">
                <a:tc>
                  <a:txBody>
                    <a:bodyPr/>
                    <a:lstStyle/>
                    <a:p>
                      <a:r>
                        <a:rPr lang="en-IN" sz="800" dirty="0">
                          <a:solidFill>
                            <a:schemeClr val="tx1"/>
                          </a:solidFill>
                          <a:latin typeface="Abadi Extra Light" panose="020B0204020104020204" pitchFamily="34" charset="0"/>
                        </a:rPr>
                        <a:t>0.5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800" dirty="0">
                          <a:solidFill>
                            <a:schemeClr val="tx1"/>
                          </a:solidFill>
                          <a:latin typeface="Abadi Extra Light" panose="020B0204020104020204" pitchFamily="34" charset="0"/>
                        </a:rPr>
                        <a:t>0.3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192186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F4CC1C8-EB96-4856-854B-1E7D20C6D137}"/>
              </a:ext>
            </a:extLst>
          </p:cNvPr>
          <p:cNvCxnSpPr>
            <a:cxnSpLocks/>
          </p:cNvCxnSpPr>
          <p:nvPr/>
        </p:nvCxnSpPr>
        <p:spPr>
          <a:xfrm flipV="1">
            <a:off x="3796145" y="3608648"/>
            <a:ext cx="0" cy="10413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8CB956F-1BC3-4597-B985-0083A2B96FC4}"/>
              </a:ext>
            </a:extLst>
          </p:cNvPr>
          <p:cNvCxnSpPr>
            <a:cxnSpLocks/>
          </p:cNvCxnSpPr>
          <p:nvPr/>
        </p:nvCxnSpPr>
        <p:spPr>
          <a:xfrm flipV="1">
            <a:off x="3796145" y="4650047"/>
            <a:ext cx="1112982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003DBBAB-7F21-492A-BF21-53EC232A5FEF}"/>
              </a:ext>
            </a:extLst>
          </p:cNvPr>
          <p:cNvGraphicFramePr>
            <a:graphicFrameLocks noGrp="1"/>
          </p:cNvGraphicFramePr>
          <p:nvPr/>
        </p:nvGraphicFramePr>
        <p:xfrm>
          <a:off x="6455945" y="3941988"/>
          <a:ext cx="969687" cy="238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229">
                  <a:extLst>
                    <a:ext uri="{9D8B030D-6E8A-4147-A177-3AD203B41FA5}">
                      <a16:colId xmlns:a16="http://schemas.microsoft.com/office/drawing/2014/main" val="2783819659"/>
                    </a:ext>
                  </a:extLst>
                </a:gridCol>
                <a:gridCol w="323229">
                  <a:extLst>
                    <a:ext uri="{9D8B030D-6E8A-4147-A177-3AD203B41FA5}">
                      <a16:colId xmlns:a16="http://schemas.microsoft.com/office/drawing/2014/main" val="1108785770"/>
                    </a:ext>
                  </a:extLst>
                </a:gridCol>
                <a:gridCol w="323229">
                  <a:extLst>
                    <a:ext uri="{9D8B030D-6E8A-4147-A177-3AD203B41FA5}">
                      <a16:colId xmlns:a16="http://schemas.microsoft.com/office/drawing/2014/main" val="3754831555"/>
                    </a:ext>
                  </a:extLst>
                </a:gridCol>
              </a:tblGrid>
              <a:tr h="238138">
                <a:tc>
                  <a:txBody>
                    <a:bodyPr/>
                    <a:lstStyle/>
                    <a:p>
                      <a:r>
                        <a:rPr lang="en-IN" sz="800" dirty="0">
                          <a:solidFill>
                            <a:schemeClr val="tx1"/>
                          </a:solidFill>
                          <a:latin typeface="Abadi Extra Light" panose="020B0204020104020204" pitchFamily="34" charset="0"/>
                        </a:rPr>
                        <a:t>0.5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800" dirty="0">
                          <a:solidFill>
                            <a:schemeClr val="tx1"/>
                          </a:solidFill>
                          <a:latin typeface="Abadi Extra Light" panose="020B0204020104020204" pitchFamily="34" charset="0"/>
                        </a:rPr>
                        <a:t>0.3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800" dirty="0">
                          <a:solidFill>
                            <a:schemeClr val="tx1"/>
                          </a:solidFill>
                          <a:latin typeface="Abadi Extra Light" panose="020B0204020104020204" pitchFamily="34" charset="0"/>
                        </a:rPr>
                        <a:t>0.6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192186"/>
                  </a:ext>
                </a:extLst>
              </a:tr>
            </a:tbl>
          </a:graphicData>
        </a:graphic>
      </p:graphicFrame>
      <p:sp>
        <p:nvSpPr>
          <p:cNvPr id="18" name="Oval 17">
            <a:extLst>
              <a:ext uri="{FF2B5EF4-FFF2-40B4-BE49-F238E27FC236}">
                <a16:creationId xmlns:a16="http://schemas.microsoft.com/office/drawing/2014/main" id="{667D841A-6BF4-4A7D-A628-CA70C9A46688}"/>
              </a:ext>
            </a:extLst>
          </p:cNvPr>
          <p:cNvSpPr/>
          <p:nvPr/>
        </p:nvSpPr>
        <p:spPr>
          <a:xfrm>
            <a:off x="4340133" y="3815511"/>
            <a:ext cx="100800" cy="1019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A50976D-9BE1-4A13-9900-64C3F1B9A9DF}"/>
              </a:ext>
            </a:extLst>
          </p:cNvPr>
          <p:cNvCxnSpPr>
            <a:cxnSpLocks/>
          </p:cNvCxnSpPr>
          <p:nvPr/>
        </p:nvCxnSpPr>
        <p:spPr>
          <a:xfrm flipV="1">
            <a:off x="8083896" y="3461436"/>
            <a:ext cx="0" cy="10413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EA590D5-69C3-4417-A37C-A9FA1B989335}"/>
              </a:ext>
            </a:extLst>
          </p:cNvPr>
          <p:cNvCxnSpPr>
            <a:cxnSpLocks/>
          </p:cNvCxnSpPr>
          <p:nvPr/>
        </p:nvCxnSpPr>
        <p:spPr>
          <a:xfrm flipV="1">
            <a:off x="8083896" y="4502835"/>
            <a:ext cx="1112982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3B4FF680-5C9B-446F-A143-91802335C541}"/>
              </a:ext>
            </a:extLst>
          </p:cNvPr>
          <p:cNvSpPr/>
          <p:nvPr/>
        </p:nvSpPr>
        <p:spPr>
          <a:xfrm>
            <a:off x="8350641" y="3840058"/>
            <a:ext cx="100800" cy="1019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170B402-DB3B-470B-BC2A-FCD66B95B68A}"/>
              </a:ext>
            </a:extLst>
          </p:cNvPr>
          <p:cNvCxnSpPr>
            <a:cxnSpLocks/>
          </p:cNvCxnSpPr>
          <p:nvPr/>
        </p:nvCxnSpPr>
        <p:spPr>
          <a:xfrm flipH="1">
            <a:off x="7365594" y="4506202"/>
            <a:ext cx="718301" cy="2724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AD88F06-DE17-4F5B-BBE5-7913F1230BF4}"/>
              </a:ext>
            </a:extLst>
          </p:cNvPr>
          <p:cNvSpPr txBox="1"/>
          <p:nvPr/>
        </p:nvSpPr>
        <p:spPr>
          <a:xfrm>
            <a:off x="4427211" y="3630845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(0.5,0.3)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184C58D-ED6E-4198-8C66-A82C1BF1B91F}"/>
              </a:ext>
            </a:extLst>
          </p:cNvPr>
          <p:cNvSpPr txBox="1"/>
          <p:nvPr/>
        </p:nvSpPr>
        <p:spPr>
          <a:xfrm>
            <a:off x="8403958" y="3655392"/>
            <a:ext cx="131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(0.5,0.3,0.6)</a:t>
            </a:r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63FFA3F2-7157-4263-8DD3-5E6A5C88CAFE}"/>
              </a:ext>
            </a:extLst>
          </p:cNvPr>
          <p:cNvSpPr/>
          <p:nvPr/>
        </p:nvSpPr>
        <p:spPr>
          <a:xfrm rot="20534035">
            <a:off x="3424961" y="3998128"/>
            <a:ext cx="817373" cy="802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E4CEFAD5-5213-451D-8912-0288A8B9B42D}"/>
              </a:ext>
            </a:extLst>
          </p:cNvPr>
          <p:cNvSpPr/>
          <p:nvPr/>
        </p:nvSpPr>
        <p:spPr>
          <a:xfrm rot="21114023">
            <a:off x="7525718" y="3990622"/>
            <a:ext cx="694844" cy="634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2772F419-39A1-4481-9761-C7D5D44BD6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82253" y="2756925"/>
            <a:ext cx="1010687" cy="965223"/>
          </a:xfrm>
          <a:prstGeom prst="rect">
            <a:avLst/>
          </a:prstGeom>
        </p:spPr>
      </p:pic>
      <p:sp>
        <p:nvSpPr>
          <p:cNvPr id="42" name="Speech Bubble: Rectangle 41">
            <a:extLst>
              <a:ext uri="{FF2B5EF4-FFF2-40B4-BE49-F238E27FC236}">
                <a16:creationId xmlns:a16="http://schemas.microsoft.com/office/drawing/2014/main" id="{0BCDD940-B39B-4E04-B889-E9B2DDF68BB2}"/>
              </a:ext>
            </a:extLst>
          </p:cNvPr>
          <p:cNvSpPr/>
          <p:nvPr/>
        </p:nvSpPr>
        <p:spPr>
          <a:xfrm>
            <a:off x="8741328" y="2817020"/>
            <a:ext cx="2233663" cy="723133"/>
          </a:xfrm>
          <a:prstGeom prst="wedgeRectCallout">
            <a:avLst>
              <a:gd name="adj1" fmla="val 67859"/>
              <a:gd name="adj2" fmla="val 161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Likewise for higher dimensions, even though harder to visualize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459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536"/>
    </mc:Choice>
    <mc:Fallback xmlns="">
      <p:transition spd="slow" advTm="10553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3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uiExpand="1" build="p"/>
      <p:bldP spid="18" grpId="0" animBg="1"/>
      <p:bldP spid="33" grpId="0" animBg="1"/>
      <p:bldP spid="36" grpId="0"/>
      <p:bldP spid="37" grpId="0"/>
      <p:bldP spid="38" grpId="0" animBg="1"/>
      <p:bldP spid="39" grpId="0" animBg="1"/>
      <p:bldP spid="4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  <a:latin typeface="Abadi Extra Light" panose="020B0204020104020204" pitchFamily="34" charset="0"/>
              </a:rPr>
              <a:t>Some Notation and Conventions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E1DF4C8E-2FB0-4CA2-9D9A-034196FC98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rmAutofit lnSpcReduction="10000"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A single vector will be assumed to be of the form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e>
                    </m:d>
                  </m:oMath>
                </a14:m>
                <a:endParaRPr lang="en-IN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IN" sz="2000" b="0" i="1" dirty="0">
                  <a:latin typeface="Cambria Math" panose="02040503050406030204" pitchFamily="18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604020202020204" pitchFamily="34" charset="0"/>
                  </a:rPr>
                  <a:t>Unless specified otherwise, vectors will be assumed to be column vectors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604020202020204" pitchFamily="34" charset="0"/>
                  </a:rPr>
                  <a:t>So we will assume </a:t>
                </a:r>
                <a14:m>
                  <m:oMath xmlns:m="http://schemas.openxmlformats.org/officeDocument/2006/math">
                    <m:r>
                      <a:rPr lang="en-IN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IN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dirty="0">
                    <a:latin typeface="Abadi Extra Light" panose="020B0604020202020204" pitchFamily="34" charset="0"/>
                  </a:rPr>
                  <a:t> to be a column vector of size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×1</m:t>
                    </m:r>
                  </m:oMath>
                </a14:m>
                <a:endParaRPr lang="en-GB" dirty="0">
                  <a:latin typeface="Abadi Extra Light" panose="020B0604020202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604020202020204" pitchFamily="34" charset="0"/>
                  </a:rPr>
                  <a:t>Assuming each element to be real-valued scalar, </a:t>
                </a:r>
                <a14:m>
                  <m:oMath xmlns:m="http://schemas.openxmlformats.org/officeDocument/2006/math">
                    <m:r>
                      <a:rPr lang="en-IN" b="1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GB" dirty="0">
                    <a:latin typeface="Abadi Extra Light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en-GB" dirty="0">
                    <a:latin typeface="Abadi Extra Light" panose="020B0604020202020204" pitchFamily="34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IN" b="1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GB" dirty="0">
                    <a:latin typeface="Abadi Extra Light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r>
                  <a:rPr lang="en-GB" dirty="0">
                    <a:latin typeface="Abadi Extra Light" panose="020B0604020202020204" pitchFamily="34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GB" dirty="0">
                    <a:latin typeface="Abadi Extra Light" panose="020B0604020202020204" pitchFamily="34" charset="0"/>
                  </a:rPr>
                  <a:t>: space of reals)</a:t>
                </a:r>
              </a:p>
              <a:p>
                <a:pPr marL="0" indent="0">
                  <a:buNone/>
                </a:pPr>
                <a:endParaRPr lang="en-IN" sz="2000" b="0" i="1" dirty="0">
                  <a:latin typeface="Cambria Math" panose="02040503050406030204" pitchFamily="18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If</a:t>
                </a:r>
                <a14:m>
                  <m:oMath xmlns:m="http://schemas.openxmlformats.org/officeDocument/2006/math">
                    <m:r>
                      <a:rPr lang="en-I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IN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is a feature vector representing, say an image, then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GB" dirty="0">
                    <a:latin typeface="Abadi Extra Light" panose="020B0604020202020204" pitchFamily="34" charset="0"/>
                  </a:rPr>
                  <a:t> denotes the dimensionality of this feature vector (number of features)</a:t>
                </a:r>
                <a:endParaRPr lang="en-IN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>
                    <a:latin typeface="Abadi Extra Light" panose="020B0604020202020204" pitchFamily="34" charset="0"/>
                  </a:rPr>
                  <a:t>(a scalar) denotes the value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  <m:r>
                      <a:rPr lang="en-IN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>
                    <a:latin typeface="Abadi Extra Light" panose="020B0604020202020204" pitchFamily="34" charset="0"/>
                  </a:rPr>
                  <a:t>feature in the image</a:t>
                </a:r>
              </a:p>
              <a:p>
                <a:pPr marL="457200" lvl="1" indent="0">
                  <a:buNone/>
                </a:pPr>
                <a:endParaRPr lang="en-GB" dirty="0">
                  <a:latin typeface="Abadi Extra Light" panose="020B0604020202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604020202020204" pitchFamily="34" charset="0"/>
                  </a:rPr>
                  <a:t>For denoting multiple vectors, we will use a subscript with each vector, e.g.,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604020202020204" pitchFamily="34" charset="0"/>
                  </a:rPr>
                  <a:t>N images denoted by N feature 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IN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1" i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IN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b="1" i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</m:oMath>
                </a14:m>
                <a:r>
                  <a:rPr lang="en-GB" dirty="0">
                    <a:latin typeface="Abadi Extra Light" panose="020B0604020202020204" pitchFamily="34" charset="0"/>
                  </a:rPr>
                  <a:t>, or compactly as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endParaRPr lang="en-GB" dirty="0">
                  <a:latin typeface="Abadi Extra Light" panose="020B0604020202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604020202020204" pitchFamily="34" charset="0"/>
                  </a:rPr>
                  <a:t>The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dirty="0">
                    <a:latin typeface="Abadi Extra Light" panose="020B0604020202020204" pitchFamily="34" charset="0"/>
                  </a:rPr>
                  <a:t> denotes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GB" dirty="0">
                    <a:latin typeface="Abadi Extra Light" panose="020B0604020202020204" pitchFamily="34" charset="0"/>
                  </a:rPr>
                  <a:t> image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𝑛𝑖</m:t>
                        </m:r>
                      </m:sub>
                    </m:sSub>
                  </m:oMath>
                </a14:m>
                <a:r>
                  <a:rPr lang="en-GB" dirty="0">
                    <a:latin typeface="Abadi Extra Light" panose="020B0604020202020204" pitchFamily="34" charset="0"/>
                  </a:rPr>
                  <a:t> (a scalar) denotes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GB" dirty="0">
                    <a:latin typeface="Abadi Extra Light" panose="020B0604020202020204" pitchFamily="34" charset="0"/>
                  </a:rPr>
                  <a:t> feature (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GB" dirty="0">
                    <a:latin typeface="Abadi Extra Light" panose="020B0604020202020204" pitchFamily="34" charset="0"/>
                  </a:rPr>
                  <a:t>)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GB" dirty="0">
                    <a:latin typeface="Abadi Extra Light" panose="020B0604020202020204" pitchFamily="34" charset="0"/>
                  </a:rPr>
                  <a:t> image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604020202020204" pitchFamily="34" charset="0"/>
                </a:endParaRPr>
              </a:p>
            </p:txBody>
          </p:sp>
        </mc:Choice>
        <mc:Fallback xmlns=""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E1DF4C8E-2FB0-4CA2-9D9A-034196FC98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2522" b="-54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5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47815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5556"/>
    </mc:Choice>
    <mc:Fallback xmlns="">
      <p:transition spd="slow" advTm="15555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  <a:latin typeface="Abadi Extra Light" panose="020B0204020104020204" pitchFamily="34" charset="0"/>
              </a:rPr>
              <a:t>Some Basic Operations on 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E1DF4C8E-2FB0-4CA2-9D9A-034196FC98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Addition/subtraction of two vectors gives another vector of the same size</a:t>
                </a:r>
              </a:p>
              <a:p>
                <a:pPr marL="0" indent="0">
                  <a:buNone/>
                </a:pPr>
                <a:endParaRPr lang="en-IN" sz="20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The mean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(average or centroid) of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vectors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The inner/dot product of two vectors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GB" dirty="0">
                    <a:latin typeface="Abadi Extra Light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GB" dirty="0">
                    <a:latin typeface="Abadi Extra Light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IN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For a vector </a:t>
                </a:r>
                <a14:m>
                  <m:oMath xmlns:m="http://schemas.openxmlformats.org/officeDocument/2006/math">
                    <m:r>
                      <a:rPr lang="en-IN" b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GB" dirty="0">
                    <a:latin typeface="Abadi Extra Light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, its </a:t>
                </a:r>
                <a:r>
                  <a:rPr lang="en-IN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Euclidean norm </a:t>
                </a:r>
                <a:r>
                  <a:rPr lang="en-IN" dirty="0">
                    <a:latin typeface="Abadi Extra Light" panose="020B0204020104020204" pitchFamily="34" charset="0"/>
                  </a:rPr>
                  <a:t>is defined via its inner product with itself</a:t>
                </a:r>
                <a:endParaRPr lang="en-IN" dirty="0">
                  <a:solidFill>
                    <a:srgbClr val="0000FF"/>
                  </a:solidFill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E1DF4C8E-2FB0-4CA2-9D9A-034196FC98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864" r="-67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6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E3C0F27-BA29-4308-B6CC-EA1F311C8179}"/>
                  </a:ext>
                </a:extLst>
              </p:cNvPr>
              <p:cNvSpPr txBox="1"/>
              <p:nvPr/>
            </p:nvSpPr>
            <p:spPr>
              <a:xfrm>
                <a:off x="4593773" y="2503657"/>
                <a:ext cx="1826334" cy="1038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E3C0F27-BA29-4308-B6CC-EA1F311C8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3773" y="2503657"/>
                <a:ext cx="1826334" cy="103848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7C6525-A4E8-4FA8-AAB9-56E2BD5590B8}"/>
                  </a:ext>
                </a:extLst>
              </p:cNvPr>
              <p:cNvSpPr txBox="1"/>
              <p:nvPr/>
            </p:nvSpPr>
            <p:spPr>
              <a:xfrm>
                <a:off x="1125515" y="4417533"/>
                <a:ext cx="3468258" cy="3989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4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</m:oMath>
                </a14:m>
                <a:r>
                  <a:rPr lang="en-IN" sz="2400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1" i="0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sz="2400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IN" sz="2400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I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  <m:e>
                        <m:sSub>
                          <m:sSub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7C6525-A4E8-4FA8-AAB9-56E2BD5590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515" y="4417533"/>
                <a:ext cx="3468258" cy="398955"/>
              </a:xfrm>
              <a:prstGeom prst="rect">
                <a:avLst/>
              </a:prstGeom>
              <a:blipFill>
                <a:blip r:embed="rId5"/>
                <a:stretch>
                  <a:fillRect t="-20000" b="-4307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9BA43C3-1F8B-41C3-8C7D-DDD8F4592BD4}"/>
                  </a:ext>
                </a:extLst>
              </p:cNvPr>
              <p:cNvSpPr txBox="1"/>
              <p:nvPr/>
            </p:nvSpPr>
            <p:spPr>
              <a:xfrm>
                <a:off x="6991927" y="2901863"/>
                <a:ext cx="3966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2400" dirty="0">
                    <a:latin typeface="Abadi Extra Light" panose="020B0204020104020204" pitchFamily="34" charset="0"/>
                  </a:rPr>
                  <a:t>(of the same size as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2400" dirty="0">
                    <a:latin typeface="Abadi Extra Light" panose="020B0204020104020204" pitchFamily="34" charset="0"/>
                  </a:rPr>
                  <a:t>)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9BA43C3-1F8B-41C3-8C7D-DDD8F4592B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1927" y="2901863"/>
                <a:ext cx="3966855" cy="461665"/>
              </a:xfrm>
              <a:prstGeom prst="rect">
                <a:avLst/>
              </a:prstGeom>
              <a:blipFill>
                <a:blip r:embed="rId6"/>
                <a:stretch>
                  <a:fillRect l="-2458" t="-11842" r="-1229" b="-2763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222C00F-09D3-4253-B8B3-500C73CD6C65}"/>
                  </a:ext>
                </a:extLst>
              </p:cNvPr>
              <p:cNvSpPr txBox="1"/>
              <p:nvPr/>
            </p:nvSpPr>
            <p:spPr>
              <a:xfrm>
                <a:off x="4593773" y="4354343"/>
                <a:ext cx="728827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2400" dirty="0">
                    <a:latin typeface="Abadi Extra Light" panose="020B0204020104020204" pitchFamily="34" charset="0"/>
                  </a:rPr>
                  <a:t>(a real-valued number denoting how “similar” </a:t>
                </a:r>
                <a14:m>
                  <m:oMath xmlns:m="http://schemas.openxmlformats.org/officeDocument/2006/math">
                    <m:r>
                      <a:rPr lang="en-IN" sz="2400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IN" sz="24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400" dirty="0">
                    <a:latin typeface="Abadi Extra Light" panose="020B0204020104020204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IN" sz="2400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IN" sz="24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400" dirty="0">
                    <a:latin typeface="Abadi Extra Light" panose="020B0204020104020204" pitchFamily="34" charset="0"/>
                  </a:rPr>
                  <a:t>are)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222C00F-09D3-4253-B8B3-500C73CD6C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3773" y="4354343"/>
                <a:ext cx="7288277" cy="461665"/>
              </a:xfrm>
              <a:prstGeom prst="rect">
                <a:avLst/>
              </a:prstGeom>
              <a:blipFill>
                <a:blip r:embed="rId7"/>
                <a:stretch>
                  <a:fillRect l="-1339" t="-11842" r="-502" b="-2763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582C691-F478-4CF1-A5D8-0F9C2C1D8BA6}"/>
                  </a:ext>
                </a:extLst>
              </p:cNvPr>
              <p:cNvSpPr txBox="1"/>
              <p:nvPr/>
            </p:nvSpPr>
            <p:spPr>
              <a:xfrm>
                <a:off x="1833418" y="5742036"/>
                <a:ext cx="3468258" cy="7515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b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sz="2400" dirty="0"/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IN" sz="2400" b="1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b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lang="en-IN" sz="24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rad>
                    <m:r>
                      <a:rPr lang="en-IN" sz="2400" b="1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sz="2400" b="1" dirty="0"/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IN" sz="2400" b="1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1"/>
                              </m:rPr>
                              <a:rPr lang="en-I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e>
                    </m:rad>
                  </m:oMath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582C691-F478-4CF1-A5D8-0F9C2C1D8B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3418" y="5742036"/>
                <a:ext cx="3468258" cy="751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Speech Bubble: Rectangle 8">
                <a:extLst>
                  <a:ext uri="{FF2B5EF4-FFF2-40B4-BE49-F238E27FC236}">
                    <a16:creationId xmlns:a16="http://schemas.microsoft.com/office/drawing/2014/main" id="{1366B76B-F9DB-4758-ADD0-E65F83CBC250}"/>
                  </a:ext>
                </a:extLst>
              </p:cNvPr>
              <p:cNvSpPr/>
              <p:nvPr/>
            </p:nvSpPr>
            <p:spPr>
              <a:xfrm>
                <a:off x="9462782" y="3725621"/>
                <a:ext cx="2348917" cy="532343"/>
              </a:xfrm>
              <a:prstGeom prst="wedgeRectCallout">
                <a:avLst>
                  <a:gd name="adj1" fmla="val -45928"/>
                  <a:gd name="adj2" fmla="val 85055"/>
                </a:avLst>
              </a:prstGeom>
              <a:solidFill>
                <a:schemeClr val="bg1"/>
              </a:solidFill>
              <a:ln w="127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Assuming both </a:t>
                </a:r>
                <a14:m>
                  <m:oMath xmlns:m="http://schemas.openxmlformats.org/officeDocument/2006/math">
                    <m:r>
                      <a:rPr lang="en-IN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IN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IN" sz="16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have unit </a:t>
                </a:r>
                <a:r>
                  <a:rPr lang="en-IN" sz="16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Euclidean norm</a:t>
                </a:r>
              </a:p>
            </p:txBody>
          </p:sp>
        </mc:Choice>
        <mc:Fallback xmlns="">
          <p:sp>
            <p:nvSpPr>
              <p:cNvPr id="9" name="Speech Bubble: Rectangle 8">
                <a:extLst>
                  <a:ext uri="{FF2B5EF4-FFF2-40B4-BE49-F238E27FC236}">
                    <a16:creationId xmlns:a16="http://schemas.microsoft.com/office/drawing/2014/main" id="{1366B76B-F9DB-4758-ADD0-E65F83CBC2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2782" y="3725621"/>
                <a:ext cx="2348917" cy="532343"/>
              </a:xfrm>
              <a:prstGeom prst="wedgeRectCallout">
                <a:avLst>
                  <a:gd name="adj1" fmla="val -45928"/>
                  <a:gd name="adj2" fmla="val 85055"/>
                </a:avLst>
              </a:prstGeom>
              <a:blipFill>
                <a:blip r:embed="rId9"/>
                <a:stretch>
                  <a:fillRect t="-4959"/>
                </a:stretch>
              </a:blipFill>
              <a:ln w="1270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166CA9D7-3786-4CF7-B9EB-F19E127D45D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119998" y="5528365"/>
            <a:ext cx="1010687" cy="9652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Speech Bubble: Rectangle 16">
                <a:extLst>
                  <a:ext uri="{FF2B5EF4-FFF2-40B4-BE49-F238E27FC236}">
                    <a16:creationId xmlns:a16="http://schemas.microsoft.com/office/drawing/2014/main" id="{A7DD8658-7B76-4B0A-95CF-BB1FED982AA8}"/>
                  </a:ext>
                </a:extLst>
              </p:cNvPr>
              <p:cNvSpPr/>
              <p:nvPr/>
            </p:nvSpPr>
            <p:spPr>
              <a:xfrm>
                <a:off x="6883931" y="5639679"/>
                <a:ext cx="4074851" cy="637368"/>
              </a:xfrm>
              <a:prstGeom prst="wedgeRectCallout">
                <a:avLst>
                  <a:gd name="adj1" fmla="val 58927"/>
                  <a:gd name="adj2" fmla="val -11685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Also the Euclidean distance of </a:t>
                </a:r>
                <a14:m>
                  <m:oMath xmlns:m="http://schemas.openxmlformats.org/officeDocument/2006/math">
                    <m:r>
                      <a:rPr lang="en-IN" sz="16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from origin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Note: Euclidean norm is also called L2 norm</a:t>
                </a:r>
              </a:p>
            </p:txBody>
          </p:sp>
        </mc:Choice>
        <mc:Fallback xmlns="">
          <p:sp>
            <p:nvSpPr>
              <p:cNvPr id="17" name="Speech Bubble: Rectangle 16">
                <a:extLst>
                  <a:ext uri="{FF2B5EF4-FFF2-40B4-BE49-F238E27FC236}">
                    <a16:creationId xmlns:a16="http://schemas.microsoft.com/office/drawing/2014/main" id="{A7DD8658-7B76-4B0A-95CF-BB1FED982A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3931" y="5639679"/>
                <a:ext cx="4074851" cy="637368"/>
              </a:xfrm>
              <a:prstGeom prst="wedgeRectCallout">
                <a:avLst>
                  <a:gd name="adj1" fmla="val 58927"/>
                  <a:gd name="adj2" fmla="val -11685"/>
                </a:avLst>
              </a:prstGeom>
              <a:blipFill>
                <a:blip r:embed="rId11"/>
                <a:stretch>
                  <a:fillRect l="-407" b="-5556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940310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5334"/>
    </mc:Choice>
    <mc:Fallback xmlns="">
      <p:transition spd="slow" advTm="15533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uiExpand="1" build="p"/>
      <p:bldP spid="4" grpId="0"/>
      <p:bldP spid="7" grpId="0"/>
      <p:bldP spid="10" grpId="0"/>
      <p:bldP spid="13" grpId="0"/>
      <p:bldP spid="9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  <a:latin typeface="Abadi Extra Light" panose="020B0204020104020204" pitchFamily="34" charset="0"/>
              </a:rPr>
              <a:t>Computing Distances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E1DF4C8E-2FB0-4CA2-9D9A-034196FC98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Euclidean (L2 norm) distance between two vectors </a:t>
                </a:r>
                <a14:m>
                  <m:oMath xmlns:m="http://schemas.openxmlformats.org/officeDocument/2006/math">
                    <m:r>
                      <a:rPr lang="en-IN" b="1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GB" dirty="0">
                    <a:latin typeface="Abadi Extra Light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IN" b="1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GB" dirty="0">
                    <a:latin typeface="Abadi Extra Light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Weighted Euclidean distance between two vectors </a:t>
                </a:r>
                <a14:m>
                  <m:oMath xmlns:m="http://schemas.openxmlformats.org/officeDocument/2006/math">
                    <m:r>
                      <a:rPr lang="en-IN" b="1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GB" dirty="0">
                    <a:latin typeface="Abadi Extra Light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IN" b="1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GB" dirty="0">
                    <a:latin typeface="Abadi Extra Light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Absolute (L1 norm) distance between two vectors </a:t>
                </a:r>
                <a14:m>
                  <m:oMath xmlns:m="http://schemas.openxmlformats.org/officeDocument/2006/math">
                    <m:r>
                      <a:rPr lang="en-IN" b="1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GB" dirty="0">
                    <a:latin typeface="Abadi Extra Light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IN" b="1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GB" dirty="0">
                    <a:latin typeface="Abadi Extra Light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endParaRPr lang="en-IN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20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E1DF4C8E-2FB0-4CA2-9D9A-034196FC98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7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7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D7092D1-C1CB-47D4-9C90-DB6A3CF02232}"/>
                  </a:ext>
                </a:extLst>
              </p:cNvPr>
              <p:cNvSpPr txBox="1"/>
              <p:nvPr/>
            </p:nvSpPr>
            <p:spPr>
              <a:xfrm>
                <a:off x="186138" y="1598484"/>
                <a:ext cx="11819724" cy="10911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400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sz="2400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</m:d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I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I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I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IN" sz="2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I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I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2400" b="1" i="1" smtClean="0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IN" sz="2400" b="1" i="1" smtClean="0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</m:d>
                            </m:e>
                            <m:sup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d>
                            <m:d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400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sz="2400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</m:d>
                        </m:e>
                      </m:rad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400" b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400" b="1" i="0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p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r>
                            <a:rPr lang="en-IN" sz="2400" b="1" i="1"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−2</m:t>
                          </m:r>
                          <m:sSup>
                            <m:sSup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400" b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r>
                            <a:rPr lang="en-IN" sz="2400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rad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D7092D1-C1CB-47D4-9C90-DB6A3CF022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138" y="1598484"/>
                <a:ext cx="11819724" cy="10911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4792C12-4821-42C7-9804-ABE60DA6C6B8}"/>
                  </a:ext>
                </a:extLst>
              </p:cNvPr>
              <p:cNvSpPr txBox="1"/>
              <p:nvPr/>
            </p:nvSpPr>
            <p:spPr>
              <a:xfrm>
                <a:off x="2132635" y="3583915"/>
                <a:ext cx="7638504" cy="10911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d>
                        <m:d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I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4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IN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I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I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I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IN" sz="2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I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I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2400" b="1" i="1" smtClean="0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IN" sz="2400" b="1" i="1" smtClean="0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</m:d>
                            </m:e>
                            <m:sup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r>
                            <a:rPr lang="en-IN" sz="2400" b="1" i="0" smtClean="0">
                              <a:latin typeface="Cambria Math" panose="02040503050406030204" pitchFamily="18" charset="0"/>
                            </a:rPr>
                            <m:t>𝐖</m:t>
                          </m:r>
                          <m:d>
                            <m:d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400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sz="2400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</m:d>
                        </m:e>
                      </m:rad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4792C12-4821-42C7-9804-ABE60DA6C6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2635" y="3583915"/>
                <a:ext cx="7638504" cy="109119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Speech Bubble: Rectangle 19">
                <a:extLst>
                  <a:ext uri="{FF2B5EF4-FFF2-40B4-BE49-F238E27FC236}">
                    <a16:creationId xmlns:a16="http://schemas.microsoft.com/office/drawing/2014/main" id="{8CF62A4B-E7D5-42FF-969E-5E6CBA5064E4}"/>
                  </a:ext>
                </a:extLst>
              </p:cNvPr>
              <p:cNvSpPr/>
              <p:nvPr/>
            </p:nvSpPr>
            <p:spPr>
              <a:xfrm>
                <a:off x="8805358" y="3088375"/>
                <a:ext cx="3078490" cy="598379"/>
              </a:xfrm>
              <a:prstGeom prst="wedgeRectCallout">
                <a:avLst>
                  <a:gd name="adj1" fmla="val -53727"/>
                  <a:gd name="adj2" fmla="val 97342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IN" sz="1200" b="1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𝐖</m:t>
                    </m:r>
                  </m:oMath>
                </a14:m>
                <a:r>
                  <a:rPr lang="en-IN" sz="12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is a </a:t>
                </a:r>
                <a:r>
                  <a:rPr lang="en-IN" sz="1200" dirty="0" err="1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DxD</a:t>
                </a:r>
                <a:r>
                  <a:rPr lang="en-IN" sz="12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diagonal matrix with weights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IN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sz="12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on its diagonals. Weights may be known or even learned from data (in ML problems)</a:t>
                </a:r>
                <a:endParaRPr lang="en-IN" sz="1200" b="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Speech Bubble: Rectangle 19">
                <a:extLst>
                  <a:ext uri="{FF2B5EF4-FFF2-40B4-BE49-F238E27FC236}">
                    <a16:creationId xmlns:a16="http://schemas.microsoft.com/office/drawing/2014/main" id="{8CF62A4B-E7D5-42FF-969E-5E6CBA5064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5358" y="3088375"/>
                <a:ext cx="3078490" cy="598379"/>
              </a:xfrm>
              <a:prstGeom prst="wedgeRectCallout">
                <a:avLst>
                  <a:gd name="adj1" fmla="val -53727"/>
                  <a:gd name="adj2" fmla="val 97342"/>
                </a:avLst>
              </a:prstGeom>
              <a:blipFill>
                <a:blip r:embed="rId6"/>
                <a:stretch>
                  <a:fillRect t="-2027" r="-938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Picture 25">
            <a:extLst>
              <a:ext uri="{FF2B5EF4-FFF2-40B4-BE49-F238E27FC236}">
                <a16:creationId xmlns:a16="http://schemas.microsoft.com/office/drawing/2014/main" id="{BD819ECF-6603-4A60-9196-CEB2A2FA20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6382" y="3233517"/>
            <a:ext cx="1010687" cy="965223"/>
          </a:xfrm>
          <a:prstGeom prst="rect">
            <a:avLst/>
          </a:prstGeom>
        </p:spPr>
      </p:pic>
      <p:sp>
        <p:nvSpPr>
          <p:cNvPr id="27" name="Speech Bubble: Rectangle 26">
            <a:extLst>
              <a:ext uri="{FF2B5EF4-FFF2-40B4-BE49-F238E27FC236}">
                <a16:creationId xmlns:a16="http://schemas.microsoft.com/office/drawing/2014/main" id="{8F6182F0-FFE2-4EB6-9D7A-E6066917D1FB}"/>
              </a:ext>
            </a:extLst>
          </p:cNvPr>
          <p:cNvSpPr/>
          <p:nvPr/>
        </p:nvSpPr>
        <p:spPr>
          <a:xfrm>
            <a:off x="1238718" y="3128478"/>
            <a:ext cx="2393245" cy="614580"/>
          </a:xfrm>
          <a:prstGeom prst="wedgeRectCallout">
            <a:avLst>
              <a:gd name="adj1" fmla="val -60785"/>
              <a:gd name="adj2" fmla="val 38920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dirty="0">
                <a:solidFill>
                  <a:schemeClr val="tx1"/>
                </a:solidFill>
                <a:latin typeface="Abadi Extra Light" panose="020B0204020104020204" pitchFamily="34" charset="0"/>
              </a:rPr>
              <a:t>Useful tip: Can achieve the effect of feature scaling (recall last lecture) by using weighted Euclidean distances!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Speech Bubble: Rectangle 29">
                <a:extLst>
                  <a:ext uri="{FF2B5EF4-FFF2-40B4-BE49-F238E27FC236}">
                    <a16:creationId xmlns:a16="http://schemas.microsoft.com/office/drawing/2014/main" id="{9C0EEB56-7C5B-45D9-937A-8FECB5E45453}"/>
                  </a:ext>
                </a:extLst>
              </p:cNvPr>
              <p:cNvSpPr/>
              <p:nvPr/>
            </p:nvSpPr>
            <p:spPr>
              <a:xfrm>
                <a:off x="9654651" y="3924083"/>
                <a:ext cx="2427006" cy="593323"/>
              </a:xfrm>
              <a:prstGeom prst="wedgeRectCallout">
                <a:avLst>
                  <a:gd name="adj1" fmla="val -2212"/>
                  <a:gd name="adj2" fmla="val -84579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en-IN" sz="12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Note: If</a:t>
                </a:r>
                <a:r>
                  <a:rPr lang="en-IN" sz="12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IN" sz="1200" b="1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𝐖</m:t>
                    </m:r>
                  </m:oMath>
                </a14:m>
                <a:r>
                  <a:rPr lang="en-IN" sz="12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is a </a:t>
                </a:r>
                <a:r>
                  <a:rPr lang="en-IN" sz="1200" dirty="0" err="1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DxD</a:t>
                </a:r>
                <a:r>
                  <a:rPr lang="en-IN" sz="12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symmetric matrix then it is called the </a:t>
                </a:r>
                <a:r>
                  <a:rPr lang="en-IN" sz="1200" b="1" dirty="0" err="1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Mahalanobis</a:t>
                </a:r>
                <a:r>
                  <a:rPr lang="en-IN" sz="1200" b="1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 distance</a:t>
                </a:r>
                <a:r>
                  <a:rPr lang="en-IN" sz="12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(more on this later)</a:t>
                </a:r>
                <a:endParaRPr lang="en-IN" sz="1200" b="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0" name="Speech Bubble: Rectangle 29">
                <a:extLst>
                  <a:ext uri="{FF2B5EF4-FFF2-40B4-BE49-F238E27FC236}">
                    <a16:creationId xmlns:a16="http://schemas.microsoft.com/office/drawing/2014/main" id="{9C0EEB56-7C5B-45D9-937A-8FECB5E454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4651" y="3924083"/>
                <a:ext cx="2427006" cy="593323"/>
              </a:xfrm>
              <a:prstGeom prst="wedgeRectCallout">
                <a:avLst>
                  <a:gd name="adj1" fmla="val -2212"/>
                  <a:gd name="adj2" fmla="val -84579"/>
                </a:avLst>
              </a:prstGeom>
              <a:blipFill>
                <a:blip r:embed="rId8"/>
                <a:stretch>
                  <a:fillRect b="-8209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775DCFE-AFB4-49E0-9FF8-1BBF123A5FEC}"/>
                  </a:ext>
                </a:extLst>
              </p:cNvPr>
              <p:cNvSpPr txBox="1"/>
              <p:nvPr/>
            </p:nvSpPr>
            <p:spPr>
              <a:xfrm>
                <a:off x="4309557" y="5372996"/>
                <a:ext cx="4983060" cy="7559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400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sz="2400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</m:d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IN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775DCFE-AFB4-49E0-9FF8-1BBF123A5F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9557" y="5372996"/>
                <a:ext cx="4983060" cy="75591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Speech Bubble: Rectangle 31">
            <a:extLst>
              <a:ext uri="{FF2B5EF4-FFF2-40B4-BE49-F238E27FC236}">
                <a16:creationId xmlns:a16="http://schemas.microsoft.com/office/drawing/2014/main" id="{27759C8C-18F7-4C6D-8BE5-366B9FC58B8E}"/>
              </a:ext>
            </a:extLst>
          </p:cNvPr>
          <p:cNvSpPr/>
          <p:nvPr/>
        </p:nvSpPr>
        <p:spPr>
          <a:xfrm>
            <a:off x="7287603" y="1545249"/>
            <a:ext cx="1695411" cy="340168"/>
          </a:xfrm>
          <a:prstGeom prst="wedgeRectCallout">
            <a:avLst>
              <a:gd name="adj1" fmla="val -39979"/>
              <a:gd name="adj2" fmla="val 74783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Sqrt of Inner product of the difference vector!</a:t>
            </a:r>
          </a:p>
        </p:txBody>
      </p:sp>
      <p:sp>
        <p:nvSpPr>
          <p:cNvPr id="33" name="Speech Bubble: Rectangle 32">
            <a:extLst>
              <a:ext uri="{FF2B5EF4-FFF2-40B4-BE49-F238E27FC236}">
                <a16:creationId xmlns:a16="http://schemas.microsoft.com/office/drawing/2014/main" id="{C5AF9244-2773-4B64-B740-999D98B68CCC}"/>
              </a:ext>
            </a:extLst>
          </p:cNvPr>
          <p:cNvSpPr/>
          <p:nvPr/>
        </p:nvSpPr>
        <p:spPr>
          <a:xfrm>
            <a:off x="9629993" y="1503303"/>
            <a:ext cx="2427006" cy="356094"/>
          </a:xfrm>
          <a:prstGeom prst="wedgeRectCallout">
            <a:avLst>
              <a:gd name="adj1" fmla="val -44603"/>
              <a:gd name="adj2" fmla="val 75213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Another expression in terms of inner products of individual vectors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240DDE33-A90F-4CB8-85E1-61CF748C79A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1080" y="5367525"/>
            <a:ext cx="1010687" cy="965223"/>
          </a:xfrm>
          <a:prstGeom prst="rect">
            <a:avLst/>
          </a:prstGeom>
        </p:spPr>
      </p:pic>
      <p:sp>
        <p:nvSpPr>
          <p:cNvPr id="36" name="Speech Bubble: Rectangle 35">
            <a:extLst>
              <a:ext uri="{FF2B5EF4-FFF2-40B4-BE49-F238E27FC236}">
                <a16:creationId xmlns:a16="http://schemas.microsoft.com/office/drawing/2014/main" id="{A0735C8F-B57A-4148-8564-2D4B2D652915}"/>
              </a:ext>
            </a:extLst>
          </p:cNvPr>
          <p:cNvSpPr/>
          <p:nvPr/>
        </p:nvSpPr>
        <p:spPr>
          <a:xfrm>
            <a:off x="1421766" y="5191390"/>
            <a:ext cx="2740949" cy="755912"/>
          </a:xfrm>
          <a:prstGeom prst="wedgeRectCallout">
            <a:avLst>
              <a:gd name="adj1" fmla="val -60785"/>
              <a:gd name="adj2" fmla="val 38920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dirty="0">
                <a:solidFill>
                  <a:schemeClr val="tx1"/>
                </a:solidFill>
                <a:latin typeface="Abadi Extra Light" panose="020B0204020104020204" pitchFamily="34" charset="0"/>
              </a:rPr>
              <a:t>L1 norm distance is also known as the </a:t>
            </a:r>
            <a:r>
              <a:rPr lang="en-IN" sz="1200" dirty="0">
                <a:solidFill>
                  <a:srgbClr val="0000FF"/>
                </a:solidFill>
                <a:latin typeface="Abadi Extra Light" panose="020B0204020104020204" pitchFamily="34" charset="0"/>
              </a:rPr>
              <a:t>Manhattan distance </a:t>
            </a:r>
            <a:r>
              <a:rPr lang="en-IN" sz="1200" dirty="0">
                <a:solidFill>
                  <a:schemeClr val="tx1"/>
                </a:solidFill>
                <a:latin typeface="Abadi Extra Light" panose="020B0204020104020204" pitchFamily="34" charset="0"/>
              </a:rPr>
              <a:t>or </a:t>
            </a:r>
            <a:r>
              <a:rPr lang="en-IN" sz="1200" dirty="0">
                <a:solidFill>
                  <a:srgbClr val="0000FF"/>
                </a:solidFill>
                <a:latin typeface="Abadi Extra Light" panose="020B0204020104020204" pitchFamily="34" charset="0"/>
              </a:rPr>
              <a:t>Taxicab norm</a:t>
            </a:r>
          </a:p>
          <a:p>
            <a:r>
              <a:rPr lang="en-IN" sz="1200" dirty="0">
                <a:solidFill>
                  <a:schemeClr val="tx1"/>
                </a:solidFill>
                <a:latin typeface="Abadi Extra Light" panose="020B0204020104020204" pitchFamily="34" charset="0"/>
              </a:rPr>
              <a:t>(it’s a very natural notion of distance between two points in some vector space) </a:t>
            </a:r>
          </a:p>
        </p:txBody>
      </p:sp>
      <p:sp>
        <p:nvSpPr>
          <p:cNvPr id="38" name="Speech Bubble: Rectangle 37">
            <a:extLst>
              <a:ext uri="{FF2B5EF4-FFF2-40B4-BE49-F238E27FC236}">
                <a16:creationId xmlns:a16="http://schemas.microsoft.com/office/drawing/2014/main" id="{2DA2CD33-49A8-44CC-B830-A3D72BE42703}"/>
              </a:ext>
            </a:extLst>
          </p:cNvPr>
          <p:cNvSpPr/>
          <p:nvPr/>
        </p:nvSpPr>
        <p:spPr>
          <a:xfrm>
            <a:off x="1466737" y="6001567"/>
            <a:ext cx="2740949" cy="755912"/>
          </a:xfrm>
          <a:prstGeom prst="wedgeRectCallout">
            <a:avLst>
              <a:gd name="adj1" fmla="val -68437"/>
              <a:gd name="adj2" fmla="val -64290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dirty="0">
                <a:solidFill>
                  <a:schemeClr val="tx1"/>
                </a:solidFill>
                <a:latin typeface="Abadi Extra Light" panose="020B0204020104020204" pitchFamily="34" charset="0"/>
              </a:rPr>
              <a:t>Yes. Another, although less commonly used, distance is the L-infinity distance (equals to max of abs-value of element-wise difference between two vectors</a:t>
            </a:r>
          </a:p>
        </p:txBody>
      </p:sp>
      <p:pic>
        <p:nvPicPr>
          <p:cNvPr id="39" name="Picture 38" descr="Clipart Thanksgiving Hand Clip Black And White Stock - Thinking Light Bulb Clip Art - Png Download (950x1015), Png Download">
            <a:extLst>
              <a:ext uri="{FF2B5EF4-FFF2-40B4-BE49-F238E27FC236}">
                <a16:creationId xmlns:a16="http://schemas.microsoft.com/office/drawing/2014/main" id="{D040CB67-5E48-4984-86C1-2F83094CA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1189" y="5554724"/>
            <a:ext cx="1075043" cy="1263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Speech Bubble: Rectangle 39">
            <a:extLst>
              <a:ext uri="{FF2B5EF4-FFF2-40B4-BE49-F238E27FC236}">
                <a16:creationId xmlns:a16="http://schemas.microsoft.com/office/drawing/2014/main" id="{45F98057-6739-4CAE-97BE-F26066D3FEA8}"/>
              </a:ext>
            </a:extLst>
          </p:cNvPr>
          <p:cNvSpPr/>
          <p:nvPr/>
        </p:nvSpPr>
        <p:spPr>
          <a:xfrm>
            <a:off x="9839118" y="5125816"/>
            <a:ext cx="1620243" cy="636318"/>
          </a:xfrm>
          <a:prstGeom prst="wedgeRectCallout">
            <a:avLst>
              <a:gd name="adj1" fmla="val 40324"/>
              <a:gd name="adj2" fmla="val 95393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Apart from L2 and L1. there other ways of defining distances?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56453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1586"/>
    </mc:Choice>
    <mc:Fallback xmlns="">
      <p:transition spd="slow" advTm="34158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uiExpand="1" build="p"/>
      <p:bldP spid="3" grpId="0"/>
      <p:bldP spid="21" grpId="0"/>
      <p:bldP spid="20" grpId="0" animBg="1"/>
      <p:bldP spid="27" grpId="0" animBg="1"/>
      <p:bldP spid="30" grpId="0" animBg="1"/>
      <p:bldP spid="31" grpId="0"/>
      <p:bldP spid="32" grpId="0" animBg="1"/>
      <p:bldP spid="33" grpId="0" animBg="1"/>
      <p:bldP spid="36" grpId="0" animBg="1"/>
      <p:bldP spid="38" grpId="0" animBg="1"/>
      <p:bldP spid="4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0747" y="2868063"/>
            <a:ext cx="8939071" cy="821500"/>
          </a:xfrm>
        </p:spPr>
        <p:txBody>
          <a:bodyPr>
            <a:noAutofit/>
          </a:bodyPr>
          <a:lstStyle/>
          <a:p>
            <a:r>
              <a:rPr lang="en-IN" sz="6000" b="1" dirty="0">
                <a:solidFill>
                  <a:schemeClr val="accent2">
                    <a:lumMod val="75000"/>
                  </a:schemeClr>
                </a:solidFill>
                <a:latin typeface="Abadi Extra Light" panose="020B0204020104020204" pitchFamily="34" charset="0"/>
              </a:rPr>
              <a:t>Our First Supervised Learner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8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69005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929"/>
    </mc:Choice>
    <mc:Fallback xmlns="">
      <p:transition spd="slow" advTm="24929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Prelude: A Very Primitive Classifier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Consider a binary classification problem – cat vs dog</a:t>
            </a: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Assume training data with just 2 images – one         and one</a:t>
            </a: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Given a new test image (cat/dog), how do we predict its label?</a:t>
            </a: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A simple idea: Predict using its distance from each of the 2 training images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9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5A6A0C-6608-4518-9A0E-73C3777821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0055" y="1759348"/>
            <a:ext cx="724303" cy="782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3B3DB59-06A7-4696-A560-40DFDAC511F0}"/>
              </a:ext>
            </a:extLst>
          </p:cNvPr>
          <p:cNvSpPr txBox="1"/>
          <p:nvPr/>
        </p:nvSpPr>
        <p:spPr>
          <a:xfrm>
            <a:off x="836525" y="3986978"/>
            <a:ext cx="10591189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sz="6000" i="1" dirty="0"/>
              <a:t>d</a:t>
            </a:r>
            <a:r>
              <a:rPr lang="en-IN" sz="6000" dirty="0"/>
              <a:t>(     ,    ) &lt; </a:t>
            </a:r>
            <a:r>
              <a:rPr lang="en-IN" sz="6000" i="1" dirty="0"/>
              <a:t>d</a:t>
            </a:r>
            <a:r>
              <a:rPr lang="en-IN" sz="6000" dirty="0"/>
              <a:t>(     ,    ) ? </a:t>
            </a:r>
            <a:r>
              <a:rPr lang="en-IN" sz="3600" dirty="0"/>
              <a:t>Predict cat </a:t>
            </a:r>
            <a:r>
              <a:rPr lang="en-IN" sz="3600" u="sng" dirty="0"/>
              <a:t>else</a:t>
            </a:r>
            <a:r>
              <a:rPr lang="en-IN" sz="3600" dirty="0"/>
              <a:t> dog</a:t>
            </a:r>
            <a:r>
              <a:rPr lang="en-IN" sz="6000" dirty="0"/>
              <a:t>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C2B20C-53AC-46F3-ADAE-05AC672D0351}"/>
              </a:ext>
            </a:extLst>
          </p:cNvPr>
          <p:cNvSpPr/>
          <p:nvPr/>
        </p:nvSpPr>
        <p:spPr>
          <a:xfrm>
            <a:off x="1610714" y="4194012"/>
            <a:ext cx="665685" cy="5907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Test</a:t>
            </a:r>
          </a:p>
          <a:p>
            <a:pPr algn="ctr"/>
            <a:r>
              <a:rPr lang="en-IN" sz="1400" dirty="0">
                <a:solidFill>
                  <a:schemeClr val="tx1"/>
                </a:solidFill>
              </a:rPr>
              <a:t>image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57E4D1E1-08E0-4151-820C-3C80CC74BF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121" y="4153291"/>
            <a:ext cx="519378" cy="590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27F8BEAE-54BF-4215-84A1-0E962DE35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1116" y="1834474"/>
            <a:ext cx="621739" cy="707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90E774A-8A05-4B57-B57F-66E5C8FDB333}"/>
              </a:ext>
            </a:extLst>
          </p:cNvPr>
          <p:cNvSpPr/>
          <p:nvPr/>
        </p:nvSpPr>
        <p:spPr>
          <a:xfrm>
            <a:off x="4873905" y="4170050"/>
            <a:ext cx="665685" cy="5907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Test</a:t>
            </a:r>
          </a:p>
          <a:p>
            <a:pPr algn="ctr"/>
            <a:r>
              <a:rPr lang="en-IN" sz="1400" dirty="0">
                <a:solidFill>
                  <a:schemeClr val="tx1"/>
                </a:solidFill>
              </a:rPr>
              <a:t>image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2ACF0F3-56A6-431B-9291-3BE5C0F3DF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907" y="4098240"/>
            <a:ext cx="665685" cy="718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66BFC4D-153D-440A-88C1-66AF9DE647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19998" y="1230870"/>
            <a:ext cx="1010687" cy="965223"/>
          </a:xfrm>
          <a:prstGeom prst="rect">
            <a:avLst/>
          </a:prstGeom>
        </p:spPr>
      </p:pic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77B2EE91-48AE-421F-A1C1-14AA7989E4FB}"/>
              </a:ext>
            </a:extLst>
          </p:cNvPr>
          <p:cNvSpPr/>
          <p:nvPr/>
        </p:nvSpPr>
        <p:spPr>
          <a:xfrm>
            <a:off x="8341606" y="199307"/>
            <a:ext cx="2982323" cy="1265092"/>
          </a:xfrm>
          <a:prstGeom prst="wedgeRectCallout">
            <a:avLst>
              <a:gd name="adj1" fmla="val 50264"/>
              <a:gd name="adj2" fmla="val 66949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The idea also applies to multi-class classification: Use one image per class, and predict label based on the distances of the test image from all such images</a:t>
            </a:r>
          </a:p>
        </p:txBody>
      </p:sp>
      <p:pic>
        <p:nvPicPr>
          <p:cNvPr id="18" name="Picture 17" descr="Clipart Thanksgiving Hand Clip Black And White Stock - Thinking Light Bulb Clip Art - Png Download (950x1015), Png Download">
            <a:extLst>
              <a:ext uri="{FF2B5EF4-FFF2-40B4-BE49-F238E27FC236}">
                <a16:creationId xmlns:a16="http://schemas.microsoft.com/office/drawing/2014/main" id="{D0F48E7A-57E6-4FF8-B831-C15AA4C218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31" y="5263016"/>
            <a:ext cx="1075043" cy="1263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Speech Bubble: Rectangle 19">
            <a:extLst>
              <a:ext uri="{FF2B5EF4-FFF2-40B4-BE49-F238E27FC236}">
                <a16:creationId xmlns:a16="http://schemas.microsoft.com/office/drawing/2014/main" id="{73154AC5-50B6-44AE-A9E8-2070819210B3}"/>
              </a:ext>
            </a:extLst>
          </p:cNvPr>
          <p:cNvSpPr/>
          <p:nvPr/>
        </p:nvSpPr>
        <p:spPr>
          <a:xfrm>
            <a:off x="1610714" y="5117342"/>
            <a:ext cx="2596053" cy="826143"/>
          </a:xfrm>
          <a:prstGeom prst="wedgeRectCallout">
            <a:avLst>
              <a:gd name="adj1" fmla="val -66901"/>
              <a:gd name="adj2" fmla="val 37232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Wait. Is it ML? Seems to be like just a simple “rule”. Where is the “learning” part in this?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DEF0695-A4A9-4DEF-8DC4-423531BB76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13058" y="5316701"/>
            <a:ext cx="1010687" cy="965223"/>
          </a:xfrm>
          <a:prstGeom prst="rect">
            <a:avLst/>
          </a:prstGeom>
        </p:spPr>
      </p:pic>
      <p:sp>
        <p:nvSpPr>
          <p:cNvPr id="22" name="Speech Bubble: Rectangle 21">
            <a:extLst>
              <a:ext uri="{FF2B5EF4-FFF2-40B4-BE49-F238E27FC236}">
                <a16:creationId xmlns:a16="http://schemas.microsoft.com/office/drawing/2014/main" id="{C2B7ABE7-8F19-4783-B356-D05AA72475F5}"/>
              </a:ext>
            </a:extLst>
          </p:cNvPr>
          <p:cNvSpPr/>
          <p:nvPr/>
        </p:nvSpPr>
        <p:spPr>
          <a:xfrm>
            <a:off x="7711887" y="5006319"/>
            <a:ext cx="3119054" cy="1441789"/>
          </a:xfrm>
          <a:prstGeom prst="wedgeRectCallout">
            <a:avLst>
              <a:gd name="adj1" fmla="val 57686"/>
              <a:gd name="adj2" fmla="val 2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Excellent question! Glad you asked!</a:t>
            </a:r>
          </a:p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Even this simple model can be </a:t>
            </a:r>
            <a:r>
              <a:rPr lang="en-IN" sz="1600" u="sng" dirty="0">
                <a:solidFill>
                  <a:schemeClr val="tx1"/>
                </a:solidFill>
                <a:latin typeface="Abadi Extra Light" panose="020B0204020104020204" pitchFamily="34" charset="0"/>
              </a:rPr>
              <a:t>learned</a:t>
            </a:r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. For example, for the feature extraction/selection part and/or for the distance computation part</a:t>
            </a:r>
          </a:p>
        </p:txBody>
      </p:sp>
      <p:sp>
        <p:nvSpPr>
          <p:cNvPr id="23" name="Speech Bubble: Rectangle 22">
            <a:extLst>
              <a:ext uri="{FF2B5EF4-FFF2-40B4-BE49-F238E27FC236}">
                <a16:creationId xmlns:a16="http://schemas.microsoft.com/office/drawing/2014/main" id="{4397A428-693C-4659-A706-A230072013EE}"/>
              </a:ext>
            </a:extLst>
          </p:cNvPr>
          <p:cNvSpPr/>
          <p:nvPr/>
        </p:nvSpPr>
        <p:spPr>
          <a:xfrm>
            <a:off x="4444254" y="5064174"/>
            <a:ext cx="3119054" cy="1735406"/>
          </a:xfrm>
          <a:prstGeom prst="wedgeRectCallout">
            <a:avLst>
              <a:gd name="adj1" fmla="val 56159"/>
              <a:gd name="adj2" fmla="val 551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Some possibilities: Use a feature learning/selection algorithm to extract features, and use a </a:t>
            </a:r>
            <a:r>
              <a:rPr lang="en-IN" sz="160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Mahalanobis</a:t>
            </a:r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 distance where you learn the W matrix (instead of using a predefined W), using “distance metric learning” techniques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66653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7087"/>
    </mc:Choice>
    <mc:Fallback xmlns="">
      <p:transition spd="slow" advTm="21708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9" grpId="0"/>
      <p:bldP spid="10" grpId="0" animBg="1"/>
      <p:bldP spid="14" grpId="0" animBg="1"/>
      <p:bldP spid="17" grpId="0" animBg="1"/>
      <p:bldP spid="20" grpId="0" animBg="1"/>
      <p:bldP spid="22" grpId="0" animBg="1"/>
      <p:bldP spid="23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7|7.5|2.4|2.4|0.9|4.7|3.5|1|1.5|2.9|2.6|32.6|22.1|10.6|7.7|19.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3|8|15.7|19.6|21.3|41.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8|11.1|16.8|7.2|9|18.5|10.2|4.4|3.6|9|2.8|1.6|9.3|17.5|0.1|3.7|5.6|8.5|3.7|1.2|5.7|6.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5|2.4|8.4|11.7|19.3|13.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5|1.2|15.5|5.6|25.8|37.3|14.8|6.2|5.5|14.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|1.6|24|9|1.1|13.6|0.6|40.1|63.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9|59|1.5|12.4|14.8|44.4|10|92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3|10.5|6.5|10.2|26.1|38.3|18.7|22|51|6.6|1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4|7.9|5.5|6.9|9.6|4.5|4.8|1.2|2.4|1|2.7|4|0.1|1.8|3.6|18.7|6.3|5.3|3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17.3|8.5|7.4|19.2|9.6|15.1|18.6|15|17.3|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3|11.1|10.5|9.4|7.3|9.7|26.8|15.7|11.2|10.6|17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7|8.1|29.9|23.5|4.1|8.8|45.9|37.9|33.1|1|50.7|12.6|3|43.6|10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|11|16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9|11.2|12.8|9.3|9.2|38.7|16.9|32|73.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9|14.9|12.5|4.2|18|6.6|9.4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d1fd18c-690e-4f08-92f4-aa6f50b5c677" xsi:nil="true"/>
    <lcf76f155ced4ddcb4097134ff3c332f xmlns="8cf5328a-8617-474c-9909-cc45ad579cc9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5079A3EC7D05E48A26E4471E7A62B6A" ma:contentTypeVersion="11" ma:contentTypeDescription="Create a new document." ma:contentTypeScope="" ma:versionID="2dde37f5db1cf7b03ea35f5a5692b7ba">
  <xsd:schema xmlns:xsd="http://www.w3.org/2001/XMLSchema" xmlns:xs="http://www.w3.org/2001/XMLSchema" xmlns:p="http://schemas.microsoft.com/office/2006/metadata/properties" xmlns:ns2="8cf5328a-8617-474c-9909-cc45ad579cc9" xmlns:ns3="ed1fd18c-690e-4f08-92f4-aa6f50b5c677" targetNamespace="http://schemas.microsoft.com/office/2006/metadata/properties" ma:root="true" ma:fieldsID="528f55dff209735393200d9c6d45c750" ns2:_="" ns3:_="">
    <xsd:import namespace="8cf5328a-8617-474c-9909-cc45ad579cc9"/>
    <xsd:import namespace="ed1fd18c-690e-4f08-92f4-aa6f50b5c6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f5328a-8617-474c-9909-cc45ad579cc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337c2620-d1ec-4608-ab47-b8d402b41a8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1fd18c-690e-4f08-92f4-aa6f50b5c677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1af5c1cf-cb2a-4f4a-a9ae-e1baf0ae920b}" ma:internalName="TaxCatchAll" ma:showField="CatchAllData" ma:web="ed1fd18c-690e-4f08-92f4-aa6f50b5c67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0ACE98A-46FB-4AEA-8222-5D00B28CF6FB}">
  <ds:schemaRefs>
    <ds:schemaRef ds:uri="http://schemas.microsoft.com/office/2006/metadata/properties"/>
    <ds:schemaRef ds:uri="http://schemas.microsoft.com/office/infopath/2007/PartnerControls"/>
    <ds:schemaRef ds:uri="ed1fd18c-690e-4f08-92f4-aa6f50b5c677"/>
    <ds:schemaRef ds:uri="8cf5328a-8617-474c-9909-cc45ad579cc9"/>
  </ds:schemaRefs>
</ds:datastoreItem>
</file>

<file path=customXml/itemProps2.xml><?xml version="1.0" encoding="utf-8"?>
<ds:datastoreItem xmlns:ds="http://schemas.openxmlformats.org/officeDocument/2006/customXml" ds:itemID="{5A192A6F-FC14-4571-B0AB-5BFEFB50BCA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cf5328a-8617-474c-9909-cc45ad579cc9"/>
    <ds:schemaRef ds:uri="ed1fd18c-690e-4f08-92f4-aa6f50b5c6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403FB78-94BD-4DFA-BD33-A053EEE9C87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</TotalTime>
  <Words>2030</Words>
  <Application>Microsoft Office PowerPoint</Application>
  <PresentationFormat>Widescreen</PresentationFormat>
  <Paragraphs>278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Abadi Extra Light</vt:lpstr>
      <vt:lpstr>Aptos</vt:lpstr>
      <vt:lpstr>Arial</vt:lpstr>
      <vt:lpstr>Calibri</vt:lpstr>
      <vt:lpstr>Calibri Light</vt:lpstr>
      <vt:lpstr>Cambria Math</vt:lpstr>
      <vt:lpstr>Garamond</vt:lpstr>
      <vt:lpstr>Google Sans</vt:lpstr>
      <vt:lpstr>Wingdings</vt:lpstr>
      <vt:lpstr>Office Theme</vt:lpstr>
      <vt:lpstr>Getting Started with Supervised Learning, Learning by Computing Distances (1)</vt:lpstr>
      <vt:lpstr>Supervised Learning</vt:lpstr>
      <vt:lpstr>Some Types of Supervised Learning Problems</vt:lpstr>
      <vt:lpstr>Some Notation and Conventions</vt:lpstr>
      <vt:lpstr>Some Notation and Conventions</vt:lpstr>
      <vt:lpstr>Some Basic Operations on Vectors</vt:lpstr>
      <vt:lpstr>Computing Distances</vt:lpstr>
      <vt:lpstr>Our First Supervised Learner</vt:lpstr>
      <vt:lpstr>Prelude: A Very Primitive Classifier</vt:lpstr>
      <vt:lpstr>Improving Our Primitive Classifier</vt:lpstr>
      <vt:lpstr>Learning with Prototypes (LwP)</vt:lpstr>
      <vt:lpstr>Learning with Prototypes (LwP): An Illustration</vt:lpstr>
      <vt:lpstr>LwP: The Prediction Rule, Mathematically</vt:lpstr>
      <vt:lpstr>LwP: The Prediction Rule, Mathematically</vt:lpstr>
      <vt:lpstr>LwP: Some Failure Cases</vt:lpstr>
      <vt:lpstr>LwP: Some Key Aspects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Anvit Gupta</dc:creator>
  <cp:lastModifiedBy>Anvit Gupta</cp:lastModifiedBy>
  <cp:revision>6</cp:revision>
  <dcterms:created xsi:type="dcterms:W3CDTF">2022-01-22T23:47:33Z</dcterms:created>
  <dcterms:modified xsi:type="dcterms:W3CDTF">2025-05-07T13:28:08Z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0x01010075079A3EC7D05E48A26E4471E7A62B6A</vt:lpwstr>
  </property>
</Properties>
</file>