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0"/>
  </p:notesMasterIdLst>
  <p:sldIdLst>
    <p:sldId id="257" r:id="rId5"/>
    <p:sldId id="313" r:id="rId6"/>
    <p:sldId id="317" r:id="rId7"/>
    <p:sldId id="315" r:id="rId8"/>
    <p:sldId id="316" r:id="rId9"/>
    <p:sldId id="326" r:id="rId10"/>
    <p:sldId id="320" r:id="rId11"/>
    <p:sldId id="319" r:id="rId12"/>
    <p:sldId id="314" r:id="rId13"/>
    <p:sldId id="322" r:id="rId14"/>
    <p:sldId id="318" r:id="rId15"/>
    <p:sldId id="321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78BD46AF-B34B-4237-9B05-1F1A8136DB70}"/>
    <pc:docChg chg="custSel modSld">
      <pc:chgData name="Anvit Gupta" userId="f53ebda82f5ae94a" providerId="LiveId" clId="{78BD46AF-B34B-4237-9B05-1F1A8136DB70}" dt="2025-05-07T14:20:32.500" v="165" actId="20577"/>
      <pc:docMkLst>
        <pc:docMk/>
      </pc:docMkLst>
      <pc:sldChg chg="modNotesTx">
        <pc:chgData name="Anvit Gupta" userId="f53ebda82f5ae94a" providerId="LiveId" clId="{78BD46AF-B34B-4237-9B05-1F1A8136DB70}" dt="2025-05-07T14:20:32.500" v="165" actId="20577"/>
        <pc:sldMkLst>
          <pc:docMk/>
          <pc:sldMk cId="1669304098" sldId="3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93EE3-6DD8-4F6A-8D5D-C1B291BB56C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BCD4-1453-401A-AE39-2A16E4C1A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21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Divide and conquer approach to narrow down the search space includes building decision tree and using NN at leaf nodes.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DBCD4-1453-401A-AE39-2A16E4C1A6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78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41" y="1588550"/>
            <a:ext cx="11492918" cy="1410758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8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Learning using Decision Trees</a:t>
            </a:r>
            <a:endParaRPr lang="en-IN" sz="48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E0FB8F-5904-4260-9625-5221B216C490}"/>
              </a:ext>
            </a:extLst>
          </p:cNvPr>
          <p:cNvSpPr txBox="1">
            <a:spLocks/>
          </p:cNvSpPr>
          <p:nvPr/>
        </p:nvSpPr>
        <p:spPr>
          <a:xfrm>
            <a:off x="2769368" y="3858693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Classification: Another Example</a:t>
            </a:r>
          </a:p>
        </p:txBody>
      </p:sp>
      <p:sp>
        <p:nvSpPr>
          <p:cNvPr id="110" name="Content Placeholder 2">
            <a:extLst>
              <a:ext uri="{FF2B5EF4-FFF2-40B4-BE49-F238E27FC236}">
                <a16:creationId xmlns:a16="http://schemas.microsoft.com/office/drawing/2014/main" id="{EFFD03E5-4B44-43BB-B43E-7089CC9B2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Deciding whether to play or not to play Tennis on a Saturday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input (Saturday) has 4 categorical features: Outlook, Temp., Humidity, Wind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binary classification problem (play vs no-play)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Below Left: Training data, Below Right: A decision tree constructed using this data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E3B10D-4AF8-47EA-8CB9-BED418DD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3" y="3238343"/>
            <a:ext cx="4179643" cy="310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69A23C2-4CB1-4879-AC9F-885F9FA5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230" y="3152934"/>
            <a:ext cx="5847617" cy="318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868095-19AD-486E-BC9C-F4CF4D19EDDC}"/>
              </a:ext>
            </a:extLst>
          </p:cNvPr>
          <p:cNvSpPr txBox="1"/>
          <p:nvPr/>
        </p:nvSpPr>
        <p:spPr>
          <a:xfrm>
            <a:off x="-4203" y="6606220"/>
            <a:ext cx="1707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Example credit: Tom Mitchell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46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Regression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037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8" name="Line 1">
            <a:extLst>
              <a:ext uri="{FF2B5EF4-FFF2-40B4-BE49-F238E27FC236}">
                <a16:creationId xmlns:a16="http://schemas.microsoft.com/office/drawing/2014/main" id="{664BD67D-F559-4370-B0B4-2C7B8E5C7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945" y="4419902"/>
            <a:ext cx="3812337" cy="3274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9" name="Line 2">
            <a:extLst>
              <a:ext uri="{FF2B5EF4-FFF2-40B4-BE49-F238E27FC236}">
                <a16:creationId xmlns:a16="http://schemas.microsoft.com/office/drawing/2014/main" id="{54FAD81C-D107-4904-919F-EE9C3EF4E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3945" y="2043414"/>
            <a:ext cx="1" cy="2376489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" name="Oval 3">
            <a:extLst>
              <a:ext uri="{FF2B5EF4-FFF2-40B4-BE49-F238E27FC236}">
                <a16:creationId xmlns:a16="http://schemas.microsoft.com/office/drawing/2014/main" id="{B9541777-D0F2-49B0-A9A0-EA075857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839" y="2888759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" name="Oval 4">
            <a:extLst>
              <a:ext uri="{FF2B5EF4-FFF2-40B4-BE49-F238E27FC236}">
                <a16:creationId xmlns:a16="http://schemas.microsoft.com/office/drawing/2014/main" id="{2C43DAA2-B887-48ED-8CA2-71742AD48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176" y="263634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2" name="Oval 5">
            <a:extLst>
              <a:ext uri="{FF2B5EF4-FFF2-40B4-BE49-F238E27FC236}">
                <a16:creationId xmlns:a16="http://schemas.microsoft.com/office/drawing/2014/main" id="{6D06E84D-CCA7-4688-AB22-F0ED0CD8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026" y="2817322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" name="Oval 6">
            <a:extLst>
              <a:ext uri="{FF2B5EF4-FFF2-40B4-BE49-F238E27FC236}">
                <a16:creationId xmlns:a16="http://schemas.microsoft.com/office/drawing/2014/main" id="{FD9C56E0-1BB9-4874-B4A7-9DE314BFE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339" y="2852247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4" name="Oval 7">
            <a:extLst>
              <a:ext uri="{FF2B5EF4-FFF2-40B4-BE49-F238E27FC236}">
                <a16:creationId xmlns:a16="http://schemas.microsoft.com/office/drawing/2014/main" id="{B3165670-3CEC-4EEF-85A5-43D7F33AD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51" y="267285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" name="Oval 8">
            <a:extLst>
              <a:ext uri="{FF2B5EF4-FFF2-40B4-BE49-F238E27FC236}">
                <a16:creationId xmlns:a16="http://schemas.microsoft.com/office/drawing/2014/main" id="{494B6543-E03A-4E38-AED3-26C1B3222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201" y="2742709"/>
            <a:ext cx="144462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03B76B6E-66B7-44C1-9C3F-5ADD1A15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317" y="3617422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" name="Oval 10">
            <a:extLst>
              <a:ext uri="{FF2B5EF4-FFF2-40B4-BE49-F238E27FC236}">
                <a16:creationId xmlns:a16="http://schemas.microsoft.com/office/drawing/2014/main" id="{C454705D-E070-43BC-A295-EBBC20F7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679" y="358091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" name="Oval 11">
            <a:extLst>
              <a:ext uri="{FF2B5EF4-FFF2-40B4-BE49-F238E27FC236}">
                <a16:creationId xmlns:a16="http://schemas.microsoft.com/office/drawing/2014/main" id="{81AA213A-3F6B-409A-BE91-CCB2875D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504" y="3472960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9" name="Oval 12">
            <a:extLst>
              <a:ext uri="{FF2B5EF4-FFF2-40B4-BE49-F238E27FC236}">
                <a16:creationId xmlns:a16="http://schemas.microsoft.com/office/drawing/2014/main" id="{AEF28953-6C23-4CA0-B1F1-0C953FD4E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405" y="2417393"/>
            <a:ext cx="144463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0" name="Oval 13">
            <a:extLst>
              <a:ext uri="{FF2B5EF4-FFF2-40B4-BE49-F238E27FC236}">
                <a16:creationId xmlns:a16="http://schemas.microsoft.com/office/drawing/2014/main" id="{16EF79C8-5AD3-48B7-88C8-47AF5F26C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742" y="2166568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" name="Oval 14">
            <a:extLst>
              <a:ext uri="{FF2B5EF4-FFF2-40B4-BE49-F238E27FC236}">
                <a16:creationId xmlns:a16="http://schemas.microsoft.com/office/drawing/2014/main" id="{4CB7CBBC-5961-48EE-98E4-F9652BC93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80" y="2238005"/>
            <a:ext cx="144463" cy="144462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" name="Oval 15">
            <a:extLst>
              <a:ext uri="{FF2B5EF4-FFF2-40B4-BE49-F238E27FC236}">
                <a16:creationId xmlns:a16="http://schemas.microsoft.com/office/drawing/2014/main" id="{7C7F0842-A4E6-461D-867D-988AE7BA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342" y="2417393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9" name="Text Box 22">
            <a:extLst>
              <a:ext uri="{FF2B5EF4-FFF2-40B4-BE49-F238E27FC236}">
                <a16:creationId xmlns:a16="http://schemas.microsoft.com/office/drawing/2014/main" id="{0DD40844-03BD-4151-A37C-B556FF9BD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07" y="4361291"/>
            <a:ext cx="399522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      1        2         3           4           5</a:t>
            </a:r>
          </a:p>
        </p:txBody>
      </p:sp>
      <p:sp>
        <p:nvSpPr>
          <p:cNvPr id="90" name="Text Box 23">
            <a:extLst>
              <a:ext uri="{FF2B5EF4-FFF2-40B4-BE49-F238E27FC236}">
                <a16:creationId xmlns:a16="http://schemas.microsoft.com/office/drawing/2014/main" id="{D97062A0-4243-4430-B814-6083FE8DB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239" y="2010672"/>
            <a:ext cx="252392" cy="229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76" rIns="90000" bIns="45000"/>
          <a:lstStyle/>
          <a:p>
            <a:r>
              <a:rPr lang="en-IN" altLang="en-US" dirty="0">
                <a:solidFill>
                  <a:srgbClr val="000000"/>
                </a:solidFill>
              </a:rPr>
              <a:t>4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3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2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r>
              <a:rPr lang="en-IN" altLang="en-US" dirty="0">
                <a:solidFill>
                  <a:srgbClr val="000000"/>
                </a:solidFill>
              </a:rPr>
              <a:t>1</a:t>
            </a: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  <a:p>
            <a:endParaRPr lang="en-IN" alt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/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03E650-9402-4EE6-B25C-99DC0456C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219" y="4627477"/>
                <a:ext cx="174728" cy="276999"/>
              </a:xfrm>
              <a:prstGeom prst="rect">
                <a:avLst/>
              </a:prstGeom>
              <a:blipFill>
                <a:blip r:embed="rId5"/>
                <a:stretch>
                  <a:fillRect l="-20690" r="-17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/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1F040-ECF0-4724-A514-6FC29AE31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9" y="2924478"/>
                <a:ext cx="169918" cy="276999"/>
              </a:xfrm>
              <a:prstGeom prst="rect">
                <a:avLst/>
              </a:prstGeom>
              <a:blipFill>
                <a:blip r:embed="rId6"/>
                <a:stretch>
                  <a:fillRect l="-35714" r="-3214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34D8E7-3DB0-4AD5-9612-D60EC5089206}"/>
              </a:ext>
            </a:extLst>
          </p:cNvPr>
          <p:cNvCxnSpPr/>
          <p:nvPr/>
        </p:nvCxnSpPr>
        <p:spPr>
          <a:xfrm>
            <a:off x="1019507" y="2814940"/>
            <a:ext cx="18506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143474-9768-4F61-84B4-5F687F26FDFA}"/>
              </a:ext>
            </a:extLst>
          </p:cNvPr>
          <p:cNvCxnSpPr>
            <a:cxnSpLocks/>
          </p:cNvCxnSpPr>
          <p:nvPr/>
        </p:nvCxnSpPr>
        <p:spPr>
          <a:xfrm flipV="1">
            <a:off x="3589405" y="2352261"/>
            <a:ext cx="1371926" cy="253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AE41E-A08F-453D-BDEA-B825D53F1227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2946211" y="3594394"/>
            <a:ext cx="739599" cy="18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AE12D109-6696-4731-A3D1-FB032A78AB07}"/>
              </a:ext>
            </a:extLst>
          </p:cNvPr>
          <p:cNvSpPr/>
          <p:nvPr/>
        </p:nvSpPr>
        <p:spPr>
          <a:xfrm>
            <a:off x="8396534" y="2000432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/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&gt;4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2F59686-1A35-43E5-B5D1-80A2D6A17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458" y="2286528"/>
                <a:ext cx="590931" cy="215444"/>
              </a:xfrm>
              <a:prstGeom prst="rect">
                <a:avLst/>
              </a:prstGeom>
              <a:blipFill>
                <a:blip r:embed="rId7"/>
                <a:stretch>
                  <a:fillRect l="-4124" r="-6186" b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/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50704F64-EAEA-460F-A344-31E07D2F3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056" y="2903689"/>
                <a:ext cx="1184192" cy="596013"/>
              </a:xfrm>
              <a:prstGeom prst="roundRect">
                <a:avLst/>
              </a:prstGeom>
              <a:blipFill>
                <a:blip r:embed="rId8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95FBC0C-DD22-4840-8BC7-37D25485B844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9394824" y="2411182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271B7840-8E9F-4F6C-BA62-F0D245DE5593}"/>
              </a:ext>
            </a:extLst>
          </p:cNvPr>
          <p:cNvSpPr/>
          <p:nvPr/>
        </p:nvSpPr>
        <p:spPr>
          <a:xfrm>
            <a:off x="6785507" y="2916018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/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915FF33-512E-470B-8BCA-951A46B7C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455" y="3201696"/>
                <a:ext cx="590931" cy="215444"/>
              </a:xfrm>
              <a:prstGeom prst="rect">
                <a:avLst/>
              </a:prstGeom>
              <a:blipFill>
                <a:blip r:embed="rId9"/>
                <a:stretch>
                  <a:fillRect l="-3093" r="-6186" b="-2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A5C3F4B-D434-40C5-BD87-B71E30AB5756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7783797" y="3326768"/>
            <a:ext cx="464288" cy="51366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C6DE82A-8C92-4BBD-9C3A-0623F11F463C}"/>
              </a:ext>
            </a:extLst>
          </p:cNvPr>
          <p:cNvCxnSpPr>
            <a:cxnSpLocks/>
            <a:stCxn id="91" idx="1"/>
          </p:cNvCxnSpPr>
          <p:nvPr/>
        </p:nvCxnSpPr>
        <p:spPr>
          <a:xfrm rot="10800000" flipV="1">
            <a:off x="6420003" y="3326768"/>
            <a:ext cx="365504" cy="514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7788179A-9CBA-4D79-AEEB-14DD14966B9A}"/>
              </a:ext>
            </a:extLst>
          </p:cNvPr>
          <p:cNvCxnSpPr>
            <a:cxnSpLocks/>
            <a:stCxn id="65" idx="1"/>
            <a:endCxn id="91" idx="0"/>
          </p:cNvCxnSpPr>
          <p:nvPr/>
        </p:nvCxnSpPr>
        <p:spPr>
          <a:xfrm rot="10800000" flipV="1">
            <a:off x="7284652" y="2411182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A1A744E-7DFC-4E80-AB6E-9727D59B45D7}"/>
              </a:ext>
            </a:extLst>
          </p:cNvPr>
          <p:cNvSpPr txBox="1"/>
          <p:nvPr/>
        </p:nvSpPr>
        <p:spPr>
          <a:xfrm>
            <a:off x="7608754" y="204185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36F230-BBED-4BE7-B5AA-B0EABAB265EF}"/>
              </a:ext>
            </a:extLst>
          </p:cNvPr>
          <p:cNvSpPr txBox="1"/>
          <p:nvPr/>
        </p:nvSpPr>
        <p:spPr>
          <a:xfrm>
            <a:off x="9660893" y="204184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A064F7-BE14-4B3A-93DD-4E7E038B012C}"/>
              </a:ext>
            </a:extLst>
          </p:cNvPr>
          <p:cNvSpPr txBox="1"/>
          <p:nvPr/>
        </p:nvSpPr>
        <p:spPr>
          <a:xfrm>
            <a:off x="6330590" y="299507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377127C-4A21-4B7F-B3C9-F155C30163F7}"/>
              </a:ext>
            </a:extLst>
          </p:cNvPr>
          <p:cNvSpPr txBox="1"/>
          <p:nvPr/>
        </p:nvSpPr>
        <p:spPr>
          <a:xfrm>
            <a:off x="7735444" y="29775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/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4C5015C9-7F90-4A5D-A4AD-64E28028B2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907" y="3817945"/>
                <a:ext cx="1184192" cy="596013"/>
              </a:xfrm>
              <a:prstGeom prst="roundRect">
                <a:avLst/>
              </a:prstGeom>
              <a:blipFill>
                <a:blip r:embed="rId10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/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  <a:alpha val="36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tx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E8014A68-E3EB-4AAF-8B00-DF8957568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24" y="3840434"/>
                <a:ext cx="1184192" cy="596013"/>
              </a:xfrm>
              <a:prstGeom prst="roundRect">
                <a:avLst/>
              </a:prstGeom>
              <a:blipFill>
                <a:blip r:embed="rId11"/>
                <a:stretch>
                  <a:fillRect t="-8000" b="-70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Speech Bubble: Rectangle 105">
            <a:extLst>
              <a:ext uri="{FF2B5EF4-FFF2-40B4-BE49-F238E27FC236}">
                <a16:creationId xmlns:a16="http://schemas.microsoft.com/office/drawing/2014/main" id="{4484F349-EF0C-45DB-8146-C11F34337FF5}"/>
              </a:ext>
            </a:extLst>
          </p:cNvPr>
          <p:cNvSpPr/>
          <p:nvPr/>
        </p:nvSpPr>
        <p:spPr>
          <a:xfrm>
            <a:off x="3973249" y="991182"/>
            <a:ext cx="1982784" cy="1049714"/>
          </a:xfrm>
          <a:prstGeom prst="wedgeRectCallout">
            <a:avLst>
              <a:gd name="adj1" fmla="val -40842"/>
              <a:gd name="adj2" fmla="val 7450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Can use any regression model but would like a simple one, so let’s use a constant prediction based regression model</a:t>
            </a:r>
          </a:p>
        </p:txBody>
      </p:sp>
      <p:sp>
        <p:nvSpPr>
          <p:cNvPr id="108" name="Oval 13">
            <a:extLst>
              <a:ext uri="{FF2B5EF4-FFF2-40B4-BE49-F238E27FC236}">
                <a16:creationId xmlns:a16="http://schemas.microsoft.com/office/drawing/2014/main" id="{A857C39E-D3BC-4974-B4F2-01F6DACE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0179" y="242528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9" name="Oval 11">
            <a:extLst>
              <a:ext uri="{FF2B5EF4-FFF2-40B4-BE49-F238E27FC236}">
                <a16:creationId xmlns:a16="http://schemas.microsoft.com/office/drawing/2014/main" id="{EB6E293D-34B5-4617-86B3-53404DB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011" y="3450867"/>
            <a:ext cx="144462" cy="144463"/>
          </a:xfrm>
          <a:prstGeom prst="ellipse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29FFD43-031C-424C-B840-9DFDE58229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975" y="5569746"/>
            <a:ext cx="1010687" cy="965223"/>
          </a:xfrm>
          <a:prstGeom prst="rect">
            <a:avLst/>
          </a:prstGeom>
        </p:spPr>
      </p:pic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1625D58F-279A-4AD3-ABD2-00BC30321918}"/>
              </a:ext>
            </a:extLst>
          </p:cNvPr>
          <p:cNvSpPr/>
          <p:nvPr/>
        </p:nvSpPr>
        <p:spPr>
          <a:xfrm>
            <a:off x="1275888" y="5012045"/>
            <a:ext cx="4552019" cy="1576602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output for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15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at most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249A8A20-9C85-41A2-A2B8-F55C286AFA60}"/>
              </a:ext>
            </a:extLst>
          </p:cNvPr>
          <p:cNvSpPr/>
          <p:nvPr/>
        </p:nvSpPr>
        <p:spPr>
          <a:xfrm>
            <a:off x="6394183" y="907932"/>
            <a:ext cx="1700601" cy="1049714"/>
          </a:xfrm>
          <a:prstGeom prst="wedgeRectCallout">
            <a:avLst>
              <a:gd name="adj1" fmla="val -78090"/>
              <a:gd name="adj2" fmla="val 231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Another simple option can be to predict the average output of the training inputs in this region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288CBB3-2EDB-4215-9D44-8EEE4BAA51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8281" y="5125169"/>
            <a:ext cx="1010687" cy="965223"/>
          </a:xfrm>
          <a:prstGeom prst="rect">
            <a:avLst/>
          </a:prstGeom>
        </p:spPr>
      </p:pic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B9770381-D075-4A70-BCC9-452FB30635FD}"/>
              </a:ext>
            </a:extLst>
          </p:cNvPr>
          <p:cNvSpPr/>
          <p:nvPr/>
        </p:nvSpPr>
        <p:spPr>
          <a:xfrm>
            <a:off x="5956033" y="4598982"/>
            <a:ext cx="4974432" cy="1989666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not only makes the problem more efficient at test time but also simplifies the problem because we have a simple model for each portion/region.  A complete model comprises multiple simple models to construct a more sophisticated model (divide and conquer).</a:t>
            </a:r>
            <a:endParaRPr lang="en-IN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4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  <p:bldP spid="90" grpId="0"/>
      <p:bldP spid="3" grpId="0"/>
      <p:bldP spid="22" grpId="0"/>
      <p:bldP spid="65" grpId="0" animBg="1"/>
      <p:bldP spid="66" grpId="0"/>
      <p:bldP spid="85" grpId="0" animBg="1"/>
      <p:bldP spid="91" grpId="0" animBg="1"/>
      <p:bldP spid="92" grpId="0"/>
      <p:bldP spid="98" grpId="0"/>
      <p:bldP spid="99" grpId="0"/>
      <p:bldP spid="100" grpId="0"/>
      <p:bldP spid="101" grpId="0"/>
      <p:bldP spid="104" grpId="0" animBg="1"/>
      <p:bldP spid="105" grpId="0" animBg="1"/>
      <p:bldP spid="106" grpId="0" animBg="1"/>
      <p:bldP spid="108" grpId="0" animBg="1"/>
      <p:bldP spid="109" grpId="0" animBg="1"/>
      <p:bldP spid="111" grpId="0" animBg="1"/>
      <p:bldP spid="112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8C5E284-6886-43FA-9499-D8A6DA147717}"/>
              </a:ext>
            </a:extLst>
          </p:cNvPr>
          <p:cNvSpPr/>
          <p:nvPr/>
        </p:nvSpPr>
        <p:spPr>
          <a:xfrm>
            <a:off x="265245" y="3089687"/>
            <a:ext cx="5009608" cy="1224405"/>
          </a:xfrm>
          <a:prstGeom prst="rect">
            <a:avLst/>
          </a:prstGeom>
          <a:solidFill>
            <a:srgbClr val="FF0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Trees: Some Considerations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should be the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size/shape </a:t>
            </a:r>
            <a:r>
              <a:rPr lang="en-GB" dirty="0">
                <a:latin typeface="Abadi Extra Light" panose="020B0204020104020204" pitchFamily="34" charset="0"/>
              </a:rPr>
              <a:t>of the DT?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Number of internal and leaf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Branching factor of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Depth of the tree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 criterion at internal nodes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another classifier?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Or maybe by doing a simpler test?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What to do at the leaf node? Some options: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Make a constant prediction for each test input reaching there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nearest </a:t>
            </a:r>
            <a:r>
              <a:rPr lang="en-GB" dirty="0" err="1">
                <a:latin typeface="Abadi Extra Light" panose="020B0204020104020204" pitchFamily="34" charset="0"/>
              </a:rPr>
              <a:t>neighbor</a:t>
            </a:r>
            <a:r>
              <a:rPr lang="en-GB" dirty="0">
                <a:latin typeface="Abadi Extra Light" panose="020B0204020104020204" pitchFamily="34" charset="0"/>
              </a:rPr>
              <a:t> based prediction using training inputs at that leaf node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Train and predict using some other sophisticated supervised learner on that node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146" y="169682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18365918-6BED-45DA-B366-67C49D5C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85" y="1074293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55" name="AutoShape 7">
            <a:extLst>
              <a:ext uri="{FF2B5EF4-FFF2-40B4-BE49-F238E27FC236}">
                <a16:creationId xmlns:a16="http://schemas.microsoft.com/office/drawing/2014/main" id="{16EFF918-8A09-4C3E-92CB-C5A38C6A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2157" y="399005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67" name="AutoShape 2">
            <a:extLst>
              <a:ext uri="{FF2B5EF4-FFF2-40B4-BE49-F238E27FC236}">
                <a16:creationId xmlns:a16="http://schemas.microsoft.com/office/drawing/2014/main" id="{ACC68A2F-83EB-45C2-86FD-5AD2603D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152" y="2094827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3" name="AutoShape 2">
            <a:extLst>
              <a:ext uri="{FF2B5EF4-FFF2-40B4-BE49-F238E27FC236}">
                <a16:creationId xmlns:a16="http://schemas.microsoft.com/office/drawing/2014/main" id="{626836AC-AF7C-4EA0-8262-FE930733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9421" y="21925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sp>
        <p:nvSpPr>
          <p:cNvPr id="84" name="AutoShape 2">
            <a:extLst>
              <a:ext uri="{FF2B5EF4-FFF2-40B4-BE49-F238E27FC236}">
                <a16:creationId xmlns:a16="http://schemas.microsoft.com/office/drawing/2014/main" id="{FFAD5B93-D104-49B4-9D1C-A4253628D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617" y="3061845"/>
            <a:ext cx="794423" cy="733183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sz="1600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15CD124-3627-41E6-A7F2-5CEC2DBF8079}"/>
              </a:ext>
            </a:extLst>
          </p:cNvPr>
          <p:cNvCxnSpPr>
            <a:cxnSpLocks/>
            <a:stCxn id="48" idx="1"/>
            <a:endCxn id="67" idx="0"/>
          </p:cNvCxnSpPr>
          <p:nvPr/>
        </p:nvCxnSpPr>
        <p:spPr>
          <a:xfrm rot="10800000" flipV="1">
            <a:off x="6843365" y="1440885"/>
            <a:ext cx="1592421" cy="653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828CBDA8-6A70-4138-83F3-A6E130496A36}"/>
              </a:ext>
            </a:extLst>
          </p:cNvPr>
          <p:cNvCxnSpPr>
            <a:cxnSpLocks/>
            <a:stCxn id="48" idx="3"/>
            <a:endCxn id="83" idx="0"/>
          </p:cNvCxnSpPr>
          <p:nvPr/>
        </p:nvCxnSpPr>
        <p:spPr>
          <a:xfrm>
            <a:off x="9230208" y="1440885"/>
            <a:ext cx="1516425" cy="75166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96469FC-8703-4126-A376-1D4FDA747834}"/>
              </a:ext>
            </a:extLst>
          </p:cNvPr>
          <p:cNvCxnSpPr>
            <a:cxnSpLocks/>
            <a:endCxn id="84" idx="0"/>
          </p:cNvCxnSpPr>
          <p:nvPr/>
        </p:nvCxnSpPr>
        <p:spPr>
          <a:xfrm rot="10800000" flipV="1">
            <a:off x="9323830" y="2594175"/>
            <a:ext cx="1025595" cy="4676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7">
            <a:extLst>
              <a:ext uri="{FF2B5EF4-FFF2-40B4-BE49-F238E27FC236}">
                <a16:creationId xmlns:a16="http://schemas.microsoft.com/office/drawing/2014/main" id="{C5824EF4-DEB1-4BCD-B638-24BFB053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945" y="3035506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94" name="AutoShape 7">
            <a:extLst>
              <a:ext uri="{FF2B5EF4-FFF2-40B4-BE49-F238E27FC236}">
                <a16:creationId xmlns:a16="http://schemas.microsoft.com/office/drawing/2014/main" id="{8C7CC034-67B7-418B-B500-5866AA9B9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218" y="4027677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2" name="AutoShape 7">
            <a:extLst>
              <a:ext uri="{FF2B5EF4-FFF2-40B4-BE49-F238E27FC236}">
                <a16:creationId xmlns:a16="http://schemas.microsoft.com/office/drawing/2014/main" id="{5D1AA9F5-5E1A-4C09-B505-560EF962A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657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3" name="AutoShape 7">
            <a:extLst>
              <a:ext uri="{FF2B5EF4-FFF2-40B4-BE49-F238E27FC236}">
                <a16:creationId xmlns:a16="http://schemas.microsoft.com/office/drawing/2014/main" id="{DE96BB15-B6F5-4CEA-8D65-2FFB27886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693" y="3033194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sp>
        <p:nvSpPr>
          <p:cNvPr id="107" name="AutoShape 7">
            <a:extLst>
              <a:ext uri="{FF2B5EF4-FFF2-40B4-BE49-F238E27FC236}">
                <a16:creationId xmlns:a16="http://schemas.microsoft.com/office/drawing/2014/main" id="{B766D5DE-832E-4899-BFCC-BB5CDA06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9475" y="3061845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880815D6-1810-437D-8A54-A9BF9A1DE64A}"/>
              </a:ext>
            </a:extLst>
          </p:cNvPr>
          <p:cNvCxnSpPr>
            <a:cxnSpLocks/>
            <a:stCxn id="83" idx="3"/>
            <a:endCxn id="107" idx="0"/>
          </p:cNvCxnSpPr>
          <p:nvPr/>
        </p:nvCxnSpPr>
        <p:spPr>
          <a:xfrm>
            <a:off x="11143844" y="2559137"/>
            <a:ext cx="651894" cy="502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F706AFE-4626-4CAC-B6E9-5DBE66C26EDB}"/>
              </a:ext>
            </a:extLst>
          </p:cNvPr>
          <p:cNvCxnSpPr>
            <a:cxnSpLocks/>
            <a:stCxn id="84" idx="1"/>
          </p:cNvCxnSpPr>
          <p:nvPr/>
        </p:nvCxnSpPr>
        <p:spPr>
          <a:xfrm rot="10800000" flipV="1">
            <a:off x="8647481" y="3428436"/>
            <a:ext cx="279136" cy="58073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6486222-6E16-4943-ABA2-0B0C24072DB2}"/>
              </a:ext>
            </a:extLst>
          </p:cNvPr>
          <p:cNvCxnSpPr>
            <a:cxnSpLocks/>
            <a:stCxn id="84" idx="3"/>
            <a:endCxn id="55" idx="0"/>
          </p:cNvCxnSpPr>
          <p:nvPr/>
        </p:nvCxnSpPr>
        <p:spPr>
          <a:xfrm>
            <a:off x="9721040" y="3428437"/>
            <a:ext cx="267380" cy="56161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111B6D52-31F6-4BCA-B642-58DBCDFC8786}"/>
              </a:ext>
            </a:extLst>
          </p:cNvPr>
          <p:cNvCxnSpPr>
            <a:cxnSpLocks/>
            <a:stCxn id="67" idx="1"/>
            <a:endCxn id="93" idx="0"/>
          </p:cNvCxnSpPr>
          <p:nvPr/>
        </p:nvCxnSpPr>
        <p:spPr>
          <a:xfrm rot="10800000" flipV="1">
            <a:off x="5795208" y="2461418"/>
            <a:ext cx="650944" cy="5740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F0E50B1-BB99-44BD-8CC7-19A4C9661F26}"/>
              </a:ext>
            </a:extLst>
          </p:cNvPr>
          <p:cNvCxnSpPr>
            <a:cxnSpLocks/>
            <a:stCxn id="67" idx="3"/>
            <a:endCxn id="103" idx="0"/>
          </p:cNvCxnSpPr>
          <p:nvPr/>
        </p:nvCxnSpPr>
        <p:spPr>
          <a:xfrm>
            <a:off x="7240575" y="2461419"/>
            <a:ext cx="614381" cy="57177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100736-D4E8-443C-8E9A-0C53E19F65B7}"/>
              </a:ext>
            </a:extLst>
          </p:cNvPr>
          <p:cNvCxnSpPr>
            <a:cxnSpLocks/>
            <a:stCxn id="67" idx="2"/>
            <a:endCxn id="102" idx="0"/>
          </p:cNvCxnSpPr>
          <p:nvPr/>
        </p:nvCxnSpPr>
        <p:spPr>
          <a:xfrm>
            <a:off x="6843364" y="2828010"/>
            <a:ext cx="8556" cy="2051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AutoShape 7">
            <a:extLst>
              <a:ext uri="{FF2B5EF4-FFF2-40B4-BE49-F238E27FC236}">
                <a16:creationId xmlns:a16="http://schemas.microsoft.com/office/drawing/2014/main" id="{DC72B99A-D084-4ECD-9993-1531B0107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668" y="3074618"/>
            <a:ext cx="792525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B36722D-B49E-4888-ACC3-C2BE6592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114" y="604502"/>
            <a:ext cx="1010687" cy="965223"/>
          </a:xfrm>
          <a:prstGeom prst="rect">
            <a:avLst/>
          </a:prstGeom>
        </p:spPr>
      </p:pic>
      <p:sp>
        <p:nvSpPr>
          <p:cNvPr id="120" name="Speech Bubble: Rectangle 119">
            <a:extLst>
              <a:ext uri="{FF2B5EF4-FFF2-40B4-BE49-F238E27FC236}">
                <a16:creationId xmlns:a16="http://schemas.microsoft.com/office/drawing/2014/main" id="{3B98B7E8-5D54-4C94-9DC4-58DC6EB145DC}"/>
              </a:ext>
            </a:extLst>
          </p:cNvPr>
          <p:cNvSpPr/>
          <p:nvPr/>
        </p:nvSpPr>
        <p:spPr>
          <a:xfrm>
            <a:off x="8687812" y="176069"/>
            <a:ext cx="2628395" cy="82149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cross-validation can be used to decide size/shape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848ED10C-196C-40B6-BF5A-3571BB1C6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195" y="5136430"/>
            <a:ext cx="1010687" cy="965223"/>
          </a:xfrm>
          <a:prstGeom prst="rect">
            <a:avLst/>
          </a:prstGeom>
        </p:spPr>
      </p:pic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34046C09-9D12-475A-91EF-3DAB9C2FB20E}"/>
              </a:ext>
            </a:extLst>
          </p:cNvPr>
          <p:cNvSpPr/>
          <p:nvPr/>
        </p:nvSpPr>
        <p:spPr>
          <a:xfrm>
            <a:off x="8352587" y="4657939"/>
            <a:ext cx="2937786" cy="861419"/>
          </a:xfrm>
          <a:prstGeom prst="wedgeRectCallout">
            <a:avLst>
              <a:gd name="adj1" fmla="val 56239"/>
              <a:gd name="adj2" fmla="val 52713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Usually, constant prediction at leaf nodes used since it will be very fast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77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8" grpId="0" animBg="1"/>
      <p:bldP spid="55" grpId="0" animBg="1"/>
      <p:bldP spid="67" grpId="0" animBg="1"/>
      <p:bldP spid="83" grpId="0" animBg="1"/>
      <p:bldP spid="84" grpId="0" animBg="1"/>
      <p:bldP spid="93" grpId="0" animBg="1"/>
      <p:bldP spid="94" grpId="0" animBg="1"/>
      <p:bldP spid="102" grpId="0" animBg="1"/>
      <p:bldP spid="103" grpId="0" animBg="1"/>
      <p:bldP spid="107" grpId="0" animBg="1"/>
      <p:bldP spid="118" grpId="0" animBg="1"/>
      <p:bldP spid="118" grpId="1" animBg="1"/>
      <p:bldP spid="120" grpId="0" animBg="1"/>
      <p:bldP spid="1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How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991182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Recall that each internal node receives a subset of all the training 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Regardless of the criterion, the split should result in as “pure” groups as possible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pure group means that the majority of the inputs have the same label/output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For classification problems (discrete outputs), entropy is a measure of purity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Low entropy ⇒ high purity (less uniform label distribution)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Splits that give the largest reduction (before split vs after split) in entropy are preferred (this reduction is also known as “information gain”)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F0600-FAFB-4EEA-A70F-F31899D1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965" y="2504658"/>
            <a:ext cx="2542513" cy="24839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239692-6F9C-496B-97F0-5976A198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553" y="2504658"/>
            <a:ext cx="2542513" cy="2419035"/>
          </a:xfrm>
          <a:prstGeom prst="rect">
            <a:avLst/>
          </a:prstGeom>
        </p:spPr>
      </p:pic>
      <p:sp>
        <p:nvSpPr>
          <p:cNvPr id="34" name="Slide Number Placeholder 11">
            <a:extLst>
              <a:ext uri="{FF2B5EF4-FFF2-40B4-BE49-F238E27FC236}">
                <a16:creationId xmlns:a16="http://schemas.microsoft.com/office/drawing/2014/main" id="{654534A6-6982-490D-B588-F4FDB5F5D6B9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609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Techniques to Split at Internal Nodes?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Each internal node decides which outgoing branch an input should be sent to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This decision/split can be done using various ways,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Testing the value of a single feature at a time (such internal node called “Decision Stump”)</a:t>
            </a: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Learning a classifier (e.g., </a:t>
            </a:r>
            <a:r>
              <a:rPr lang="en-GB" dirty="0" err="1">
                <a:latin typeface="Abadi Extra Light" panose="020B0204020104020204" pitchFamily="34" charset="0"/>
              </a:rPr>
              <a:t>LwP</a:t>
            </a:r>
            <a:r>
              <a:rPr lang="en-GB" dirty="0">
                <a:latin typeface="Abadi Extra Light" panose="020B0204020104020204" pitchFamily="34" charset="0"/>
              </a:rPr>
              <a:t> or some more sophisticated classifier)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1986E47-A897-4158-B57A-585203215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615" y="2711718"/>
            <a:ext cx="58578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2BB9665-2DFF-4CB7-8E93-7D49B3C1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23" y="4922351"/>
            <a:ext cx="5667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539F5F-0C1E-419F-8E8D-6C38EA625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1686" y="2831117"/>
            <a:ext cx="1010687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C0B134F-8D51-499E-812F-DA32D4DCA807}"/>
              </a:ext>
            </a:extLst>
          </p:cNvPr>
          <p:cNvSpPr/>
          <p:nvPr/>
        </p:nvSpPr>
        <p:spPr>
          <a:xfrm>
            <a:off x="9246429" y="2711718"/>
            <a:ext cx="1827001" cy="1847850"/>
          </a:xfrm>
          <a:prstGeom prst="wedgeRectCallout">
            <a:avLst>
              <a:gd name="adj1" fmla="val 68829"/>
              <a:gd name="adj2" fmla="val -2817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testing a single feature at each internal node are faster and more popular (e.g., ID3, C4.5 algos)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FC2D8-34E7-423B-AE61-ED68DAAD2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1284" y="5496671"/>
            <a:ext cx="1010687" cy="965223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213A027-7B28-48C8-978B-885AC8AC08EF}"/>
              </a:ext>
            </a:extLst>
          </p:cNvPr>
          <p:cNvSpPr/>
          <p:nvPr/>
        </p:nvSpPr>
        <p:spPr>
          <a:xfrm>
            <a:off x="7886700" y="5244601"/>
            <a:ext cx="3091377" cy="1443717"/>
          </a:xfrm>
          <a:prstGeom prst="wedgeRectCallout">
            <a:avLst>
              <a:gd name="adj1" fmla="val 63696"/>
              <a:gd name="adj2" fmla="val 137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DT methods based on learning and using a separate classifier at each internal node are less common. But this approach can be very powerful and are sometimes used in some advanced DT methods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1C16A68-4EB1-4F15-A619-2B80206E1A83}"/>
              </a:ext>
            </a:extLst>
          </p:cNvPr>
          <p:cNvSpPr/>
          <p:nvPr/>
        </p:nvSpPr>
        <p:spPr>
          <a:xfrm>
            <a:off x="123947" y="2788810"/>
            <a:ext cx="2937786" cy="1770758"/>
          </a:xfrm>
          <a:prstGeom prst="wedgeRectCallout">
            <a:avLst>
              <a:gd name="adj1" fmla="val 58508"/>
              <a:gd name="adj2" fmla="val -3105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With this approach, all features and all possible values of each feature need to be evaluated in selecting the feature to be tested at each internal node</a:t>
            </a:r>
          </a:p>
          <a:p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(can be slow but can be made faster using some tricks)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740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0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 Construction: An Example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60A06722-EDF2-4418-9797-499014F6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Let’s consider the playing Tennis example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Assume each internal node will test the value of one of the features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Question: Why does it make more sense to test the feature “outlook” first?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Answer: Of all the 4 features, it’s the most informative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It has the highest 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</a:rPr>
              <a:t>information gain </a:t>
            </a:r>
            <a:r>
              <a:rPr lang="en-GB" dirty="0">
                <a:latin typeface="Abadi Extra Light" panose="020B0204020104020204" pitchFamily="34" charset="0"/>
              </a:rPr>
              <a:t>as the root node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E8AA12DB-1E02-4252-B4CB-1932D8798C2F}"/>
              </a:ext>
            </a:extLst>
          </p:cNvPr>
          <p:cNvSpPr txBox="1">
            <a:spLocks/>
          </p:cNvSpPr>
          <p:nvPr/>
        </p:nvSpPr>
        <p:spPr>
          <a:xfrm>
            <a:off x="11419146" y="169682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CCF3704-B39B-4AF5-9727-5E6E09494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716" y="2178295"/>
            <a:ext cx="8889022" cy="30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18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 for today</a:t>
            </a:r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Wrap-up the discussion of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How to speed-up nearest </a:t>
            </a:r>
            <a:r>
              <a:rPr lang="en-IN" dirty="0" err="1">
                <a:latin typeface="Abadi Extra Light" panose="020B0204020104020204" pitchFamily="34" charset="0"/>
              </a:rPr>
              <a:t>neighbors</a:t>
            </a:r>
            <a:r>
              <a:rPr lang="en-IN" dirty="0">
                <a:latin typeface="Abadi Extra Light" panose="020B0204020104020204" pitchFamily="34" charset="0"/>
              </a:rPr>
              <a:t> at test time?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Model/hyperparameter Selection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Learning with </a:t>
            </a:r>
            <a:r>
              <a:rPr lang="en-IN" dirty="0">
                <a:solidFill>
                  <a:srgbClr val="0000FF"/>
                </a:solidFill>
                <a:latin typeface="Abadi Extra Light" panose="020B0204020104020204" pitchFamily="34" charset="0"/>
              </a:rPr>
              <a:t>Decision Trees</a:t>
            </a: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75BE8-7DC4-451E-A7E8-329860CE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141" y="1098295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1440F3F-37E1-4603-ADE7-AB324E7C030B}"/>
              </a:ext>
            </a:extLst>
          </p:cNvPr>
          <p:cNvSpPr/>
          <p:nvPr/>
        </p:nvSpPr>
        <p:spPr>
          <a:xfrm>
            <a:off x="7248088" y="385893"/>
            <a:ext cx="3489819" cy="3414320"/>
          </a:xfrm>
          <a:prstGeom prst="wedgeRectCallout">
            <a:avLst>
              <a:gd name="adj1" fmla="val 61173"/>
              <a:gd name="adj2" fmla="val -1396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There is no “training” stage in the standard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(unless we are learning the feature of distance function from the training data)</a:t>
            </a:r>
          </a:p>
          <a:p>
            <a:endParaRPr lang="en-IN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The training data itself is the model that we need to keep at test time. Recall that NN is a memory-based or nonparametric approach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167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Speeding-up Nearest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9" name="Content Placeholder 2">
            <a:extLst>
              <a:ext uri="{FF2B5EF4-FFF2-40B4-BE49-F238E27FC236}">
                <a16:creationId xmlns:a16="http://schemas.microsoft.com/office/drawing/2014/main" id="{27386B12-C2E5-433F-A14C-3784B454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Can use techniques to reduce the training set size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Several data summarization techniques exist that discard redundant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Now we will require fewer number of distance computations for each test input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Can use </a:t>
            </a:r>
            <a:r>
              <a:rPr lang="en-IN" dirty="0">
                <a:latin typeface="Abadi Extra Light" panose="020B0204020104020204" pitchFamily="34" charset="0"/>
              </a:rPr>
              <a:t>techniques to reduce the data dimensionality (no. of features)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Won’t reduce no. of distance computations but each distance computation will be faster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Compressing each input into a small binary vector (a type of dim-red)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Distance/similarity computation between bin. </a:t>
            </a:r>
            <a:r>
              <a:rPr lang="en-GB" dirty="0" err="1">
                <a:latin typeface="Abadi Extra Light" panose="020B0204020104020204" pitchFamily="34" charset="0"/>
              </a:rPr>
              <a:t>vecs</a:t>
            </a:r>
            <a:r>
              <a:rPr lang="en-GB" dirty="0">
                <a:latin typeface="Abadi Extra Light" panose="020B0204020104020204" pitchFamily="34" charset="0"/>
              </a:rPr>
              <a:t> is very fast (can even be done in H/W)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other techniques as well, e.g.,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Locality Sensitive Hashing (group training inputs into buckets)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Clever data structures (e.g., k-D trees) to organize training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Use a divide-and-conquer type approach to narrow down the search region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18113-383D-4C21-9477-A866D1D0C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6068" y="5497595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7059B43-42E5-41DB-BD98-9E23CDBC5644}"/>
              </a:ext>
            </a:extLst>
          </p:cNvPr>
          <p:cNvSpPr/>
          <p:nvPr/>
        </p:nvSpPr>
        <p:spPr>
          <a:xfrm>
            <a:off x="7637069" y="4780897"/>
            <a:ext cx="4169664" cy="716698"/>
          </a:xfrm>
          <a:prstGeom prst="wedgeRectCallout">
            <a:avLst>
              <a:gd name="adj1" fmla="val 37240"/>
              <a:gd name="adj2" fmla="val 84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We will look at Decision Trees which is also like a divide-and-conquer approach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93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Hyperparameter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Every ML model has some hyperparameters that need to be tuned,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i="1" dirty="0">
                    <a:latin typeface="Abadi Extra Light" panose="020B0204020104020204" pitchFamily="34" charset="0"/>
                  </a:rPr>
                  <a:t>K</a:t>
                </a:r>
                <a:r>
                  <a:rPr lang="en-IN" dirty="0">
                    <a:latin typeface="Abadi Extra Light" panose="020B0204020104020204" pitchFamily="34" charset="0"/>
                  </a:rPr>
                  <a:t> in KNN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-NN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Choice of distance to use in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 or nearest </a:t>
                </a:r>
                <a:r>
                  <a:rPr lang="en-IN" dirty="0" err="1">
                    <a:latin typeface="Abadi Extra Light" panose="020B0204020104020204" pitchFamily="34" charset="0"/>
                  </a:rPr>
                  <a:t>neighbors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Would like to choose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h.p.</a:t>
                </a:r>
                <a:r>
                  <a:rPr lang="en-IN" dirty="0">
                    <a:latin typeface="Abadi Extra Light" panose="020B0204020104020204" pitchFamily="34" charset="0"/>
                  </a:rPr>
                  <a:t> values that would give best performance on test data</a:t>
                </a: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27386B12-C2E5-433F-A14C-3784B4547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Clipart Thanksgiving Hand Clip Black And White Stock - Thinking Light Bulb Clip Art - Png Download (950x1015), Png Download">
            <a:extLst>
              <a:ext uri="{FF2B5EF4-FFF2-40B4-BE49-F238E27FC236}">
                <a16:creationId xmlns:a16="http://schemas.microsoft.com/office/drawing/2014/main" id="{184B22DE-3740-4A57-8AFD-AEF81F47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9" y="4060689"/>
            <a:ext cx="1075043" cy="126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DD86AA0-5BDD-4563-8606-8B858123A8A4}"/>
              </a:ext>
            </a:extLst>
          </p:cNvPr>
          <p:cNvSpPr/>
          <p:nvPr/>
        </p:nvSpPr>
        <p:spPr>
          <a:xfrm>
            <a:off x="2414683" y="3194630"/>
            <a:ext cx="3722438" cy="1263379"/>
          </a:xfrm>
          <a:prstGeom prst="wedgeRectCallout">
            <a:avLst>
              <a:gd name="adj1" fmla="val -71373"/>
              <a:gd name="adj2" fmla="val 5583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Okay. So I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try multiple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values and choose the one that gives the best accuracy on the </a:t>
            </a:r>
            <a:r>
              <a:rPr lang="en-IN" sz="2000" dirty="0">
                <a:solidFill>
                  <a:srgbClr val="FF0000"/>
                </a:solidFill>
                <a:latin typeface="Abadi Extra Light" panose="020B0204020104020204" pitchFamily="34" charset="0"/>
              </a:rPr>
              <a:t>test data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Simple, isn’t it?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</a:p>
        </p:txBody>
      </p:sp>
      <p:pic>
        <p:nvPicPr>
          <p:cNvPr id="4" name="Graphic 3" descr="Police">
            <a:extLst>
              <a:ext uri="{FF2B5EF4-FFF2-40B4-BE49-F238E27FC236}">
                <a16:creationId xmlns:a16="http://schemas.microsoft.com/office/drawing/2014/main" id="{6B432CE4-7617-4057-A86D-0A3063DA0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39284" y="3113472"/>
            <a:ext cx="1425697" cy="1425697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EAEB789-5659-4C67-8298-D2EED7EEBE61}"/>
              </a:ext>
            </a:extLst>
          </p:cNvPr>
          <p:cNvSpPr/>
          <p:nvPr/>
        </p:nvSpPr>
        <p:spPr>
          <a:xfrm>
            <a:off x="6850234" y="3151541"/>
            <a:ext cx="3528111" cy="1059239"/>
          </a:xfrm>
          <a:prstGeom prst="wedgeRectCallout">
            <a:avLst>
              <a:gd name="adj1" fmla="val 59872"/>
              <a:gd name="adj2" fmla="val -441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Beware. You are committing a crime. Never Ever touch your test data while building the model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8AD5CFE-DD9A-41E8-B893-F94C16276AE9}"/>
              </a:ext>
            </a:extLst>
          </p:cNvPr>
          <p:cNvSpPr/>
          <p:nvPr/>
        </p:nvSpPr>
        <p:spPr>
          <a:xfrm>
            <a:off x="204661" y="3266682"/>
            <a:ext cx="1425697" cy="856659"/>
          </a:xfrm>
          <a:prstGeom prst="wedgeRectCallout">
            <a:avLst>
              <a:gd name="adj1" fmla="val 35743"/>
              <a:gd name="adj2" fmla="val 10480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Oops, sorry!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to do then?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38B2AC-1EC9-4310-AD2C-01F841D741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765" y="4482669"/>
            <a:ext cx="1010687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2322BCA-9E48-4A2D-8C97-887DFAE21037}"/>
              </a:ext>
            </a:extLst>
          </p:cNvPr>
          <p:cNvSpPr/>
          <p:nvPr/>
        </p:nvSpPr>
        <p:spPr>
          <a:xfrm>
            <a:off x="6197705" y="4308501"/>
            <a:ext cx="4833682" cy="965223"/>
          </a:xfrm>
          <a:prstGeom prst="wedgeRectCallout">
            <a:avLst>
              <a:gd name="adj1" fmla="val 56135"/>
              <a:gd name="adj2" fmla="val 133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Use </a:t>
            </a:r>
            <a:r>
              <a:rPr lang="en-IN" sz="20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cross-validation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-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usea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part of your training data (we will call it “validation/held-out set”) as test data. That’s not a crime.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923535F-F2C9-4A50-8A33-3D44A269ACF5}"/>
              </a:ext>
            </a:extLst>
          </p:cNvPr>
          <p:cNvSpPr/>
          <p:nvPr/>
        </p:nvSpPr>
        <p:spPr>
          <a:xfrm>
            <a:off x="2017072" y="5019562"/>
            <a:ext cx="2609629" cy="856660"/>
          </a:xfrm>
          <a:prstGeom prst="wedgeRectCallout">
            <a:avLst>
              <a:gd name="adj1" fmla="val -64574"/>
              <a:gd name="adj2" fmla="val -7775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Is validation set a good proxy to test set? 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10CE7F3-89CC-41A8-80D4-910C644425E2}"/>
              </a:ext>
            </a:extLst>
          </p:cNvPr>
          <p:cNvSpPr/>
          <p:nvPr/>
        </p:nvSpPr>
        <p:spPr>
          <a:xfrm>
            <a:off x="7680695" y="5324069"/>
            <a:ext cx="3314480" cy="1263379"/>
          </a:xfrm>
          <a:prstGeom prst="wedgeRectCallout">
            <a:avLst>
              <a:gd name="adj1" fmla="val 65159"/>
              <a:gd name="adj2" fmla="val -6287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Usually yes since training set and test sets are assumed to be similar (plus, you are careful in choosing your validation set)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379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uiExpand="1" build="p"/>
      <p:bldP spid="6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Cross-Validation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B879B-554B-408B-BBAE-A3A699DC5C95}"/>
              </a:ext>
            </a:extLst>
          </p:cNvPr>
          <p:cNvSpPr/>
          <p:nvPr/>
        </p:nvSpPr>
        <p:spPr>
          <a:xfrm rot="16200000">
            <a:off x="412960" y="187770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20D6AF-FC0C-4352-B4C6-EC396BE981EC}"/>
              </a:ext>
            </a:extLst>
          </p:cNvPr>
          <p:cNvSpPr/>
          <p:nvPr/>
        </p:nvSpPr>
        <p:spPr>
          <a:xfrm rot="16200000">
            <a:off x="654362" y="187770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3744FA-8FA5-4064-8C7E-D7FEA1983D08}"/>
              </a:ext>
            </a:extLst>
          </p:cNvPr>
          <p:cNvSpPr/>
          <p:nvPr/>
        </p:nvSpPr>
        <p:spPr>
          <a:xfrm rot="16200000">
            <a:off x="895764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CD0EE-7A36-45FE-99F0-1895D21BA485}"/>
              </a:ext>
            </a:extLst>
          </p:cNvPr>
          <p:cNvSpPr/>
          <p:nvPr/>
        </p:nvSpPr>
        <p:spPr>
          <a:xfrm rot="16200000">
            <a:off x="1137166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9B1F1-BAA3-46DB-A392-A84EE51B931D}"/>
              </a:ext>
            </a:extLst>
          </p:cNvPr>
          <p:cNvSpPr/>
          <p:nvPr/>
        </p:nvSpPr>
        <p:spPr>
          <a:xfrm rot="16200000">
            <a:off x="1378568" y="187770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4B11CF-7B17-4977-978D-D24212468144}"/>
              </a:ext>
            </a:extLst>
          </p:cNvPr>
          <p:cNvSpPr/>
          <p:nvPr/>
        </p:nvSpPr>
        <p:spPr>
          <a:xfrm rot="16200000">
            <a:off x="1619970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818637-3996-4DE4-91B4-262258956E89}"/>
              </a:ext>
            </a:extLst>
          </p:cNvPr>
          <p:cNvSpPr/>
          <p:nvPr/>
        </p:nvSpPr>
        <p:spPr>
          <a:xfrm rot="16200000">
            <a:off x="1861372" y="187770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18A3EE-1AE0-4140-95F6-AED6F8849437}"/>
              </a:ext>
            </a:extLst>
          </p:cNvPr>
          <p:cNvSpPr/>
          <p:nvPr/>
        </p:nvSpPr>
        <p:spPr>
          <a:xfrm rot="16200000">
            <a:off x="2102774" y="186997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F21C1E-3377-40D7-BE81-7181082C13CD}"/>
              </a:ext>
            </a:extLst>
          </p:cNvPr>
          <p:cNvSpPr/>
          <p:nvPr/>
        </p:nvSpPr>
        <p:spPr>
          <a:xfrm rot="16200000">
            <a:off x="2344176" y="1876715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BAD26-28BF-48FD-9747-6495ECB08952}"/>
              </a:ext>
            </a:extLst>
          </p:cNvPr>
          <p:cNvSpPr/>
          <p:nvPr/>
        </p:nvSpPr>
        <p:spPr>
          <a:xfrm rot="16200000">
            <a:off x="2567294" y="18776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13B476-2B77-475F-8197-4A4CDD884471}"/>
              </a:ext>
            </a:extLst>
          </p:cNvPr>
          <p:cNvSpPr/>
          <p:nvPr/>
        </p:nvSpPr>
        <p:spPr>
          <a:xfrm rot="16200000">
            <a:off x="2797731" y="186611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8CE900-2FB6-445C-90D9-955C425AF772}"/>
              </a:ext>
            </a:extLst>
          </p:cNvPr>
          <p:cNvSpPr/>
          <p:nvPr/>
        </p:nvSpPr>
        <p:spPr>
          <a:xfrm rot="16200000">
            <a:off x="3039133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902DD1-3558-4BAB-B1AC-314FC7715F72}"/>
              </a:ext>
            </a:extLst>
          </p:cNvPr>
          <p:cNvSpPr/>
          <p:nvPr/>
        </p:nvSpPr>
        <p:spPr>
          <a:xfrm rot="16200000">
            <a:off x="32805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3466D9-24DF-426D-B4C1-EC8E2DE7B6E8}"/>
              </a:ext>
            </a:extLst>
          </p:cNvPr>
          <p:cNvSpPr/>
          <p:nvPr/>
        </p:nvSpPr>
        <p:spPr>
          <a:xfrm rot="16200000">
            <a:off x="3521937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92DC1A-85B8-4DE4-8F66-B4F52602E931}"/>
              </a:ext>
            </a:extLst>
          </p:cNvPr>
          <p:cNvSpPr/>
          <p:nvPr/>
        </p:nvSpPr>
        <p:spPr>
          <a:xfrm rot="16200000">
            <a:off x="3763339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D46BAC-A056-4423-9F33-544E19113EA6}"/>
              </a:ext>
            </a:extLst>
          </p:cNvPr>
          <p:cNvSpPr/>
          <p:nvPr/>
        </p:nvSpPr>
        <p:spPr>
          <a:xfrm rot="16200000">
            <a:off x="3975492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BFDBA52-BF28-49D4-860E-7B25A0B4B09F}"/>
              </a:ext>
            </a:extLst>
          </p:cNvPr>
          <p:cNvSpPr/>
          <p:nvPr/>
        </p:nvSpPr>
        <p:spPr>
          <a:xfrm rot="16200000">
            <a:off x="5216835" y="186020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3968A8-B66C-491C-A6B8-1AADC5BE1D6B}"/>
              </a:ext>
            </a:extLst>
          </p:cNvPr>
          <p:cNvSpPr/>
          <p:nvPr/>
        </p:nvSpPr>
        <p:spPr>
          <a:xfrm rot="16200000">
            <a:off x="5458237" y="1860199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2A901B-A1A5-422A-860A-2FCF54DDAE1E}"/>
              </a:ext>
            </a:extLst>
          </p:cNvPr>
          <p:cNvSpPr/>
          <p:nvPr/>
        </p:nvSpPr>
        <p:spPr>
          <a:xfrm rot="16200000">
            <a:off x="5699639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E78173F-D0AC-4BE8-AFDF-FE288819C7DB}"/>
              </a:ext>
            </a:extLst>
          </p:cNvPr>
          <p:cNvSpPr/>
          <p:nvPr/>
        </p:nvSpPr>
        <p:spPr>
          <a:xfrm rot="16200000">
            <a:off x="5941041" y="1860193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CBC68F-B236-462D-8275-ABBD86C62296}"/>
              </a:ext>
            </a:extLst>
          </p:cNvPr>
          <p:cNvSpPr/>
          <p:nvPr/>
        </p:nvSpPr>
        <p:spPr>
          <a:xfrm rot="16200000">
            <a:off x="6182443" y="186019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2FD5F19-2D73-4CD5-9374-AE2F97D6FC52}"/>
              </a:ext>
            </a:extLst>
          </p:cNvPr>
          <p:cNvSpPr/>
          <p:nvPr/>
        </p:nvSpPr>
        <p:spPr>
          <a:xfrm rot="16200000">
            <a:off x="6423845" y="1860193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61F436-631E-45A0-88C9-93FEFCF1DC93}"/>
              </a:ext>
            </a:extLst>
          </p:cNvPr>
          <p:cNvSpPr/>
          <p:nvPr/>
        </p:nvSpPr>
        <p:spPr>
          <a:xfrm rot="16200000">
            <a:off x="6665247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9F0E16-DAB1-4E05-B280-A5BF98AEACC4}"/>
              </a:ext>
            </a:extLst>
          </p:cNvPr>
          <p:cNvSpPr/>
          <p:nvPr/>
        </p:nvSpPr>
        <p:spPr>
          <a:xfrm rot="16200000">
            <a:off x="6877400" y="1852469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0077A9-561C-4E86-8235-04745193F757}"/>
              </a:ext>
            </a:extLst>
          </p:cNvPr>
          <p:cNvSpPr txBox="1"/>
          <p:nvPr/>
        </p:nvSpPr>
        <p:spPr>
          <a:xfrm>
            <a:off x="2806730" y="282464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Randomly Split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FC0DF4-3E06-4D8E-B07E-7AF540C43F79}"/>
              </a:ext>
            </a:extLst>
          </p:cNvPr>
          <p:cNvSpPr txBox="1"/>
          <p:nvPr/>
        </p:nvSpPr>
        <p:spPr>
          <a:xfrm>
            <a:off x="6387791" y="821378"/>
            <a:ext cx="9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Set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F6D65AE-CC97-4CA7-A8F9-C28B4FE325D1}"/>
              </a:ext>
            </a:extLst>
          </p:cNvPr>
          <p:cNvSpPr/>
          <p:nvPr/>
        </p:nvSpPr>
        <p:spPr>
          <a:xfrm rot="16200000">
            <a:off x="4204695" y="1858386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A2B59B-A6A0-479F-9602-B10E8CD750AB}"/>
              </a:ext>
            </a:extLst>
          </p:cNvPr>
          <p:cNvSpPr/>
          <p:nvPr/>
        </p:nvSpPr>
        <p:spPr>
          <a:xfrm rot="16200000">
            <a:off x="4432635" y="186611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59E7BA-A084-4647-AFFB-EDB5C6A3FA66}"/>
              </a:ext>
            </a:extLst>
          </p:cNvPr>
          <p:cNvSpPr/>
          <p:nvPr/>
        </p:nvSpPr>
        <p:spPr>
          <a:xfrm rot="16200000">
            <a:off x="-71096" y="1873842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6CD3BB-72A9-42AD-9E25-A72D7F299A69}"/>
              </a:ext>
            </a:extLst>
          </p:cNvPr>
          <p:cNvSpPr/>
          <p:nvPr/>
        </p:nvSpPr>
        <p:spPr>
          <a:xfrm rot="16200000">
            <a:off x="170306" y="187384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34AFA-024B-43B4-B258-50B25BD40414}"/>
              </a:ext>
            </a:extLst>
          </p:cNvPr>
          <p:cNvSpPr/>
          <p:nvPr/>
        </p:nvSpPr>
        <p:spPr>
          <a:xfrm rot="16200000">
            <a:off x="-104135" y="4243336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270993-0F77-4391-AC17-156BCD84E9A3}"/>
              </a:ext>
            </a:extLst>
          </p:cNvPr>
          <p:cNvSpPr/>
          <p:nvPr/>
        </p:nvSpPr>
        <p:spPr>
          <a:xfrm rot="16200000">
            <a:off x="137267" y="42433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5DD649-03C6-4CAD-93A4-9EC0E1D79F4E}"/>
              </a:ext>
            </a:extLst>
          </p:cNvPr>
          <p:cNvSpPr/>
          <p:nvPr/>
        </p:nvSpPr>
        <p:spPr>
          <a:xfrm rot="16200000">
            <a:off x="378669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AEFCEB-DFC6-4381-9B53-98111B5B8556}"/>
              </a:ext>
            </a:extLst>
          </p:cNvPr>
          <p:cNvSpPr/>
          <p:nvPr/>
        </p:nvSpPr>
        <p:spPr>
          <a:xfrm rot="16200000">
            <a:off x="620071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01CAA4-BC32-4986-B7D3-50C8368648F4}"/>
              </a:ext>
            </a:extLst>
          </p:cNvPr>
          <p:cNvSpPr/>
          <p:nvPr/>
        </p:nvSpPr>
        <p:spPr>
          <a:xfrm rot="16200000">
            <a:off x="861473" y="4243331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5621FF2-0BF2-401E-90E8-F33C94EE0729}"/>
              </a:ext>
            </a:extLst>
          </p:cNvPr>
          <p:cNvSpPr/>
          <p:nvPr/>
        </p:nvSpPr>
        <p:spPr>
          <a:xfrm rot="16200000">
            <a:off x="1102875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AA5C86-73D0-44DD-B069-4373CB641335}"/>
              </a:ext>
            </a:extLst>
          </p:cNvPr>
          <p:cNvSpPr/>
          <p:nvPr/>
        </p:nvSpPr>
        <p:spPr>
          <a:xfrm rot="16200000">
            <a:off x="1344277" y="424332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A2A84F-3915-4DCE-87B2-177FB5F4DF9B}"/>
              </a:ext>
            </a:extLst>
          </p:cNvPr>
          <p:cNvSpPr/>
          <p:nvPr/>
        </p:nvSpPr>
        <p:spPr>
          <a:xfrm rot="16200000">
            <a:off x="-588191" y="423947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A779188-277D-4508-9CB6-366313BA19E4}"/>
              </a:ext>
            </a:extLst>
          </p:cNvPr>
          <p:cNvSpPr/>
          <p:nvPr/>
        </p:nvSpPr>
        <p:spPr>
          <a:xfrm rot="16200000">
            <a:off x="-346789" y="4239468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4A47BCE-6D4B-46DA-8C15-8E1403615BEA}"/>
              </a:ext>
            </a:extLst>
          </p:cNvPr>
          <p:cNvSpPr/>
          <p:nvPr/>
        </p:nvSpPr>
        <p:spPr>
          <a:xfrm rot="16200000">
            <a:off x="4489425" y="427267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D00FC9-D79F-40F6-86E0-285A021CAE06}"/>
              </a:ext>
            </a:extLst>
          </p:cNvPr>
          <p:cNvSpPr/>
          <p:nvPr/>
        </p:nvSpPr>
        <p:spPr>
          <a:xfrm rot="16200000">
            <a:off x="4730827" y="4276534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3B1E0EA-B956-4846-8BD5-5A79C83327AD}"/>
              </a:ext>
            </a:extLst>
          </p:cNvPr>
          <p:cNvSpPr/>
          <p:nvPr/>
        </p:nvSpPr>
        <p:spPr>
          <a:xfrm rot="16200000">
            <a:off x="4972229" y="4268810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F8F6CE3-0463-4546-8508-EF0998903EB5}"/>
              </a:ext>
            </a:extLst>
          </p:cNvPr>
          <p:cNvSpPr/>
          <p:nvPr/>
        </p:nvSpPr>
        <p:spPr>
          <a:xfrm rot="16200000">
            <a:off x="5213631" y="4264947"/>
            <a:ext cx="1631290" cy="241402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5BB63B-CF0B-4720-AEA0-2C0ED53C5B68}"/>
              </a:ext>
            </a:extLst>
          </p:cNvPr>
          <p:cNvSpPr/>
          <p:nvPr/>
        </p:nvSpPr>
        <p:spPr>
          <a:xfrm rot="16200000">
            <a:off x="5451445" y="4264950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1BB2B2-E7CF-45CE-B86D-C4408C964C35}"/>
              </a:ext>
            </a:extLst>
          </p:cNvPr>
          <p:cNvSpPr/>
          <p:nvPr/>
        </p:nvSpPr>
        <p:spPr>
          <a:xfrm rot="16200000">
            <a:off x="5667185" y="4264941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B4FB4EA-0855-45F8-9C90-A00CD532BD0B}"/>
              </a:ext>
            </a:extLst>
          </p:cNvPr>
          <p:cNvSpPr/>
          <p:nvPr/>
        </p:nvSpPr>
        <p:spPr>
          <a:xfrm rot="16200000">
            <a:off x="5908588" y="4272674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5AE2D7A-E5CD-4164-BCB8-B80FB61CB065}"/>
              </a:ext>
            </a:extLst>
          </p:cNvPr>
          <p:cNvSpPr/>
          <p:nvPr/>
        </p:nvSpPr>
        <p:spPr>
          <a:xfrm rot="16200000">
            <a:off x="1573441" y="4239465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4B1523A-28AA-40FE-98CE-04441ECC850D}"/>
              </a:ext>
            </a:extLst>
          </p:cNvPr>
          <p:cNvSpPr/>
          <p:nvPr/>
        </p:nvSpPr>
        <p:spPr>
          <a:xfrm rot="16200000">
            <a:off x="1814843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371C02-DF2E-404C-83F3-3FDFE245C3A9}"/>
              </a:ext>
            </a:extLst>
          </p:cNvPr>
          <p:cNvSpPr/>
          <p:nvPr/>
        </p:nvSpPr>
        <p:spPr>
          <a:xfrm rot="16200000">
            <a:off x="2056245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8093EE5-DC4E-4901-84EA-69AA04FBB0A9}"/>
              </a:ext>
            </a:extLst>
          </p:cNvPr>
          <p:cNvSpPr/>
          <p:nvPr/>
        </p:nvSpPr>
        <p:spPr>
          <a:xfrm rot="16200000">
            <a:off x="2297647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F72444-B5F5-49F5-9872-A00CC41B4058}"/>
              </a:ext>
            </a:extLst>
          </p:cNvPr>
          <p:cNvSpPr/>
          <p:nvPr/>
        </p:nvSpPr>
        <p:spPr>
          <a:xfrm rot="16200000">
            <a:off x="2539048" y="4239462"/>
            <a:ext cx="1631290" cy="241402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852978-EC34-41C8-8A9B-1FD55956587A}"/>
              </a:ext>
            </a:extLst>
          </p:cNvPr>
          <p:cNvSpPr txBox="1"/>
          <p:nvPr/>
        </p:nvSpPr>
        <p:spPr>
          <a:xfrm>
            <a:off x="5250881" y="2947893"/>
            <a:ext cx="147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Validation Set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61B04CA-46C4-4B16-9476-C1B0A6B70906}"/>
              </a:ext>
            </a:extLst>
          </p:cNvPr>
          <p:cNvSpPr txBox="1"/>
          <p:nvPr/>
        </p:nvSpPr>
        <p:spPr>
          <a:xfrm>
            <a:off x="836368" y="2940278"/>
            <a:ext cx="1922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Actual Training Set</a:t>
            </a:r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5D7EAF15-45CF-4857-9504-63F20E964BAA}"/>
              </a:ext>
            </a:extLst>
          </p:cNvPr>
          <p:cNvSpPr/>
          <p:nvPr/>
        </p:nvSpPr>
        <p:spPr>
          <a:xfrm rot="431953">
            <a:off x="3590042" y="3231121"/>
            <a:ext cx="1977885" cy="17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B430A5F6-6F0F-4DA9-AEB6-ABE3932C3EA8}"/>
              </a:ext>
            </a:extLst>
          </p:cNvPr>
          <p:cNvSpPr/>
          <p:nvPr/>
        </p:nvSpPr>
        <p:spPr>
          <a:xfrm rot="10299943">
            <a:off x="1874368" y="3240842"/>
            <a:ext cx="1720074" cy="152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EA80EA8-95D5-481B-B3C5-752DDFE7E992}"/>
              </a:ext>
            </a:extLst>
          </p:cNvPr>
          <p:cNvSpPr txBox="1"/>
          <p:nvPr/>
        </p:nvSpPr>
        <p:spPr>
          <a:xfrm>
            <a:off x="1006242" y="821378"/>
            <a:ext cx="4182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Training Set (assuming bin. class. problem)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FDB9F465-2222-4DF1-9FE2-FBC31D00B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998" y="4951717"/>
            <a:ext cx="1010687" cy="965223"/>
          </a:xfrm>
          <a:prstGeom prst="rect">
            <a:avLst/>
          </a:prstGeom>
        </p:spPr>
      </p:pic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9B43D40C-C2C7-45AB-BE24-1DF81BA4215C}"/>
              </a:ext>
            </a:extLst>
          </p:cNvPr>
          <p:cNvSpPr/>
          <p:nvPr/>
        </p:nvSpPr>
        <p:spPr>
          <a:xfrm>
            <a:off x="7392367" y="3059390"/>
            <a:ext cx="4553386" cy="1832306"/>
          </a:xfrm>
          <a:prstGeom prst="wedgeRectCallout">
            <a:avLst>
              <a:gd name="adj1" fmla="val 38783"/>
              <a:gd name="adj2" fmla="val 6330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Randomly split the original training data into actual training set and validation set. Using the actual training set, t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rain several times, each time using a different value of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. Pick the </a:t>
            </a:r>
            <a:r>
              <a:rPr lang="en-IN" sz="20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best accuracy on the validation set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6" name="Picture 2">
            <a:extLst>
              <a:ext uri="{FF2B5EF4-FFF2-40B4-BE49-F238E27FC236}">
                <a16:creationId xmlns:a16="http://schemas.microsoft.com/office/drawing/2014/main" id="{A9D97907-DB64-4F92-8064-34F53E665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990" y="5411576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D4322F1D-7EEE-4AB1-A44A-3AE231E47CD6}"/>
              </a:ext>
            </a:extLst>
          </p:cNvPr>
          <p:cNvSpPr/>
          <p:nvPr/>
        </p:nvSpPr>
        <p:spPr>
          <a:xfrm>
            <a:off x="382669" y="5326094"/>
            <a:ext cx="2297471" cy="1238251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if the random split is unlucky (i.e., validation data is not like test data)?</a:t>
            </a:r>
          </a:p>
        </p:txBody>
      </p: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8701ABC5-AE7F-45BB-B542-88204E3DF7D7}"/>
              </a:ext>
            </a:extLst>
          </p:cNvPr>
          <p:cNvSpPr/>
          <p:nvPr/>
        </p:nvSpPr>
        <p:spPr>
          <a:xfrm>
            <a:off x="5987557" y="5326094"/>
            <a:ext cx="5241882" cy="1238250"/>
          </a:xfrm>
          <a:prstGeom prst="wedgeRectCallout">
            <a:avLst>
              <a:gd name="adj1" fmla="val 51522"/>
              <a:gd name="adj2" fmla="val -6397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fear an unlucky split, try multiple splits. Pick the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value that gives the </a:t>
            </a:r>
            <a:r>
              <a:rPr lang="en-IN" sz="2000" b="0" dirty="0">
                <a:solidFill>
                  <a:srgbClr val="FF0000"/>
                </a:solidFill>
                <a:latin typeface="Abadi Extra Light" panose="020B0204020104020204" pitchFamily="34" charset="0"/>
              </a:rPr>
              <a:t>best average CV accuracy across all such splits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.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If you are using N splits, this is called N–fold cross validation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E2E2F65-EBB2-4C93-B034-31A3E57B8E8F}"/>
              </a:ext>
            </a:extLst>
          </p:cNvPr>
          <p:cNvSpPr txBox="1"/>
          <p:nvPr/>
        </p:nvSpPr>
        <p:spPr>
          <a:xfrm>
            <a:off x="4875810" y="161949"/>
            <a:ext cx="369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No peeking while building the model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C57D84C-32C7-4252-B3D2-44AD804F2A59}"/>
              </a:ext>
            </a:extLst>
          </p:cNvPr>
          <p:cNvCxnSpPr>
            <a:cxnSpLocks/>
          </p:cNvCxnSpPr>
          <p:nvPr/>
        </p:nvCxnSpPr>
        <p:spPr>
          <a:xfrm>
            <a:off x="6829909" y="550189"/>
            <a:ext cx="10762" cy="308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68450B0-1B18-4D91-A226-AF7D28692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556" y="562085"/>
            <a:ext cx="1010687" cy="965223"/>
          </a:xfrm>
          <a:prstGeom prst="rect">
            <a:avLst/>
          </a:prstGeom>
        </p:spPr>
      </p:pic>
      <p:sp>
        <p:nvSpPr>
          <p:cNvPr id="107" name="Speech Bubble: Rectangle 106">
            <a:extLst>
              <a:ext uri="{FF2B5EF4-FFF2-40B4-BE49-F238E27FC236}">
                <a16:creationId xmlns:a16="http://schemas.microsoft.com/office/drawing/2014/main" id="{AD5B1CC9-2940-44F9-BB8A-B8167A7876AE}"/>
              </a:ext>
            </a:extLst>
          </p:cNvPr>
          <p:cNvSpPr/>
          <p:nvPr/>
        </p:nvSpPr>
        <p:spPr>
          <a:xfrm>
            <a:off x="8023859" y="968118"/>
            <a:ext cx="3060239" cy="1972159"/>
          </a:xfrm>
          <a:prstGeom prst="wedgeRectCallout">
            <a:avLst>
              <a:gd name="adj1" fmla="val 60441"/>
              <a:gd name="adj2" fmla="val -48082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Note: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Not just </a:t>
            </a:r>
            <a:r>
              <a:rPr lang="en-IN" sz="16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h.p.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selection; we can also use CV to pick the best ML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model (Model Selection) </a:t>
            </a:r>
            <a:r>
              <a:rPr lang="en-IN" sz="16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from a set of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different ML models (e.g., say we have to pick between two models we may have trained -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LwP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nearest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. Can use CV to choose the better one.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4A5D2F-A3D3-49F2-868C-1189C2172173}"/>
              </a:ext>
            </a:extLst>
          </p:cNvPr>
          <p:cNvSpPr txBox="1"/>
          <p:nvPr/>
        </p:nvSpPr>
        <p:spPr>
          <a:xfrm>
            <a:off x="2077977" y="184062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207FCB9-CD3C-40B1-9DE3-DCCA8EC4AA73}"/>
              </a:ext>
            </a:extLst>
          </p:cNvPr>
          <p:cNvSpPr txBox="1"/>
          <p:nvPr/>
        </p:nvSpPr>
        <p:spPr>
          <a:xfrm>
            <a:off x="3933991" y="1847640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Class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25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7" grpId="0" animBg="1"/>
      <p:bldP spid="58" grpId="0" animBg="1"/>
      <p:bldP spid="59" grpId="0" animBg="1"/>
      <p:bldP spid="8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1" grpId="0" animBg="1"/>
      <p:bldP spid="92" grpId="0" animBg="1"/>
      <p:bldP spid="93" grpId="0"/>
      <p:bldP spid="95" grpId="0" animBg="1"/>
      <p:bldP spid="97" grpId="0" animBg="1"/>
      <p:bldP spid="98" grpId="0" animBg="1"/>
      <p:bldP spid="90" grpId="0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9" name="Title 1">
            <a:extLst>
              <a:ext uri="{FF2B5EF4-FFF2-40B4-BE49-F238E27FC236}">
                <a16:creationId xmlns:a16="http://schemas.microsoft.com/office/drawing/2014/main" id="{80D1A512-8D44-4B99-9CB8-5FE7932D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9" y="136467"/>
            <a:ext cx="10515600" cy="6519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Multi-fold Cross Validation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CF06654-13F6-4554-B78D-6987A16F9181}"/>
              </a:ext>
            </a:extLst>
          </p:cNvPr>
          <p:cNvGrpSpPr/>
          <p:nvPr/>
        </p:nvGrpSpPr>
        <p:grpSpPr>
          <a:xfrm>
            <a:off x="451156" y="1636383"/>
            <a:ext cx="1687398" cy="4191601"/>
            <a:chOff x="797997" y="1196922"/>
            <a:chExt cx="1687398" cy="4191601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A5AC4C7-C91B-4509-98A8-CDEECDF2BC11}"/>
                </a:ext>
              </a:extLst>
            </p:cNvPr>
            <p:cNvSpPr/>
            <p:nvPr/>
          </p:nvSpPr>
          <p:spPr>
            <a:xfrm>
              <a:off x="797997" y="1196922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3D7782C-06EF-46DF-A8AD-069B24BDEFFA}"/>
                </a:ext>
              </a:extLst>
            </p:cNvPr>
            <p:cNvSpPr/>
            <p:nvPr/>
          </p:nvSpPr>
          <p:spPr>
            <a:xfrm>
              <a:off x="797997" y="1432592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488D1E0-45F0-4715-836D-CDD2513C64A0}"/>
                </a:ext>
              </a:extLst>
            </p:cNvPr>
            <p:cNvSpPr/>
            <p:nvPr/>
          </p:nvSpPr>
          <p:spPr>
            <a:xfrm>
              <a:off x="797997" y="1668262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E99BF1D5-C0F0-44CF-BB00-38EA25E759E5}"/>
                </a:ext>
              </a:extLst>
            </p:cNvPr>
            <p:cNvSpPr/>
            <p:nvPr/>
          </p:nvSpPr>
          <p:spPr>
            <a:xfrm>
              <a:off x="797997" y="1888495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0B35AA5-48BE-4999-923C-8808DA15CC41}"/>
                </a:ext>
              </a:extLst>
            </p:cNvPr>
            <p:cNvSpPr/>
            <p:nvPr/>
          </p:nvSpPr>
          <p:spPr>
            <a:xfrm>
              <a:off x="797997" y="2124165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2BD9237-0B27-4AC2-932B-2595FFA4A263}"/>
                </a:ext>
              </a:extLst>
            </p:cNvPr>
            <p:cNvSpPr/>
            <p:nvPr/>
          </p:nvSpPr>
          <p:spPr>
            <a:xfrm>
              <a:off x="797997" y="2359835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1DAE701-A310-48F0-B1E7-E6058515E296}"/>
                </a:ext>
              </a:extLst>
            </p:cNvPr>
            <p:cNvSpPr/>
            <p:nvPr/>
          </p:nvSpPr>
          <p:spPr>
            <a:xfrm>
              <a:off x="797997" y="2595505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A636B33-0230-496F-A4D9-11B101F5AEF1}"/>
                </a:ext>
              </a:extLst>
            </p:cNvPr>
            <p:cNvSpPr/>
            <p:nvPr/>
          </p:nvSpPr>
          <p:spPr>
            <a:xfrm>
              <a:off x="797997" y="2831175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BC3B704-9D45-4910-95FC-58D65CF158E2}"/>
                </a:ext>
              </a:extLst>
            </p:cNvPr>
            <p:cNvSpPr/>
            <p:nvPr/>
          </p:nvSpPr>
          <p:spPr>
            <a:xfrm>
              <a:off x="797997" y="3066845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B1B3BA4-705E-43FF-AC19-6688F47845F7}"/>
                </a:ext>
              </a:extLst>
            </p:cNvPr>
            <p:cNvSpPr/>
            <p:nvPr/>
          </p:nvSpPr>
          <p:spPr>
            <a:xfrm>
              <a:off x="797997" y="3287078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8633D49-4792-4710-95FB-C44E144F7786}"/>
                </a:ext>
              </a:extLst>
            </p:cNvPr>
            <p:cNvSpPr/>
            <p:nvPr/>
          </p:nvSpPr>
          <p:spPr>
            <a:xfrm>
              <a:off x="797997" y="3522748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28B9DFE-7534-4F67-B200-AF7149876E35}"/>
                </a:ext>
              </a:extLst>
            </p:cNvPr>
            <p:cNvSpPr/>
            <p:nvPr/>
          </p:nvSpPr>
          <p:spPr>
            <a:xfrm>
              <a:off x="797997" y="3758418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2D820FA-C3AC-4159-AAB5-9537D5C76FB6}"/>
                </a:ext>
              </a:extLst>
            </p:cNvPr>
            <p:cNvSpPr/>
            <p:nvPr/>
          </p:nvSpPr>
          <p:spPr>
            <a:xfrm>
              <a:off x="797997" y="3989940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1395FE8-D131-41C5-9BBE-348008ED256D}"/>
                </a:ext>
              </a:extLst>
            </p:cNvPr>
            <p:cNvSpPr/>
            <p:nvPr/>
          </p:nvSpPr>
          <p:spPr>
            <a:xfrm>
              <a:off x="797997" y="4225610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5CBE61F-A081-4029-A91E-C3842E9B15AB}"/>
                </a:ext>
              </a:extLst>
            </p:cNvPr>
            <p:cNvSpPr/>
            <p:nvPr/>
          </p:nvSpPr>
          <p:spPr>
            <a:xfrm>
              <a:off x="797997" y="4461280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A403C49-6C8E-4010-931B-D1AF9F9F3CA3}"/>
                </a:ext>
              </a:extLst>
            </p:cNvPr>
            <p:cNvSpPr/>
            <p:nvPr/>
          </p:nvSpPr>
          <p:spPr>
            <a:xfrm>
              <a:off x="797997" y="4681513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87D42D3-1664-444B-B5C6-CB9074C559B9}"/>
                </a:ext>
              </a:extLst>
            </p:cNvPr>
            <p:cNvSpPr/>
            <p:nvPr/>
          </p:nvSpPr>
          <p:spPr>
            <a:xfrm>
              <a:off x="797997" y="4917183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6F0EBC-4850-4037-A302-6FA95D3F25B3}"/>
                </a:ext>
              </a:extLst>
            </p:cNvPr>
            <p:cNvSpPr/>
            <p:nvPr/>
          </p:nvSpPr>
          <p:spPr>
            <a:xfrm>
              <a:off x="797997" y="5152853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3270607-E738-438C-904D-6EC2AEC4CE4B}"/>
              </a:ext>
            </a:extLst>
          </p:cNvPr>
          <p:cNvGrpSpPr/>
          <p:nvPr/>
        </p:nvGrpSpPr>
        <p:grpSpPr>
          <a:xfrm>
            <a:off x="451156" y="1636383"/>
            <a:ext cx="1687398" cy="4191601"/>
            <a:chOff x="797997" y="1196922"/>
            <a:chExt cx="1687398" cy="419160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3205CE0-B17A-4001-9C5C-CC6068A99051}"/>
                </a:ext>
              </a:extLst>
            </p:cNvPr>
            <p:cNvSpPr/>
            <p:nvPr/>
          </p:nvSpPr>
          <p:spPr>
            <a:xfrm>
              <a:off x="797997" y="1196922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AF06619-4EBF-4180-8B67-3D53BA94AC7E}"/>
                </a:ext>
              </a:extLst>
            </p:cNvPr>
            <p:cNvSpPr/>
            <p:nvPr/>
          </p:nvSpPr>
          <p:spPr>
            <a:xfrm>
              <a:off x="797997" y="1432592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AF85CE-6865-4006-84AB-6F9E6718F521}"/>
                </a:ext>
              </a:extLst>
            </p:cNvPr>
            <p:cNvSpPr/>
            <p:nvPr/>
          </p:nvSpPr>
          <p:spPr>
            <a:xfrm>
              <a:off x="797997" y="1668262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93D4F72-2680-45E8-9975-9765DF706878}"/>
                </a:ext>
              </a:extLst>
            </p:cNvPr>
            <p:cNvSpPr/>
            <p:nvPr/>
          </p:nvSpPr>
          <p:spPr>
            <a:xfrm>
              <a:off x="797997" y="1888495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26AE1E17-A2DF-4802-BB6F-788DDB33630F}"/>
                </a:ext>
              </a:extLst>
            </p:cNvPr>
            <p:cNvSpPr/>
            <p:nvPr/>
          </p:nvSpPr>
          <p:spPr>
            <a:xfrm>
              <a:off x="797997" y="2124165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032F1FF-E8FC-427D-B09A-0D48381334EA}"/>
                </a:ext>
              </a:extLst>
            </p:cNvPr>
            <p:cNvSpPr/>
            <p:nvPr/>
          </p:nvSpPr>
          <p:spPr>
            <a:xfrm>
              <a:off x="797997" y="2359835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3DA2A48-14AD-43D5-A900-94A805F84096}"/>
                </a:ext>
              </a:extLst>
            </p:cNvPr>
            <p:cNvSpPr/>
            <p:nvPr/>
          </p:nvSpPr>
          <p:spPr>
            <a:xfrm>
              <a:off x="797997" y="2595505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7D5F1F4-7A9E-4E15-90A6-66C30C3FC74C}"/>
                </a:ext>
              </a:extLst>
            </p:cNvPr>
            <p:cNvSpPr/>
            <p:nvPr/>
          </p:nvSpPr>
          <p:spPr>
            <a:xfrm>
              <a:off x="797997" y="2831175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6272B43-C9DB-4088-9ACF-23A08B90CC2A}"/>
                </a:ext>
              </a:extLst>
            </p:cNvPr>
            <p:cNvSpPr/>
            <p:nvPr/>
          </p:nvSpPr>
          <p:spPr>
            <a:xfrm>
              <a:off x="797997" y="3066845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74F835D-B9D3-4AE1-9736-B1F7DCC338F2}"/>
                </a:ext>
              </a:extLst>
            </p:cNvPr>
            <p:cNvSpPr/>
            <p:nvPr/>
          </p:nvSpPr>
          <p:spPr>
            <a:xfrm>
              <a:off x="797997" y="3287078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B4B43ED-DF73-4C05-9C87-80987B2B1833}"/>
                </a:ext>
              </a:extLst>
            </p:cNvPr>
            <p:cNvSpPr/>
            <p:nvPr/>
          </p:nvSpPr>
          <p:spPr>
            <a:xfrm>
              <a:off x="797997" y="3522748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E13CB82-0052-4873-B1FF-81B8FCD578EA}"/>
                </a:ext>
              </a:extLst>
            </p:cNvPr>
            <p:cNvSpPr/>
            <p:nvPr/>
          </p:nvSpPr>
          <p:spPr>
            <a:xfrm>
              <a:off x="797997" y="3758418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DF079EE-9D92-4814-9934-672A50584774}"/>
                </a:ext>
              </a:extLst>
            </p:cNvPr>
            <p:cNvSpPr/>
            <p:nvPr/>
          </p:nvSpPr>
          <p:spPr>
            <a:xfrm>
              <a:off x="797997" y="3989940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C7B0142-DA39-41B6-A8CE-25A0EE23853B}"/>
                </a:ext>
              </a:extLst>
            </p:cNvPr>
            <p:cNvSpPr/>
            <p:nvPr/>
          </p:nvSpPr>
          <p:spPr>
            <a:xfrm>
              <a:off x="797997" y="4225610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F9300D9-A938-4F7B-9974-E9027345858C}"/>
                </a:ext>
              </a:extLst>
            </p:cNvPr>
            <p:cNvSpPr/>
            <p:nvPr/>
          </p:nvSpPr>
          <p:spPr>
            <a:xfrm>
              <a:off x="797997" y="4461280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0BAAEF-D5C2-4F2F-94C9-AC831B638A52}"/>
                </a:ext>
              </a:extLst>
            </p:cNvPr>
            <p:cNvSpPr/>
            <p:nvPr/>
          </p:nvSpPr>
          <p:spPr>
            <a:xfrm>
              <a:off x="797997" y="4681513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C79556E-E764-4176-B886-C19D17E18FC7}"/>
                </a:ext>
              </a:extLst>
            </p:cNvPr>
            <p:cNvSpPr/>
            <p:nvPr/>
          </p:nvSpPr>
          <p:spPr>
            <a:xfrm>
              <a:off x="797997" y="4917183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60D5E80-E9E3-44E7-9424-4F42D3939C41}"/>
                </a:ext>
              </a:extLst>
            </p:cNvPr>
            <p:cNvSpPr/>
            <p:nvPr/>
          </p:nvSpPr>
          <p:spPr>
            <a:xfrm>
              <a:off x="797997" y="5152853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EE63A7F-0771-4246-8815-9610ABCC84A0}"/>
              </a:ext>
            </a:extLst>
          </p:cNvPr>
          <p:cNvGrpSpPr/>
          <p:nvPr/>
        </p:nvGrpSpPr>
        <p:grpSpPr>
          <a:xfrm>
            <a:off x="479434" y="1636383"/>
            <a:ext cx="1687398" cy="1398583"/>
            <a:chOff x="797997" y="1333200"/>
            <a:chExt cx="1687398" cy="1398583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35F9D44-F8E5-405F-8FDB-4D3C285CAADA}"/>
                </a:ext>
              </a:extLst>
            </p:cNvPr>
            <p:cNvSpPr/>
            <p:nvPr/>
          </p:nvSpPr>
          <p:spPr>
            <a:xfrm>
              <a:off x="797997" y="1333200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348031A-B4A2-4E03-9E3C-59047DBE171B}"/>
                </a:ext>
              </a:extLst>
            </p:cNvPr>
            <p:cNvSpPr/>
            <p:nvPr/>
          </p:nvSpPr>
          <p:spPr>
            <a:xfrm>
              <a:off x="797997" y="1568870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32505BC-FD97-461B-96F9-209B8B139BD4}"/>
                </a:ext>
              </a:extLst>
            </p:cNvPr>
            <p:cNvSpPr/>
            <p:nvPr/>
          </p:nvSpPr>
          <p:spPr>
            <a:xfrm>
              <a:off x="797997" y="1804540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6510424-AED3-41CE-8AE6-693F43D61F4B}"/>
                </a:ext>
              </a:extLst>
            </p:cNvPr>
            <p:cNvSpPr/>
            <p:nvPr/>
          </p:nvSpPr>
          <p:spPr>
            <a:xfrm>
              <a:off x="797997" y="2024773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0FA9224-555D-4EC6-AE34-3D1D2BAAC253}"/>
                </a:ext>
              </a:extLst>
            </p:cNvPr>
            <p:cNvSpPr/>
            <p:nvPr/>
          </p:nvSpPr>
          <p:spPr>
            <a:xfrm>
              <a:off x="797997" y="2260443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492B695-1064-47EF-93E6-62042A219368}"/>
                </a:ext>
              </a:extLst>
            </p:cNvPr>
            <p:cNvSpPr/>
            <p:nvPr/>
          </p:nvSpPr>
          <p:spPr>
            <a:xfrm>
              <a:off x="797997" y="2496113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BCE02D5-A1BB-4891-868B-A376D18A1EC3}"/>
              </a:ext>
            </a:extLst>
          </p:cNvPr>
          <p:cNvGrpSpPr/>
          <p:nvPr/>
        </p:nvGrpSpPr>
        <p:grpSpPr>
          <a:xfrm>
            <a:off x="479434" y="3034966"/>
            <a:ext cx="1687398" cy="1398583"/>
            <a:chOff x="797997" y="2731783"/>
            <a:chExt cx="1687398" cy="1398583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95930A4-8F49-430E-ACFC-28B33E3F1DD0}"/>
                </a:ext>
              </a:extLst>
            </p:cNvPr>
            <p:cNvSpPr/>
            <p:nvPr/>
          </p:nvSpPr>
          <p:spPr>
            <a:xfrm>
              <a:off x="797997" y="2731783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146DF0A7-17A8-406A-80DD-F8CB08A06B0A}"/>
                </a:ext>
              </a:extLst>
            </p:cNvPr>
            <p:cNvSpPr/>
            <p:nvPr/>
          </p:nvSpPr>
          <p:spPr>
            <a:xfrm>
              <a:off x="797997" y="2967453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D4FA8B0-B9BE-4BE9-82F0-F18A4F576255}"/>
                </a:ext>
              </a:extLst>
            </p:cNvPr>
            <p:cNvSpPr/>
            <p:nvPr/>
          </p:nvSpPr>
          <p:spPr>
            <a:xfrm>
              <a:off x="797997" y="3203123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DDA8991-B363-4632-A7BD-9B3E82C7FF2B}"/>
                </a:ext>
              </a:extLst>
            </p:cNvPr>
            <p:cNvSpPr/>
            <p:nvPr/>
          </p:nvSpPr>
          <p:spPr>
            <a:xfrm>
              <a:off x="797997" y="3423356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549B0DD-3B1C-4176-95AC-41C1039C829F}"/>
                </a:ext>
              </a:extLst>
            </p:cNvPr>
            <p:cNvSpPr/>
            <p:nvPr/>
          </p:nvSpPr>
          <p:spPr>
            <a:xfrm>
              <a:off x="797997" y="3659026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8CB83A6-232B-4FDE-AB97-884BC78A2919}"/>
                </a:ext>
              </a:extLst>
            </p:cNvPr>
            <p:cNvSpPr/>
            <p:nvPr/>
          </p:nvSpPr>
          <p:spPr>
            <a:xfrm>
              <a:off x="797997" y="3894696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DFD8546-B526-4491-86B1-5449D8D0CFAD}"/>
              </a:ext>
            </a:extLst>
          </p:cNvPr>
          <p:cNvGrpSpPr/>
          <p:nvPr/>
        </p:nvGrpSpPr>
        <p:grpSpPr>
          <a:xfrm>
            <a:off x="479434" y="4429401"/>
            <a:ext cx="1687398" cy="1398583"/>
            <a:chOff x="797997" y="4126218"/>
            <a:chExt cx="1687398" cy="1398583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F523F2D-F900-4B83-9BA7-7F40922B2CDE}"/>
                </a:ext>
              </a:extLst>
            </p:cNvPr>
            <p:cNvSpPr/>
            <p:nvPr/>
          </p:nvSpPr>
          <p:spPr>
            <a:xfrm>
              <a:off x="797997" y="4126218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00E7DA7-EA34-4BAE-B231-561874AE3A2D}"/>
                </a:ext>
              </a:extLst>
            </p:cNvPr>
            <p:cNvSpPr/>
            <p:nvPr/>
          </p:nvSpPr>
          <p:spPr>
            <a:xfrm>
              <a:off x="797997" y="4361888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1D7ED13-1781-4489-970B-754733C5A003}"/>
                </a:ext>
              </a:extLst>
            </p:cNvPr>
            <p:cNvSpPr/>
            <p:nvPr/>
          </p:nvSpPr>
          <p:spPr>
            <a:xfrm>
              <a:off x="797997" y="4597558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CADF0C7-A4FB-4A2A-9043-DD95C2CF3D06}"/>
                </a:ext>
              </a:extLst>
            </p:cNvPr>
            <p:cNvSpPr/>
            <p:nvPr/>
          </p:nvSpPr>
          <p:spPr>
            <a:xfrm>
              <a:off x="797997" y="4817791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F7DA64A-4704-4221-B45F-2C1184E90CC4}"/>
                </a:ext>
              </a:extLst>
            </p:cNvPr>
            <p:cNvSpPr/>
            <p:nvPr/>
          </p:nvSpPr>
          <p:spPr>
            <a:xfrm>
              <a:off x="797997" y="5053461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43849F3-9032-4706-8069-3EE8FEF85E89}"/>
                </a:ext>
              </a:extLst>
            </p:cNvPr>
            <p:cNvSpPr/>
            <p:nvPr/>
          </p:nvSpPr>
          <p:spPr>
            <a:xfrm>
              <a:off x="797997" y="5289131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446DEC-F52C-4E3E-AD8C-30B0BB5E4151}"/>
              </a:ext>
            </a:extLst>
          </p:cNvPr>
          <p:cNvGrpSpPr/>
          <p:nvPr/>
        </p:nvGrpSpPr>
        <p:grpSpPr>
          <a:xfrm>
            <a:off x="465295" y="1636383"/>
            <a:ext cx="1687398" cy="1398583"/>
            <a:chOff x="797997" y="1333200"/>
            <a:chExt cx="1687398" cy="139858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2A0502F-5241-4FA7-B1E8-23CFC6EDCAAC}"/>
                </a:ext>
              </a:extLst>
            </p:cNvPr>
            <p:cNvSpPr/>
            <p:nvPr/>
          </p:nvSpPr>
          <p:spPr>
            <a:xfrm>
              <a:off x="797997" y="1333200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A327EE2-F1D6-4342-B334-C8035B635A02}"/>
                </a:ext>
              </a:extLst>
            </p:cNvPr>
            <p:cNvSpPr/>
            <p:nvPr/>
          </p:nvSpPr>
          <p:spPr>
            <a:xfrm>
              <a:off x="797997" y="1568870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7B0F118-3E28-4CEA-9666-AAAE5BE83DAB}"/>
                </a:ext>
              </a:extLst>
            </p:cNvPr>
            <p:cNvSpPr/>
            <p:nvPr/>
          </p:nvSpPr>
          <p:spPr>
            <a:xfrm>
              <a:off x="797997" y="1804540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D9598B6-7500-45AE-AB65-EE17342F495B}"/>
                </a:ext>
              </a:extLst>
            </p:cNvPr>
            <p:cNvSpPr/>
            <p:nvPr/>
          </p:nvSpPr>
          <p:spPr>
            <a:xfrm>
              <a:off x="797997" y="2024773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607182A-F1B7-4CA2-9E0D-8DFA292CFA58}"/>
                </a:ext>
              </a:extLst>
            </p:cNvPr>
            <p:cNvSpPr/>
            <p:nvPr/>
          </p:nvSpPr>
          <p:spPr>
            <a:xfrm>
              <a:off x="797997" y="2260443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B70F3E2-A34E-4BF2-9256-C3096995FB41}"/>
                </a:ext>
              </a:extLst>
            </p:cNvPr>
            <p:cNvSpPr/>
            <p:nvPr/>
          </p:nvSpPr>
          <p:spPr>
            <a:xfrm>
              <a:off x="797997" y="2496113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0BF99EB-876E-4DC3-8149-3CCEB1DF6385}"/>
              </a:ext>
            </a:extLst>
          </p:cNvPr>
          <p:cNvGrpSpPr/>
          <p:nvPr/>
        </p:nvGrpSpPr>
        <p:grpSpPr>
          <a:xfrm>
            <a:off x="465295" y="3034966"/>
            <a:ext cx="1687398" cy="1398583"/>
            <a:chOff x="797997" y="2731783"/>
            <a:chExt cx="1687398" cy="1398583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A687C28-932B-44AD-98F5-5A0A6A64CDD0}"/>
                </a:ext>
              </a:extLst>
            </p:cNvPr>
            <p:cNvSpPr/>
            <p:nvPr/>
          </p:nvSpPr>
          <p:spPr>
            <a:xfrm>
              <a:off x="797997" y="2731783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A0E28F88-7D9A-4AD0-8BB3-B724991A00DE}"/>
                </a:ext>
              </a:extLst>
            </p:cNvPr>
            <p:cNvSpPr/>
            <p:nvPr/>
          </p:nvSpPr>
          <p:spPr>
            <a:xfrm>
              <a:off x="797997" y="2967453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5812718-A7D4-4AB3-9DEC-8EA4F23F4AB8}"/>
                </a:ext>
              </a:extLst>
            </p:cNvPr>
            <p:cNvSpPr/>
            <p:nvPr/>
          </p:nvSpPr>
          <p:spPr>
            <a:xfrm>
              <a:off x="797997" y="3203123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DA4689E4-08AC-4AFE-9311-953EBEA20B66}"/>
                </a:ext>
              </a:extLst>
            </p:cNvPr>
            <p:cNvSpPr/>
            <p:nvPr/>
          </p:nvSpPr>
          <p:spPr>
            <a:xfrm>
              <a:off x="797997" y="3423356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B21A43B-49CD-41D4-B5C4-5534FAFFDCAC}"/>
                </a:ext>
              </a:extLst>
            </p:cNvPr>
            <p:cNvSpPr/>
            <p:nvPr/>
          </p:nvSpPr>
          <p:spPr>
            <a:xfrm>
              <a:off x="797997" y="3659026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8EC7A8D-B11F-4E8E-8896-487290DF45AC}"/>
                </a:ext>
              </a:extLst>
            </p:cNvPr>
            <p:cNvSpPr/>
            <p:nvPr/>
          </p:nvSpPr>
          <p:spPr>
            <a:xfrm>
              <a:off x="797997" y="3894696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84F2CB1-2491-43EB-BFA4-51472A9932F2}"/>
              </a:ext>
            </a:extLst>
          </p:cNvPr>
          <p:cNvGrpSpPr/>
          <p:nvPr/>
        </p:nvGrpSpPr>
        <p:grpSpPr>
          <a:xfrm>
            <a:off x="465295" y="4429401"/>
            <a:ext cx="1687398" cy="1398583"/>
            <a:chOff x="797997" y="4126218"/>
            <a:chExt cx="1687398" cy="1398583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EEA6193-06E4-4F4D-8D21-9CB64D4CAE1E}"/>
                </a:ext>
              </a:extLst>
            </p:cNvPr>
            <p:cNvSpPr/>
            <p:nvPr/>
          </p:nvSpPr>
          <p:spPr>
            <a:xfrm>
              <a:off x="797997" y="4126218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F235A867-5276-44FD-A86C-D4085B53D6CC}"/>
                </a:ext>
              </a:extLst>
            </p:cNvPr>
            <p:cNvSpPr/>
            <p:nvPr/>
          </p:nvSpPr>
          <p:spPr>
            <a:xfrm>
              <a:off x="797997" y="4361888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DF3B2FF-F431-40DD-95CB-7B1722C3E389}"/>
                </a:ext>
              </a:extLst>
            </p:cNvPr>
            <p:cNvSpPr/>
            <p:nvPr/>
          </p:nvSpPr>
          <p:spPr>
            <a:xfrm>
              <a:off x="797997" y="4597558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487D70F-155A-4035-9AB0-B4E7252AE769}"/>
                </a:ext>
              </a:extLst>
            </p:cNvPr>
            <p:cNvSpPr/>
            <p:nvPr/>
          </p:nvSpPr>
          <p:spPr>
            <a:xfrm>
              <a:off x="797997" y="4817791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A92BEE7-2C46-4521-A4DA-8279022F0AA9}"/>
                </a:ext>
              </a:extLst>
            </p:cNvPr>
            <p:cNvSpPr/>
            <p:nvPr/>
          </p:nvSpPr>
          <p:spPr>
            <a:xfrm>
              <a:off x="797997" y="5053461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4102899-8C86-412B-9212-294A4C380280}"/>
                </a:ext>
              </a:extLst>
            </p:cNvPr>
            <p:cNvSpPr/>
            <p:nvPr/>
          </p:nvSpPr>
          <p:spPr>
            <a:xfrm>
              <a:off x="797997" y="5289131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14966D1-1ADF-4F96-9B8C-40D95908297D}"/>
              </a:ext>
            </a:extLst>
          </p:cNvPr>
          <p:cNvGrpSpPr/>
          <p:nvPr/>
        </p:nvGrpSpPr>
        <p:grpSpPr>
          <a:xfrm>
            <a:off x="465295" y="1636383"/>
            <a:ext cx="1687398" cy="1398583"/>
            <a:chOff x="797997" y="1333200"/>
            <a:chExt cx="1687398" cy="1398583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D257D49F-0CEB-4774-8CCE-2EC4836B89DC}"/>
                </a:ext>
              </a:extLst>
            </p:cNvPr>
            <p:cNvSpPr/>
            <p:nvPr/>
          </p:nvSpPr>
          <p:spPr>
            <a:xfrm>
              <a:off x="797997" y="1333200"/>
              <a:ext cx="1687398" cy="23567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FA4DC10-EAE9-4B7E-8D58-29838A4614AE}"/>
                </a:ext>
              </a:extLst>
            </p:cNvPr>
            <p:cNvSpPr/>
            <p:nvPr/>
          </p:nvSpPr>
          <p:spPr>
            <a:xfrm>
              <a:off x="797997" y="1568870"/>
              <a:ext cx="1687398" cy="23567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6AE9C95-C23F-493F-8D95-D6F38C229455}"/>
                </a:ext>
              </a:extLst>
            </p:cNvPr>
            <p:cNvSpPr/>
            <p:nvPr/>
          </p:nvSpPr>
          <p:spPr>
            <a:xfrm>
              <a:off x="797997" y="1804540"/>
              <a:ext cx="1687398" cy="235670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9300F94-C720-48BE-9617-F6F1CEE52CDE}"/>
                </a:ext>
              </a:extLst>
            </p:cNvPr>
            <p:cNvSpPr/>
            <p:nvPr/>
          </p:nvSpPr>
          <p:spPr>
            <a:xfrm>
              <a:off x="797997" y="2024773"/>
              <a:ext cx="1687398" cy="23567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5D54850-3498-4731-9FFF-0C6B84400E95}"/>
                </a:ext>
              </a:extLst>
            </p:cNvPr>
            <p:cNvSpPr/>
            <p:nvPr/>
          </p:nvSpPr>
          <p:spPr>
            <a:xfrm>
              <a:off x="797997" y="2260443"/>
              <a:ext cx="1687398" cy="2356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62655BA-5BC5-4B5C-8C22-886BA27CFC86}"/>
                </a:ext>
              </a:extLst>
            </p:cNvPr>
            <p:cNvSpPr/>
            <p:nvPr/>
          </p:nvSpPr>
          <p:spPr>
            <a:xfrm>
              <a:off x="797997" y="2496113"/>
              <a:ext cx="1687398" cy="2356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CBEB62-6A9C-4974-9740-F299304D4120}"/>
              </a:ext>
            </a:extLst>
          </p:cNvPr>
          <p:cNvGrpSpPr/>
          <p:nvPr/>
        </p:nvGrpSpPr>
        <p:grpSpPr>
          <a:xfrm>
            <a:off x="465295" y="3034966"/>
            <a:ext cx="1687398" cy="1398583"/>
            <a:chOff x="797997" y="2731783"/>
            <a:chExt cx="1687398" cy="1398583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A1A7FAD-6CF0-49F5-8C32-AD421FC7BB99}"/>
                </a:ext>
              </a:extLst>
            </p:cNvPr>
            <p:cNvSpPr/>
            <p:nvPr/>
          </p:nvSpPr>
          <p:spPr>
            <a:xfrm>
              <a:off x="797997" y="2731783"/>
              <a:ext cx="1687398" cy="23567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4B62E8F-0B65-4052-93A6-D7B49DAA57A5}"/>
                </a:ext>
              </a:extLst>
            </p:cNvPr>
            <p:cNvSpPr/>
            <p:nvPr/>
          </p:nvSpPr>
          <p:spPr>
            <a:xfrm>
              <a:off x="797997" y="2967453"/>
              <a:ext cx="1687398" cy="23567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41FAE18-24F2-43A9-AAEC-455815B36255}"/>
                </a:ext>
              </a:extLst>
            </p:cNvPr>
            <p:cNvSpPr/>
            <p:nvPr/>
          </p:nvSpPr>
          <p:spPr>
            <a:xfrm>
              <a:off x="797997" y="3203123"/>
              <a:ext cx="1687398" cy="235670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5A5AE8-083B-40F9-BBDD-AA1BCD7060ED}"/>
                </a:ext>
              </a:extLst>
            </p:cNvPr>
            <p:cNvSpPr/>
            <p:nvPr/>
          </p:nvSpPr>
          <p:spPr>
            <a:xfrm>
              <a:off x="797997" y="3423356"/>
              <a:ext cx="1687398" cy="23567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78FC867-F097-4924-B4AC-8EE392590141}"/>
                </a:ext>
              </a:extLst>
            </p:cNvPr>
            <p:cNvSpPr/>
            <p:nvPr/>
          </p:nvSpPr>
          <p:spPr>
            <a:xfrm>
              <a:off x="797997" y="3659026"/>
              <a:ext cx="1687398" cy="23567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1C89D01-A7BB-4199-BCAE-056FF6BEC17C}"/>
                </a:ext>
              </a:extLst>
            </p:cNvPr>
            <p:cNvSpPr/>
            <p:nvPr/>
          </p:nvSpPr>
          <p:spPr>
            <a:xfrm>
              <a:off x="797997" y="3894696"/>
              <a:ext cx="1687398" cy="23567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D3EEE4A-0242-47B9-944E-5C7B361D1BDC}"/>
              </a:ext>
            </a:extLst>
          </p:cNvPr>
          <p:cNvGrpSpPr/>
          <p:nvPr/>
        </p:nvGrpSpPr>
        <p:grpSpPr>
          <a:xfrm>
            <a:off x="465295" y="4429401"/>
            <a:ext cx="1687398" cy="1398583"/>
            <a:chOff x="797997" y="4126218"/>
            <a:chExt cx="1687398" cy="1398583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0B3F3A9-7F50-43C0-B3BA-6B33B1A244C7}"/>
                </a:ext>
              </a:extLst>
            </p:cNvPr>
            <p:cNvSpPr/>
            <p:nvPr/>
          </p:nvSpPr>
          <p:spPr>
            <a:xfrm>
              <a:off x="797997" y="4126218"/>
              <a:ext cx="1687398" cy="23567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E806553-B01C-4F82-92CD-85C9A506BEAC}"/>
                </a:ext>
              </a:extLst>
            </p:cNvPr>
            <p:cNvSpPr/>
            <p:nvPr/>
          </p:nvSpPr>
          <p:spPr>
            <a:xfrm>
              <a:off x="797997" y="4361888"/>
              <a:ext cx="1687398" cy="2356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C9F0453-8C52-4D5E-BFD4-A76905AB8C38}"/>
                </a:ext>
              </a:extLst>
            </p:cNvPr>
            <p:cNvSpPr/>
            <p:nvPr/>
          </p:nvSpPr>
          <p:spPr>
            <a:xfrm>
              <a:off x="797997" y="4597558"/>
              <a:ext cx="1687398" cy="23567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0DFC4C4-9130-4521-A5E8-15AECCF1C310}"/>
                </a:ext>
              </a:extLst>
            </p:cNvPr>
            <p:cNvSpPr/>
            <p:nvPr/>
          </p:nvSpPr>
          <p:spPr>
            <a:xfrm>
              <a:off x="797997" y="4817791"/>
              <a:ext cx="1687398" cy="2356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E27A6F84-D1A5-4D4B-AF98-951F85A2157C}"/>
                </a:ext>
              </a:extLst>
            </p:cNvPr>
            <p:cNvSpPr/>
            <p:nvPr/>
          </p:nvSpPr>
          <p:spPr>
            <a:xfrm>
              <a:off x="797997" y="5053461"/>
              <a:ext cx="1687398" cy="2356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0A0ADB0-03B6-4505-AF7D-96281B436B28}"/>
                </a:ext>
              </a:extLst>
            </p:cNvPr>
            <p:cNvSpPr/>
            <p:nvPr/>
          </p:nvSpPr>
          <p:spPr>
            <a:xfrm>
              <a:off x="797997" y="5289131"/>
              <a:ext cx="1687398" cy="2356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15B7232F-572A-4AEB-AF14-8A5E903299A1}"/>
              </a:ext>
            </a:extLst>
          </p:cNvPr>
          <p:cNvSpPr txBox="1"/>
          <p:nvPr/>
        </p:nvSpPr>
        <p:spPr>
          <a:xfrm>
            <a:off x="3530688" y="788458"/>
            <a:ext cx="143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Split 1</a:t>
            </a:r>
            <a:endParaRPr lang="en-US" sz="3600" dirty="0">
              <a:latin typeface="+mj-lt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39A3BB-B981-447A-AE93-7459640DFCF9}"/>
              </a:ext>
            </a:extLst>
          </p:cNvPr>
          <p:cNvSpPr txBox="1"/>
          <p:nvPr/>
        </p:nvSpPr>
        <p:spPr>
          <a:xfrm>
            <a:off x="6416738" y="788458"/>
            <a:ext cx="157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Split 2</a:t>
            </a:r>
            <a:endParaRPr lang="en-US" sz="3600" dirty="0">
              <a:latin typeface="+mj-lt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587ABB6-7E0D-40D0-8A07-0C8C158DC17B}"/>
              </a:ext>
            </a:extLst>
          </p:cNvPr>
          <p:cNvSpPr txBox="1"/>
          <p:nvPr/>
        </p:nvSpPr>
        <p:spPr>
          <a:xfrm>
            <a:off x="9410157" y="788458"/>
            <a:ext cx="150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+mj-lt"/>
              </a:rPr>
              <a:t>Split 3</a:t>
            </a:r>
            <a:endParaRPr lang="en-US" sz="3600" dirty="0">
              <a:latin typeface="+mj-lt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8E1A8E5-EA07-44F0-B994-D348CB4F5782}"/>
              </a:ext>
            </a:extLst>
          </p:cNvPr>
          <p:cNvSpPr/>
          <p:nvPr/>
        </p:nvSpPr>
        <p:spPr>
          <a:xfrm>
            <a:off x="3619278" y="4191218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7704F8F-CA66-4099-BE59-4F33C99AF0B2}"/>
              </a:ext>
            </a:extLst>
          </p:cNvPr>
          <p:cNvSpPr/>
          <p:nvPr/>
        </p:nvSpPr>
        <p:spPr>
          <a:xfrm>
            <a:off x="6576907" y="4191218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34D5CB2-A098-4A6C-986F-11842A7C9550}"/>
              </a:ext>
            </a:extLst>
          </p:cNvPr>
          <p:cNvSpPr/>
          <p:nvPr/>
        </p:nvSpPr>
        <p:spPr>
          <a:xfrm>
            <a:off x="9534536" y="4191218"/>
            <a:ext cx="1275838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Train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C4AF1B55-3354-412B-BB47-1E5A3C623D8C}"/>
              </a:ext>
            </a:extLst>
          </p:cNvPr>
          <p:cNvSpPr/>
          <p:nvPr/>
        </p:nvSpPr>
        <p:spPr>
          <a:xfrm>
            <a:off x="3292420" y="6287707"/>
            <a:ext cx="1910699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26282B9D-9EFC-48EA-A573-207483413C87}"/>
              </a:ext>
            </a:extLst>
          </p:cNvPr>
          <p:cNvSpPr/>
          <p:nvPr/>
        </p:nvSpPr>
        <p:spPr>
          <a:xfrm>
            <a:off x="6186582" y="6287707"/>
            <a:ext cx="2056487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2971FAB-306B-42A3-9A5A-3F658B76C903}"/>
              </a:ext>
            </a:extLst>
          </p:cNvPr>
          <p:cNvSpPr/>
          <p:nvPr/>
        </p:nvSpPr>
        <p:spPr>
          <a:xfrm>
            <a:off x="9231520" y="6266681"/>
            <a:ext cx="1881869" cy="46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+mj-lt"/>
              </a:rPr>
              <a:t>Validation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A3A6A34E-575F-45B0-95C4-6586AE2ED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44" y="48167"/>
            <a:ext cx="1789458" cy="178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ular Callout 115">
                <a:extLst>
                  <a:ext uri="{FF2B5EF4-FFF2-40B4-BE49-F238E27FC236}">
                    <a16:creationId xmlns:a16="http://schemas.microsoft.com/office/drawing/2014/main" id="{E47EAF48-A812-40EE-B191-EFEDF6D48D31}"/>
                  </a:ext>
                </a:extLst>
              </p:cNvPr>
              <p:cNvSpPr/>
              <p:nvPr/>
            </p:nvSpPr>
            <p:spPr>
              <a:xfrm>
                <a:off x="3619278" y="166400"/>
                <a:ext cx="6389544" cy="1941323"/>
              </a:xfrm>
              <a:prstGeom prst="wedgeRectCallout">
                <a:avLst>
                  <a:gd name="adj1" fmla="val 62912"/>
                  <a:gd name="adj2" fmla="val 19424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In this case, we choose the </a:t>
                </a:r>
                <a:r>
                  <a:rPr lang="en-IN" sz="2400" dirty="0" err="1">
                    <a:solidFill>
                      <a:schemeClr val="tx1"/>
                    </a:solidFill>
                    <a:latin typeface="+mj-lt"/>
                  </a:rPr>
                  <a:t>hyperparameter</a:t>
                </a:r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 value (e.g. value of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+mj-lt"/>
                  </a:rPr>
                  <a:t>) which gives the highest average validation accuracy across all splits. Clearly this is more expensive than simple held-out/cross validation but offers less chance of an unlucky split</a:t>
                </a:r>
              </a:p>
            </p:txBody>
          </p:sp>
        </mc:Choice>
        <mc:Fallback xmlns="">
          <p:sp>
            <p:nvSpPr>
              <p:cNvPr id="216" name="Rectangular Callout 115">
                <a:extLst>
                  <a:ext uri="{FF2B5EF4-FFF2-40B4-BE49-F238E27FC236}">
                    <a16:creationId xmlns:a16="http://schemas.microsoft.com/office/drawing/2014/main" id="{E47EAF48-A812-40EE-B191-EFEDF6D48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278" y="166400"/>
                <a:ext cx="6389544" cy="1941323"/>
              </a:xfrm>
              <a:prstGeom prst="wedgeRectCallout">
                <a:avLst>
                  <a:gd name="adj1" fmla="val 62912"/>
                  <a:gd name="adj2" fmla="val 19424"/>
                </a:avLst>
              </a:prstGeom>
              <a:blipFill>
                <a:blip r:embed="rId4"/>
                <a:stretch>
                  <a:fillRect l="-835" t="-923" b="-553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0840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L 0.24179 -0.0354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-178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81481E-6 L 0.24179 -0.2363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-118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24179 0.2710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3" y="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48359 -0.2393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-1196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93 L 0.48359 0.1701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844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48359 0.0655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72513 0.475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2375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0.72513 -0.4402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50" y="-2201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8 L 0.72513 -0.03541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72" y="-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A Decision Tree (DT) defines a hierarchy of rules to make a prediction</a:t>
            </a: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Root and internal nodes test rules. Leaf nodes make predictions</a:t>
            </a:r>
          </a:p>
          <a:p>
            <a:pPr marL="0" indent="0">
              <a:buNone/>
            </a:pPr>
            <a:endParaRPr lang="en-GB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Decision Tree (DT) learning is about learning such a tree from </a:t>
            </a:r>
            <a:r>
              <a:rPr lang="en-GB" dirty="0" err="1">
                <a:latin typeface="Abadi Extra Light" panose="020B0204020104020204" pitchFamily="34" charset="0"/>
              </a:rPr>
              <a:t>labeled</a:t>
            </a:r>
            <a:r>
              <a:rPr lang="en-GB" dirty="0">
                <a:latin typeface="Abadi Extra Light" panose="020B0204020104020204" pitchFamily="34" charset="0"/>
              </a:rPr>
              <a:t> data</a:t>
            </a: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D6E3656-0C94-4932-B9F3-D779659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353" y="176711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Body </a:t>
            </a:r>
          </a:p>
          <a:p>
            <a:pPr eaLnBrk="1" hangingPunct="1"/>
            <a:r>
              <a:rPr lang="en-IN" altLang="en-US" sz="1600" dirty="0"/>
              <a:t>temp.</a:t>
            </a:r>
          </a:p>
        </p:txBody>
      </p:sp>
      <p:cxnSp>
        <p:nvCxnSpPr>
          <p:cNvPr id="65" name="AutoShape 4">
            <a:extLst>
              <a:ext uri="{FF2B5EF4-FFF2-40B4-BE49-F238E27FC236}">
                <a16:creationId xmlns:a16="http://schemas.microsoft.com/office/drawing/2014/main" id="{34B63522-6AA6-4F98-B227-2E8EF8C9D3BE}"/>
              </a:ext>
            </a:extLst>
          </p:cNvPr>
          <p:cNvCxnSpPr>
            <a:cxnSpLocks noChangeShapeType="1"/>
            <a:stCxn id="63" idx="3"/>
          </p:cNvCxnSpPr>
          <p:nvPr/>
        </p:nvCxnSpPr>
        <p:spPr bwMode="auto">
          <a:xfrm>
            <a:off x="6937315" y="2377625"/>
            <a:ext cx="1555263" cy="610515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6" name="AutoShape 5">
            <a:extLst>
              <a:ext uri="{FF2B5EF4-FFF2-40B4-BE49-F238E27FC236}">
                <a16:creationId xmlns:a16="http://schemas.microsoft.com/office/drawing/2014/main" id="{115F95AC-0536-4C71-925A-EDEA86E96F5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023860" y="2402367"/>
            <a:ext cx="1632446" cy="1128091"/>
          </a:xfrm>
          <a:prstGeom prst="bentConnector3">
            <a:avLst>
              <a:gd name="adj1" fmla="val 100269"/>
            </a:avLst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" name="AutoShape 10">
            <a:extLst>
              <a:ext uri="{FF2B5EF4-FFF2-40B4-BE49-F238E27FC236}">
                <a16:creationId xmlns:a16="http://schemas.microsoft.com/office/drawing/2014/main" id="{7B11D1DD-9197-4412-A878-39C3D463DE5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872665" y="3943880"/>
            <a:ext cx="679218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2" name="AutoShape 11">
            <a:extLst>
              <a:ext uri="{FF2B5EF4-FFF2-40B4-BE49-F238E27FC236}">
                <a16:creationId xmlns:a16="http://schemas.microsoft.com/office/drawing/2014/main" id="{D009A30A-F8B2-4810-BC5A-9BA9F251A62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36" y="3943881"/>
            <a:ext cx="553113" cy="611089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" name="Rectangle 14">
            <a:extLst>
              <a:ext uri="{FF2B5EF4-FFF2-40B4-BE49-F238E27FC236}">
                <a16:creationId xmlns:a16="http://schemas.microsoft.com/office/drawing/2014/main" id="{297CC1E9-3DF1-4B76-8424-6AA4BCB65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095" y="7123236"/>
            <a:ext cx="102269" cy="8764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9" name="AutoShape 2">
            <a:extLst>
              <a:ext uri="{FF2B5EF4-FFF2-40B4-BE49-F238E27FC236}">
                <a16:creationId xmlns:a16="http://schemas.microsoft.com/office/drawing/2014/main" id="{04048551-39DF-4071-9DF0-DD5F3C210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064" y="3509550"/>
            <a:ext cx="1223962" cy="1221029"/>
          </a:xfrm>
          <a:prstGeom prst="diamond">
            <a:avLst/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sz="1600" dirty="0"/>
              <a:t>Gives </a:t>
            </a:r>
          </a:p>
          <a:p>
            <a:pPr eaLnBrk="1" hangingPunct="1"/>
            <a:r>
              <a:rPr lang="en-IN" altLang="en-US" sz="1600" dirty="0"/>
              <a:t>birth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F6C746-2B6F-4F18-906E-40F8451B9490}"/>
              </a:ext>
            </a:extLst>
          </p:cNvPr>
          <p:cNvSpPr txBox="1"/>
          <p:nvPr/>
        </p:nvSpPr>
        <p:spPr>
          <a:xfrm>
            <a:off x="7273517" y="235342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Cold</a:t>
            </a:r>
          </a:p>
        </p:txBody>
      </p:sp>
      <p:sp>
        <p:nvSpPr>
          <p:cNvPr id="157" name="AutoShape 7">
            <a:extLst>
              <a:ext uri="{FF2B5EF4-FFF2-40B4-BE49-F238E27FC236}">
                <a16:creationId xmlns:a16="http://schemas.microsoft.com/office/drawing/2014/main" id="{00365FC1-7474-4AF4-88CC-67C882F5C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844" y="3012336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D1FCE40-7965-41B1-871F-1AEF0EF04F15}"/>
              </a:ext>
            </a:extLst>
          </p:cNvPr>
          <p:cNvSpPr txBox="1"/>
          <p:nvPr/>
        </p:nvSpPr>
        <p:spPr>
          <a:xfrm>
            <a:off x="2895105" y="391363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CE3EC7-4995-4871-A92F-66637A95D4A6}"/>
              </a:ext>
            </a:extLst>
          </p:cNvPr>
          <p:cNvSpPr txBox="1"/>
          <p:nvPr/>
        </p:nvSpPr>
        <p:spPr>
          <a:xfrm>
            <a:off x="4593375" y="389241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60" name="AutoShape 7">
            <a:extLst>
              <a:ext uri="{FF2B5EF4-FFF2-40B4-BE49-F238E27FC236}">
                <a16:creationId xmlns:a16="http://schemas.microsoft.com/office/drawing/2014/main" id="{0B7CFDFC-0899-412D-8115-8D8BE85CC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906" y="455032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Non-mammal</a:t>
            </a:r>
          </a:p>
        </p:txBody>
      </p:sp>
      <p:sp>
        <p:nvSpPr>
          <p:cNvPr id="161" name="AutoShape 7">
            <a:extLst>
              <a:ext uri="{FF2B5EF4-FFF2-40B4-BE49-F238E27FC236}">
                <a16:creationId xmlns:a16="http://schemas.microsoft.com/office/drawing/2014/main" id="{B988A67E-2E67-449E-A55E-4F5C9D13E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413" y="4597541"/>
            <a:ext cx="1508502" cy="54528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IN" altLang="en-US" dirty="0"/>
              <a:t>    Mammal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061DD-46D5-43A1-A8C0-0715CE02D39D}"/>
              </a:ext>
            </a:extLst>
          </p:cNvPr>
          <p:cNvSpPr txBox="1"/>
          <p:nvPr/>
        </p:nvSpPr>
        <p:spPr>
          <a:xfrm>
            <a:off x="5021159" y="1616917"/>
            <a:ext cx="11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Root Node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90C4BE1-66DF-4707-AFBA-F263DEC7BF8F}"/>
              </a:ext>
            </a:extLst>
          </p:cNvPr>
          <p:cNvSpPr txBox="1"/>
          <p:nvPr/>
        </p:nvSpPr>
        <p:spPr>
          <a:xfrm>
            <a:off x="4023859" y="3178421"/>
            <a:ext cx="17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An Internal Node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76386BA-071D-4130-AB9F-EE8E4E52A22D}"/>
              </a:ext>
            </a:extLst>
          </p:cNvPr>
          <p:cNvSpPr txBox="1"/>
          <p:nvPr/>
        </p:nvSpPr>
        <p:spPr>
          <a:xfrm>
            <a:off x="4650258" y="238507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Warm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3D11050-9A50-49CB-B340-850E09D03F48}"/>
              </a:ext>
            </a:extLst>
          </p:cNvPr>
          <p:cNvSpPr txBox="1"/>
          <p:nvPr/>
        </p:nvSpPr>
        <p:spPr>
          <a:xfrm>
            <a:off x="9084346" y="3267392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A Leaf Node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90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63" grpId="0" animBg="1"/>
      <p:bldP spid="109" grpId="0" animBg="1"/>
      <p:bldP spid="32" grpId="0"/>
      <p:bldP spid="157" grpId="0" animBg="1"/>
      <p:bldP spid="158" grpId="0"/>
      <p:bldP spid="159" grpId="0"/>
      <p:bldP spid="160" grpId="0" animBg="1"/>
      <p:bldP spid="161" grpId="0" animBg="1"/>
      <p:bldP spid="33" grpId="0"/>
      <p:bldP spid="162" grpId="0"/>
      <p:bldP spid="163" grpId="0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B288B9E-4B30-4C22-9AEC-3A0D8126FFFA}"/>
              </a:ext>
            </a:extLst>
          </p:cNvPr>
          <p:cNvGrpSpPr/>
          <p:nvPr/>
        </p:nvGrpSpPr>
        <p:grpSpPr>
          <a:xfrm>
            <a:off x="4386092" y="2384154"/>
            <a:ext cx="4451759" cy="3688126"/>
            <a:chOff x="687413" y="3948021"/>
            <a:chExt cx="3006781" cy="249101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0A9A383-ADDA-46B9-AC71-4AD5468D39E5}"/>
                </a:ext>
              </a:extLst>
            </p:cNvPr>
            <p:cNvGrpSpPr/>
            <p:nvPr/>
          </p:nvGrpSpPr>
          <p:grpSpPr>
            <a:xfrm>
              <a:off x="687413" y="3948021"/>
              <a:ext cx="3006781" cy="2491012"/>
              <a:chOff x="481137" y="3535052"/>
              <a:chExt cx="3006781" cy="2491012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2108E22-22E4-46D8-8C1E-E480DFE8C2A0}"/>
                  </a:ext>
                </a:extLst>
              </p:cNvPr>
              <p:cNvCxnSpPr/>
              <p:nvPr/>
            </p:nvCxnSpPr>
            <p:spPr>
              <a:xfrm>
                <a:off x="678729" y="3535052"/>
                <a:ext cx="0" cy="249101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17829848-8B1A-4B1A-98BB-10C0C84DAB36}"/>
                  </a:ext>
                </a:extLst>
              </p:cNvPr>
              <p:cNvCxnSpPr/>
              <p:nvPr/>
            </p:nvCxnSpPr>
            <p:spPr>
              <a:xfrm>
                <a:off x="481137" y="5854045"/>
                <a:ext cx="300678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F809C50-66D2-4C6D-A707-AE29B6646F51}"/>
                </a:ext>
              </a:extLst>
            </p:cNvPr>
            <p:cNvSpPr/>
            <p:nvPr/>
          </p:nvSpPr>
          <p:spPr>
            <a:xfrm>
              <a:off x="1058239" y="400942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9104C0F-262A-452D-A012-B1F11FD3D179}"/>
                </a:ext>
              </a:extLst>
            </p:cNvPr>
            <p:cNvSpPr/>
            <p:nvPr/>
          </p:nvSpPr>
          <p:spPr>
            <a:xfrm>
              <a:off x="192157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F94CA64-F87E-48F3-953E-916715AF4DAE}"/>
                </a:ext>
              </a:extLst>
            </p:cNvPr>
            <p:cNvSpPr/>
            <p:nvPr/>
          </p:nvSpPr>
          <p:spPr>
            <a:xfrm>
              <a:off x="1446837" y="4456201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F27A722-541F-4097-AA6E-A799E99F4CB5}"/>
                </a:ext>
              </a:extLst>
            </p:cNvPr>
            <p:cNvSpPr/>
            <p:nvPr/>
          </p:nvSpPr>
          <p:spPr>
            <a:xfrm>
              <a:off x="1441590" y="401613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0E4C95-96F6-4A42-80FE-CF84044BFA18}"/>
                </a:ext>
              </a:extLst>
            </p:cNvPr>
            <p:cNvSpPr/>
            <p:nvPr/>
          </p:nvSpPr>
          <p:spPr>
            <a:xfrm>
              <a:off x="2043736" y="4771861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18E094C-52C6-4DBB-9CAE-FCE848E3F00C}"/>
                </a:ext>
              </a:extLst>
            </p:cNvPr>
            <p:cNvSpPr/>
            <p:nvPr/>
          </p:nvSpPr>
          <p:spPr>
            <a:xfrm>
              <a:off x="2043736" y="513796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CD320A-B6C4-461B-B96F-A51F29019244}"/>
                </a:ext>
              </a:extLst>
            </p:cNvPr>
            <p:cNvSpPr/>
            <p:nvPr/>
          </p:nvSpPr>
          <p:spPr>
            <a:xfrm>
              <a:off x="2043736" y="5504068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1BBF04F-3BBA-4D6B-9DE4-3EC5DBEF6604}"/>
                </a:ext>
              </a:extLst>
            </p:cNvPr>
            <p:cNvSpPr/>
            <p:nvPr/>
          </p:nvSpPr>
          <p:spPr>
            <a:xfrm>
              <a:off x="1058238" y="4810377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722D264-A8FB-4A2B-94FC-A14D06B3726A}"/>
                </a:ext>
              </a:extLst>
            </p:cNvPr>
            <p:cNvSpPr/>
            <p:nvPr/>
          </p:nvSpPr>
          <p:spPr>
            <a:xfrm>
              <a:off x="1446797" y="481781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B4A7FFE-4852-4778-974A-074CD06E209E}"/>
                </a:ext>
              </a:extLst>
            </p:cNvPr>
            <p:cNvSpPr/>
            <p:nvPr/>
          </p:nvSpPr>
          <p:spPr>
            <a:xfrm>
              <a:off x="1439357" y="519300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99F112C-2335-4AC6-9DCF-D66F1757573E}"/>
                </a:ext>
              </a:extLst>
            </p:cNvPr>
            <p:cNvSpPr/>
            <p:nvPr/>
          </p:nvSpPr>
          <p:spPr>
            <a:xfrm>
              <a:off x="1050981" y="553638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AAEAADC-A54F-4F89-88CD-0E3BFCCBE8E4}"/>
                </a:ext>
              </a:extLst>
            </p:cNvPr>
            <p:cNvSpPr/>
            <p:nvPr/>
          </p:nvSpPr>
          <p:spPr>
            <a:xfrm>
              <a:off x="1439357" y="5930069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A4A28538-E578-4FFF-8D1C-5A8EB7A628B6}"/>
                </a:ext>
              </a:extLst>
            </p:cNvPr>
            <p:cNvSpPr/>
            <p:nvPr/>
          </p:nvSpPr>
          <p:spPr>
            <a:xfrm>
              <a:off x="2337231" y="4016132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82DC4B9-092E-443E-9AE3-35E1EC03E5E8}"/>
                </a:ext>
              </a:extLst>
            </p:cNvPr>
            <p:cNvSpPr/>
            <p:nvPr/>
          </p:nvSpPr>
          <p:spPr>
            <a:xfrm>
              <a:off x="2337231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E7B2060-C4D7-49A6-BADA-3E8028ABC750}"/>
                </a:ext>
              </a:extLst>
            </p:cNvPr>
            <p:cNvSpPr/>
            <p:nvPr/>
          </p:nvSpPr>
          <p:spPr>
            <a:xfrm>
              <a:off x="2686930" y="4407241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2F45286-1A77-48AD-B55A-3A048CAB479B}"/>
                </a:ext>
              </a:extLst>
            </p:cNvPr>
            <p:cNvSpPr/>
            <p:nvPr/>
          </p:nvSpPr>
          <p:spPr>
            <a:xfrm>
              <a:off x="2528066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F7AB144-EFE1-454A-BB9C-8B5E39A3053A}"/>
                </a:ext>
              </a:extLst>
            </p:cNvPr>
            <p:cNvSpPr/>
            <p:nvPr/>
          </p:nvSpPr>
          <p:spPr>
            <a:xfrm>
              <a:off x="2976491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4462DEB-F47F-4FB8-93DA-DF6A8239789F}"/>
                </a:ext>
              </a:extLst>
            </p:cNvPr>
            <p:cNvSpPr/>
            <p:nvPr/>
          </p:nvSpPr>
          <p:spPr>
            <a:xfrm>
              <a:off x="3414805" y="4754613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41DF84E-3E16-41C7-8268-4D25E68EE615}"/>
                </a:ext>
              </a:extLst>
            </p:cNvPr>
            <p:cNvSpPr/>
            <p:nvPr/>
          </p:nvSpPr>
          <p:spPr>
            <a:xfrm>
              <a:off x="3211577" y="504276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B153CDB-B978-414B-A11D-DFE0D50F196E}"/>
                </a:ext>
              </a:extLst>
            </p:cNvPr>
            <p:cNvSpPr/>
            <p:nvPr/>
          </p:nvSpPr>
          <p:spPr>
            <a:xfrm>
              <a:off x="2743440" y="5053580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0EFCAE3-15BA-4DC1-9A38-3058BD29B36F}"/>
                </a:ext>
              </a:extLst>
            </p:cNvPr>
            <p:cNvSpPr/>
            <p:nvPr/>
          </p:nvSpPr>
          <p:spPr>
            <a:xfrm>
              <a:off x="2528066" y="5407482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16C2B23-AAFF-4031-B295-1E25503E27CD}"/>
                </a:ext>
              </a:extLst>
            </p:cNvPr>
            <p:cNvSpPr/>
            <p:nvPr/>
          </p:nvSpPr>
          <p:spPr>
            <a:xfrm>
              <a:off x="2528066" y="572237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C3394FE-62B3-4F5B-8824-B0A6D465447B}"/>
                </a:ext>
              </a:extLst>
            </p:cNvPr>
            <p:cNvSpPr/>
            <p:nvPr/>
          </p:nvSpPr>
          <p:spPr>
            <a:xfrm>
              <a:off x="2528066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CC72F701-C3FB-4F7B-AFDF-F39CBB4A4191}"/>
                </a:ext>
              </a:extLst>
            </p:cNvPr>
            <p:cNvSpPr/>
            <p:nvPr/>
          </p:nvSpPr>
          <p:spPr>
            <a:xfrm>
              <a:off x="2864021" y="6025486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9691CBB-AD84-4BAF-A01A-047C955EC63E}"/>
                </a:ext>
              </a:extLst>
            </p:cNvPr>
            <p:cNvSpPr/>
            <p:nvPr/>
          </p:nvSpPr>
          <p:spPr>
            <a:xfrm>
              <a:off x="2864022" y="5725177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A53F011-823E-4C31-8C9B-9A0AB5D8B051}"/>
                </a:ext>
              </a:extLst>
            </p:cNvPr>
            <p:cNvSpPr/>
            <p:nvPr/>
          </p:nvSpPr>
          <p:spPr>
            <a:xfrm>
              <a:off x="2864023" y="5403735"/>
              <a:ext cx="190835" cy="190835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70AB02F-1498-43FC-BD7C-CA3CD23D0A24}"/>
                </a:ext>
              </a:extLst>
            </p:cNvPr>
            <p:cNvSpPr/>
            <p:nvPr/>
          </p:nvSpPr>
          <p:spPr>
            <a:xfrm>
              <a:off x="2042118" y="5930069"/>
              <a:ext cx="190835" cy="190835"/>
            </a:xfrm>
            <a:prstGeom prst="ellipse">
              <a:avLst/>
            </a:prstGeom>
            <a:solidFill>
              <a:srgbClr val="2ECC7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5D70DA7-86C2-482F-909A-9695D4BD1733}"/>
                </a:ext>
              </a:extLst>
            </p:cNvPr>
            <p:cNvSpPr/>
            <p:nvPr/>
          </p:nvSpPr>
          <p:spPr>
            <a:xfrm>
              <a:off x="3064743" y="4024623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5157D29D-6FD8-48B6-AE0F-4638E502418C}"/>
                </a:ext>
              </a:extLst>
            </p:cNvPr>
            <p:cNvSpPr/>
            <p:nvPr/>
          </p:nvSpPr>
          <p:spPr>
            <a:xfrm>
              <a:off x="3384372" y="4388342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4F0C637-566C-4C53-860C-18C1E63A6DD9}"/>
                </a:ext>
              </a:extLst>
            </p:cNvPr>
            <p:cNvSpPr/>
            <p:nvPr/>
          </p:nvSpPr>
          <p:spPr>
            <a:xfrm>
              <a:off x="3334949" y="5391750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BF3252D-74C2-431F-9671-3C205C61760B}"/>
                </a:ext>
              </a:extLst>
            </p:cNvPr>
            <p:cNvSpPr/>
            <p:nvPr/>
          </p:nvSpPr>
          <p:spPr>
            <a:xfrm>
              <a:off x="3334949" y="6021304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2DE93E5-C657-4B02-B8E2-3647F687D277}"/>
                </a:ext>
              </a:extLst>
            </p:cNvPr>
            <p:cNvSpPr/>
            <p:nvPr/>
          </p:nvSpPr>
          <p:spPr>
            <a:xfrm>
              <a:off x="1050981" y="5925886"/>
              <a:ext cx="190835" cy="190835"/>
            </a:xfrm>
            <a:prstGeom prst="ellipse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Supervised Learning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DB073934-0758-43B0-8270-D0FA7626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The basic idea is very simple</a:t>
            </a:r>
          </a:p>
          <a:p>
            <a:pPr marL="0" indent="0">
              <a:buNone/>
            </a:pPr>
            <a:endParaRPr lang="en-IN" sz="9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Recursively partition the training data into homogeneous regions</a:t>
            </a: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Within each group, fit a simple supervised learner (e.g., predict the majority label)</a:t>
            </a:r>
            <a:endParaRPr lang="en-GB" dirty="0">
              <a:solidFill>
                <a:srgbClr val="0000FF"/>
              </a:solidFill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11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A24D53E-ACBE-4A2F-AB45-AC8CC41C5629}"/>
              </a:ext>
            </a:extLst>
          </p:cNvPr>
          <p:cNvSpPr/>
          <p:nvPr/>
        </p:nvSpPr>
        <p:spPr>
          <a:xfrm>
            <a:off x="6937098" y="4416731"/>
            <a:ext cx="1141968" cy="140746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4027C3-595C-4B58-89C0-642F7CA60F50}"/>
              </a:ext>
            </a:extLst>
          </p:cNvPr>
          <p:cNvSpPr/>
          <p:nvPr/>
        </p:nvSpPr>
        <p:spPr>
          <a:xfrm>
            <a:off x="6079049" y="2396789"/>
            <a:ext cx="1696190" cy="102596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F35FE4-8E4B-43E0-91C0-189AA33C117C}"/>
              </a:ext>
            </a:extLst>
          </p:cNvPr>
          <p:cNvSpPr/>
          <p:nvPr/>
        </p:nvSpPr>
        <p:spPr>
          <a:xfrm>
            <a:off x="4680458" y="2900308"/>
            <a:ext cx="1428386" cy="291068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4E8F283-298C-475D-9CD3-0FA997D7BB17}"/>
              </a:ext>
            </a:extLst>
          </p:cNvPr>
          <p:cNvSpPr/>
          <p:nvPr/>
        </p:nvSpPr>
        <p:spPr>
          <a:xfrm>
            <a:off x="4694693" y="2382435"/>
            <a:ext cx="1399158" cy="5099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44C106F-BE5A-42E4-878D-9DCD0C9961FA}"/>
              </a:ext>
            </a:extLst>
          </p:cNvPr>
          <p:cNvSpPr/>
          <p:nvPr/>
        </p:nvSpPr>
        <p:spPr>
          <a:xfrm>
            <a:off x="6109602" y="3419097"/>
            <a:ext cx="813909" cy="178206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10E0B3A-71E7-4F8F-A3D0-859796CD02DA}"/>
              </a:ext>
            </a:extLst>
          </p:cNvPr>
          <p:cNvCxnSpPr>
            <a:cxnSpLocks/>
          </p:cNvCxnSpPr>
          <p:nvPr/>
        </p:nvCxnSpPr>
        <p:spPr>
          <a:xfrm>
            <a:off x="6093852" y="2384154"/>
            <a:ext cx="1" cy="34334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B82568F-6831-4CBE-B52E-8FD9F1263301}"/>
              </a:ext>
            </a:extLst>
          </p:cNvPr>
          <p:cNvCxnSpPr>
            <a:cxnSpLocks/>
          </p:cNvCxnSpPr>
          <p:nvPr/>
        </p:nvCxnSpPr>
        <p:spPr>
          <a:xfrm flipV="1">
            <a:off x="6093852" y="3416462"/>
            <a:ext cx="2721140" cy="41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B72EC9-D9D2-4405-9F88-A6CEB2588A5F}"/>
              </a:ext>
            </a:extLst>
          </p:cNvPr>
          <p:cNvCxnSpPr>
            <a:cxnSpLocks/>
          </p:cNvCxnSpPr>
          <p:nvPr/>
        </p:nvCxnSpPr>
        <p:spPr>
          <a:xfrm>
            <a:off x="6933281" y="3409856"/>
            <a:ext cx="1" cy="2401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DA6A126-A325-4F3B-8B36-5086248648A1}"/>
              </a:ext>
            </a:extLst>
          </p:cNvPr>
          <p:cNvCxnSpPr>
            <a:cxnSpLocks/>
          </p:cNvCxnSpPr>
          <p:nvPr/>
        </p:nvCxnSpPr>
        <p:spPr>
          <a:xfrm>
            <a:off x="6918982" y="4410441"/>
            <a:ext cx="190145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C617C2-0444-4DE1-ADCC-9AFDD25D612E}"/>
              </a:ext>
            </a:extLst>
          </p:cNvPr>
          <p:cNvCxnSpPr>
            <a:cxnSpLocks/>
          </p:cNvCxnSpPr>
          <p:nvPr/>
        </p:nvCxnSpPr>
        <p:spPr>
          <a:xfrm flipV="1">
            <a:off x="4667435" y="2900308"/>
            <a:ext cx="1426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0CB69E9-193E-4A65-9833-CD317D508EBB}"/>
              </a:ext>
            </a:extLst>
          </p:cNvPr>
          <p:cNvCxnSpPr>
            <a:cxnSpLocks/>
          </p:cNvCxnSpPr>
          <p:nvPr/>
        </p:nvCxnSpPr>
        <p:spPr>
          <a:xfrm>
            <a:off x="7775239" y="2396789"/>
            <a:ext cx="759" cy="10196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D4EDC92-AEA4-4CDF-A643-F31BE34FE3CB}"/>
              </a:ext>
            </a:extLst>
          </p:cNvPr>
          <p:cNvCxnSpPr>
            <a:cxnSpLocks/>
          </p:cNvCxnSpPr>
          <p:nvPr/>
        </p:nvCxnSpPr>
        <p:spPr>
          <a:xfrm>
            <a:off x="6093852" y="5198512"/>
            <a:ext cx="8394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9C40B2F-2C39-4773-84D5-A793D95E62C8}"/>
              </a:ext>
            </a:extLst>
          </p:cNvPr>
          <p:cNvCxnSpPr>
            <a:cxnSpLocks/>
          </p:cNvCxnSpPr>
          <p:nvPr/>
        </p:nvCxnSpPr>
        <p:spPr>
          <a:xfrm>
            <a:off x="8079068" y="4406245"/>
            <a:ext cx="0" cy="1417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61FC68A-E640-4577-B68C-0B3DF94DFC98}"/>
              </a:ext>
            </a:extLst>
          </p:cNvPr>
          <p:cNvSpPr/>
          <p:nvPr/>
        </p:nvSpPr>
        <p:spPr>
          <a:xfrm>
            <a:off x="7775239" y="2401967"/>
            <a:ext cx="1039753" cy="1020783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46D747-84E4-4FDC-B7C6-66B10021DC6F}"/>
              </a:ext>
            </a:extLst>
          </p:cNvPr>
          <p:cNvSpPr/>
          <p:nvPr/>
        </p:nvSpPr>
        <p:spPr>
          <a:xfrm>
            <a:off x="6093851" y="5201162"/>
            <a:ext cx="839428" cy="629782"/>
          </a:xfrm>
          <a:prstGeom prst="rect">
            <a:avLst/>
          </a:prstGeom>
          <a:solidFill>
            <a:srgbClr val="2ECC7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A85403-A956-4744-BD71-3EF33DE4C73D}"/>
              </a:ext>
            </a:extLst>
          </p:cNvPr>
          <p:cNvSpPr/>
          <p:nvPr/>
        </p:nvSpPr>
        <p:spPr>
          <a:xfrm>
            <a:off x="8079067" y="4417865"/>
            <a:ext cx="735926" cy="138329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BAEF57-C8BB-4F7F-85F4-F030491C774E}"/>
              </a:ext>
            </a:extLst>
          </p:cNvPr>
          <p:cNvSpPr/>
          <p:nvPr/>
        </p:nvSpPr>
        <p:spPr>
          <a:xfrm>
            <a:off x="6933281" y="3420657"/>
            <a:ext cx="1881712" cy="9855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4" name="Picture 2">
            <a:extLst>
              <a:ext uri="{FF2B5EF4-FFF2-40B4-BE49-F238E27FC236}">
                <a16:creationId xmlns:a16="http://schemas.microsoft.com/office/drawing/2014/main" id="{68F579DC-66D1-42D3-A3A3-47847E0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36" y="2689424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Speech Bubble: Rectangle 164">
            <a:extLst>
              <a:ext uri="{FF2B5EF4-FFF2-40B4-BE49-F238E27FC236}">
                <a16:creationId xmlns:a16="http://schemas.microsoft.com/office/drawing/2014/main" id="{AFB6820F-88BB-45E3-87F2-21FFCB202AB2}"/>
              </a:ext>
            </a:extLst>
          </p:cNvPr>
          <p:cNvSpPr/>
          <p:nvPr/>
        </p:nvSpPr>
        <p:spPr>
          <a:xfrm>
            <a:off x="782076" y="2645049"/>
            <a:ext cx="2062062" cy="988593"/>
          </a:xfrm>
          <a:prstGeom prst="wedgeRectCallout">
            <a:avLst>
              <a:gd name="adj1" fmla="val 72019"/>
              <a:gd name="adj2" fmla="val 2134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What do you mean by “homogeneous” regions?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0ABD9AE8-31E1-4DDE-9113-09881F3E1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036" y="4355648"/>
            <a:ext cx="1010687" cy="965223"/>
          </a:xfrm>
          <a:prstGeom prst="rect">
            <a:avLst/>
          </a:prstGeom>
        </p:spPr>
      </p:pic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4C35C510-5118-4B8C-97DF-01DB46EE9867}"/>
              </a:ext>
            </a:extLst>
          </p:cNvPr>
          <p:cNvSpPr/>
          <p:nvPr/>
        </p:nvSpPr>
        <p:spPr>
          <a:xfrm>
            <a:off x="492007" y="4035593"/>
            <a:ext cx="2743193" cy="1263379"/>
          </a:xfrm>
          <a:prstGeom prst="wedgeRectCallout">
            <a:avLst>
              <a:gd name="adj1" fmla="val 64304"/>
              <a:gd name="adj2" fmla="val 578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A homogeneous regio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n will have all (or a majority of) training inputs with the same/similar outputs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DA9406-D917-489A-85E2-87F83154C685}"/>
              </a:ext>
            </a:extLst>
          </p:cNvPr>
          <p:cNvSpPr/>
          <p:nvPr/>
        </p:nvSpPr>
        <p:spPr>
          <a:xfrm>
            <a:off x="5006802" y="4249677"/>
            <a:ext cx="252000" cy="25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1EA26B7-E776-4199-8602-E207CD28B701}"/>
              </a:ext>
            </a:extLst>
          </p:cNvPr>
          <p:cNvSpPr/>
          <p:nvPr/>
        </p:nvSpPr>
        <p:spPr>
          <a:xfrm>
            <a:off x="7375209" y="4857510"/>
            <a:ext cx="252000" cy="252000"/>
          </a:xfrm>
          <a:prstGeom prst="ellipse">
            <a:avLst/>
          </a:prstGeom>
          <a:solidFill>
            <a:srgbClr val="33CC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0" name="Picture 169">
            <a:extLst>
              <a:ext uri="{FF2B5EF4-FFF2-40B4-BE49-F238E27FC236}">
                <a16:creationId xmlns:a16="http://schemas.microsoft.com/office/drawing/2014/main" id="{FD42F1F1-2266-4241-A0BC-A9834873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313" y="1792385"/>
            <a:ext cx="1010687" cy="965223"/>
          </a:xfrm>
          <a:prstGeom prst="rect">
            <a:avLst/>
          </a:prstGeom>
        </p:spPr>
      </p:pic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67750570-3F83-4572-9AD6-DCBCD7DD5CBE}"/>
              </a:ext>
            </a:extLst>
          </p:cNvPr>
          <p:cNvSpPr/>
          <p:nvPr/>
        </p:nvSpPr>
        <p:spPr>
          <a:xfrm>
            <a:off x="9113803" y="2952888"/>
            <a:ext cx="2743193" cy="2878056"/>
          </a:xfrm>
          <a:prstGeom prst="wedgeRectCallout">
            <a:avLst>
              <a:gd name="adj1" fmla="val 37381"/>
              <a:gd name="adj2" fmla="val -6630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though the rule within each grou</a:t>
            </a:r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p is simple, we are able to learn a fairly sophisticated model overall (note in this example, each rule is a simple horizontal/vertical classifier but the overall decision boundary is rather sophisticated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)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26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uiExpand="1" build="p"/>
      <p:bldP spid="96" grpId="0" animBg="1"/>
      <p:bldP spid="97" grpId="0" animBg="1"/>
      <p:bldP spid="98" grpId="0" animBg="1"/>
      <p:bldP spid="100" grpId="0" animBg="1"/>
      <p:bldP spid="102" grpId="0" animBg="1"/>
      <p:bldP spid="117" grpId="0" animBg="1"/>
      <p:bldP spid="118" grpId="0" animBg="1"/>
      <p:bldP spid="119" grpId="0" animBg="1"/>
      <p:bldP spid="120" grpId="0" animBg="1"/>
      <p:bldP spid="165" grpId="0" animBg="1"/>
      <p:bldP spid="167" grpId="0" animBg="1"/>
      <p:bldP spid="18" grpId="0" animBg="1"/>
      <p:bldP spid="169" grpId="0" animBg="1"/>
      <p:bldP spid="1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893F13-D3F0-4CFC-927C-717BF6AB10CA}"/>
              </a:ext>
            </a:extLst>
          </p:cNvPr>
          <p:cNvSpPr/>
          <p:nvPr/>
        </p:nvSpPr>
        <p:spPr>
          <a:xfrm>
            <a:off x="3193771" y="1228134"/>
            <a:ext cx="2104686" cy="138599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6DD28-3C78-4045-9FA4-37C5785A1CF0}"/>
              </a:ext>
            </a:extLst>
          </p:cNvPr>
          <p:cNvSpPr/>
          <p:nvPr/>
        </p:nvSpPr>
        <p:spPr>
          <a:xfrm>
            <a:off x="761358" y="1219209"/>
            <a:ext cx="4537099" cy="332255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>
                <a:lumMod val="85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Decision Trees for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3" name="Oval 9">
            <a:extLst>
              <a:ext uri="{FF2B5EF4-FFF2-40B4-BE49-F238E27FC236}">
                <a16:creationId xmlns:a16="http://schemas.microsoft.com/office/drawing/2014/main" id="{BDE0799D-4664-4043-B2B9-A92DD6DC2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211" y="162456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5" name="Oval 9">
            <a:extLst>
              <a:ext uri="{FF2B5EF4-FFF2-40B4-BE49-F238E27FC236}">
                <a16:creationId xmlns:a16="http://schemas.microsoft.com/office/drawing/2014/main" id="{482A9334-C703-4B18-BF68-6BC65D7A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424" y="17806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6" name="Oval 9">
            <a:extLst>
              <a:ext uri="{FF2B5EF4-FFF2-40B4-BE49-F238E27FC236}">
                <a16:creationId xmlns:a16="http://schemas.microsoft.com/office/drawing/2014/main" id="{78B0C695-00FD-416E-8BF7-A8DBDEF5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4" y="126188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7" name="Oval 9">
            <a:extLst>
              <a:ext uri="{FF2B5EF4-FFF2-40B4-BE49-F238E27FC236}">
                <a16:creationId xmlns:a16="http://schemas.microsoft.com/office/drawing/2014/main" id="{2BCD588C-B793-4832-B443-244D9423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062" y="231113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8" name="Oval 9">
            <a:extLst>
              <a:ext uri="{FF2B5EF4-FFF2-40B4-BE49-F238E27FC236}">
                <a16:creationId xmlns:a16="http://schemas.microsoft.com/office/drawing/2014/main" id="{CDD8CE60-F8AC-4B99-9F9B-31C366B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5840" y="1317709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39" name="Oval 9">
            <a:extLst>
              <a:ext uri="{FF2B5EF4-FFF2-40B4-BE49-F238E27FC236}">
                <a16:creationId xmlns:a16="http://schemas.microsoft.com/office/drawing/2014/main" id="{696CB172-5C71-4329-909F-1429F9DF6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948" y="1832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0" name="Oval 9">
            <a:extLst>
              <a:ext uri="{FF2B5EF4-FFF2-40B4-BE49-F238E27FC236}">
                <a16:creationId xmlns:a16="http://schemas.microsoft.com/office/drawing/2014/main" id="{02679E8F-9B36-46D6-AB82-85B5ECC68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502" y="18224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1" name="Oval 9">
            <a:extLst>
              <a:ext uri="{FF2B5EF4-FFF2-40B4-BE49-F238E27FC236}">
                <a16:creationId xmlns:a16="http://schemas.microsoft.com/office/drawing/2014/main" id="{F7BAD65C-1D32-49FE-BE08-8B4597797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010" y="229746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2" name="Oval 9">
            <a:extLst>
              <a:ext uri="{FF2B5EF4-FFF2-40B4-BE49-F238E27FC236}">
                <a16:creationId xmlns:a16="http://schemas.microsoft.com/office/drawing/2014/main" id="{98226EF2-8981-4751-9285-CA34D59DE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143" y="1499400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3" name="Oval 9">
            <a:extLst>
              <a:ext uri="{FF2B5EF4-FFF2-40B4-BE49-F238E27FC236}">
                <a16:creationId xmlns:a16="http://schemas.microsoft.com/office/drawing/2014/main" id="{DBA84320-E17A-4091-83A6-7CCEAF9D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538" y="2033152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4" name="Oval 9">
            <a:extLst>
              <a:ext uri="{FF2B5EF4-FFF2-40B4-BE49-F238E27FC236}">
                <a16:creationId xmlns:a16="http://schemas.microsoft.com/office/drawing/2014/main" id="{431CEA02-B414-447E-9A00-7E453BB2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310" y="1244815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5" name="Oval 9">
            <a:extLst>
              <a:ext uri="{FF2B5EF4-FFF2-40B4-BE49-F238E27FC236}">
                <a16:creationId xmlns:a16="http://schemas.microsoft.com/office/drawing/2014/main" id="{C9735E16-34E7-489B-AC5A-48A3AD44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585" y="226025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6" name="Oval 9">
            <a:extLst>
              <a:ext uri="{FF2B5EF4-FFF2-40B4-BE49-F238E27FC236}">
                <a16:creationId xmlns:a16="http://schemas.microsoft.com/office/drawing/2014/main" id="{4486431F-5F3D-4340-8DE6-57E32ED46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911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7" name="Oval 9">
            <a:extLst>
              <a:ext uri="{FF2B5EF4-FFF2-40B4-BE49-F238E27FC236}">
                <a16:creationId xmlns:a16="http://schemas.microsoft.com/office/drawing/2014/main" id="{E2BB83B0-5CAC-42B5-8E48-C757DF2F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453" y="186603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8" name="Oval 9">
            <a:extLst>
              <a:ext uri="{FF2B5EF4-FFF2-40B4-BE49-F238E27FC236}">
                <a16:creationId xmlns:a16="http://schemas.microsoft.com/office/drawing/2014/main" id="{80679F1B-3054-499B-B9DD-D43CAAE5C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125" y="1721383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49" name="Oval 9">
            <a:extLst>
              <a:ext uri="{FF2B5EF4-FFF2-40B4-BE49-F238E27FC236}">
                <a16:creationId xmlns:a16="http://schemas.microsoft.com/office/drawing/2014/main" id="{8DC4D318-40D3-4F27-9AC4-508F53DAC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39" y="236675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0" name="Oval 9">
            <a:extLst>
              <a:ext uri="{FF2B5EF4-FFF2-40B4-BE49-F238E27FC236}">
                <a16:creationId xmlns:a16="http://schemas.microsoft.com/office/drawing/2014/main" id="{AD1C0420-72E4-4C44-984E-04E37FB46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139" y="186735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1" name="Oval 9">
            <a:extLst>
              <a:ext uri="{FF2B5EF4-FFF2-40B4-BE49-F238E27FC236}">
                <a16:creationId xmlns:a16="http://schemas.microsoft.com/office/drawing/2014/main" id="{F1171659-45CE-4A15-BAEE-2322C4E59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048" y="220081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2" name="Oval 9">
            <a:extLst>
              <a:ext uri="{FF2B5EF4-FFF2-40B4-BE49-F238E27FC236}">
                <a16:creationId xmlns:a16="http://schemas.microsoft.com/office/drawing/2014/main" id="{16769378-A137-4D55-979C-20508440D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967" y="12618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3" name="Oval 9">
            <a:extLst>
              <a:ext uri="{FF2B5EF4-FFF2-40B4-BE49-F238E27FC236}">
                <a16:creationId xmlns:a16="http://schemas.microsoft.com/office/drawing/2014/main" id="{6C2BBF82-C9B1-4299-9255-1BAAA05A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24" y="219523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4" name="Oval 9">
            <a:extLst>
              <a:ext uri="{FF2B5EF4-FFF2-40B4-BE49-F238E27FC236}">
                <a16:creationId xmlns:a16="http://schemas.microsoft.com/office/drawing/2014/main" id="{9B4C367D-15F1-46E9-84C3-8E6DDC86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539" y="129360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5" name="Oval 9">
            <a:extLst>
              <a:ext uri="{FF2B5EF4-FFF2-40B4-BE49-F238E27FC236}">
                <a16:creationId xmlns:a16="http://schemas.microsoft.com/office/drawing/2014/main" id="{EC668988-4AF8-4CB2-A419-3F8BADB3D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024" y="15858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6" name="Oval 9">
            <a:extLst>
              <a:ext uri="{FF2B5EF4-FFF2-40B4-BE49-F238E27FC236}">
                <a16:creationId xmlns:a16="http://schemas.microsoft.com/office/drawing/2014/main" id="{8B51EDE9-2AA7-43ED-BF88-BB731495F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414" y="237421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7" name="Oval 9">
            <a:extLst>
              <a:ext uri="{FF2B5EF4-FFF2-40B4-BE49-F238E27FC236}">
                <a16:creationId xmlns:a16="http://schemas.microsoft.com/office/drawing/2014/main" id="{B99D3D0D-FF7E-4DD5-82CB-55BE01386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606" y="287156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8" name="Oval 9">
            <a:extLst>
              <a:ext uri="{FF2B5EF4-FFF2-40B4-BE49-F238E27FC236}">
                <a16:creationId xmlns:a16="http://schemas.microsoft.com/office/drawing/2014/main" id="{E9436275-D47F-4639-9E0E-14A96C69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0648" y="2989880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59" name="Oval 9">
            <a:extLst>
              <a:ext uri="{FF2B5EF4-FFF2-40B4-BE49-F238E27FC236}">
                <a16:creationId xmlns:a16="http://schemas.microsoft.com/office/drawing/2014/main" id="{3D257BE8-C656-447F-856C-C4EA04267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697" y="3521238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" name="Oval 9">
            <a:extLst>
              <a:ext uri="{FF2B5EF4-FFF2-40B4-BE49-F238E27FC236}">
                <a16:creationId xmlns:a16="http://schemas.microsoft.com/office/drawing/2014/main" id="{85A21BD8-80F0-40E7-80B8-4BAB3FFC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415" y="30324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1" name="Oval 9">
            <a:extLst>
              <a:ext uri="{FF2B5EF4-FFF2-40B4-BE49-F238E27FC236}">
                <a16:creationId xmlns:a16="http://schemas.microsoft.com/office/drawing/2014/main" id="{AA6D1661-9430-45A6-80E9-41BF7A37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503" y="384024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2" name="Oval 9">
            <a:extLst>
              <a:ext uri="{FF2B5EF4-FFF2-40B4-BE49-F238E27FC236}">
                <a16:creationId xmlns:a16="http://schemas.microsoft.com/office/drawing/2014/main" id="{5DDAA1F6-DA45-4D09-9385-66ACB9FF8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35" y="270819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3" name="Oval 9">
            <a:extLst>
              <a:ext uri="{FF2B5EF4-FFF2-40B4-BE49-F238E27FC236}">
                <a16:creationId xmlns:a16="http://schemas.microsoft.com/office/drawing/2014/main" id="{35E85925-0C20-4A24-B422-352935731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38" y="356106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4" name="Oval 9">
            <a:extLst>
              <a:ext uri="{FF2B5EF4-FFF2-40B4-BE49-F238E27FC236}">
                <a16:creationId xmlns:a16="http://schemas.microsoft.com/office/drawing/2014/main" id="{136B4032-30A8-4EEF-97BB-04D2CB38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404" y="333079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5" name="Oval 9">
            <a:extLst>
              <a:ext uri="{FF2B5EF4-FFF2-40B4-BE49-F238E27FC236}">
                <a16:creationId xmlns:a16="http://schemas.microsoft.com/office/drawing/2014/main" id="{535E8643-C088-469A-974C-8805AFB3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51" y="4256874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6" name="Oval 9">
            <a:extLst>
              <a:ext uri="{FF2B5EF4-FFF2-40B4-BE49-F238E27FC236}">
                <a16:creationId xmlns:a16="http://schemas.microsoft.com/office/drawing/2014/main" id="{83BD0111-DFAD-4CF7-9954-82E8D9DC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73" y="29721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7" name="Oval 9">
            <a:extLst>
              <a:ext uri="{FF2B5EF4-FFF2-40B4-BE49-F238E27FC236}">
                <a16:creationId xmlns:a16="http://schemas.microsoft.com/office/drawing/2014/main" id="{0278A1E9-CF81-44A0-9E3A-0A57DDC0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881" y="4229116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8" name="Oval 9">
            <a:extLst>
              <a:ext uri="{FF2B5EF4-FFF2-40B4-BE49-F238E27FC236}">
                <a16:creationId xmlns:a16="http://schemas.microsoft.com/office/drawing/2014/main" id="{24BA26B7-9030-4925-813C-5B6A107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9249" y="4020111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9" name="Oval 9">
            <a:extLst>
              <a:ext uri="{FF2B5EF4-FFF2-40B4-BE49-F238E27FC236}">
                <a16:creationId xmlns:a16="http://schemas.microsoft.com/office/drawing/2014/main" id="{B51736E6-C3EC-4762-9997-6F84EB8A6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13" y="4183937"/>
            <a:ext cx="224510" cy="236658"/>
          </a:xfrm>
          <a:prstGeom prst="ellipse">
            <a:avLst/>
          </a:prstGeom>
          <a:solidFill>
            <a:srgbClr val="FF000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0" name="Oval 9">
            <a:extLst>
              <a:ext uri="{FF2B5EF4-FFF2-40B4-BE49-F238E27FC236}">
                <a16:creationId xmlns:a16="http://schemas.microsoft.com/office/drawing/2014/main" id="{953E7521-EFCC-4D94-9C94-1A22059C4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095" y="33033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1" name="Oval 9">
            <a:extLst>
              <a:ext uri="{FF2B5EF4-FFF2-40B4-BE49-F238E27FC236}">
                <a16:creationId xmlns:a16="http://schemas.microsoft.com/office/drawing/2014/main" id="{6BD6F2F8-935D-4481-AF76-4915F13D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457" y="298678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2" name="Oval 9">
            <a:extLst>
              <a:ext uri="{FF2B5EF4-FFF2-40B4-BE49-F238E27FC236}">
                <a16:creationId xmlns:a16="http://schemas.microsoft.com/office/drawing/2014/main" id="{9DB0638C-5119-44A6-A893-96DE9D00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745" y="3063398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3" name="Oval 9">
            <a:extLst>
              <a:ext uri="{FF2B5EF4-FFF2-40B4-BE49-F238E27FC236}">
                <a16:creationId xmlns:a16="http://schemas.microsoft.com/office/drawing/2014/main" id="{34E32A99-B1CF-4105-9CBA-B2FA29896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733" y="348528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4" name="Oval 9">
            <a:extLst>
              <a:ext uri="{FF2B5EF4-FFF2-40B4-BE49-F238E27FC236}">
                <a16:creationId xmlns:a16="http://schemas.microsoft.com/office/drawing/2014/main" id="{3B7B1513-A21C-4058-BFF4-16BF62AD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50" y="26575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5" name="Oval 9">
            <a:extLst>
              <a:ext uri="{FF2B5EF4-FFF2-40B4-BE49-F238E27FC236}">
                <a16:creationId xmlns:a16="http://schemas.microsoft.com/office/drawing/2014/main" id="{ECBB27A5-CE93-4485-B1FD-2DFC44C5D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231" y="3681577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6" name="Oval 9">
            <a:extLst>
              <a:ext uri="{FF2B5EF4-FFF2-40B4-BE49-F238E27FC236}">
                <a16:creationId xmlns:a16="http://schemas.microsoft.com/office/drawing/2014/main" id="{D022E5F6-BCA0-415A-8355-2E0F69D78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563" y="3042951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7" name="Oval 9">
            <a:extLst>
              <a:ext uri="{FF2B5EF4-FFF2-40B4-BE49-F238E27FC236}">
                <a16:creationId xmlns:a16="http://schemas.microsoft.com/office/drawing/2014/main" id="{9744FEDE-2890-468F-B921-389FAFAC8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869" y="4059204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8" name="Oval 9">
            <a:extLst>
              <a:ext uri="{FF2B5EF4-FFF2-40B4-BE49-F238E27FC236}">
                <a16:creationId xmlns:a16="http://schemas.microsoft.com/office/drawing/2014/main" id="{7E8F6DB2-C796-45A6-94F8-F257DCEA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478" y="2739572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79" name="Oval 9">
            <a:extLst>
              <a:ext uri="{FF2B5EF4-FFF2-40B4-BE49-F238E27FC236}">
                <a16:creationId xmlns:a16="http://schemas.microsoft.com/office/drawing/2014/main" id="{3D8D2903-07F6-468D-9CA8-383DC340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035" y="422911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0" name="Oval 9">
            <a:extLst>
              <a:ext uri="{FF2B5EF4-FFF2-40B4-BE49-F238E27FC236}">
                <a16:creationId xmlns:a16="http://schemas.microsoft.com/office/drawing/2014/main" id="{75768394-BBCF-44D5-9B36-DA83C052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266" y="3781069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1" name="Oval 9">
            <a:extLst>
              <a:ext uri="{FF2B5EF4-FFF2-40B4-BE49-F238E27FC236}">
                <a16:creationId xmlns:a16="http://schemas.microsoft.com/office/drawing/2014/main" id="{44B7D1FC-ACA2-4984-8821-90F6EA15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119" y="414577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1969463-8898-43DA-8E65-9B92A0E2A3EB}"/>
              </a:ext>
            </a:extLst>
          </p:cNvPr>
          <p:cNvCxnSpPr>
            <a:cxnSpLocks/>
          </p:cNvCxnSpPr>
          <p:nvPr/>
        </p:nvCxnSpPr>
        <p:spPr>
          <a:xfrm>
            <a:off x="3167591" y="1219209"/>
            <a:ext cx="7226" cy="13892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0255379-4F09-4B06-B61A-1A9976F0163B}"/>
              </a:ext>
            </a:extLst>
          </p:cNvPr>
          <p:cNvCxnSpPr>
            <a:cxnSpLocks/>
          </p:cNvCxnSpPr>
          <p:nvPr/>
        </p:nvCxnSpPr>
        <p:spPr>
          <a:xfrm flipH="1">
            <a:off x="3167590" y="2605873"/>
            <a:ext cx="2130945" cy="22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BB2A5670-8EAF-4F49-9E62-6E9228E880E0}"/>
              </a:ext>
            </a:extLst>
          </p:cNvPr>
          <p:cNvSpPr txBox="1"/>
          <p:nvPr/>
        </p:nvSpPr>
        <p:spPr>
          <a:xfrm>
            <a:off x="1225279" y="4493932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0C1EE1D-1F93-47EC-A179-D2FDA3546D24}"/>
              </a:ext>
            </a:extLst>
          </p:cNvPr>
          <p:cNvSpPr txBox="1"/>
          <p:nvPr/>
        </p:nvSpPr>
        <p:spPr>
          <a:xfrm>
            <a:off x="1990189" y="4492817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1BD05CB4-01C4-42E0-A6FB-015AFF3D539C}"/>
              </a:ext>
            </a:extLst>
          </p:cNvPr>
          <p:cNvSpPr txBox="1"/>
          <p:nvPr/>
        </p:nvSpPr>
        <p:spPr>
          <a:xfrm>
            <a:off x="2627364" y="449854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1AA05506-32C8-476E-A9DC-AF3664317BCE}"/>
              </a:ext>
            </a:extLst>
          </p:cNvPr>
          <p:cNvSpPr txBox="1"/>
          <p:nvPr/>
        </p:nvSpPr>
        <p:spPr>
          <a:xfrm>
            <a:off x="3456792" y="4495009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ED70314-5750-4EC8-AE83-861F27F1712E}"/>
              </a:ext>
            </a:extLst>
          </p:cNvPr>
          <p:cNvSpPr txBox="1"/>
          <p:nvPr/>
        </p:nvSpPr>
        <p:spPr>
          <a:xfrm>
            <a:off x="4184980" y="449016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AF359AFB-94F5-4C13-BD24-3392720EC9A8}"/>
              </a:ext>
            </a:extLst>
          </p:cNvPr>
          <p:cNvSpPr txBox="1"/>
          <p:nvPr/>
        </p:nvSpPr>
        <p:spPr>
          <a:xfrm>
            <a:off x="4916012" y="450161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</a:p>
        </p:txBody>
      </p: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CA519A03-B8F6-44B0-98A9-9F56A5E6638A}"/>
              </a:ext>
            </a:extLst>
          </p:cNvPr>
          <p:cNvCxnSpPr>
            <a:cxnSpLocks/>
          </p:cNvCxnSpPr>
          <p:nvPr/>
        </p:nvCxnSpPr>
        <p:spPr>
          <a:xfrm>
            <a:off x="3160414" y="3307514"/>
            <a:ext cx="6998" cy="1257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731009D-0D39-4E63-ABB1-02ECACEC6324}"/>
              </a:ext>
            </a:extLst>
          </p:cNvPr>
          <p:cNvCxnSpPr>
            <a:cxnSpLocks/>
          </p:cNvCxnSpPr>
          <p:nvPr/>
        </p:nvCxnSpPr>
        <p:spPr>
          <a:xfrm flipH="1">
            <a:off x="730228" y="3300280"/>
            <a:ext cx="2422385" cy="14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E61629AC-C0AB-4007-BEB2-13FBE88E1B09}"/>
              </a:ext>
            </a:extLst>
          </p:cNvPr>
          <p:cNvSpPr txBox="1"/>
          <p:nvPr/>
        </p:nvSpPr>
        <p:spPr>
          <a:xfrm>
            <a:off x="491891" y="375063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05AF348-6B6C-477B-8ECC-715AE86FDFF4}"/>
              </a:ext>
            </a:extLst>
          </p:cNvPr>
          <p:cNvSpPr txBox="1"/>
          <p:nvPr/>
        </p:nvSpPr>
        <p:spPr>
          <a:xfrm>
            <a:off x="497668" y="3102921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89DA43D-E69D-4229-82FB-E2C1E6F88CD5}"/>
              </a:ext>
            </a:extLst>
          </p:cNvPr>
          <p:cNvSpPr txBox="1"/>
          <p:nvPr/>
        </p:nvSpPr>
        <p:spPr>
          <a:xfrm>
            <a:off x="496820" y="2421906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7824C60-3CAE-4C05-BA06-89F5B729F92E}"/>
              </a:ext>
            </a:extLst>
          </p:cNvPr>
          <p:cNvSpPr txBox="1"/>
          <p:nvPr/>
        </p:nvSpPr>
        <p:spPr>
          <a:xfrm>
            <a:off x="496182" y="1771140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7376ED41-D81C-4BB2-BB77-5C8B1ABD34E9}"/>
              </a:ext>
            </a:extLst>
          </p:cNvPr>
          <p:cNvSpPr txBox="1"/>
          <p:nvPr/>
        </p:nvSpPr>
        <p:spPr>
          <a:xfrm>
            <a:off x="474970" y="1023925"/>
            <a:ext cx="346593" cy="368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DA7EA184-BC1D-4472-A8D2-F6B2DD480F09}"/>
              </a:ext>
            </a:extLst>
          </p:cNvPr>
          <p:cNvSpPr/>
          <p:nvPr/>
        </p:nvSpPr>
        <p:spPr>
          <a:xfrm>
            <a:off x="8317427" y="1275951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/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2A3B55-3D04-4484-8426-33906C5D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74" y="4769869"/>
                <a:ext cx="1489576" cy="276999"/>
              </a:xfrm>
              <a:prstGeom prst="rect">
                <a:avLst/>
              </a:prstGeom>
              <a:blipFill>
                <a:blip r:embed="rId5"/>
                <a:stretch>
                  <a:fillRect l="-9426" t="-28261" b="-5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/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b="0" dirty="0"/>
                  <a:t>Feature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45C1CBA-F436-4678-B330-CB205A0DC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432282" y="2675013"/>
                <a:ext cx="1489576" cy="276999"/>
              </a:xfrm>
              <a:prstGeom prst="rect">
                <a:avLst/>
              </a:prstGeom>
              <a:blipFill>
                <a:blip r:embed="rId6"/>
                <a:stretch>
                  <a:fillRect l="-28889" r="-51111" b="-93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/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&gt;3.5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59064D-14AB-4ED6-BFC6-D5D71B432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09" y="1569712"/>
                <a:ext cx="798616" cy="215444"/>
              </a:xfrm>
              <a:prstGeom prst="rect">
                <a:avLst/>
              </a:prstGeom>
              <a:blipFill>
                <a:blip r:embed="rId7"/>
                <a:stretch>
                  <a:fillRect l="-3053" r="-458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1B0557DC-7355-42DD-B767-A340D0BA1A8C}"/>
              </a:ext>
            </a:extLst>
          </p:cNvPr>
          <p:cNvSpPr/>
          <p:nvPr/>
        </p:nvSpPr>
        <p:spPr>
          <a:xfrm>
            <a:off x="9861352" y="2168380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/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&gt;3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0D481F5-804E-497D-AB4F-A79B028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8300" y="2454058"/>
                <a:ext cx="666529" cy="215444"/>
              </a:xfrm>
              <a:prstGeom prst="rect">
                <a:avLst/>
              </a:prstGeom>
              <a:blipFill>
                <a:blip r:embed="rId8"/>
                <a:stretch>
                  <a:fillRect l="-2752" r="-55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F86312-6889-4948-8B9E-22F7969E5657}"/>
              </a:ext>
            </a:extLst>
          </p:cNvPr>
          <p:cNvSpPr/>
          <p:nvPr/>
        </p:nvSpPr>
        <p:spPr>
          <a:xfrm>
            <a:off x="10824785" y="346212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A74C8E-EF64-41E4-B0C7-6883B7A9E478}"/>
              </a:ext>
            </a:extLst>
          </p:cNvPr>
          <p:cNvSpPr/>
          <p:nvPr/>
        </p:nvSpPr>
        <p:spPr>
          <a:xfrm>
            <a:off x="8955055" y="3463191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E7D0FE-6BB0-4A54-B7AF-4E3D7F80AAFC}"/>
              </a:ext>
            </a:extLst>
          </p:cNvPr>
          <p:cNvCxnSpPr>
            <a:stCxn id="3" idx="3"/>
            <a:endCxn id="72" idx="0"/>
          </p:cNvCxnSpPr>
          <p:nvPr/>
        </p:nvCxnSpPr>
        <p:spPr>
          <a:xfrm>
            <a:off x="9315717" y="1686701"/>
            <a:ext cx="1044780" cy="48167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02E7665-EDC9-4E19-B404-E4624CEA60CE}"/>
              </a:ext>
            </a:extLst>
          </p:cNvPr>
          <p:cNvCxnSpPr>
            <a:cxnSpLocks/>
            <a:stCxn id="72" idx="3"/>
            <a:endCxn id="7" idx="0"/>
          </p:cNvCxnSpPr>
          <p:nvPr/>
        </p:nvCxnSpPr>
        <p:spPr>
          <a:xfrm>
            <a:off x="10859642" y="2579130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41ABDA2-FB33-409C-B971-D7EF711E106D}"/>
              </a:ext>
            </a:extLst>
          </p:cNvPr>
          <p:cNvCxnSpPr>
            <a:cxnSpLocks/>
            <a:stCxn id="72" idx="1"/>
            <a:endCxn id="75" idx="0"/>
          </p:cNvCxnSpPr>
          <p:nvPr/>
        </p:nvCxnSpPr>
        <p:spPr>
          <a:xfrm rot="10800000" flipV="1">
            <a:off x="9454200" y="2579129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D05A7370-1893-4D7D-ADCE-9FA7A1EDC906}"/>
              </a:ext>
            </a:extLst>
          </p:cNvPr>
          <p:cNvSpPr/>
          <p:nvPr/>
        </p:nvSpPr>
        <p:spPr>
          <a:xfrm>
            <a:off x="6706400" y="2191537"/>
            <a:ext cx="998290" cy="8215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/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&gt;2 ?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AC9C284-F488-4015-BEF3-1BE114A3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8" y="2477215"/>
                <a:ext cx="666529" cy="215444"/>
              </a:xfrm>
              <a:prstGeom prst="rect">
                <a:avLst/>
              </a:prstGeom>
              <a:blipFill>
                <a:blip r:embed="rId9"/>
                <a:stretch>
                  <a:fillRect l="-3670" r="-55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623AE54-C9DA-4401-B788-82B48D8B2983}"/>
              </a:ext>
            </a:extLst>
          </p:cNvPr>
          <p:cNvSpPr/>
          <p:nvPr/>
        </p:nvSpPr>
        <p:spPr>
          <a:xfrm>
            <a:off x="7669833" y="3485285"/>
            <a:ext cx="998290" cy="596013"/>
          </a:xfrm>
          <a:prstGeom prst="roundRect">
            <a:avLst/>
          </a:prstGeom>
          <a:solidFill>
            <a:srgbClr val="00B05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Green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3087F36-5E04-4B1D-B92E-5531784DED6B}"/>
              </a:ext>
            </a:extLst>
          </p:cNvPr>
          <p:cNvSpPr/>
          <p:nvPr/>
        </p:nvSpPr>
        <p:spPr>
          <a:xfrm>
            <a:off x="5800103" y="3486348"/>
            <a:ext cx="998290" cy="596013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Red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FB12FC2-F115-4BAA-9354-D7828C687D9D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>
            <a:off x="7704690" y="2602287"/>
            <a:ext cx="464288" cy="8829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1C4D225-B775-44C6-B1FC-4FB260CAFDA6}"/>
              </a:ext>
            </a:extLst>
          </p:cNvPr>
          <p:cNvCxnSpPr>
            <a:cxnSpLocks/>
            <a:stCxn id="88" idx="1"/>
            <a:endCxn id="91" idx="0"/>
          </p:cNvCxnSpPr>
          <p:nvPr/>
        </p:nvCxnSpPr>
        <p:spPr>
          <a:xfrm rot="10800000" flipV="1">
            <a:off x="6299248" y="2602286"/>
            <a:ext cx="407152" cy="8840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CD86159-59E4-4502-800F-4F9877A3BE9E}"/>
              </a:ext>
            </a:extLst>
          </p:cNvPr>
          <p:cNvCxnSpPr>
            <a:cxnSpLocks/>
            <a:stCxn id="3" idx="1"/>
            <a:endCxn id="88" idx="0"/>
          </p:cNvCxnSpPr>
          <p:nvPr/>
        </p:nvCxnSpPr>
        <p:spPr>
          <a:xfrm rot="10800000" flipV="1">
            <a:off x="7205545" y="1686701"/>
            <a:ext cx="1111882" cy="5048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837F797-5FCB-48EF-B29B-077DF2BC41B3}"/>
              </a:ext>
            </a:extLst>
          </p:cNvPr>
          <p:cNvCxnSpPr>
            <a:cxnSpLocks/>
          </p:cNvCxnSpPr>
          <p:nvPr/>
        </p:nvCxnSpPr>
        <p:spPr>
          <a:xfrm flipH="1">
            <a:off x="3159543" y="1213058"/>
            <a:ext cx="11902" cy="33515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EAC0D0-1C2D-478B-BE74-42DDF2341D95}"/>
              </a:ext>
            </a:extLst>
          </p:cNvPr>
          <p:cNvCxnSpPr>
            <a:cxnSpLocks/>
          </p:cNvCxnSpPr>
          <p:nvPr/>
        </p:nvCxnSpPr>
        <p:spPr>
          <a:xfrm flipH="1">
            <a:off x="745028" y="3285963"/>
            <a:ext cx="4584559" cy="239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839AB2-128C-4BAD-B984-640820038810}"/>
              </a:ext>
            </a:extLst>
          </p:cNvPr>
          <p:cNvSpPr txBox="1"/>
          <p:nvPr/>
        </p:nvSpPr>
        <p:spPr>
          <a:xfrm>
            <a:off x="7529647" y="131736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51EBF7-7DF8-4295-9C37-3C384B8D1996}"/>
              </a:ext>
            </a:extLst>
          </p:cNvPr>
          <p:cNvSpPr txBox="1"/>
          <p:nvPr/>
        </p:nvSpPr>
        <p:spPr>
          <a:xfrm>
            <a:off x="9581786" y="1317368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5E484C-6A75-42C2-9446-A35610F5722B}"/>
              </a:ext>
            </a:extLst>
          </p:cNvPr>
          <p:cNvSpPr txBox="1"/>
          <p:nvPr/>
        </p:nvSpPr>
        <p:spPr>
          <a:xfrm>
            <a:off x="6251483" y="227059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755DE1-FBDA-422D-A88F-45465963A7AD}"/>
              </a:ext>
            </a:extLst>
          </p:cNvPr>
          <p:cNvSpPr txBox="1"/>
          <p:nvPr/>
        </p:nvSpPr>
        <p:spPr>
          <a:xfrm>
            <a:off x="7656337" y="225307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6EFC8F-ECE5-4E7E-AFE1-E2A0C9401A10}"/>
              </a:ext>
            </a:extLst>
          </p:cNvPr>
          <p:cNvSpPr txBox="1"/>
          <p:nvPr/>
        </p:nvSpPr>
        <p:spPr>
          <a:xfrm>
            <a:off x="10793213" y="2244799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946EEF-2C64-4249-A018-CAEBC5D6830F}"/>
              </a:ext>
            </a:extLst>
          </p:cNvPr>
          <p:cNvSpPr txBox="1"/>
          <p:nvPr/>
        </p:nvSpPr>
        <p:spPr>
          <a:xfrm>
            <a:off x="9425810" y="225280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CE06481-2715-44A7-AB42-268EA83B1CFB}"/>
              </a:ext>
            </a:extLst>
          </p:cNvPr>
          <p:cNvCxnSpPr>
            <a:cxnSpLocks/>
          </p:cNvCxnSpPr>
          <p:nvPr/>
        </p:nvCxnSpPr>
        <p:spPr>
          <a:xfrm flipH="1">
            <a:off x="739030" y="2606045"/>
            <a:ext cx="4577985" cy="4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45D473F-1321-406E-8CE5-71729460AF01}"/>
              </a:ext>
            </a:extLst>
          </p:cNvPr>
          <p:cNvSpPr/>
          <p:nvPr/>
        </p:nvSpPr>
        <p:spPr>
          <a:xfrm>
            <a:off x="766059" y="3339235"/>
            <a:ext cx="2386554" cy="120252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FE27D4D-D146-48E3-B034-231A14A245DF}"/>
              </a:ext>
            </a:extLst>
          </p:cNvPr>
          <p:cNvSpPr/>
          <p:nvPr/>
        </p:nvSpPr>
        <p:spPr>
          <a:xfrm>
            <a:off x="772351" y="1229933"/>
            <a:ext cx="2424714" cy="2084816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2382602-1F3B-49CC-9A68-974867924F9E}"/>
              </a:ext>
            </a:extLst>
          </p:cNvPr>
          <p:cNvSpPr/>
          <p:nvPr/>
        </p:nvSpPr>
        <p:spPr>
          <a:xfrm>
            <a:off x="3187091" y="2638918"/>
            <a:ext cx="2124846" cy="1911769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Oval 9">
            <a:extLst>
              <a:ext uri="{FF2B5EF4-FFF2-40B4-BE49-F238E27FC236}">
                <a16:creationId xmlns:a16="http://schemas.microsoft.com/office/drawing/2014/main" id="{EC373842-CAF9-4CE0-82FD-C001EE5FD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7" name="Oval 9">
            <a:extLst>
              <a:ext uri="{FF2B5EF4-FFF2-40B4-BE49-F238E27FC236}">
                <a16:creationId xmlns:a16="http://schemas.microsoft.com/office/drawing/2014/main" id="{901BE860-CCC0-4321-A0E3-8F5EEEA52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317" y="1305149"/>
            <a:ext cx="224510" cy="236658"/>
          </a:xfrm>
          <a:prstGeom prst="ellipse">
            <a:avLst/>
          </a:prstGeom>
          <a:solidFill>
            <a:schemeClr val="tx1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4" name="Oval 9">
            <a:extLst>
              <a:ext uri="{FF2B5EF4-FFF2-40B4-BE49-F238E27FC236}">
                <a16:creationId xmlns:a16="http://schemas.microsoft.com/office/drawing/2014/main" id="{8F09DA14-EB94-4C34-BDA0-F6F573FB0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574" y="3632306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5" name="Oval 9">
            <a:extLst>
              <a:ext uri="{FF2B5EF4-FFF2-40B4-BE49-F238E27FC236}">
                <a16:creationId xmlns:a16="http://schemas.microsoft.com/office/drawing/2014/main" id="{2259AF09-BFAD-428B-B60A-09F9C3982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788" y="1920225"/>
            <a:ext cx="224510" cy="236658"/>
          </a:xfrm>
          <a:prstGeom prst="ellipse">
            <a:avLst/>
          </a:prstGeom>
          <a:solidFill>
            <a:srgbClr val="00B050"/>
          </a:solidFill>
          <a:ln w="9525" cap="flat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E7331-A8F9-4EB7-974C-016D7421D0C6}"/>
              </a:ext>
            </a:extLst>
          </p:cNvPr>
          <p:cNvSpPr txBox="1"/>
          <p:nvPr/>
        </p:nvSpPr>
        <p:spPr>
          <a:xfrm>
            <a:off x="1293387" y="1657824"/>
            <a:ext cx="11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Test input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6538264D-2BDD-4859-B982-56E3F9599D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8043" y="5482885"/>
            <a:ext cx="1010687" cy="965223"/>
          </a:xfrm>
          <a:prstGeom prst="rect">
            <a:avLst/>
          </a:prstGeom>
        </p:spPr>
      </p:pic>
      <p:sp>
        <p:nvSpPr>
          <p:cNvPr id="128" name="Speech Bubble: Rectangle 127">
            <a:extLst>
              <a:ext uri="{FF2B5EF4-FFF2-40B4-BE49-F238E27FC236}">
                <a16:creationId xmlns:a16="http://schemas.microsoft.com/office/drawing/2014/main" id="{C47B5C28-83AA-40ED-8F8E-FEA24A15B7BA}"/>
              </a:ext>
            </a:extLst>
          </p:cNvPr>
          <p:cNvSpPr/>
          <p:nvPr/>
        </p:nvSpPr>
        <p:spPr>
          <a:xfrm>
            <a:off x="1854956" y="5209858"/>
            <a:ext cx="5241882" cy="1478460"/>
          </a:xfrm>
          <a:prstGeom prst="wedgeRectCallout">
            <a:avLst>
              <a:gd name="adj1" fmla="val -58734"/>
              <a:gd name="adj2" fmla="val 702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DT is very efficient at test time: 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To predict the label of a test point, nearest </a:t>
            </a:r>
            <a:r>
              <a:rPr lang="en-IN" sz="2000" b="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neighbors</a:t>
            </a:r>
            <a:r>
              <a:rPr lang="en-IN" sz="2000" b="0" dirty="0">
                <a:solidFill>
                  <a:schemeClr val="tx1"/>
                </a:solidFill>
                <a:latin typeface="Abadi Extra Light" panose="020B0204020104020204" pitchFamily="34" charset="0"/>
              </a:rPr>
              <a:t> will require computing distances from 48 training inputs. DT predicts the label </a:t>
            </a:r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by doing just 2 feature-value comparisons! Way more fast!!!</a:t>
            </a:r>
            <a:endParaRPr lang="en-IN" sz="20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973F262-BF93-415B-972C-B3C2825654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0465" y="4967851"/>
            <a:ext cx="1010687" cy="965223"/>
          </a:xfrm>
          <a:prstGeom prst="rect">
            <a:avLst/>
          </a:prstGeom>
        </p:spPr>
      </p:pic>
      <p:sp>
        <p:nvSpPr>
          <p:cNvPr id="131" name="Speech Bubble: Rectangle 130">
            <a:extLst>
              <a:ext uri="{FF2B5EF4-FFF2-40B4-BE49-F238E27FC236}">
                <a16:creationId xmlns:a16="http://schemas.microsoft.com/office/drawing/2014/main" id="{250BFE80-05A1-473C-B3C4-AB26891BDBC3}"/>
              </a:ext>
            </a:extLst>
          </p:cNvPr>
          <p:cNvSpPr/>
          <p:nvPr/>
        </p:nvSpPr>
        <p:spPr>
          <a:xfrm>
            <a:off x="7572134" y="4694316"/>
            <a:ext cx="3221079" cy="1238250"/>
          </a:xfrm>
          <a:prstGeom prst="wedgeRectCallout">
            <a:avLst>
              <a:gd name="adj1" fmla="val 59549"/>
              <a:gd name="adj2" fmla="val -14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Remember: Root node contains all training inputs</a:t>
            </a:r>
          </a:p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leaf node receives a subset of training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73 0.00787 L -0.00573 0.00787 C -0.01498 0.01365 -0.02136 0.01852 -0.03086 0.02153 C -0.03425 0.02245 -0.03789 0.02245 -0.04141 0.02315 C -0.04362 0.02361 -0.04584 0.02453 -0.04818 0.02477 C -0.05808 0.02615 -0.06797 0.02708 -0.078 0.02824 C -0.07982 0.02893 -0.08177 0.0294 -0.08373 0.03009 C -0.08659 0.03102 -0.08946 0.03264 -0.09232 0.03333 C -0.09623 0.03449 -0.1 0.03449 -0.10391 0.03518 C -0.10612 0.03565 -0.10834 0.03634 -0.11068 0.0368 C -0.11315 0.03634 -0.11576 0.03518 -0.11836 0.03518 C -0.12266 0.03518 -0.12852 0.04097 -0.13177 0.04375 C -0.13334 0.04815 -0.13542 0.05231 -0.13659 0.0574 C -0.13737 0.06065 -0.1375 0.06412 -0.1375 0.06759 C -0.1375 0.08819 -0.13711 0.10856 -0.13659 0.12916 C -0.13542 0.17338 -0.13568 0.10856 -0.13568 0.14467 L -0.13568 0.14467 L -0.04519 0.17708 C -0.04362 0.18102 -0.04141 0.18449 -0.04037 0.18912 C -0.03672 0.20694 -0.03672 0.21921 -0.03946 0.23703 C -0.04024 0.24236 -0.04206 0.24722 -0.04336 0.25231 C -0.04401 0.25509 -0.04453 0.2581 -0.04519 0.26088 C -0.04453 0.27963 -0.04336 0.29699 -0.04519 0.31551 C -0.04558 0.31944 -0.04818 0.32592 -0.04818 0.32592 L -0.04818 0.33796 " pathEditMode="relative" ptsTypes="AAAAAAAAAAAAAAAAAAAAAAAAA">
                                      <p:cBhvr>
                                        <p:cTn id="362" dur="5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  <p:bldP spid="233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90" grpId="0"/>
      <p:bldP spid="291" grpId="0"/>
      <p:bldP spid="292" grpId="0"/>
      <p:bldP spid="294" grpId="0"/>
      <p:bldP spid="295" grpId="0"/>
      <p:bldP spid="296" grpId="0"/>
      <p:bldP spid="301" grpId="0"/>
      <p:bldP spid="302" grpId="0"/>
      <p:bldP spid="303" grpId="0"/>
      <p:bldP spid="304" grpId="0"/>
      <p:bldP spid="305" grpId="0"/>
      <p:bldP spid="3" grpId="0" animBg="1"/>
      <p:bldP spid="4" grpId="0"/>
      <p:bldP spid="70" grpId="0"/>
      <p:bldP spid="6" grpId="0"/>
      <p:bldP spid="72" grpId="0" animBg="1"/>
      <p:bldP spid="73" grpId="0"/>
      <p:bldP spid="7" grpId="0" animBg="1"/>
      <p:bldP spid="75" grpId="0" animBg="1"/>
      <p:bldP spid="88" grpId="0" animBg="1"/>
      <p:bldP spid="89" grpId="0"/>
      <p:bldP spid="90" grpId="0" animBg="1"/>
      <p:bldP spid="91" grpId="0" animBg="1"/>
      <p:bldP spid="23" grpId="0"/>
      <p:bldP spid="104" grpId="0"/>
      <p:bldP spid="105" grpId="0"/>
      <p:bldP spid="106" grpId="0"/>
      <p:bldP spid="107" grpId="0"/>
      <p:bldP spid="108" grpId="0"/>
      <p:bldP spid="112" grpId="0" animBg="1"/>
      <p:bldP spid="113" grpId="0" animBg="1"/>
      <p:bldP spid="114" grpId="0" animBg="1"/>
      <p:bldP spid="116" grpId="0" animBg="1"/>
      <p:bldP spid="116" grpId="1" animBg="1"/>
      <p:bldP spid="117" grpId="0" animBg="1"/>
      <p:bldP spid="117" grpId="1" animBg="1"/>
      <p:bldP spid="117" grpId="2" animBg="1"/>
      <p:bldP spid="124" grpId="0" animBg="1"/>
      <p:bldP spid="125" grpId="0" animBg="1"/>
      <p:bldP spid="26" grpId="0"/>
      <p:bldP spid="128" grpId="0" animBg="1"/>
      <p:bldP spid="1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22.3|41.5|3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36.4|44.8|2.6|3|31.7|0|47.6|21|1.5|6.5|20.9|3.8|1.4|60.1|0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20.4|14.6|13.7|51|21.3|22.9|28.7|27.2|21.5|15.6|1|23.3|0.9|18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5.7|21.7|15|115.9|63.7|36.8|1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8.4|4.9|16.4|55.8|37.1|21.8|48|35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.2|14.4|0.3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4.4|35.5|7.3|12.2|30|35.9|35.6|4.2|7.1|10.3|2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8|13.7|11.6|26.5|10.4|43|37.3|15.7|33.4|2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28.4|13|23.4|48.1|40|53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0.1|56|9|5.8|8.8|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4|21.1|35.9|23.1|66.9|12.3|30.9|39.8|2.1|8.3|3.9|29.3|39.2|92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|47.5|4|12|9.3|26.1|6.6|11.4|15.4|1.5|2.2|28.8|5.6|8.4|11.4|2.6|15.2|1.4|13.7|1.6|26.1|0.9|53.3|24.1|1.5|9.8|16.1|1|1.5|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7.8|17.1|7.4|1.5|11.2|1.1|2.5|25|19.8|42.8|58.3|7.5|36.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C86F68-A72A-45D3-935F-2A2CEDBD508A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customXml/itemProps2.xml><?xml version="1.0" encoding="utf-8"?>
<ds:datastoreItem xmlns:ds="http://schemas.openxmlformats.org/officeDocument/2006/customXml" ds:itemID="{21F75A4F-AC18-40B4-9346-655CBB958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E9D3D5-93B4-47B5-B6AA-E5E66EB77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1695</Words>
  <Application>Microsoft Office PowerPoint</Application>
  <PresentationFormat>Widescreen</PresentationFormat>
  <Paragraphs>323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Abadi Extra Light</vt:lpstr>
      <vt:lpstr>Aptos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Learning using Decision Trees</vt:lpstr>
      <vt:lpstr>Plan for today</vt:lpstr>
      <vt:lpstr>Speeding-up Nearest Neighbors</vt:lpstr>
      <vt:lpstr>Hyperparameter Selection</vt:lpstr>
      <vt:lpstr>Cross-Validation</vt:lpstr>
      <vt:lpstr>Multi-fold Cross Validation</vt:lpstr>
      <vt:lpstr>Decision Trees</vt:lpstr>
      <vt:lpstr>Decision Trees for Supervised Learning</vt:lpstr>
      <vt:lpstr>Decision Trees for Classification</vt:lpstr>
      <vt:lpstr>Decision Trees for Classification: Another Example</vt:lpstr>
      <vt:lpstr>Decision Trees for Regression</vt:lpstr>
      <vt:lpstr>Decision Trees: Some Considerations</vt:lpstr>
      <vt:lpstr>How to Split at Internal Nodes?</vt:lpstr>
      <vt:lpstr>Techniques to Split at Internal Nodes?</vt:lpstr>
      <vt:lpstr>Decision Tree Construction: An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14</cp:revision>
  <dcterms:created xsi:type="dcterms:W3CDTF">2022-01-22T23:47:33Z</dcterms:created>
  <dcterms:modified xsi:type="dcterms:W3CDTF">2025-05-07T14:20:41Z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