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7" r:id="rId5"/>
    <p:sldId id="313" r:id="rId6"/>
    <p:sldId id="314" r:id="rId7"/>
    <p:sldId id="325" r:id="rId8"/>
    <p:sldId id="327" r:id="rId9"/>
    <p:sldId id="328" r:id="rId10"/>
    <p:sldId id="329" r:id="rId11"/>
    <p:sldId id="330" r:id="rId12"/>
    <p:sldId id="331" r:id="rId13"/>
    <p:sldId id="332" r:id="rId14"/>
    <p:sldId id="335" r:id="rId15"/>
    <p:sldId id="326" r:id="rId16"/>
    <p:sldId id="336" r:id="rId17"/>
    <p:sldId id="343" r:id="rId18"/>
    <p:sldId id="337" r:id="rId19"/>
    <p:sldId id="339" r:id="rId20"/>
    <p:sldId id="338" r:id="rId21"/>
    <p:sldId id="340" r:id="rId22"/>
    <p:sldId id="34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C8AAC-8834-4358-88BE-F637E38D1C78}" v="48" dt="2025-05-07T15:24:31.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it Gupta" userId="f53ebda82f5ae94a" providerId="LiveId" clId="{2ECC8AAC-8834-4358-88BE-F637E38D1C78}"/>
    <pc:docChg chg="modSld">
      <pc:chgData name="Anvit Gupta" userId="f53ebda82f5ae94a" providerId="LiveId" clId="{2ECC8AAC-8834-4358-88BE-F637E38D1C78}" dt="2025-05-07T15:24:40.175" v="48" actId="14100"/>
      <pc:docMkLst>
        <pc:docMk/>
      </pc:docMkLst>
      <pc:sldChg chg="modSp">
        <pc:chgData name="Anvit Gupta" userId="f53ebda82f5ae94a" providerId="LiveId" clId="{2ECC8AAC-8834-4358-88BE-F637E38D1C78}" dt="2025-05-07T15:20:57.127" v="45" actId="20577"/>
        <pc:sldMkLst>
          <pc:docMk/>
          <pc:sldMk cId="941530648" sldId="337"/>
        </pc:sldMkLst>
        <pc:spChg chg="mod">
          <ac:chgData name="Anvit Gupta" userId="f53ebda82f5ae94a" providerId="LiveId" clId="{2ECC8AAC-8834-4358-88BE-F637E38D1C78}" dt="2025-05-07T15:20:57.127" v="45" actId="20577"/>
          <ac:spMkLst>
            <pc:docMk/>
            <pc:sldMk cId="941530648" sldId="337"/>
            <ac:spMk id="10" creationId="{DD803438-9B3B-49C3-A6F7-0E48E8E2896C}"/>
          </ac:spMkLst>
        </pc:spChg>
      </pc:sldChg>
      <pc:sldChg chg="modSp mod">
        <pc:chgData name="Anvit Gupta" userId="f53ebda82f5ae94a" providerId="LiveId" clId="{2ECC8AAC-8834-4358-88BE-F637E38D1C78}" dt="2025-05-07T15:24:40.175" v="48" actId="14100"/>
        <pc:sldMkLst>
          <pc:docMk/>
          <pc:sldMk cId="1670796306" sldId="340"/>
        </pc:sldMkLst>
        <pc:spChg chg="mod">
          <ac:chgData name="Anvit Gupta" userId="f53ebda82f5ae94a" providerId="LiveId" clId="{2ECC8AAC-8834-4358-88BE-F637E38D1C78}" dt="2025-05-07T15:24:40.175" v="48" actId="14100"/>
          <ac:spMkLst>
            <pc:docMk/>
            <pc:sldMk cId="1670796306" sldId="340"/>
            <ac:spMk id="4" creationId="{B1372AD5-A8EB-4F42-828D-BA0D17B988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9208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94654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424136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61883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6123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84165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701A6-BB07-487E-BE62-8266473F6495}"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118112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701A6-BB07-487E-BE62-8266473F6495}"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41901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701A6-BB07-487E-BE62-8266473F6495}" type="datetimeFigureOut">
              <a:rPr lang="en-IN" smtClean="0"/>
              <a:t>07-05-2025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59854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8971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2757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701A6-BB07-487E-BE62-8266473F6495}" type="datetimeFigureOut">
              <a:rPr lang="en-IN" smtClean="0"/>
              <a:t>07-05-2025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E7FED-6384-42B0-A51A-9A1ABEE25B72}" type="slidenum">
              <a:rPr lang="en-IN" smtClean="0"/>
              <a:t>‹#›</a:t>
            </a:fld>
            <a:endParaRPr lang="en-IN"/>
          </a:p>
        </p:txBody>
      </p:sp>
    </p:spTree>
    <p:extLst>
      <p:ext uri="{BB962C8B-B14F-4D97-AF65-F5344CB8AC3E}">
        <p14:creationId xmlns:p14="http://schemas.microsoft.com/office/powerpoint/2010/main" val="31041266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1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349541" y="1584851"/>
            <a:ext cx="11492918" cy="1410758"/>
          </a:xfrm>
        </p:spPr>
        <p:txBody>
          <a:bodyPr>
            <a:noAutofit/>
          </a:bodyPr>
          <a:lstStyle/>
          <a:p>
            <a:br>
              <a:rPr lang="en-GB" b="1" dirty="0">
                <a:solidFill>
                  <a:schemeClr val="accent4"/>
                </a:solidFill>
                <a:latin typeface="Garamond" panose="02020404030301010803" pitchFamily="18" charset="0"/>
                <a:cs typeface="Aldhabi" panose="020B0604020202020204" pitchFamily="2" charset="-78"/>
              </a:rPr>
            </a:br>
            <a:br>
              <a:rPr lang="en-GB" b="1" dirty="0">
                <a:solidFill>
                  <a:schemeClr val="accent4"/>
                </a:solidFill>
                <a:latin typeface="Garamond" panose="02020404030301010803" pitchFamily="18" charset="0"/>
                <a:cs typeface="Aldhabi" panose="020B0604020202020204" pitchFamily="2" charset="-78"/>
              </a:rPr>
            </a:br>
            <a:br>
              <a:rPr lang="en-GB" sz="4800" b="1" dirty="0">
                <a:solidFill>
                  <a:schemeClr val="accent4"/>
                </a:solidFill>
                <a:latin typeface="Garamond" panose="02020404030301010803" pitchFamily="18" charset="0"/>
                <a:cs typeface="Aldhabi" panose="020B0604020202020204" pitchFamily="2" charset="-78"/>
              </a:rPr>
            </a:br>
            <a:r>
              <a:rPr lang="en-GB" sz="4800" b="1" dirty="0">
                <a:solidFill>
                  <a:schemeClr val="accent4"/>
                </a:solidFill>
                <a:latin typeface="Garamond" panose="02020404030301010803" pitchFamily="18" charset="0"/>
                <a:cs typeface="Aldhabi" panose="020B0604020202020204" pitchFamily="2" charset="-78"/>
              </a:rPr>
              <a:t>Decision Trees (Wrap-up) </a:t>
            </a:r>
            <a:br>
              <a:rPr lang="en-GB" sz="4800" b="1" dirty="0">
                <a:solidFill>
                  <a:schemeClr val="accent4"/>
                </a:solidFill>
                <a:latin typeface="Garamond" panose="02020404030301010803" pitchFamily="18" charset="0"/>
                <a:cs typeface="Aldhabi" panose="020B0604020202020204" pitchFamily="2" charset="-78"/>
              </a:rPr>
            </a:br>
            <a:r>
              <a:rPr lang="en-GB" sz="4800" b="1" dirty="0">
                <a:solidFill>
                  <a:schemeClr val="accent4"/>
                </a:solidFill>
                <a:latin typeface="Garamond" panose="02020404030301010803" pitchFamily="18" charset="0"/>
                <a:cs typeface="Aldhabi" panose="020B0604020202020204" pitchFamily="2" charset="-78"/>
              </a:rPr>
              <a:t>and </a:t>
            </a:r>
            <a:r>
              <a:rPr lang="en-IN" sz="4800" b="1" dirty="0">
                <a:solidFill>
                  <a:schemeClr val="accent4"/>
                </a:solidFill>
                <a:latin typeface="Garamond" panose="02020404030301010803" pitchFamily="18" charset="0"/>
                <a:cs typeface="Aldhabi" panose="020B0604020202020204" pitchFamily="2" charset="-78"/>
              </a:rPr>
              <a:t>Random Forest Classifier</a:t>
            </a:r>
          </a:p>
        </p:txBody>
      </p:sp>
      <p:sp>
        <p:nvSpPr>
          <p:cNvPr id="6" name="Subtitle 2">
            <a:extLst>
              <a:ext uri="{FF2B5EF4-FFF2-40B4-BE49-F238E27FC236}">
                <a16:creationId xmlns:a16="http://schemas.microsoft.com/office/drawing/2014/main" id="{01F81A5B-9074-48D2-89C0-69DF5837B012}"/>
              </a:ext>
            </a:extLst>
          </p:cNvPr>
          <p:cNvSpPr txBox="1">
            <a:spLocks/>
          </p:cNvSpPr>
          <p:nvPr/>
        </p:nvSpPr>
        <p:spPr>
          <a:xfrm>
            <a:off x="2739872" y="3862392"/>
            <a:ext cx="6281737" cy="8207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200">
                <a:solidFill>
                  <a:schemeClr val="accent4"/>
                </a:solidFill>
                <a:latin typeface="Garamond" panose="02020404030301010803" pitchFamily="18" charset="0"/>
              </a:rPr>
              <a:t>CSN-382  </a:t>
            </a:r>
            <a:endParaRPr lang="en-IN" sz="3200" dirty="0">
              <a:solidFill>
                <a:schemeClr val="accent4"/>
              </a:solidFill>
              <a:latin typeface="Garamond" panose="02020404030301010803" pitchFamily="18" charset="0"/>
            </a:endParaRPr>
          </a:p>
        </p:txBody>
      </p:sp>
    </p:spTree>
    <p:extLst>
      <p:ext uri="{BB962C8B-B14F-4D97-AF65-F5344CB8AC3E}">
        <p14:creationId xmlns:p14="http://schemas.microsoft.com/office/powerpoint/2010/main" val="43322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Trees: Some Comments</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solidFill>
                      <a:srgbClr val="0000FF"/>
                    </a:solidFill>
                    <a:latin typeface="Abadi Extra Light" panose="020B0204020104020204" pitchFamily="34" charset="0"/>
                  </a:rPr>
                  <a:t>Gini-index</a:t>
                </a:r>
                <a:r>
                  <a:rPr lang="en-GB" sz="2400" dirty="0">
                    <a:latin typeface="Abadi Extra Light" panose="020B0204020104020204" pitchFamily="34" charset="0"/>
                  </a:rPr>
                  <a:t> defined as </a:t>
                </a:r>
                <a14:m>
                  <m:oMath xmlns:m="http://schemas.openxmlformats.org/officeDocument/2006/math">
                    <m:nary>
                      <m:naryPr>
                        <m:chr m:val="∑"/>
                        <m:ctrlPr>
                          <a:rPr lang="en-GB" sz="2400" i="1" smtClean="0">
                            <a:latin typeface="Cambria Math" panose="02040503050406030204" pitchFamily="18" charset="0"/>
                          </a:rPr>
                        </m:ctrlPr>
                      </m:naryPr>
                      <m:sub>
                        <m:r>
                          <m:rPr>
                            <m:brk m:alnAt="23"/>
                          </m:rPr>
                          <a:rPr lang="en-IN" sz="2400" b="0" i="1" smtClean="0">
                            <a:latin typeface="Cambria Math" panose="02040503050406030204" pitchFamily="18" charset="0"/>
                          </a:rPr>
                          <m:t>𝑐</m:t>
                        </m:r>
                        <m:r>
                          <a:rPr lang="en-IN" sz="2400" b="0" i="1" smtClean="0">
                            <a:latin typeface="Cambria Math" panose="02040503050406030204" pitchFamily="18" charset="0"/>
                          </a:rPr>
                          <m:t>=1</m:t>
                        </m:r>
                      </m:sub>
                      <m:sup>
                        <m:r>
                          <a:rPr lang="en-IN" sz="2400" b="0" i="1" smtClean="0">
                            <a:latin typeface="Cambria Math" panose="02040503050406030204" pitchFamily="18" charset="0"/>
                          </a:rPr>
                          <m:t>𝐶</m:t>
                        </m:r>
                      </m:sup>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𝑐</m:t>
                            </m:r>
                          </m:sub>
                        </m:sSub>
                        <m:r>
                          <a:rPr lang="en-IN" sz="2400" b="0" i="1" smtClean="0">
                            <a:latin typeface="Cambria Math" panose="02040503050406030204" pitchFamily="18" charset="0"/>
                          </a:rPr>
                          <m:t>(1−</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𝑐</m:t>
                            </m:r>
                          </m:sub>
                        </m:sSub>
                        <m:r>
                          <a:rPr lang="en-IN" sz="2400" b="0" i="1" smtClean="0">
                            <a:latin typeface="Cambria Math" panose="02040503050406030204" pitchFamily="18" charset="0"/>
                          </a:rPr>
                          <m:t>)</m:t>
                        </m:r>
                      </m:e>
                    </m:nary>
                  </m:oMath>
                </a14:m>
                <a:r>
                  <a:rPr lang="en-GB" sz="2400" dirty="0">
                    <a:latin typeface="Abadi Extra Light" panose="020B0204020104020204" pitchFamily="34" charset="0"/>
                  </a:rPr>
                  <a:t> can be an alternative to IG</a:t>
                </a:r>
              </a:p>
              <a:p>
                <a:pPr>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For DT regression</a:t>
                </a:r>
                <a:r>
                  <a:rPr lang="en-GB" sz="2400" baseline="30000" dirty="0">
                    <a:latin typeface="Abadi Extra Light" panose="020B0204020104020204" pitchFamily="34" charset="0"/>
                  </a:rPr>
                  <a:t>1</a:t>
                </a:r>
                <a:r>
                  <a:rPr lang="en-GB" sz="2400" dirty="0">
                    <a:latin typeface="Abadi Extra Light" panose="020B0204020104020204" pitchFamily="34" charset="0"/>
                  </a:rPr>
                  <a:t>, variance in the outputs can be used to assess purity</a:t>
                </a:r>
              </a:p>
              <a:p>
                <a:pPr>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When</a:t>
                </a:r>
                <a:r>
                  <a:rPr lang="en-GB" sz="2400" dirty="0">
                    <a:solidFill>
                      <a:srgbClr val="0000FF"/>
                    </a:solidFill>
                    <a:latin typeface="Abadi Extra Light" panose="020B0204020104020204" pitchFamily="34" charset="0"/>
                  </a:rPr>
                  <a:t> features are real-valued </a:t>
                </a:r>
                <a:r>
                  <a:rPr lang="en-GB" sz="2400" dirty="0">
                    <a:latin typeface="Abadi Extra Light" panose="020B0204020104020204" pitchFamily="34" charset="0"/>
                  </a:rPr>
                  <a:t>(no finite possible values to try), things are a bit more tricky</a:t>
                </a:r>
              </a:p>
              <a:p>
                <a:pPr lvl="1">
                  <a:buFont typeface="Wingdings" panose="05000000000000000000" pitchFamily="2" charset="2"/>
                  <a:buChar char="§"/>
                </a:pPr>
                <a:r>
                  <a:rPr lang="en-GB" dirty="0">
                    <a:latin typeface="Abadi Extra Light" panose="020B0204020104020204" pitchFamily="34" charset="0"/>
                  </a:rPr>
                  <a:t>Can use tests based on </a:t>
                </a:r>
                <a:r>
                  <a:rPr lang="en-GB" dirty="0">
                    <a:solidFill>
                      <a:srgbClr val="0000FF"/>
                    </a:solidFill>
                    <a:latin typeface="Abadi Extra Light" panose="020B0204020104020204" pitchFamily="34" charset="0"/>
                  </a:rPr>
                  <a:t>thresholding</a:t>
                </a:r>
                <a:r>
                  <a:rPr lang="en-GB" dirty="0">
                    <a:latin typeface="Abadi Extra Light" panose="020B0204020104020204" pitchFamily="34" charset="0"/>
                  </a:rPr>
                  <a:t> feature values (recall our synthetic data examples)</a:t>
                </a:r>
              </a:p>
              <a:p>
                <a:pPr lvl="1">
                  <a:buFont typeface="Wingdings" panose="05000000000000000000" pitchFamily="2" charset="2"/>
                  <a:buChar char="§"/>
                </a:pPr>
                <a:r>
                  <a:rPr lang="en-GB" dirty="0">
                    <a:latin typeface="Abadi Extra Light" panose="020B0204020104020204" pitchFamily="34" charset="0"/>
                  </a:rPr>
                  <a:t>Need to be careful </a:t>
                </a:r>
                <a:r>
                  <a:rPr lang="en-GB" dirty="0" err="1">
                    <a:latin typeface="Abadi Extra Light" panose="020B0204020104020204" pitchFamily="34" charset="0"/>
                  </a:rPr>
                  <a:t>w.r.t.</a:t>
                </a:r>
                <a:r>
                  <a:rPr lang="en-GB" dirty="0">
                    <a:latin typeface="Abadi Extra Light" panose="020B0204020104020204" pitchFamily="34" charset="0"/>
                  </a:rPr>
                  <a:t> number of threshold points, how fine each range is, etc.</a:t>
                </a:r>
              </a:p>
              <a:p>
                <a:pPr lvl="1">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More sophisticated decision rules at the internal nodes can also be used</a:t>
                </a:r>
              </a:p>
              <a:p>
                <a:pPr lvl="1">
                  <a:buFont typeface="Wingdings" panose="05000000000000000000" pitchFamily="2" charset="2"/>
                  <a:buChar char="§"/>
                </a:pPr>
                <a:r>
                  <a:rPr lang="en-GB" dirty="0">
                    <a:latin typeface="Abadi Extra Light" panose="020B0204020104020204" pitchFamily="34" charset="0"/>
                  </a:rPr>
                  <a:t>Basically, need some rule that splits inputs at an internal node into homogeneous groups</a:t>
                </a:r>
              </a:p>
              <a:p>
                <a:pPr lvl="1">
                  <a:buFont typeface="Wingdings" panose="05000000000000000000" pitchFamily="2" charset="2"/>
                  <a:buChar char="§"/>
                </a:pPr>
                <a:r>
                  <a:rPr lang="en-GB" dirty="0">
                    <a:latin typeface="Abadi Extra Light" panose="020B0204020104020204" pitchFamily="34" charset="0"/>
                  </a:rPr>
                  <a:t>The rule can even be a machine learning classification algo (e.g., </a:t>
                </a:r>
                <a:r>
                  <a:rPr lang="en-GB" dirty="0" err="1">
                    <a:latin typeface="Abadi Extra Light" panose="020B0204020104020204" pitchFamily="34" charset="0"/>
                  </a:rPr>
                  <a:t>LwP</a:t>
                </a:r>
                <a:r>
                  <a:rPr lang="en-GB" dirty="0">
                    <a:latin typeface="Abadi Extra Light" panose="020B0204020104020204" pitchFamily="34" charset="0"/>
                  </a:rPr>
                  <a:t> or a deep learner)</a:t>
                </a:r>
              </a:p>
              <a:p>
                <a:pPr lvl="1">
                  <a:buFont typeface="Wingdings" panose="05000000000000000000" pitchFamily="2" charset="2"/>
                  <a:buChar char="§"/>
                </a:pPr>
                <a:r>
                  <a:rPr lang="en-GB" dirty="0">
                    <a:latin typeface="Abadi Extra Light" panose="020B0204020104020204" pitchFamily="34" charset="0"/>
                  </a:rPr>
                  <a:t>However, in DTs, we want the tests to be fast so single feature based rules are preferred</a:t>
                </a:r>
              </a:p>
              <a:p>
                <a:pPr lvl="1">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Need to take care handling training or test inputs that have some features missing</a:t>
                </a:r>
                <a:endParaRPr lang="en-GB" sz="1100" dirty="0">
                  <a:latin typeface="Abadi Extra Light" panose="020B0204020104020204" pitchFamily="34" charset="0"/>
                </a:endParaRPr>
              </a:p>
            </p:txBody>
          </p:sp>
        </mc:Choice>
        <mc:Fallback xmlns="">
          <p:sp>
            <p:nvSpPr>
              <p:cNvPr id="47" name="Content Placeholder 2">
                <a:extLst>
                  <a:ext uri="{FF2B5EF4-FFF2-40B4-BE49-F238E27FC236}">
                    <a16:creationId xmlns:a16="http://schemas.microsoft.com/office/drawing/2014/main" id="{60A06722-EDF2-4418-9797-499014F68A53}"/>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727" t="-11294"/>
                </a:stretch>
              </a:blipFill>
            </p:spPr>
            <p:txBody>
              <a:bodyPr/>
              <a:lstStyle/>
              <a:p>
                <a:r>
                  <a:rPr lang="en-IN">
                    <a:noFill/>
                  </a:rPr>
                  <a:t> </a:t>
                </a:r>
              </a:p>
            </p:txBody>
          </p:sp>
        </mc:Fallback>
      </mc:AlternateContent>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10</a:t>
            </a:fld>
            <a:endParaRPr lang="en-IN" sz="2800" dirty="0">
              <a:solidFill>
                <a:schemeClr val="accent2">
                  <a:lumMod val="40000"/>
                  <a:lumOff val="60000"/>
                </a:schemeClr>
              </a:solidFill>
            </a:endParaRPr>
          </a:p>
        </p:txBody>
      </p:sp>
      <p:sp>
        <p:nvSpPr>
          <p:cNvPr id="3" name="TextBox 2">
            <a:extLst>
              <a:ext uri="{FF2B5EF4-FFF2-40B4-BE49-F238E27FC236}">
                <a16:creationId xmlns:a16="http://schemas.microsoft.com/office/drawing/2014/main" id="{AD995D39-5605-458A-A9FF-13AA271E0D94}"/>
              </a:ext>
            </a:extLst>
          </p:cNvPr>
          <p:cNvSpPr txBox="1"/>
          <p:nvPr/>
        </p:nvSpPr>
        <p:spPr>
          <a:xfrm>
            <a:off x="0" y="6520145"/>
            <a:ext cx="7206140" cy="307777"/>
          </a:xfrm>
          <a:prstGeom prst="rect">
            <a:avLst/>
          </a:prstGeom>
          <a:noFill/>
        </p:spPr>
        <p:txBody>
          <a:bodyPr wrap="none" rtlCol="0">
            <a:spAutoFit/>
          </a:bodyPr>
          <a:lstStyle/>
          <a:p>
            <a:r>
              <a:rPr lang="en-GB" sz="1400" baseline="30000" dirty="0">
                <a:latin typeface="Abadi Extra Light" panose="020B0204020104020204" pitchFamily="34" charset="0"/>
              </a:rPr>
              <a:t>1</a:t>
            </a:r>
            <a:r>
              <a:rPr lang="en-GB" sz="1400" dirty="0">
                <a:latin typeface="Abadi Extra Light" panose="020B0204020104020204" pitchFamily="34" charset="0"/>
              </a:rPr>
              <a:t>Breiman, Leo; Friedman, J. H.; </a:t>
            </a:r>
            <a:r>
              <a:rPr lang="en-GB" sz="1400" dirty="0" err="1">
                <a:latin typeface="Abadi Extra Light" panose="020B0204020104020204" pitchFamily="34" charset="0"/>
              </a:rPr>
              <a:t>Olshen</a:t>
            </a:r>
            <a:r>
              <a:rPr lang="en-GB" sz="1400" dirty="0">
                <a:latin typeface="Abadi Extra Light" panose="020B0204020104020204" pitchFamily="34" charset="0"/>
              </a:rPr>
              <a:t>, R. A.; Stone, C. J. (1984). Classification and regression trees</a:t>
            </a:r>
            <a:endParaRPr lang="en-IN" sz="1400" dirty="0">
              <a:latin typeface="Abadi Extra Light" panose="020B0204020104020204" pitchFamily="34" charset="0"/>
            </a:endParaRPr>
          </a:p>
        </p:txBody>
      </p:sp>
      <p:pic>
        <p:nvPicPr>
          <p:cNvPr id="7" name="Picture 6">
            <a:extLst>
              <a:ext uri="{FF2B5EF4-FFF2-40B4-BE49-F238E27FC236}">
                <a16:creationId xmlns:a16="http://schemas.microsoft.com/office/drawing/2014/main" id="{DF2079CC-5E5B-45AC-9F45-60AEA013ECD1}"/>
              </a:ext>
            </a:extLst>
          </p:cNvPr>
          <p:cNvPicPr>
            <a:picLocks noChangeAspect="1"/>
          </p:cNvPicPr>
          <p:nvPr/>
        </p:nvPicPr>
        <p:blipFill>
          <a:blip r:embed="rId4"/>
          <a:stretch>
            <a:fillRect/>
          </a:stretch>
        </p:blipFill>
        <p:spPr>
          <a:xfrm>
            <a:off x="11011284" y="1732717"/>
            <a:ext cx="1010687" cy="965223"/>
          </a:xfrm>
          <a:prstGeom prst="rect">
            <a:avLst/>
          </a:prstGeom>
        </p:spPr>
      </p:pic>
      <p:sp>
        <p:nvSpPr>
          <p:cNvPr id="5" name="Speech Bubble: Rectangle 4">
            <a:extLst>
              <a:ext uri="{FF2B5EF4-FFF2-40B4-BE49-F238E27FC236}">
                <a16:creationId xmlns:a16="http://schemas.microsoft.com/office/drawing/2014/main" id="{199672C0-038D-450A-8032-4EAB9B814A71}"/>
              </a:ext>
            </a:extLst>
          </p:cNvPr>
          <p:cNvSpPr/>
          <p:nvPr/>
        </p:nvSpPr>
        <p:spPr>
          <a:xfrm>
            <a:off x="8698523" y="169682"/>
            <a:ext cx="3228232" cy="1563035"/>
          </a:xfrm>
          <a:prstGeom prst="wedgeRectCallout">
            <a:avLst>
              <a:gd name="adj1" fmla="val 35910"/>
              <a:gd name="adj2" fmla="val 63145"/>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For </a:t>
            </a:r>
            <a:r>
              <a:rPr lang="en-IN" sz="2000" b="0" dirty="0">
                <a:solidFill>
                  <a:schemeClr val="tx1"/>
                </a:solidFill>
                <a:latin typeface="Abadi Extra Light" panose="020B0204020104020204" pitchFamily="34" charset="0"/>
              </a:rPr>
              <a:t>regression, outputs are real-valued and we don’t have a “set” of classes, so quantities like entropy/IG/</a:t>
            </a:r>
            <a:r>
              <a:rPr lang="en-IN" sz="2000" b="0" dirty="0" err="1">
                <a:solidFill>
                  <a:schemeClr val="tx1"/>
                </a:solidFill>
                <a:latin typeface="Abadi Extra Light" panose="020B0204020104020204" pitchFamily="34" charset="0"/>
              </a:rPr>
              <a:t>gini</a:t>
            </a:r>
            <a:r>
              <a:rPr lang="en-IN" sz="2000" b="0" dirty="0">
                <a:solidFill>
                  <a:schemeClr val="tx1"/>
                </a:solidFill>
                <a:latin typeface="Abadi Extra Light" panose="020B0204020104020204" pitchFamily="34" charset="0"/>
              </a:rPr>
              <a:t> etc. are undefined</a:t>
            </a:r>
          </a:p>
        </p:txBody>
      </p:sp>
      <p:pic>
        <p:nvPicPr>
          <p:cNvPr id="9" name="Picture 4">
            <a:extLst>
              <a:ext uri="{FF2B5EF4-FFF2-40B4-BE49-F238E27FC236}">
                <a16:creationId xmlns:a16="http://schemas.microsoft.com/office/drawing/2014/main" id="{8EC1F38A-52CB-49EB-A412-62C6811054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3075" y="3688616"/>
            <a:ext cx="2638105" cy="74931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9588508D-9D4F-4479-8901-407DE5C90FFF}"/>
              </a:ext>
            </a:extLst>
          </p:cNvPr>
          <p:cNvCxnSpPr>
            <a:cxnSpLocks/>
          </p:cNvCxnSpPr>
          <p:nvPr/>
        </p:nvCxnSpPr>
        <p:spPr>
          <a:xfrm flipV="1">
            <a:off x="9363075" y="4437926"/>
            <a:ext cx="657225" cy="410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Speech Bubble: Rectangle 12">
            <a:extLst>
              <a:ext uri="{FF2B5EF4-FFF2-40B4-BE49-F238E27FC236}">
                <a16:creationId xmlns:a16="http://schemas.microsoft.com/office/drawing/2014/main" id="{1A0FADC6-95CD-403F-956B-39A2EC841ED1}"/>
              </a:ext>
            </a:extLst>
          </p:cNvPr>
          <p:cNvSpPr/>
          <p:nvPr/>
        </p:nvSpPr>
        <p:spPr>
          <a:xfrm>
            <a:off x="4928466" y="2217693"/>
            <a:ext cx="3548784" cy="307777"/>
          </a:xfrm>
          <a:prstGeom prst="wedgeRectCallout">
            <a:avLst>
              <a:gd name="adj1" fmla="val -45577"/>
              <a:gd name="adj2" fmla="val 194106"/>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An illustration on the next slide</a:t>
            </a:r>
            <a:endParaRPr lang="en-IN" sz="2000" b="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24412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2" end="2"/>
                                            </p:txEl>
                                          </p:spTgt>
                                        </p:tgtEl>
                                        <p:attrNameLst>
                                          <p:attrName>style.visibility</p:attrName>
                                        </p:attrNameLst>
                                      </p:cBhvr>
                                      <p:to>
                                        <p:strVal val="visible"/>
                                      </p:to>
                                    </p:set>
                                    <p:animEffect transition="in" filter="wipe(down)">
                                      <p:cBhvr>
                                        <p:cTn id="12" dur="500"/>
                                        <p:tgtEl>
                                          <p:spTgt spid="47">
                                            <p:txEl>
                                              <p:pRg st="2" end="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7">
                                            <p:txEl>
                                              <p:pRg st="4" end="4"/>
                                            </p:txEl>
                                          </p:spTgt>
                                        </p:tgtEl>
                                        <p:attrNameLst>
                                          <p:attrName>style.visibility</p:attrName>
                                        </p:attrNameLst>
                                      </p:cBhvr>
                                      <p:to>
                                        <p:strVal val="visible"/>
                                      </p:to>
                                    </p:set>
                                    <p:animEffect transition="in" filter="wipe(down)">
                                      <p:cBhvr>
                                        <p:cTn id="28" dur="500"/>
                                        <p:tgtEl>
                                          <p:spTgt spid="47">
                                            <p:txEl>
                                              <p:pRg st="4" end="4"/>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47">
                                            <p:txEl>
                                              <p:pRg st="5" end="5"/>
                                            </p:txEl>
                                          </p:spTgt>
                                        </p:tgtEl>
                                        <p:attrNameLst>
                                          <p:attrName>style.visibility</p:attrName>
                                        </p:attrNameLst>
                                      </p:cBhvr>
                                      <p:to>
                                        <p:strVal val="visible"/>
                                      </p:to>
                                    </p:set>
                                    <p:animEffect transition="in" filter="wipe(down)">
                                      <p:cBhvr>
                                        <p:cTn id="36" dur="500"/>
                                        <p:tgtEl>
                                          <p:spTgt spid="4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7">
                                            <p:txEl>
                                              <p:pRg st="6" end="6"/>
                                            </p:txEl>
                                          </p:spTgt>
                                        </p:tgtEl>
                                        <p:attrNameLst>
                                          <p:attrName>style.visibility</p:attrName>
                                        </p:attrNameLst>
                                      </p:cBhvr>
                                      <p:to>
                                        <p:strVal val="visible"/>
                                      </p:to>
                                    </p:set>
                                    <p:animEffect transition="in" filter="wipe(down)">
                                      <p:cBhvr>
                                        <p:cTn id="41" dur="500"/>
                                        <p:tgtEl>
                                          <p:spTgt spid="4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7">
                                            <p:txEl>
                                              <p:pRg st="8" end="8"/>
                                            </p:txEl>
                                          </p:spTgt>
                                        </p:tgtEl>
                                        <p:attrNameLst>
                                          <p:attrName>style.visibility</p:attrName>
                                        </p:attrNameLst>
                                      </p:cBhvr>
                                      <p:to>
                                        <p:strVal val="visible"/>
                                      </p:to>
                                    </p:set>
                                    <p:animEffect transition="in" filter="wipe(down)">
                                      <p:cBhvr>
                                        <p:cTn id="46" dur="500"/>
                                        <p:tgtEl>
                                          <p:spTgt spid="47">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7">
                                            <p:txEl>
                                              <p:pRg st="9" end="9"/>
                                            </p:txEl>
                                          </p:spTgt>
                                        </p:tgtEl>
                                        <p:attrNameLst>
                                          <p:attrName>style.visibility</p:attrName>
                                        </p:attrNameLst>
                                      </p:cBhvr>
                                      <p:to>
                                        <p:strVal val="visible"/>
                                      </p:to>
                                    </p:set>
                                    <p:animEffect transition="in" filter="wipe(down)">
                                      <p:cBhvr>
                                        <p:cTn id="51" dur="500"/>
                                        <p:tgtEl>
                                          <p:spTgt spid="47">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7">
                                            <p:txEl>
                                              <p:pRg st="10" end="10"/>
                                            </p:txEl>
                                          </p:spTgt>
                                        </p:tgtEl>
                                        <p:attrNameLst>
                                          <p:attrName>style.visibility</p:attrName>
                                        </p:attrNameLst>
                                      </p:cBhvr>
                                      <p:to>
                                        <p:strVal val="visible"/>
                                      </p:to>
                                    </p:set>
                                    <p:animEffect transition="in" filter="wipe(down)">
                                      <p:cBhvr>
                                        <p:cTn id="56" dur="500"/>
                                        <p:tgtEl>
                                          <p:spTgt spid="47">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down)">
                                      <p:cBhvr>
                                        <p:cTn id="61" dur="500"/>
                                        <p:tgtEl>
                                          <p:spTgt spid="9"/>
                                        </p:tgtEl>
                                      </p:cBhvr>
                                    </p:animEffect>
                                  </p:childTnLst>
                                </p:cTn>
                              </p:par>
                              <p:par>
                                <p:cTn id="62" presetID="22" presetClass="entr" presetSubtype="4" fill="hold" nodeType="with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down)">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7">
                                            <p:txEl>
                                              <p:pRg st="11" end="11"/>
                                            </p:txEl>
                                          </p:spTgt>
                                        </p:tgtEl>
                                        <p:attrNameLst>
                                          <p:attrName>style.visibility</p:attrName>
                                        </p:attrNameLst>
                                      </p:cBhvr>
                                      <p:to>
                                        <p:strVal val="visible"/>
                                      </p:to>
                                    </p:set>
                                    <p:animEffect transition="in" filter="wipe(down)">
                                      <p:cBhvr>
                                        <p:cTn id="69" dur="500"/>
                                        <p:tgtEl>
                                          <p:spTgt spid="47">
                                            <p:txEl>
                                              <p:pRg st="11" end="1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7">
                                            <p:txEl>
                                              <p:pRg st="13" end="13"/>
                                            </p:txEl>
                                          </p:spTgt>
                                        </p:tgtEl>
                                        <p:attrNameLst>
                                          <p:attrName>style.visibility</p:attrName>
                                        </p:attrNameLst>
                                      </p:cBhvr>
                                      <p:to>
                                        <p:strVal val="visible"/>
                                      </p:to>
                                    </p:set>
                                    <p:animEffect transition="in" filter="wipe(down)">
                                      <p:cBhvr>
                                        <p:cTn id="74" dur="500"/>
                                        <p:tgtEl>
                                          <p:spTgt spid="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An Illustration: DT with Real-Valued Features</a:t>
            </a: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11</a:t>
            </a:fld>
            <a:endParaRPr lang="en-IN" sz="2800" dirty="0">
              <a:solidFill>
                <a:schemeClr val="accent2">
                  <a:lumMod val="40000"/>
                  <a:lumOff val="60000"/>
                </a:schemeClr>
              </a:solidFill>
            </a:endParaRPr>
          </a:p>
        </p:txBody>
      </p:sp>
      <p:sp>
        <p:nvSpPr>
          <p:cNvPr id="11" name="Freeform 4">
            <a:extLst>
              <a:ext uri="{FF2B5EF4-FFF2-40B4-BE49-F238E27FC236}">
                <a16:creationId xmlns:a16="http://schemas.microsoft.com/office/drawing/2014/main" id="{C1A6AFE1-57F9-4BA8-9DFA-54ADD1F729D5}"/>
              </a:ext>
            </a:extLst>
          </p:cNvPr>
          <p:cNvSpPr/>
          <p:nvPr/>
        </p:nvSpPr>
        <p:spPr>
          <a:xfrm>
            <a:off x="6374468" y="1601707"/>
            <a:ext cx="1481044" cy="2040500"/>
          </a:xfrm>
          <a:custGeom>
            <a:avLst/>
            <a:gdLst>
              <a:gd name="connsiteX0" fmla="*/ 0 w 1481044"/>
              <a:gd name="connsiteY0" fmla="*/ 0 h 2040500"/>
              <a:gd name="connsiteX1" fmla="*/ 1140954 w 1481044"/>
              <a:gd name="connsiteY1" fmla="*/ 0 h 2040500"/>
              <a:gd name="connsiteX2" fmla="*/ 1481044 w 1481044"/>
              <a:gd name="connsiteY2" fmla="*/ 340090 h 2040500"/>
              <a:gd name="connsiteX3" fmla="*/ 1481044 w 1481044"/>
              <a:gd name="connsiteY3" fmla="*/ 1700410 h 2040500"/>
              <a:gd name="connsiteX4" fmla="*/ 1140954 w 1481044"/>
              <a:gd name="connsiteY4" fmla="*/ 2040500 h 2040500"/>
              <a:gd name="connsiteX5" fmla="*/ 0 w 1481044"/>
              <a:gd name="connsiteY5" fmla="*/ 204050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1044" h="2040500">
                <a:moveTo>
                  <a:pt x="0" y="0"/>
                </a:moveTo>
                <a:lnTo>
                  <a:pt x="1140954" y="0"/>
                </a:lnTo>
                <a:cubicBezTo>
                  <a:pt x="1328781" y="0"/>
                  <a:pt x="1481044" y="152263"/>
                  <a:pt x="1481044" y="340090"/>
                </a:cubicBezTo>
                <a:lnTo>
                  <a:pt x="1481044" y="1700410"/>
                </a:lnTo>
                <a:cubicBezTo>
                  <a:pt x="1481044" y="1888237"/>
                  <a:pt x="1328781" y="2040500"/>
                  <a:pt x="1140954" y="2040500"/>
                </a:cubicBezTo>
                <a:lnTo>
                  <a:pt x="0" y="2040500"/>
                </a:lnTo>
                <a:close/>
              </a:path>
            </a:pathLst>
          </a:custGeom>
          <a:solidFill>
            <a:srgbClr val="FFFF00">
              <a:alpha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Freeform 5">
            <a:extLst>
              <a:ext uri="{FF2B5EF4-FFF2-40B4-BE49-F238E27FC236}">
                <a16:creationId xmlns:a16="http://schemas.microsoft.com/office/drawing/2014/main" id="{F6453A83-8655-4A70-B373-3A389862A4DF}"/>
              </a:ext>
            </a:extLst>
          </p:cNvPr>
          <p:cNvSpPr/>
          <p:nvPr/>
        </p:nvSpPr>
        <p:spPr>
          <a:xfrm>
            <a:off x="4342604" y="1601707"/>
            <a:ext cx="2031864" cy="2040500"/>
          </a:xfrm>
          <a:custGeom>
            <a:avLst/>
            <a:gdLst>
              <a:gd name="connsiteX0" fmla="*/ 340090 w 2031864"/>
              <a:gd name="connsiteY0" fmla="*/ 0 h 2040500"/>
              <a:gd name="connsiteX1" fmla="*/ 2031864 w 2031864"/>
              <a:gd name="connsiteY1" fmla="*/ 0 h 2040500"/>
              <a:gd name="connsiteX2" fmla="*/ 2031864 w 2031864"/>
              <a:gd name="connsiteY2" fmla="*/ 2040500 h 2040500"/>
              <a:gd name="connsiteX3" fmla="*/ 340090 w 2031864"/>
              <a:gd name="connsiteY3" fmla="*/ 2040500 h 2040500"/>
              <a:gd name="connsiteX4" fmla="*/ 0 w 2031864"/>
              <a:gd name="connsiteY4" fmla="*/ 1700410 h 2040500"/>
              <a:gd name="connsiteX5" fmla="*/ 0 w 2031864"/>
              <a:gd name="connsiteY5" fmla="*/ 340090 h 2040500"/>
              <a:gd name="connsiteX6" fmla="*/ 340090 w 2031864"/>
              <a:gd name="connsiteY6" fmla="*/ 0 h 204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1864" h="2040500">
                <a:moveTo>
                  <a:pt x="340090" y="0"/>
                </a:moveTo>
                <a:lnTo>
                  <a:pt x="2031864" y="0"/>
                </a:lnTo>
                <a:lnTo>
                  <a:pt x="2031864" y="2040500"/>
                </a:lnTo>
                <a:lnTo>
                  <a:pt x="340090" y="2040500"/>
                </a:lnTo>
                <a:cubicBezTo>
                  <a:pt x="152263" y="2040500"/>
                  <a:pt x="0" y="1888237"/>
                  <a:pt x="0" y="1700410"/>
                </a:cubicBezTo>
                <a:lnTo>
                  <a:pt x="0" y="340090"/>
                </a:lnTo>
                <a:cubicBezTo>
                  <a:pt x="0" y="152263"/>
                  <a:pt x="152263" y="0"/>
                  <a:pt x="340090" y="0"/>
                </a:cubicBezTo>
                <a:close/>
              </a:path>
            </a:pathLst>
          </a:custGeom>
          <a:solidFill>
            <a:srgbClr val="ED7D31">
              <a:alpha val="2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6">
            <a:extLst>
              <a:ext uri="{FF2B5EF4-FFF2-40B4-BE49-F238E27FC236}">
                <a16:creationId xmlns:a16="http://schemas.microsoft.com/office/drawing/2014/main" id="{88AD2AF1-FECE-4BCD-9C74-598ACD54B096}"/>
              </a:ext>
            </a:extLst>
          </p:cNvPr>
          <p:cNvSpPr>
            <a:spLocks noChangeAspect="1"/>
          </p:cNvSpPr>
          <p:nvPr/>
        </p:nvSpPr>
        <p:spPr>
          <a:xfrm>
            <a:off x="4339549" y="1607849"/>
            <a:ext cx="3512908" cy="2040500"/>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EC54753-1888-41D1-9B8C-EA08234D17C4}"/>
              </a:ext>
            </a:extLst>
          </p:cNvPr>
          <p:cNvGrpSpPr/>
          <p:nvPr/>
        </p:nvGrpSpPr>
        <p:grpSpPr>
          <a:xfrm>
            <a:off x="3505439" y="2753598"/>
            <a:ext cx="5181128" cy="1527979"/>
            <a:chOff x="3505439" y="2628099"/>
            <a:chExt cx="5181128" cy="1527979"/>
          </a:xfrm>
        </p:grpSpPr>
        <p:cxnSp>
          <p:nvCxnSpPr>
            <p:cNvPr id="15" name="Straight Arrow Connector 14">
              <a:extLst>
                <a:ext uri="{FF2B5EF4-FFF2-40B4-BE49-F238E27FC236}">
                  <a16:creationId xmlns:a16="http://schemas.microsoft.com/office/drawing/2014/main" id="{63F675C3-30A8-4067-83BA-64E4CDD59DC5}"/>
                </a:ext>
              </a:extLst>
            </p:cNvPr>
            <p:cNvCxnSpPr>
              <a:stCxn id="13" idx="1"/>
            </p:cNvCxnSpPr>
            <p:nvPr/>
          </p:nvCxnSpPr>
          <p:spPr>
            <a:xfrm flipH="1">
              <a:off x="3505439" y="2628099"/>
              <a:ext cx="834110" cy="1527979"/>
            </a:xfrm>
            <a:prstGeom prst="straightConnector1">
              <a:avLst/>
            </a:prstGeom>
            <a:noFill/>
            <a:ln w="57150" cap="flat" cmpd="sng" algn="ctr">
              <a:solidFill>
                <a:sysClr val="windowText" lastClr="000000"/>
              </a:solidFill>
              <a:prstDash val="solid"/>
              <a:miter lim="800000"/>
              <a:tailEnd type="triangle"/>
            </a:ln>
            <a:effectLst/>
          </p:spPr>
        </p:cxnSp>
        <p:cxnSp>
          <p:nvCxnSpPr>
            <p:cNvPr id="16" name="Straight Arrow Connector 15">
              <a:extLst>
                <a:ext uri="{FF2B5EF4-FFF2-40B4-BE49-F238E27FC236}">
                  <a16:creationId xmlns:a16="http://schemas.microsoft.com/office/drawing/2014/main" id="{BDD6F4BC-D0A8-4426-9E37-0972D402BE8C}"/>
                </a:ext>
              </a:extLst>
            </p:cNvPr>
            <p:cNvCxnSpPr>
              <a:stCxn id="13" idx="3"/>
            </p:cNvCxnSpPr>
            <p:nvPr/>
          </p:nvCxnSpPr>
          <p:spPr>
            <a:xfrm>
              <a:off x="7852457" y="2628099"/>
              <a:ext cx="834110" cy="1527979"/>
            </a:xfrm>
            <a:prstGeom prst="straightConnector1">
              <a:avLst/>
            </a:prstGeom>
            <a:noFill/>
            <a:ln w="57150" cap="flat" cmpd="sng" algn="ctr">
              <a:solidFill>
                <a:sysClr val="windowText" lastClr="000000"/>
              </a:solidFill>
              <a:prstDash val="solid"/>
              <a:miter lim="800000"/>
              <a:tailEnd type="triangle"/>
            </a:ln>
            <a:effectLst/>
          </p:spPr>
        </p:cxnSp>
      </p:grpSp>
      <p:grpSp>
        <p:nvGrpSpPr>
          <p:cNvPr id="17" name="Group 16">
            <a:extLst>
              <a:ext uri="{FF2B5EF4-FFF2-40B4-BE49-F238E27FC236}">
                <a16:creationId xmlns:a16="http://schemas.microsoft.com/office/drawing/2014/main" id="{46A7425D-EA38-4A7F-BF39-194DF9C45058}"/>
              </a:ext>
            </a:extLst>
          </p:cNvPr>
          <p:cNvGrpSpPr/>
          <p:nvPr/>
        </p:nvGrpSpPr>
        <p:grpSpPr>
          <a:xfrm>
            <a:off x="4674846" y="1904536"/>
            <a:ext cx="1373938" cy="1531682"/>
            <a:chOff x="4674843" y="1550437"/>
            <a:chExt cx="1373938" cy="1531682"/>
          </a:xfrm>
        </p:grpSpPr>
        <p:sp>
          <p:nvSpPr>
            <p:cNvPr id="18" name="Oval 17">
              <a:extLst>
                <a:ext uri="{FF2B5EF4-FFF2-40B4-BE49-F238E27FC236}">
                  <a16:creationId xmlns:a16="http://schemas.microsoft.com/office/drawing/2014/main" id="{33AA9503-E6DA-4442-8B0F-0451BFD70C97}"/>
                </a:ext>
              </a:extLst>
            </p:cNvPr>
            <p:cNvSpPr/>
            <p:nvPr/>
          </p:nvSpPr>
          <p:spPr>
            <a:xfrm>
              <a:off x="4674843"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C5AFB5FC-5CD7-475E-9162-B79E6DA43918}"/>
                </a:ext>
              </a:extLst>
            </p:cNvPr>
            <p:cNvSpPr/>
            <p:nvPr/>
          </p:nvSpPr>
          <p:spPr>
            <a:xfrm>
              <a:off x="5122994" y="1826384"/>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FC8A7AC0-A90D-4A9E-9AB0-F21BF862D7F8}"/>
                </a:ext>
              </a:extLst>
            </p:cNvPr>
            <p:cNvSpPr/>
            <p:nvPr/>
          </p:nvSpPr>
          <p:spPr>
            <a:xfrm>
              <a:off x="5513246" y="1660318"/>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9FA8E8C7-E1FF-469A-9369-14026FBA7EAF}"/>
                </a:ext>
              </a:extLst>
            </p:cNvPr>
            <p:cNvSpPr/>
            <p:nvPr/>
          </p:nvSpPr>
          <p:spPr>
            <a:xfrm>
              <a:off x="5737696" y="211845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F8EADFC3-45D1-4CCE-BE90-23A0FF14D64B}"/>
                </a:ext>
              </a:extLst>
            </p:cNvPr>
            <p:cNvSpPr/>
            <p:nvPr/>
          </p:nvSpPr>
          <p:spPr>
            <a:xfrm>
              <a:off x="4803220" y="2771034"/>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3" name="Group 22">
            <a:extLst>
              <a:ext uri="{FF2B5EF4-FFF2-40B4-BE49-F238E27FC236}">
                <a16:creationId xmlns:a16="http://schemas.microsoft.com/office/drawing/2014/main" id="{7BCE2921-3EC7-4505-AC7E-0F5E03C5DB95}"/>
              </a:ext>
            </a:extLst>
          </p:cNvPr>
          <p:cNvGrpSpPr/>
          <p:nvPr/>
        </p:nvGrpSpPr>
        <p:grpSpPr>
          <a:xfrm>
            <a:off x="6486738" y="1904536"/>
            <a:ext cx="1135302" cy="1483566"/>
            <a:chOff x="6486735" y="1550437"/>
            <a:chExt cx="1135302" cy="1483566"/>
          </a:xfrm>
        </p:grpSpPr>
        <p:sp>
          <p:nvSpPr>
            <p:cNvPr id="24" name="Oval 23">
              <a:extLst>
                <a:ext uri="{FF2B5EF4-FFF2-40B4-BE49-F238E27FC236}">
                  <a16:creationId xmlns:a16="http://schemas.microsoft.com/office/drawing/2014/main" id="{0A839A17-CD1A-4AE0-B28F-D81E912E5D25}"/>
                </a:ext>
              </a:extLst>
            </p:cNvPr>
            <p:cNvSpPr/>
            <p:nvPr/>
          </p:nvSpPr>
          <p:spPr>
            <a:xfrm>
              <a:off x="6628506" y="1861522"/>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6DE58DC0-2F09-4178-8D2E-443503BC95B7}"/>
                </a:ext>
              </a:extLst>
            </p:cNvPr>
            <p:cNvSpPr/>
            <p:nvPr/>
          </p:nvSpPr>
          <p:spPr>
            <a:xfrm>
              <a:off x="6486735" y="2468313"/>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195497B2-6C3B-4260-9DD1-88D1DB4FAABE}"/>
                </a:ext>
              </a:extLst>
            </p:cNvPr>
            <p:cNvSpPr/>
            <p:nvPr/>
          </p:nvSpPr>
          <p:spPr>
            <a:xfrm>
              <a:off x="7248459" y="2722918"/>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E53C3DE-AF48-4F22-BD7B-3A72EAFBC5C5}"/>
                </a:ext>
              </a:extLst>
            </p:cNvPr>
            <p:cNvSpPr/>
            <p:nvPr/>
          </p:nvSpPr>
          <p:spPr>
            <a:xfrm>
              <a:off x="7287294" y="2319700"/>
              <a:ext cx="311085" cy="311085"/>
            </a:xfrm>
            <a:prstGeom prst="ellipse">
              <a:avLst/>
            </a:prstGeom>
            <a:solidFill>
              <a:srgbClr val="2ECC71"/>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235CC1C4-4BED-4CAA-8BE3-EA9F9CB40FCF}"/>
                </a:ext>
              </a:extLst>
            </p:cNvPr>
            <p:cNvSpPr/>
            <p:nvPr/>
          </p:nvSpPr>
          <p:spPr>
            <a:xfrm>
              <a:off x="7310952" y="1550437"/>
              <a:ext cx="311085" cy="311085"/>
            </a:xfrm>
            <a:prstGeom prst="ellipse">
              <a:avLst/>
            </a:prstGeom>
            <a:solidFill>
              <a:srgbClr val="FF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9" name="Rounded Rectangle 22">
            <a:extLst>
              <a:ext uri="{FF2B5EF4-FFF2-40B4-BE49-F238E27FC236}">
                <a16:creationId xmlns:a16="http://schemas.microsoft.com/office/drawing/2014/main" id="{6229815D-6F02-4A12-94F6-11EAF4630F3C}"/>
              </a:ext>
            </a:extLst>
          </p:cNvPr>
          <p:cNvSpPr>
            <a:spLocks noChangeAspect="1"/>
          </p:cNvSpPr>
          <p:nvPr/>
        </p:nvSpPr>
        <p:spPr>
          <a:xfrm>
            <a:off x="1288818" y="4162220"/>
            <a:ext cx="3512908" cy="2040500"/>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Rounded Rectangle 23">
            <a:extLst>
              <a:ext uri="{FF2B5EF4-FFF2-40B4-BE49-F238E27FC236}">
                <a16:creationId xmlns:a16="http://schemas.microsoft.com/office/drawing/2014/main" id="{F7F9E2EB-DD99-4EDE-AA51-CE6A05B1AFD8}"/>
              </a:ext>
            </a:extLst>
          </p:cNvPr>
          <p:cNvSpPr>
            <a:spLocks noChangeAspect="1"/>
          </p:cNvSpPr>
          <p:nvPr/>
        </p:nvSpPr>
        <p:spPr>
          <a:xfrm>
            <a:off x="7598382" y="4162220"/>
            <a:ext cx="3512908" cy="2040500"/>
          </a:xfrm>
          <a:prstGeom prst="roundRect">
            <a:avLst/>
          </a:prstGeom>
          <a:noFill/>
          <a:ln w="381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E843779B-4186-4905-BBCC-A6F5B0A7DF0F}"/>
              </a:ext>
            </a:extLst>
          </p:cNvPr>
          <p:cNvSpPr/>
          <p:nvPr/>
        </p:nvSpPr>
        <p:spPr>
          <a:xfrm>
            <a:off x="5940459" y="1147411"/>
            <a:ext cx="311085" cy="311085"/>
          </a:xfrm>
          <a:prstGeom prst="ellipse">
            <a:avLst/>
          </a:prstGeom>
          <a:solidFill>
            <a:sysClr val="windowText" lastClr="000000"/>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2" name="Straight Connector 31">
            <a:extLst>
              <a:ext uri="{FF2B5EF4-FFF2-40B4-BE49-F238E27FC236}">
                <a16:creationId xmlns:a16="http://schemas.microsoft.com/office/drawing/2014/main" id="{FF7DA2C1-3A72-4AB2-B265-8361D5FA21ED}"/>
              </a:ext>
            </a:extLst>
          </p:cNvPr>
          <p:cNvCxnSpPr/>
          <p:nvPr/>
        </p:nvCxnSpPr>
        <p:spPr>
          <a:xfrm>
            <a:off x="6371413" y="1147411"/>
            <a:ext cx="0" cy="3241820"/>
          </a:xfrm>
          <a:prstGeom prst="line">
            <a:avLst/>
          </a:prstGeom>
          <a:noFill/>
          <a:ln w="38100" cap="flat" cmpd="sng" algn="ctr">
            <a:solidFill>
              <a:sysClr val="windowText" lastClr="000000"/>
            </a:solidFill>
            <a:prstDash val="dash"/>
            <a:miter lim="800000"/>
          </a:ln>
          <a:effectLst/>
        </p:spPr>
      </p:cxnSp>
      <p:cxnSp>
        <p:nvCxnSpPr>
          <p:cNvPr id="33" name="Straight Connector 32">
            <a:extLst>
              <a:ext uri="{FF2B5EF4-FFF2-40B4-BE49-F238E27FC236}">
                <a16:creationId xmlns:a16="http://schemas.microsoft.com/office/drawing/2014/main" id="{5AF75031-9819-4B49-AF09-C7F56FB3324A}"/>
              </a:ext>
            </a:extLst>
          </p:cNvPr>
          <p:cNvCxnSpPr/>
          <p:nvPr/>
        </p:nvCxnSpPr>
        <p:spPr>
          <a:xfrm flipH="1">
            <a:off x="3982568" y="2472556"/>
            <a:ext cx="4324037" cy="0"/>
          </a:xfrm>
          <a:prstGeom prst="line">
            <a:avLst/>
          </a:prstGeom>
          <a:noFill/>
          <a:ln w="38100" cap="flat" cmpd="sng" algn="ctr">
            <a:solidFill>
              <a:sysClr val="windowText" lastClr="000000"/>
            </a:solidFill>
            <a:prstDash val="dash"/>
            <a:miter lim="800000"/>
          </a:ln>
          <a:effectLst/>
        </p:spPr>
      </p:cxnSp>
      <p:sp>
        <p:nvSpPr>
          <p:cNvPr id="34" name="Rectangle 33">
            <a:extLst>
              <a:ext uri="{FF2B5EF4-FFF2-40B4-BE49-F238E27FC236}">
                <a16:creationId xmlns:a16="http://schemas.microsoft.com/office/drawing/2014/main" id="{87E5AC46-DDE5-4FF0-88B7-EF7D95C6CE50}"/>
              </a:ext>
            </a:extLst>
          </p:cNvPr>
          <p:cNvSpPr/>
          <p:nvPr/>
        </p:nvSpPr>
        <p:spPr>
          <a:xfrm>
            <a:off x="1143109" y="2318866"/>
            <a:ext cx="149810" cy="108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43BAC2CB-7267-4DC1-9720-6C0AAE7DEBC6}"/>
              </a:ext>
            </a:extLst>
          </p:cNvPr>
          <p:cNvSpPr/>
          <p:nvPr/>
        </p:nvSpPr>
        <p:spPr>
          <a:xfrm>
            <a:off x="1506774" y="2678866"/>
            <a:ext cx="149810" cy="72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7C4EF0F5-2F50-471E-834C-FB089578B633}"/>
              </a:ext>
            </a:extLst>
          </p:cNvPr>
          <p:cNvCxnSpPr/>
          <p:nvPr/>
        </p:nvCxnSpPr>
        <p:spPr>
          <a:xfrm>
            <a:off x="906330" y="3388102"/>
            <a:ext cx="1039014" cy="0"/>
          </a:xfrm>
          <a:prstGeom prst="line">
            <a:avLst/>
          </a:prstGeom>
          <a:noFill/>
          <a:ln w="38100" cap="flat" cmpd="sng" algn="ctr">
            <a:solidFill>
              <a:sysClr val="windowText" lastClr="000000"/>
            </a:solidFill>
            <a:prstDash val="solid"/>
            <a:miter lim="800000"/>
          </a:ln>
          <a:effectLst/>
        </p:spPr>
      </p:cxnSp>
      <p:sp>
        <p:nvSpPr>
          <p:cNvPr id="37" name="Rectangle 36">
            <a:extLst>
              <a:ext uri="{FF2B5EF4-FFF2-40B4-BE49-F238E27FC236}">
                <a16:creationId xmlns:a16="http://schemas.microsoft.com/office/drawing/2014/main" id="{E3519C04-8DEF-4B76-A087-100ABBB4713B}"/>
              </a:ext>
            </a:extLst>
          </p:cNvPr>
          <p:cNvSpPr/>
          <p:nvPr/>
        </p:nvSpPr>
        <p:spPr>
          <a:xfrm>
            <a:off x="2394051" y="2662021"/>
            <a:ext cx="149810" cy="72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2EA63562-9703-44E9-A0C5-755AB64CC160}"/>
              </a:ext>
            </a:extLst>
          </p:cNvPr>
          <p:cNvSpPr/>
          <p:nvPr/>
        </p:nvSpPr>
        <p:spPr>
          <a:xfrm>
            <a:off x="2757716" y="2302021"/>
            <a:ext cx="149810" cy="108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BE54616B-F15F-465B-A10F-4974C118081C}"/>
              </a:ext>
            </a:extLst>
          </p:cNvPr>
          <p:cNvCxnSpPr/>
          <p:nvPr/>
        </p:nvCxnSpPr>
        <p:spPr>
          <a:xfrm>
            <a:off x="2157272" y="3388102"/>
            <a:ext cx="1039014" cy="0"/>
          </a:xfrm>
          <a:prstGeom prst="line">
            <a:avLst/>
          </a:prstGeom>
          <a:noFill/>
          <a:ln w="38100" cap="flat" cmpd="sng" algn="ctr">
            <a:solidFill>
              <a:sysClr val="windowText" lastClr="000000"/>
            </a:solidFill>
            <a:prstDash val="solid"/>
            <a:miter lim="800000"/>
          </a:ln>
          <a:effectLst/>
        </p:spPr>
      </p:cxnSp>
      <p:sp>
        <p:nvSpPr>
          <p:cNvPr id="40" name="TextBox 39">
            <a:extLst>
              <a:ext uri="{FF2B5EF4-FFF2-40B4-BE49-F238E27FC236}">
                <a16:creationId xmlns:a16="http://schemas.microsoft.com/office/drawing/2014/main" id="{161667B8-6244-463A-ACAF-C508A5A96095}"/>
              </a:ext>
            </a:extLst>
          </p:cNvPr>
          <p:cNvSpPr txBox="1"/>
          <p:nvPr/>
        </p:nvSpPr>
        <p:spPr>
          <a:xfrm>
            <a:off x="335026" y="1120657"/>
            <a:ext cx="3605223" cy="954107"/>
          </a:xfrm>
          <a:prstGeom prst="rect">
            <a:avLst/>
          </a:prstGeom>
          <a:noFill/>
        </p:spPr>
        <p:txBody>
          <a:bodyPr wrap="square" rtlCol="0">
            <a:spAutoFit/>
          </a:bodyPr>
          <a:lstStyle/>
          <a:p>
            <a:pPr algn="ctr"/>
            <a:r>
              <a:rPr lang="en-IN" sz="2800" dirty="0">
                <a:solidFill>
                  <a:prstClr val="black"/>
                </a:solidFill>
                <a:latin typeface="+mj-lt"/>
              </a:rPr>
              <a:t>“Best” (purest possible) Horizontal Split</a:t>
            </a:r>
            <a:endParaRPr lang="en-US" sz="2800" dirty="0">
              <a:solidFill>
                <a:prstClr val="black"/>
              </a:solidFill>
              <a:latin typeface="+mj-lt"/>
            </a:endParaRPr>
          </a:p>
        </p:txBody>
      </p:sp>
      <p:sp>
        <p:nvSpPr>
          <p:cNvPr id="41" name="Rectangle 40">
            <a:extLst>
              <a:ext uri="{FF2B5EF4-FFF2-40B4-BE49-F238E27FC236}">
                <a16:creationId xmlns:a16="http://schemas.microsoft.com/office/drawing/2014/main" id="{DCFBF512-9C2A-4A8C-8B0B-54F7C8DA3909}"/>
              </a:ext>
            </a:extLst>
          </p:cNvPr>
          <p:cNvSpPr/>
          <p:nvPr/>
        </p:nvSpPr>
        <p:spPr>
          <a:xfrm>
            <a:off x="9228140" y="1948102"/>
            <a:ext cx="149810" cy="144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E12D7D68-A1B5-4B5B-ABC2-331A63FE8B8C}"/>
              </a:ext>
            </a:extLst>
          </p:cNvPr>
          <p:cNvSpPr/>
          <p:nvPr/>
        </p:nvSpPr>
        <p:spPr>
          <a:xfrm>
            <a:off x="9591805" y="3028102"/>
            <a:ext cx="149810" cy="36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06028990-7FF6-4AB0-87CD-9405E087414A}"/>
              </a:ext>
            </a:extLst>
          </p:cNvPr>
          <p:cNvCxnSpPr/>
          <p:nvPr/>
        </p:nvCxnSpPr>
        <p:spPr>
          <a:xfrm>
            <a:off x="8991361" y="3388102"/>
            <a:ext cx="1039014" cy="0"/>
          </a:xfrm>
          <a:prstGeom prst="line">
            <a:avLst/>
          </a:prstGeom>
          <a:noFill/>
          <a:ln w="38100" cap="flat" cmpd="sng" algn="ctr">
            <a:solidFill>
              <a:sysClr val="windowText" lastClr="000000"/>
            </a:solidFill>
            <a:prstDash val="solid"/>
            <a:miter lim="800000"/>
          </a:ln>
          <a:effectLst/>
        </p:spPr>
      </p:cxnSp>
      <p:sp>
        <p:nvSpPr>
          <p:cNvPr id="44" name="Rectangle 43">
            <a:extLst>
              <a:ext uri="{FF2B5EF4-FFF2-40B4-BE49-F238E27FC236}">
                <a16:creationId xmlns:a16="http://schemas.microsoft.com/office/drawing/2014/main" id="{D68A9DA7-1DB3-48D8-9E41-662931431897}"/>
              </a:ext>
            </a:extLst>
          </p:cNvPr>
          <p:cNvSpPr/>
          <p:nvPr/>
        </p:nvSpPr>
        <p:spPr>
          <a:xfrm>
            <a:off x="10479082" y="3048711"/>
            <a:ext cx="149810" cy="36000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41327A3F-8C81-45EC-A982-8119C6EBB25D}"/>
              </a:ext>
            </a:extLst>
          </p:cNvPr>
          <p:cNvSpPr/>
          <p:nvPr/>
        </p:nvSpPr>
        <p:spPr>
          <a:xfrm>
            <a:off x="10842747" y="1968711"/>
            <a:ext cx="149810" cy="1440000"/>
          </a:xfrm>
          <a:prstGeom prst="rect">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915EE108-F5DF-44F0-8D3F-ED560DCE422A}"/>
              </a:ext>
            </a:extLst>
          </p:cNvPr>
          <p:cNvCxnSpPr/>
          <p:nvPr/>
        </p:nvCxnSpPr>
        <p:spPr>
          <a:xfrm>
            <a:off x="10242303" y="3388102"/>
            <a:ext cx="1039014" cy="0"/>
          </a:xfrm>
          <a:prstGeom prst="line">
            <a:avLst/>
          </a:prstGeom>
          <a:noFill/>
          <a:ln w="38100" cap="flat" cmpd="sng" algn="ctr">
            <a:solidFill>
              <a:sysClr val="windowText" lastClr="000000"/>
            </a:solidFill>
            <a:prstDash val="solid"/>
            <a:miter lim="800000"/>
          </a:ln>
          <a:effectLst/>
        </p:spPr>
      </p:cxnSp>
      <p:sp>
        <p:nvSpPr>
          <p:cNvPr id="48" name="TextBox 47">
            <a:extLst>
              <a:ext uri="{FF2B5EF4-FFF2-40B4-BE49-F238E27FC236}">
                <a16:creationId xmlns:a16="http://schemas.microsoft.com/office/drawing/2014/main" id="{3396008F-AC26-48CF-9F63-FB0160D5D870}"/>
              </a:ext>
            </a:extLst>
          </p:cNvPr>
          <p:cNvSpPr txBox="1"/>
          <p:nvPr/>
        </p:nvSpPr>
        <p:spPr>
          <a:xfrm>
            <a:off x="8369750" y="1060310"/>
            <a:ext cx="3557005" cy="954107"/>
          </a:xfrm>
          <a:prstGeom prst="rect">
            <a:avLst/>
          </a:prstGeom>
          <a:noFill/>
        </p:spPr>
        <p:txBody>
          <a:bodyPr wrap="square" rtlCol="0">
            <a:spAutoFit/>
          </a:bodyPr>
          <a:lstStyle/>
          <a:p>
            <a:pPr algn="ctr"/>
            <a:r>
              <a:rPr lang="en-IN" sz="2800" dirty="0">
                <a:solidFill>
                  <a:prstClr val="black"/>
                </a:solidFill>
                <a:latin typeface="+mj-lt"/>
              </a:rPr>
              <a:t>“Best”(purest possible) Vertical Split</a:t>
            </a:r>
            <a:endParaRPr lang="en-US" sz="2800" dirty="0">
              <a:solidFill>
                <a:prstClr val="black"/>
              </a:solidFill>
              <a:latin typeface="+mj-lt"/>
            </a:endParaRPr>
          </a:p>
        </p:txBody>
      </p:sp>
      <p:sp>
        <p:nvSpPr>
          <p:cNvPr id="49" name="TextBox 48">
            <a:extLst>
              <a:ext uri="{FF2B5EF4-FFF2-40B4-BE49-F238E27FC236}">
                <a16:creationId xmlns:a16="http://schemas.microsoft.com/office/drawing/2014/main" id="{6E2983DC-8ABC-4E38-A4C6-745041C028B4}"/>
              </a:ext>
            </a:extLst>
          </p:cNvPr>
          <p:cNvSpPr txBox="1"/>
          <p:nvPr/>
        </p:nvSpPr>
        <p:spPr>
          <a:xfrm>
            <a:off x="656705" y="3473748"/>
            <a:ext cx="2880762" cy="523220"/>
          </a:xfrm>
          <a:prstGeom prst="rect">
            <a:avLst/>
          </a:prstGeom>
          <a:noFill/>
        </p:spPr>
        <p:txBody>
          <a:bodyPr wrap="square" rtlCol="0">
            <a:spAutoFit/>
          </a:bodyPr>
          <a:lstStyle/>
          <a:p>
            <a:pPr algn="ctr"/>
            <a:r>
              <a:rPr lang="en-IN" sz="2800" dirty="0">
                <a:solidFill>
                  <a:prstClr val="black"/>
                </a:solidFill>
                <a:latin typeface="+mj-lt"/>
              </a:rPr>
              <a:t>Up        Down</a:t>
            </a:r>
            <a:endParaRPr lang="en-US" sz="2800" dirty="0">
              <a:solidFill>
                <a:prstClr val="black"/>
              </a:solidFill>
              <a:latin typeface="+mj-lt"/>
            </a:endParaRPr>
          </a:p>
        </p:txBody>
      </p:sp>
      <p:sp>
        <p:nvSpPr>
          <p:cNvPr id="50" name="TextBox 49">
            <a:extLst>
              <a:ext uri="{FF2B5EF4-FFF2-40B4-BE49-F238E27FC236}">
                <a16:creationId xmlns:a16="http://schemas.microsoft.com/office/drawing/2014/main" id="{6BFD69CA-B229-4AD7-9890-B7266D57E630}"/>
              </a:ext>
            </a:extLst>
          </p:cNvPr>
          <p:cNvSpPr txBox="1"/>
          <p:nvPr/>
        </p:nvSpPr>
        <p:spPr>
          <a:xfrm>
            <a:off x="8760694" y="3473748"/>
            <a:ext cx="2880762" cy="523220"/>
          </a:xfrm>
          <a:prstGeom prst="rect">
            <a:avLst/>
          </a:prstGeom>
          <a:noFill/>
        </p:spPr>
        <p:txBody>
          <a:bodyPr wrap="square" rtlCol="0">
            <a:spAutoFit/>
          </a:bodyPr>
          <a:lstStyle/>
          <a:p>
            <a:pPr algn="ctr"/>
            <a:r>
              <a:rPr lang="en-IN" sz="2800" dirty="0">
                <a:solidFill>
                  <a:prstClr val="black"/>
                </a:solidFill>
                <a:latin typeface="+mj-lt"/>
              </a:rPr>
              <a:t>Left        Right</a:t>
            </a:r>
            <a:endParaRPr lang="en-US" sz="2800" dirty="0">
              <a:solidFill>
                <a:prstClr val="black"/>
              </a:solidFill>
              <a:latin typeface="+mj-lt"/>
            </a:endParaRPr>
          </a:p>
        </p:txBody>
      </p:sp>
      <p:sp>
        <p:nvSpPr>
          <p:cNvPr id="10" name="TextBox 9">
            <a:extLst>
              <a:ext uri="{FF2B5EF4-FFF2-40B4-BE49-F238E27FC236}">
                <a16:creationId xmlns:a16="http://schemas.microsoft.com/office/drawing/2014/main" id="{88B174B6-598F-42B3-909C-A158BFF13026}"/>
              </a:ext>
            </a:extLst>
          </p:cNvPr>
          <p:cNvSpPr txBox="1"/>
          <p:nvPr/>
        </p:nvSpPr>
        <p:spPr>
          <a:xfrm>
            <a:off x="6251544" y="833591"/>
            <a:ext cx="1401089" cy="369332"/>
          </a:xfrm>
          <a:prstGeom prst="rect">
            <a:avLst/>
          </a:prstGeom>
          <a:noFill/>
        </p:spPr>
        <p:txBody>
          <a:bodyPr wrap="none" rtlCol="0">
            <a:spAutoFit/>
          </a:bodyPr>
          <a:lstStyle/>
          <a:p>
            <a:r>
              <a:rPr lang="en-IN" dirty="0"/>
              <a:t>Test example</a:t>
            </a:r>
          </a:p>
        </p:txBody>
      </p:sp>
      <p:pic>
        <p:nvPicPr>
          <p:cNvPr id="62" name="Picture 61">
            <a:extLst>
              <a:ext uri="{FF2B5EF4-FFF2-40B4-BE49-F238E27FC236}">
                <a16:creationId xmlns:a16="http://schemas.microsoft.com/office/drawing/2014/main" id="{31F92817-103B-4A49-9228-45778F0F4B24}"/>
              </a:ext>
            </a:extLst>
          </p:cNvPr>
          <p:cNvPicPr>
            <a:picLocks noChangeAspect="1"/>
          </p:cNvPicPr>
          <p:nvPr/>
        </p:nvPicPr>
        <p:blipFill>
          <a:blip r:embed="rId3"/>
          <a:stretch>
            <a:fillRect/>
          </a:stretch>
        </p:blipFill>
        <p:spPr>
          <a:xfrm>
            <a:off x="6086107" y="5870605"/>
            <a:ext cx="1010687" cy="965223"/>
          </a:xfrm>
          <a:prstGeom prst="rect">
            <a:avLst/>
          </a:prstGeom>
        </p:spPr>
      </p:pic>
      <p:sp>
        <p:nvSpPr>
          <p:cNvPr id="63" name="Speech Bubble: Rectangle 62">
            <a:extLst>
              <a:ext uri="{FF2B5EF4-FFF2-40B4-BE49-F238E27FC236}">
                <a16:creationId xmlns:a16="http://schemas.microsoft.com/office/drawing/2014/main" id="{C2366FCF-1D62-4BA4-A2BC-3F8C90FF6D81}"/>
              </a:ext>
            </a:extLst>
          </p:cNvPr>
          <p:cNvSpPr/>
          <p:nvPr/>
        </p:nvSpPr>
        <p:spPr>
          <a:xfrm>
            <a:off x="4515349" y="4455666"/>
            <a:ext cx="3712127" cy="1391782"/>
          </a:xfrm>
          <a:prstGeom prst="wedgeRectCallout">
            <a:avLst>
              <a:gd name="adj1" fmla="val 5376"/>
              <a:gd name="adj2" fmla="val 6998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Between the best horizontal vs best vertical split, the vertical split is better (more pure), hence we use this rule for the internal node </a:t>
            </a:r>
            <a:endParaRPr lang="en-IN" sz="2000" b="0" dirty="0">
              <a:solidFill>
                <a:schemeClr val="tx1"/>
              </a:solidFill>
              <a:latin typeface="Abadi Extra Light" panose="020B0204020104020204" pitchFamily="34" charset="0"/>
            </a:endParaRPr>
          </a:p>
        </p:txBody>
      </p:sp>
      <p:sp>
        <p:nvSpPr>
          <p:cNvPr id="64" name="TextBox 63">
            <a:extLst>
              <a:ext uri="{FF2B5EF4-FFF2-40B4-BE49-F238E27FC236}">
                <a16:creationId xmlns:a16="http://schemas.microsoft.com/office/drawing/2014/main" id="{36BDB88A-BECB-49DD-BF39-2834EA2ACD9D}"/>
              </a:ext>
            </a:extLst>
          </p:cNvPr>
          <p:cNvSpPr txBox="1"/>
          <p:nvPr/>
        </p:nvSpPr>
        <p:spPr>
          <a:xfrm>
            <a:off x="0" y="6520145"/>
            <a:ext cx="2627194" cy="276999"/>
          </a:xfrm>
          <a:prstGeom prst="rect">
            <a:avLst/>
          </a:prstGeom>
          <a:noFill/>
        </p:spPr>
        <p:txBody>
          <a:bodyPr wrap="none" rtlCol="0">
            <a:spAutoFit/>
          </a:bodyPr>
          <a:lstStyle/>
          <a:p>
            <a:r>
              <a:rPr lang="en-GB" sz="1200" dirty="0">
                <a:latin typeface="Abadi Extra Light" panose="020B0204020104020204" pitchFamily="34" charset="0"/>
              </a:rPr>
              <a:t>This illustration’s credit: </a:t>
            </a:r>
            <a:r>
              <a:rPr lang="en-GB" sz="1200" dirty="0" err="1">
                <a:latin typeface="Abadi Extra Light" panose="020B0204020104020204" pitchFamily="34" charset="0"/>
              </a:rPr>
              <a:t>Purushottam</a:t>
            </a:r>
            <a:r>
              <a:rPr lang="en-GB" sz="1200" dirty="0">
                <a:latin typeface="Abadi Extra Light" panose="020B0204020104020204" pitchFamily="34" charset="0"/>
              </a:rPr>
              <a:t> Kar</a:t>
            </a:r>
            <a:endParaRPr lang="en-IN" sz="12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63349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2"/>
                                        </p:tgtEl>
                                      </p:cBhvr>
                                    </p:animEffect>
                                    <p:set>
                                      <p:cBhvr>
                                        <p:cTn id="20" dur="1" fill="hold">
                                          <p:stCondLst>
                                            <p:cond delay="499"/>
                                          </p:stCondLst>
                                        </p:cTn>
                                        <p:tgtEl>
                                          <p:spTgt spid="32"/>
                                        </p:tgtEl>
                                        <p:attrNameLst>
                                          <p:attrName>style.visibility</p:attrName>
                                        </p:attrNameLst>
                                      </p:cBhvr>
                                      <p:to>
                                        <p:strVal val="hidden"/>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3.54167E-6 1.85185E-6 L -0.00105 0.15579 " pathEditMode="relative" rAng="0" ptsTypes="AA">
                                      <p:cBhvr>
                                        <p:cTn id="28" dur="1000" fill="hold"/>
                                        <p:tgtEl>
                                          <p:spTgt spid="33"/>
                                        </p:tgtEl>
                                        <p:attrNameLst>
                                          <p:attrName>ppt_x</p:attrName>
                                          <p:attrName>ppt_y</p:attrName>
                                        </p:attrNameLst>
                                      </p:cBhvr>
                                      <p:rCtr x="-52" y="7778"/>
                                    </p:animMotion>
                                  </p:childTnLst>
                                </p:cTn>
                              </p:par>
                            </p:childTnLst>
                          </p:cTn>
                        </p:par>
                        <p:par>
                          <p:cTn id="29" fill="hold">
                            <p:stCondLst>
                              <p:cond delay="1000"/>
                            </p:stCondLst>
                            <p:childTnLst>
                              <p:par>
                                <p:cTn id="30" presetID="64" presetClass="path" presetSubtype="0" accel="50000" decel="50000" fill="hold" nodeType="afterEffect">
                                  <p:stCondLst>
                                    <p:cond delay="0"/>
                                  </p:stCondLst>
                                  <p:childTnLst>
                                    <p:animMotion origin="layout" path="M -0.00105 0.15579 L -0.00039 -0.10996 " pathEditMode="relative" rAng="0" ptsTypes="AA">
                                      <p:cBhvr>
                                        <p:cTn id="31" dur="1000" fill="hold"/>
                                        <p:tgtEl>
                                          <p:spTgt spid="33"/>
                                        </p:tgtEl>
                                        <p:attrNameLst>
                                          <p:attrName>ppt_x</p:attrName>
                                          <p:attrName>ppt_y</p:attrName>
                                        </p:attrNameLst>
                                      </p:cBhvr>
                                      <p:rCtr x="26" y="-13287"/>
                                    </p:animMotion>
                                  </p:childTnLst>
                                </p:cTn>
                              </p:par>
                            </p:childTnLst>
                          </p:cTn>
                        </p:par>
                        <p:par>
                          <p:cTn id="32" fill="hold">
                            <p:stCondLst>
                              <p:cond delay="2000"/>
                            </p:stCondLst>
                            <p:childTnLst>
                              <p:par>
                                <p:cTn id="33" presetID="42" presetClass="path" presetSubtype="0" accel="50000" decel="50000" fill="hold" nodeType="afterEffect">
                                  <p:stCondLst>
                                    <p:cond delay="0"/>
                                  </p:stCondLst>
                                  <p:childTnLst>
                                    <p:animMotion origin="layout" path="M -0.00039 -0.10996 L 3.54167E-6 1.85185E-6 " pathEditMode="relative" rAng="0" ptsTypes="AA">
                                      <p:cBhvr>
                                        <p:cTn id="34" dur="1000" fill="hold"/>
                                        <p:tgtEl>
                                          <p:spTgt spid="33"/>
                                        </p:tgtEl>
                                        <p:attrNameLst>
                                          <p:attrName>ppt_x</p:attrName>
                                          <p:attrName>ppt_y</p:attrName>
                                        </p:attrNameLst>
                                      </p:cBhvr>
                                      <p:rCtr x="13" y="5486"/>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par>
                                <p:cTn id="44" presetID="10" presetClass="entr" presetSubtype="0" fill="hold"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par>
                                <p:cTn id="47" presetID="10"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wipe(down)">
                                      <p:cBhvr>
                                        <p:cTn id="54" dur="500"/>
                                        <p:tgtEl>
                                          <p:spTgt spid="34"/>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wipe(down)">
                                      <p:cBhvr>
                                        <p:cTn id="57" dur="500"/>
                                        <p:tgtEl>
                                          <p:spTgt spid="3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wipe(down)">
                                      <p:cBhvr>
                                        <p:cTn id="60" dur="500"/>
                                        <p:tgtEl>
                                          <p:spTgt spid="37"/>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wipe(down)">
                                      <p:cBhvr>
                                        <p:cTn id="63" dur="500"/>
                                        <p:tgtEl>
                                          <p:spTgt spid="3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33"/>
                                        </p:tgtEl>
                                      </p:cBhvr>
                                    </p:animEffect>
                                    <p:set>
                                      <p:cBhvr>
                                        <p:cTn id="68" dur="1" fill="hold">
                                          <p:stCondLst>
                                            <p:cond delay="499"/>
                                          </p:stCondLst>
                                        </p:cTn>
                                        <p:tgtEl>
                                          <p:spTgt spid="33"/>
                                        </p:tgtEl>
                                        <p:attrNameLst>
                                          <p:attrName>style.visibility</p:attrName>
                                        </p:attrNameLst>
                                      </p:cBhvr>
                                      <p:to>
                                        <p:strVal val="hidden"/>
                                      </p:to>
                                    </p:se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up)">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35" presetClass="path" presetSubtype="0" accel="50000" decel="50000" fill="hold" nodeType="clickEffect">
                                  <p:stCondLst>
                                    <p:cond delay="0"/>
                                  </p:stCondLst>
                                  <p:childTnLst>
                                    <p:animMotion origin="layout" path="M 3.95833E-6 -3.7037E-6 L -0.15612 0.00209 " pathEditMode="relative" rAng="0" ptsTypes="AA">
                                      <p:cBhvr>
                                        <p:cTn id="76" dur="1000" fill="hold"/>
                                        <p:tgtEl>
                                          <p:spTgt spid="32"/>
                                        </p:tgtEl>
                                        <p:attrNameLst>
                                          <p:attrName>ppt_x</p:attrName>
                                          <p:attrName>ppt_y</p:attrName>
                                        </p:attrNameLst>
                                      </p:cBhvr>
                                      <p:rCtr x="-7813" y="93"/>
                                    </p:animMotion>
                                  </p:childTnLst>
                                </p:cTn>
                              </p:par>
                            </p:childTnLst>
                          </p:cTn>
                        </p:par>
                        <p:par>
                          <p:cTn id="77" fill="hold">
                            <p:stCondLst>
                              <p:cond delay="1000"/>
                            </p:stCondLst>
                            <p:childTnLst>
                              <p:par>
                                <p:cTn id="78" presetID="63" presetClass="path" presetSubtype="0" accel="50000" decel="50000" fill="hold" nodeType="afterEffect">
                                  <p:stCondLst>
                                    <p:cond delay="0"/>
                                  </p:stCondLst>
                                  <p:childTnLst>
                                    <p:animMotion origin="layout" path="M -0.15612 0.00209 L 0.11289 0.00209 " pathEditMode="relative" rAng="0" ptsTypes="AA">
                                      <p:cBhvr>
                                        <p:cTn id="79" dur="1000" fill="hold"/>
                                        <p:tgtEl>
                                          <p:spTgt spid="32"/>
                                        </p:tgtEl>
                                        <p:attrNameLst>
                                          <p:attrName>ppt_x</p:attrName>
                                          <p:attrName>ppt_y</p:attrName>
                                        </p:attrNameLst>
                                      </p:cBhvr>
                                      <p:rCtr x="13451" y="0"/>
                                    </p:animMotion>
                                  </p:childTnLst>
                                </p:cTn>
                              </p:par>
                            </p:childTnLst>
                          </p:cTn>
                        </p:par>
                        <p:par>
                          <p:cTn id="80" fill="hold">
                            <p:stCondLst>
                              <p:cond delay="2000"/>
                            </p:stCondLst>
                            <p:childTnLst>
                              <p:par>
                                <p:cTn id="81" presetID="35" presetClass="path" presetSubtype="0" accel="50000" decel="50000" fill="hold" nodeType="afterEffect">
                                  <p:stCondLst>
                                    <p:cond delay="0"/>
                                  </p:stCondLst>
                                  <p:childTnLst>
                                    <p:animMotion origin="layout" path="M 0.11289 0.00209 L 3.95833E-6 -3.7037E-6 " pathEditMode="relative" rAng="0" ptsTypes="AA">
                                      <p:cBhvr>
                                        <p:cTn id="82" dur="1000" fill="hold"/>
                                        <p:tgtEl>
                                          <p:spTgt spid="32"/>
                                        </p:tgtEl>
                                        <p:attrNameLst>
                                          <p:attrName>ppt_x</p:attrName>
                                          <p:attrName>ppt_y</p:attrName>
                                        </p:attrNameLst>
                                      </p:cBhvr>
                                      <p:rCtr x="-5651" y="-116"/>
                                    </p:animMotion>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500"/>
                                        <p:tgtEl>
                                          <p:spTgt spid="48"/>
                                        </p:tgtEl>
                                      </p:cBhvr>
                                    </p:animEffect>
                                  </p:childTnLst>
                                </p:cTn>
                              </p:par>
                            </p:childTnLst>
                          </p:cTn>
                        </p:par>
                        <p:par>
                          <p:cTn id="88" fill="hold">
                            <p:stCondLst>
                              <p:cond delay="500"/>
                            </p:stCondLst>
                            <p:childTnLst>
                              <p:par>
                                <p:cTn id="89" presetID="10" presetClass="entr" presetSubtype="0" fill="hold" grpId="0"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fade">
                                      <p:cBhvr>
                                        <p:cTn id="91" dur="500"/>
                                        <p:tgtEl>
                                          <p:spTgt spid="50"/>
                                        </p:tgtEl>
                                      </p:cBhvr>
                                    </p:animEffect>
                                  </p:childTnLst>
                                </p:cTn>
                              </p:par>
                              <p:par>
                                <p:cTn id="92" presetID="10" presetClass="entr" presetSubtype="0" fill="hold" nodeType="withEffect">
                                  <p:stCondLst>
                                    <p:cond delay="0"/>
                                  </p:stCondLst>
                                  <p:childTnLst>
                                    <p:set>
                                      <p:cBhvr>
                                        <p:cTn id="93" dur="1" fill="hold">
                                          <p:stCondLst>
                                            <p:cond delay="0"/>
                                          </p:stCondLst>
                                        </p:cTn>
                                        <p:tgtEl>
                                          <p:spTgt spid="43"/>
                                        </p:tgtEl>
                                        <p:attrNameLst>
                                          <p:attrName>style.visibility</p:attrName>
                                        </p:attrNameLst>
                                      </p:cBhvr>
                                      <p:to>
                                        <p:strVal val="visible"/>
                                      </p:to>
                                    </p:set>
                                    <p:animEffect transition="in" filter="fade">
                                      <p:cBhvr>
                                        <p:cTn id="94" dur="500"/>
                                        <p:tgtEl>
                                          <p:spTgt spid="43"/>
                                        </p:tgtEl>
                                      </p:cBhvr>
                                    </p:animEffect>
                                  </p:childTnLst>
                                </p:cTn>
                              </p:par>
                              <p:par>
                                <p:cTn id="95" presetID="10" presetClass="entr" presetSubtype="0" fill="hold" nodeType="with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wipe(down)">
                                      <p:cBhvr>
                                        <p:cTn id="102" dur="500"/>
                                        <p:tgtEl>
                                          <p:spTgt spid="41"/>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wipe(down)">
                                      <p:cBhvr>
                                        <p:cTn id="105" dur="500"/>
                                        <p:tgtEl>
                                          <p:spTgt spid="42"/>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wipe(down)">
                                      <p:cBhvr>
                                        <p:cTn id="108" dur="500"/>
                                        <p:tgtEl>
                                          <p:spTgt spid="44"/>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wipe(down)">
                                      <p:cBhvr>
                                        <p:cTn id="111" dur="500"/>
                                        <p:tgtEl>
                                          <p:spTgt spid="45"/>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fade">
                                      <p:cBhvr>
                                        <p:cTn id="116" dur="500"/>
                                        <p:tgtEl>
                                          <p:spTgt spid="1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fade">
                                      <p:cBhvr>
                                        <p:cTn id="119" dur="500"/>
                                        <p:tgtEl>
                                          <p:spTgt spid="12"/>
                                        </p:tgtEl>
                                      </p:cBhvr>
                                    </p:animEffect>
                                  </p:childTnLst>
                                </p:cTn>
                              </p:par>
                            </p:childTnLst>
                          </p:cTn>
                        </p:par>
                      </p:childTnLst>
                    </p:cTn>
                  </p:par>
                  <p:par>
                    <p:cTn id="120" fill="hold">
                      <p:stCondLst>
                        <p:cond delay="indefinite"/>
                      </p:stCondLst>
                      <p:childTnLst>
                        <p:par>
                          <p:cTn id="121" fill="hold">
                            <p:stCondLst>
                              <p:cond delay="0"/>
                            </p:stCondLst>
                            <p:childTnLst>
                              <p:par>
                                <p:cTn id="122" presetID="42" presetClass="path" presetSubtype="0" accel="50000" decel="50000" fill="hold" nodeType="clickEffect">
                                  <p:stCondLst>
                                    <p:cond delay="0"/>
                                  </p:stCondLst>
                                  <p:childTnLst>
                                    <p:animMotion origin="layout" path="M -3.54167E-6 -1.85185E-6 L -0.08372 -0.00625 " pathEditMode="relative" rAng="0" ptsTypes="AA">
                                      <p:cBhvr>
                                        <p:cTn id="123" dur="500" fill="hold"/>
                                        <p:tgtEl>
                                          <p:spTgt spid="17"/>
                                        </p:tgtEl>
                                        <p:attrNameLst>
                                          <p:attrName>ppt_x</p:attrName>
                                          <p:attrName>ppt_y</p:attrName>
                                        </p:attrNameLst>
                                      </p:cBhvr>
                                      <p:rCtr x="-4193" y="-324"/>
                                    </p:animMotion>
                                  </p:childTnLst>
                                </p:cTn>
                              </p:par>
                              <p:par>
                                <p:cTn id="124" presetID="42" presetClass="path" presetSubtype="0" accel="50000" decel="50000" fill="hold" nodeType="withEffect">
                                  <p:stCondLst>
                                    <p:cond delay="0"/>
                                  </p:stCondLst>
                                  <p:childTnLst>
                                    <p:animMotion origin="layout" path="M 4.375E-6 3.7037E-7 L 0.06666 -0.00278 " pathEditMode="relative" rAng="0" ptsTypes="AA">
                                      <p:cBhvr>
                                        <p:cTn id="125" dur="500" fill="hold"/>
                                        <p:tgtEl>
                                          <p:spTgt spid="23"/>
                                        </p:tgtEl>
                                        <p:attrNameLst>
                                          <p:attrName>ppt_x</p:attrName>
                                          <p:attrName>ppt_y</p:attrName>
                                        </p:attrNameLst>
                                      </p:cBhvr>
                                      <p:rCtr x="3333" y="-139"/>
                                    </p:animMotion>
                                  </p:childTnLst>
                                </p:cTn>
                              </p:par>
                            </p:childTnLst>
                          </p:cTn>
                        </p:par>
                        <p:par>
                          <p:cTn id="126" fill="hold">
                            <p:stCondLst>
                              <p:cond delay="500"/>
                            </p:stCondLst>
                            <p:childTnLst>
                              <p:par>
                                <p:cTn id="127" presetID="42" presetClass="path" presetSubtype="0" accel="50000" decel="50000" fill="hold" nodeType="afterEffect">
                                  <p:stCondLst>
                                    <p:cond delay="0"/>
                                  </p:stCondLst>
                                  <p:childTnLst>
                                    <p:animMotion origin="layout" path="M -0.08372 -0.00625 L -0.19817 0.35139 " pathEditMode="relative" rAng="0" ptsTypes="AA">
                                      <p:cBhvr>
                                        <p:cTn id="128" dur="1000" fill="hold"/>
                                        <p:tgtEl>
                                          <p:spTgt spid="17"/>
                                        </p:tgtEl>
                                        <p:attrNameLst>
                                          <p:attrName>ppt_x</p:attrName>
                                          <p:attrName>ppt_y</p:attrName>
                                        </p:attrNameLst>
                                      </p:cBhvr>
                                      <p:rCtr x="-5729" y="17870"/>
                                    </p:animMotion>
                                  </p:childTnLst>
                                </p:cTn>
                              </p:par>
                              <p:par>
                                <p:cTn id="129" presetID="42" presetClass="path" presetSubtype="0" accel="50000" decel="50000" fill="hold" nodeType="withEffect">
                                  <p:stCondLst>
                                    <p:cond delay="0"/>
                                  </p:stCondLst>
                                  <p:childTnLst>
                                    <p:animMotion origin="layout" path="M 0.06666 -0.00278 L 0.1763 0.36181 " pathEditMode="relative" rAng="0" ptsTypes="AA">
                                      <p:cBhvr>
                                        <p:cTn id="130" dur="1000" fill="hold"/>
                                        <p:tgtEl>
                                          <p:spTgt spid="23"/>
                                        </p:tgtEl>
                                        <p:attrNameLst>
                                          <p:attrName>ppt_x</p:attrName>
                                          <p:attrName>ppt_y</p:attrName>
                                        </p:attrNameLst>
                                      </p:cBhvr>
                                      <p:rCtr x="5482" y="18218"/>
                                    </p:animMotion>
                                  </p:childTnLst>
                                </p:cTn>
                              </p:par>
                            </p:childTnLst>
                          </p:cTn>
                        </p:par>
                        <p:par>
                          <p:cTn id="131" fill="hold">
                            <p:stCondLst>
                              <p:cond delay="1500"/>
                            </p:stCondLst>
                            <p:childTnLst>
                              <p:par>
                                <p:cTn id="132" presetID="10" presetClass="entr" presetSubtype="0" fill="hold" grpId="0" nodeType="afterEffect">
                                  <p:stCondLst>
                                    <p:cond delay="0"/>
                                  </p:stCondLst>
                                  <p:childTnLst>
                                    <p:set>
                                      <p:cBhvr>
                                        <p:cTn id="133" dur="1" fill="hold">
                                          <p:stCondLst>
                                            <p:cond delay="0"/>
                                          </p:stCondLst>
                                        </p:cTn>
                                        <p:tgtEl>
                                          <p:spTgt spid="29"/>
                                        </p:tgtEl>
                                        <p:attrNameLst>
                                          <p:attrName>style.visibility</p:attrName>
                                        </p:attrNameLst>
                                      </p:cBhvr>
                                      <p:to>
                                        <p:strVal val="visible"/>
                                      </p:to>
                                    </p:set>
                                    <p:animEffect transition="in" filter="fade">
                                      <p:cBhvr>
                                        <p:cTn id="134" dur="500"/>
                                        <p:tgtEl>
                                          <p:spTgt spid="29"/>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30"/>
                                        </p:tgtEl>
                                        <p:attrNameLst>
                                          <p:attrName>style.visibility</p:attrName>
                                        </p:attrNameLst>
                                      </p:cBhvr>
                                      <p:to>
                                        <p:strVal val="visible"/>
                                      </p:to>
                                    </p:set>
                                    <p:animEffect transition="in" filter="fade">
                                      <p:cBhvr>
                                        <p:cTn id="137" dur="500"/>
                                        <p:tgtEl>
                                          <p:spTgt spid="30"/>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fade">
                                      <p:cBhvr>
                                        <p:cTn id="142" dur="500"/>
                                        <p:tgtEl>
                                          <p:spTgt spid="31"/>
                                        </p:tgtEl>
                                      </p:cBhvr>
                                    </p:animEffect>
                                  </p:childTnLst>
                                </p:cTn>
                              </p:par>
                              <p:par>
                                <p:cTn id="143" presetID="22" presetClass="entr" presetSubtype="4" fill="hold" grpId="0" nodeType="withEffect">
                                  <p:stCondLst>
                                    <p:cond delay="0"/>
                                  </p:stCondLst>
                                  <p:childTnLst>
                                    <p:set>
                                      <p:cBhvr>
                                        <p:cTn id="144" dur="1" fill="hold">
                                          <p:stCondLst>
                                            <p:cond delay="0"/>
                                          </p:stCondLst>
                                        </p:cTn>
                                        <p:tgtEl>
                                          <p:spTgt spid="10"/>
                                        </p:tgtEl>
                                        <p:attrNameLst>
                                          <p:attrName>style.visibility</p:attrName>
                                        </p:attrNameLst>
                                      </p:cBhvr>
                                      <p:to>
                                        <p:strVal val="visible"/>
                                      </p:to>
                                    </p:set>
                                    <p:animEffect transition="in" filter="wipe(down)">
                                      <p:cBhvr>
                                        <p:cTn id="145" dur="500"/>
                                        <p:tgtEl>
                                          <p:spTgt spid="10"/>
                                        </p:tgtEl>
                                      </p:cBhvr>
                                    </p:animEffect>
                                  </p:childTnLst>
                                </p:cTn>
                              </p:par>
                            </p:childTnLst>
                          </p:cTn>
                        </p:par>
                        <p:par>
                          <p:cTn id="146" fill="hold">
                            <p:stCondLst>
                              <p:cond delay="500"/>
                            </p:stCondLst>
                            <p:childTnLst>
                              <p:par>
                                <p:cTn id="147" presetID="42" presetClass="path" presetSubtype="0" accel="50000" decel="50000" fill="hold" grpId="1" nodeType="afterEffect">
                                  <p:stCondLst>
                                    <p:cond delay="0"/>
                                  </p:stCondLst>
                                  <p:childTnLst>
                                    <p:animMotion origin="layout" path="M 0 3.7037E-6 L 0 0.12384 " pathEditMode="relative" rAng="0" ptsTypes="AA">
                                      <p:cBhvr>
                                        <p:cTn id="148" dur="1000" fill="hold"/>
                                        <p:tgtEl>
                                          <p:spTgt spid="31"/>
                                        </p:tgtEl>
                                        <p:attrNameLst>
                                          <p:attrName>ppt_x</p:attrName>
                                          <p:attrName>ppt_y</p:attrName>
                                        </p:attrNameLst>
                                      </p:cBhvr>
                                      <p:rCtr x="0" y="6181"/>
                                    </p:animMotion>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grpId="1" nodeType="clickEffect">
                                  <p:stCondLst>
                                    <p:cond delay="0"/>
                                  </p:stCondLst>
                                  <p:childTnLst>
                                    <p:set>
                                      <p:cBhvr>
                                        <p:cTn id="152" dur="1" fill="hold">
                                          <p:stCondLst>
                                            <p:cond delay="0"/>
                                          </p:stCondLst>
                                        </p:cTn>
                                        <p:tgtEl>
                                          <p:spTgt spid="1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42" presetClass="path" presetSubtype="0" accel="50000" decel="50000" fill="hold" grpId="2" nodeType="clickEffect">
                                  <p:stCondLst>
                                    <p:cond delay="0"/>
                                  </p:stCondLst>
                                  <p:childTnLst>
                                    <p:animMotion origin="layout" path="M 0 0.12384 L -0.14401 0.19305 " pathEditMode="relative" rAng="0" ptsTypes="AA">
                                      <p:cBhvr>
                                        <p:cTn id="156" dur="1000" fill="hold"/>
                                        <p:tgtEl>
                                          <p:spTgt spid="31"/>
                                        </p:tgtEl>
                                        <p:attrNameLst>
                                          <p:attrName>ppt_x</p:attrName>
                                          <p:attrName>ppt_y</p:attrName>
                                        </p:attrNameLst>
                                      </p:cBhvr>
                                      <p:rCtr x="-7201" y="3449"/>
                                    </p:animMotion>
                                  </p:childTnLst>
                                </p:cTn>
                              </p:par>
                            </p:childTnLst>
                          </p:cTn>
                        </p:par>
                        <p:par>
                          <p:cTn id="157" fill="hold">
                            <p:stCondLst>
                              <p:cond delay="1000"/>
                            </p:stCondLst>
                            <p:childTnLst>
                              <p:par>
                                <p:cTn id="158" presetID="42" presetClass="path" presetSubtype="0" accel="50000" decel="50000" fill="hold" grpId="3" nodeType="afterEffect">
                                  <p:stCondLst>
                                    <p:cond delay="0"/>
                                  </p:stCondLst>
                                  <p:childTnLst>
                                    <p:animMotion origin="layout" path="M -0.14401 0.19305 L -0.27031 0.59143 " pathEditMode="relative" rAng="0" ptsTypes="AA">
                                      <p:cBhvr>
                                        <p:cTn id="159" dur="1000" fill="hold"/>
                                        <p:tgtEl>
                                          <p:spTgt spid="31"/>
                                        </p:tgtEl>
                                        <p:attrNameLst>
                                          <p:attrName>ppt_x</p:attrName>
                                          <p:attrName>ppt_y</p:attrName>
                                        </p:attrNameLst>
                                      </p:cBhvr>
                                      <p:rCtr x="-6315" y="19907"/>
                                    </p:animMotion>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62"/>
                                        </p:tgtEl>
                                        <p:attrNameLst>
                                          <p:attrName>style.visibility</p:attrName>
                                        </p:attrNameLst>
                                      </p:cBhvr>
                                      <p:to>
                                        <p:strVal val="visible"/>
                                      </p:to>
                                    </p:set>
                                    <p:animEffect transition="in" filter="wipe(down)">
                                      <p:cBhvr>
                                        <p:cTn id="164" dur="500"/>
                                        <p:tgtEl>
                                          <p:spTgt spid="62"/>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animEffect transition="in" filter="wipe(down)">
                                      <p:cBhvr>
                                        <p:cTn id="167" dur="500"/>
                                        <p:tgtEl>
                                          <p:spTgt spid="63"/>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64"/>
                                        </p:tgtEl>
                                        <p:attrNameLst>
                                          <p:attrName>style.visibility</p:attrName>
                                        </p:attrNameLst>
                                      </p:cBhvr>
                                      <p:to>
                                        <p:strVal val="visible"/>
                                      </p:to>
                                    </p:set>
                                    <p:animEffect transition="in" filter="wipe(down)">
                                      <p:cBhvr>
                                        <p:cTn id="17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9" grpId="0" animBg="1"/>
      <p:bldP spid="30" grpId="0" animBg="1"/>
      <p:bldP spid="31" grpId="0" animBg="1"/>
      <p:bldP spid="31" grpId="1" animBg="1"/>
      <p:bldP spid="31" grpId="2" animBg="1"/>
      <p:bldP spid="31" grpId="3" animBg="1"/>
      <p:bldP spid="34" grpId="0" animBg="1"/>
      <p:bldP spid="35" grpId="0" animBg="1"/>
      <p:bldP spid="37" grpId="0" animBg="1"/>
      <p:bldP spid="38" grpId="0" animBg="1"/>
      <p:bldP spid="40" grpId="0"/>
      <p:bldP spid="41" grpId="0" animBg="1"/>
      <p:bldP spid="42" grpId="0" animBg="1"/>
      <p:bldP spid="44" grpId="0" animBg="1"/>
      <p:bldP spid="45" grpId="0" animBg="1"/>
      <p:bldP spid="48" grpId="0"/>
      <p:bldP spid="49" grpId="0"/>
      <p:bldP spid="50" grpId="0"/>
      <p:bldP spid="10" grpId="0"/>
      <p:bldP spid="10" grpId="1"/>
      <p:bldP spid="63" grpId="0" animBg="1"/>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Trees: A Summary</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marL="0" indent="0">
              <a:buNone/>
            </a:pPr>
            <a:r>
              <a:rPr lang="en-GB" sz="2400" dirty="0">
                <a:solidFill>
                  <a:srgbClr val="00B050"/>
                </a:solidFill>
                <a:latin typeface="Abadi Extra Light" panose="020B0204020104020204" pitchFamily="34" charset="0"/>
              </a:rPr>
              <a:t>Some key strengths:</a:t>
            </a:r>
          </a:p>
          <a:p>
            <a:pPr lvl="1">
              <a:buFont typeface="Wingdings" panose="05000000000000000000" pitchFamily="2" charset="2"/>
              <a:buChar char="§"/>
            </a:pPr>
            <a:r>
              <a:rPr lang="en-GB" dirty="0">
                <a:latin typeface="Abadi Extra Light" panose="020B0204020104020204" pitchFamily="34" charset="0"/>
              </a:rPr>
              <a:t>Simple and easy to interpret</a:t>
            </a:r>
          </a:p>
          <a:p>
            <a:pPr lvl="1">
              <a:buFont typeface="Wingdings" panose="05000000000000000000" pitchFamily="2" charset="2"/>
              <a:buChar char="§"/>
            </a:pPr>
            <a:r>
              <a:rPr lang="en-GB" dirty="0">
                <a:latin typeface="Abadi Extra Light" panose="020B0204020104020204" pitchFamily="34" charset="0"/>
              </a:rPr>
              <a:t>Nice example of “divide and conquer” </a:t>
            </a:r>
          </a:p>
          <a:p>
            <a:pPr marL="457200" lvl="1" indent="0">
              <a:buNone/>
            </a:pPr>
            <a:r>
              <a:rPr lang="en-GB" dirty="0">
                <a:latin typeface="Abadi Extra Light" panose="020B0204020104020204" pitchFamily="34" charset="0"/>
              </a:rPr>
              <a:t>   paradigm in machine learning</a:t>
            </a:r>
          </a:p>
          <a:p>
            <a:pPr lvl="1">
              <a:buFont typeface="Wingdings" panose="05000000000000000000" pitchFamily="2" charset="2"/>
              <a:buChar char="§"/>
            </a:pPr>
            <a:r>
              <a:rPr lang="en-GB" dirty="0">
                <a:latin typeface="Abadi Extra Light" panose="020B0204020104020204" pitchFamily="34" charset="0"/>
              </a:rPr>
              <a:t>Easily handle different types of </a:t>
            </a:r>
          </a:p>
          <a:p>
            <a:pPr marL="457200" lvl="1" indent="0">
              <a:buNone/>
            </a:pPr>
            <a:r>
              <a:rPr lang="en-GB" dirty="0">
                <a:latin typeface="Abadi Extra Light" panose="020B0204020104020204" pitchFamily="34" charset="0"/>
              </a:rPr>
              <a:t>   features (real, categorical, etc.)</a:t>
            </a:r>
          </a:p>
          <a:p>
            <a:pPr lvl="1">
              <a:buFont typeface="Wingdings" panose="05000000000000000000" pitchFamily="2" charset="2"/>
              <a:buChar char="§"/>
            </a:pPr>
            <a:r>
              <a:rPr lang="en-GB" dirty="0">
                <a:latin typeface="Abadi Extra Light" panose="020B0204020104020204" pitchFamily="34" charset="0"/>
              </a:rPr>
              <a:t>Very fast at test time</a:t>
            </a:r>
          </a:p>
          <a:p>
            <a:pPr lvl="1">
              <a:buFont typeface="Wingdings" panose="05000000000000000000" pitchFamily="2" charset="2"/>
              <a:buChar char="§"/>
            </a:pPr>
            <a:r>
              <a:rPr lang="en-GB" dirty="0">
                <a:latin typeface="Abadi Extra Light" panose="020B0204020104020204" pitchFamily="34" charset="0"/>
              </a:rPr>
              <a:t>Multiple DTs can be combined </a:t>
            </a:r>
          </a:p>
          <a:p>
            <a:pPr marL="457200" lvl="1" indent="0">
              <a:buNone/>
            </a:pPr>
            <a:r>
              <a:rPr lang="en-GB" dirty="0">
                <a:latin typeface="Abadi Extra Light" panose="020B0204020104020204" pitchFamily="34" charset="0"/>
              </a:rPr>
              <a:t>   via </a:t>
            </a:r>
            <a:r>
              <a:rPr lang="en-GB" dirty="0">
                <a:solidFill>
                  <a:srgbClr val="0000FF"/>
                </a:solidFill>
                <a:latin typeface="Abadi Extra Light" panose="020B0204020104020204" pitchFamily="34" charset="0"/>
              </a:rPr>
              <a:t>ensemble methods</a:t>
            </a:r>
            <a:r>
              <a:rPr lang="en-GB" dirty="0">
                <a:latin typeface="Abadi Extra Light" panose="020B0204020104020204" pitchFamily="34" charset="0"/>
              </a:rPr>
              <a:t>: more powerful </a:t>
            </a:r>
          </a:p>
          <a:p>
            <a:pPr marL="457200" lvl="1" indent="0">
              <a:buNone/>
            </a:pPr>
            <a:r>
              <a:rPr lang="en-GB" dirty="0">
                <a:latin typeface="Abadi Extra Light" panose="020B0204020104020204" pitchFamily="34" charset="0"/>
              </a:rPr>
              <a:t>  (e.g., Decision Forests; will see later)</a:t>
            </a:r>
          </a:p>
          <a:p>
            <a:pPr lvl="1">
              <a:buFont typeface="Wingdings" panose="05000000000000000000" pitchFamily="2" charset="2"/>
              <a:buChar char="§"/>
            </a:pPr>
            <a:r>
              <a:rPr lang="en-GB" sz="2400" dirty="0">
                <a:latin typeface="Abadi Extra Light" panose="020B0204020104020204" pitchFamily="34" charset="0"/>
              </a:rPr>
              <a:t>Used in several real-world ML applications, e.g., recommender systems, gaming (Kinect)</a:t>
            </a:r>
          </a:p>
          <a:p>
            <a:pPr marL="0" indent="0">
              <a:buNone/>
            </a:pPr>
            <a:r>
              <a:rPr lang="en-GB" sz="2400" dirty="0">
                <a:solidFill>
                  <a:srgbClr val="FF0000"/>
                </a:solidFill>
                <a:latin typeface="Abadi Extra Light" panose="020B0204020104020204" pitchFamily="34" charset="0"/>
              </a:rPr>
              <a:t>Some key weaknesses:</a:t>
            </a:r>
          </a:p>
          <a:p>
            <a:pPr lvl="1">
              <a:buFont typeface="Wingdings" panose="05000000000000000000" pitchFamily="2" charset="2"/>
              <a:buChar char="§"/>
            </a:pPr>
            <a:r>
              <a:rPr lang="en-GB" dirty="0">
                <a:latin typeface="Abadi Extra Light" panose="020B0204020104020204" pitchFamily="34" charset="0"/>
              </a:rPr>
              <a:t>Learning optimal DT is (NP-hard) intractable. Existing algos mostly greedy heuristics</a:t>
            </a:r>
          </a:p>
          <a:p>
            <a:pPr lvl="1">
              <a:buFont typeface="Wingdings" panose="05000000000000000000" pitchFamily="2" charset="2"/>
              <a:buChar char="§"/>
            </a:pPr>
            <a:r>
              <a:rPr lang="en-GB" dirty="0">
                <a:latin typeface="Abadi Extra Light" panose="020B0204020104020204" pitchFamily="34" charset="0"/>
              </a:rPr>
              <a:t>Can sometimes become very complex unless some pruning is applied</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12</a:t>
            </a:fld>
            <a:endParaRPr lang="en-IN" sz="2800" dirty="0">
              <a:solidFill>
                <a:schemeClr val="accent2">
                  <a:lumMod val="40000"/>
                  <a:lumOff val="60000"/>
                </a:schemeClr>
              </a:solidFill>
            </a:endParaRPr>
          </a:p>
        </p:txBody>
      </p:sp>
      <p:grpSp>
        <p:nvGrpSpPr>
          <p:cNvPr id="5" name="Group 4">
            <a:extLst>
              <a:ext uri="{FF2B5EF4-FFF2-40B4-BE49-F238E27FC236}">
                <a16:creationId xmlns:a16="http://schemas.microsoft.com/office/drawing/2014/main" id="{4E99EA6D-364E-46A3-8997-C0909D063105}"/>
              </a:ext>
            </a:extLst>
          </p:cNvPr>
          <p:cNvGrpSpPr/>
          <p:nvPr/>
        </p:nvGrpSpPr>
        <p:grpSpPr>
          <a:xfrm>
            <a:off x="5290296" y="1748453"/>
            <a:ext cx="6829405" cy="2905009"/>
            <a:chOff x="245990" y="1627455"/>
            <a:chExt cx="11668324" cy="4096831"/>
          </a:xfrm>
        </p:grpSpPr>
        <p:sp>
          <p:nvSpPr>
            <p:cNvPr id="6" name="Rectangle 5">
              <a:extLst>
                <a:ext uri="{FF2B5EF4-FFF2-40B4-BE49-F238E27FC236}">
                  <a16:creationId xmlns:a16="http://schemas.microsoft.com/office/drawing/2014/main" id="{29289F57-8845-4247-B57D-ACC50EF330DF}"/>
                </a:ext>
              </a:extLst>
            </p:cNvPr>
            <p:cNvSpPr/>
            <p:nvPr/>
          </p:nvSpPr>
          <p:spPr>
            <a:xfrm>
              <a:off x="3278330" y="3205588"/>
              <a:ext cx="2124846" cy="1911769"/>
            </a:xfrm>
            <a:prstGeom prst="rect">
              <a:avLst/>
            </a:prstGeom>
            <a:solidFill>
              <a:srgbClr val="00B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87321981-B096-440F-8C31-67A6B4159669}"/>
                </a:ext>
              </a:extLst>
            </p:cNvPr>
            <p:cNvSpPr/>
            <p:nvPr/>
          </p:nvSpPr>
          <p:spPr>
            <a:xfrm>
              <a:off x="863590" y="1796603"/>
              <a:ext cx="2424714" cy="2084816"/>
            </a:xfrm>
            <a:prstGeom prst="rect">
              <a:avLst/>
            </a:prstGeom>
            <a:solidFill>
              <a:srgbClr val="00B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7C7A406D-35F5-4796-A6AD-4821302C4B8F}"/>
                </a:ext>
              </a:extLst>
            </p:cNvPr>
            <p:cNvSpPr/>
            <p:nvPr/>
          </p:nvSpPr>
          <p:spPr>
            <a:xfrm>
              <a:off x="3285010" y="1794804"/>
              <a:ext cx="2104686" cy="1385997"/>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9">
              <a:extLst>
                <a:ext uri="{FF2B5EF4-FFF2-40B4-BE49-F238E27FC236}">
                  <a16:creationId xmlns:a16="http://schemas.microsoft.com/office/drawing/2014/main" id="{557CB116-B5A9-44C6-89D8-C002047F334C}"/>
                </a:ext>
              </a:extLst>
            </p:cNvPr>
            <p:cNvSpPr>
              <a:spLocks noChangeArrowheads="1"/>
            </p:cNvSpPr>
            <p:nvPr/>
          </p:nvSpPr>
          <p:spPr bwMode="auto">
            <a:xfrm>
              <a:off x="4144450" y="219123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2" name="Oval 9">
              <a:extLst>
                <a:ext uri="{FF2B5EF4-FFF2-40B4-BE49-F238E27FC236}">
                  <a16:creationId xmlns:a16="http://schemas.microsoft.com/office/drawing/2014/main" id="{D18BC7DA-070B-4A20-BBC4-062F4312A853}"/>
                </a:ext>
              </a:extLst>
            </p:cNvPr>
            <p:cNvSpPr>
              <a:spLocks noChangeArrowheads="1"/>
            </p:cNvSpPr>
            <p:nvPr/>
          </p:nvSpPr>
          <p:spPr bwMode="auto">
            <a:xfrm>
              <a:off x="3636663" y="234728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3" name="Oval 9">
              <a:extLst>
                <a:ext uri="{FF2B5EF4-FFF2-40B4-BE49-F238E27FC236}">
                  <a16:creationId xmlns:a16="http://schemas.microsoft.com/office/drawing/2014/main" id="{92C0BB4B-4E1B-400A-AE2E-6FB1A0DA695E}"/>
                </a:ext>
              </a:extLst>
            </p:cNvPr>
            <p:cNvSpPr>
              <a:spLocks noChangeArrowheads="1"/>
            </p:cNvSpPr>
            <p:nvPr/>
          </p:nvSpPr>
          <p:spPr bwMode="auto">
            <a:xfrm>
              <a:off x="3726623" y="182855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4" name="Oval 9">
              <a:extLst>
                <a:ext uri="{FF2B5EF4-FFF2-40B4-BE49-F238E27FC236}">
                  <a16:creationId xmlns:a16="http://schemas.microsoft.com/office/drawing/2014/main" id="{B5B45ED7-C1B8-4378-ACE2-D556D7D070A5}"/>
                </a:ext>
              </a:extLst>
            </p:cNvPr>
            <p:cNvSpPr>
              <a:spLocks noChangeArrowheads="1"/>
            </p:cNvSpPr>
            <p:nvPr/>
          </p:nvSpPr>
          <p:spPr bwMode="auto">
            <a:xfrm>
              <a:off x="4324301" y="287780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5" name="Oval 9">
              <a:extLst>
                <a:ext uri="{FF2B5EF4-FFF2-40B4-BE49-F238E27FC236}">
                  <a16:creationId xmlns:a16="http://schemas.microsoft.com/office/drawing/2014/main" id="{D2E4F24D-9F01-4AB0-B225-4DDBE816BC85}"/>
                </a:ext>
              </a:extLst>
            </p:cNvPr>
            <p:cNvSpPr>
              <a:spLocks noChangeArrowheads="1"/>
            </p:cNvSpPr>
            <p:nvPr/>
          </p:nvSpPr>
          <p:spPr bwMode="auto">
            <a:xfrm>
              <a:off x="5017079" y="188437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6" name="Oval 9">
              <a:extLst>
                <a:ext uri="{FF2B5EF4-FFF2-40B4-BE49-F238E27FC236}">
                  <a16:creationId xmlns:a16="http://schemas.microsoft.com/office/drawing/2014/main" id="{787D5779-BCD6-4645-9B18-79B43D060823}"/>
                </a:ext>
              </a:extLst>
            </p:cNvPr>
            <p:cNvSpPr>
              <a:spLocks noChangeArrowheads="1"/>
            </p:cNvSpPr>
            <p:nvPr/>
          </p:nvSpPr>
          <p:spPr bwMode="auto">
            <a:xfrm>
              <a:off x="4525187" y="239873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7" name="Oval 9">
              <a:extLst>
                <a:ext uri="{FF2B5EF4-FFF2-40B4-BE49-F238E27FC236}">
                  <a16:creationId xmlns:a16="http://schemas.microsoft.com/office/drawing/2014/main" id="{67BB6C21-1E90-43FE-9D05-846E0D66B4C6}"/>
                </a:ext>
              </a:extLst>
            </p:cNvPr>
            <p:cNvSpPr>
              <a:spLocks noChangeArrowheads="1"/>
            </p:cNvSpPr>
            <p:nvPr/>
          </p:nvSpPr>
          <p:spPr bwMode="auto">
            <a:xfrm>
              <a:off x="5091741" y="2389144"/>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8" name="Oval 9">
              <a:extLst>
                <a:ext uri="{FF2B5EF4-FFF2-40B4-BE49-F238E27FC236}">
                  <a16:creationId xmlns:a16="http://schemas.microsoft.com/office/drawing/2014/main" id="{47E5A1BC-1583-4D9F-A782-B20C90F892E3}"/>
                </a:ext>
              </a:extLst>
            </p:cNvPr>
            <p:cNvSpPr>
              <a:spLocks noChangeArrowheads="1"/>
            </p:cNvSpPr>
            <p:nvPr/>
          </p:nvSpPr>
          <p:spPr bwMode="auto">
            <a:xfrm>
              <a:off x="3418249" y="2864135"/>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19" name="Oval 9">
              <a:extLst>
                <a:ext uri="{FF2B5EF4-FFF2-40B4-BE49-F238E27FC236}">
                  <a16:creationId xmlns:a16="http://schemas.microsoft.com/office/drawing/2014/main" id="{35921F0D-51EE-41A7-912A-5A01CAA4BD08}"/>
                </a:ext>
              </a:extLst>
            </p:cNvPr>
            <p:cNvSpPr>
              <a:spLocks noChangeArrowheads="1"/>
            </p:cNvSpPr>
            <p:nvPr/>
          </p:nvSpPr>
          <p:spPr bwMode="auto">
            <a:xfrm>
              <a:off x="3288382" y="2066070"/>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0" name="Oval 9">
              <a:extLst>
                <a:ext uri="{FF2B5EF4-FFF2-40B4-BE49-F238E27FC236}">
                  <a16:creationId xmlns:a16="http://schemas.microsoft.com/office/drawing/2014/main" id="{7C1D5169-6B70-4B18-B8E5-278B2478FAB7}"/>
                </a:ext>
              </a:extLst>
            </p:cNvPr>
            <p:cNvSpPr>
              <a:spLocks noChangeArrowheads="1"/>
            </p:cNvSpPr>
            <p:nvPr/>
          </p:nvSpPr>
          <p:spPr bwMode="auto">
            <a:xfrm>
              <a:off x="3915777" y="2599822"/>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1" name="Oval 9">
              <a:extLst>
                <a:ext uri="{FF2B5EF4-FFF2-40B4-BE49-F238E27FC236}">
                  <a16:creationId xmlns:a16="http://schemas.microsoft.com/office/drawing/2014/main" id="{073B5A65-B3A5-4529-821A-D7A8F640C90D}"/>
                </a:ext>
              </a:extLst>
            </p:cNvPr>
            <p:cNvSpPr>
              <a:spLocks noChangeArrowheads="1"/>
            </p:cNvSpPr>
            <p:nvPr/>
          </p:nvSpPr>
          <p:spPr bwMode="auto">
            <a:xfrm>
              <a:off x="4426549" y="1811485"/>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2" name="Oval 9">
              <a:extLst>
                <a:ext uri="{FF2B5EF4-FFF2-40B4-BE49-F238E27FC236}">
                  <a16:creationId xmlns:a16="http://schemas.microsoft.com/office/drawing/2014/main" id="{E7EC4A3E-1F4F-4E2F-A95B-8F87F1349F88}"/>
                </a:ext>
              </a:extLst>
            </p:cNvPr>
            <p:cNvSpPr>
              <a:spLocks noChangeArrowheads="1"/>
            </p:cNvSpPr>
            <p:nvPr/>
          </p:nvSpPr>
          <p:spPr bwMode="auto">
            <a:xfrm>
              <a:off x="4904824" y="2826928"/>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 name="Oval 9">
              <a:extLst>
                <a:ext uri="{FF2B5EF4-FFF2-40B4-BE49-F238E27FC236}">
                  <a16:creationId xmlns:a16="http://schemas.microsoft.com/office/drawing/2014/main" id="{18EEFC5B-C541-4AE4-A227-050346F5DC4D}"/>
                </a:ext>
              </a:extLst>
            </p:cNvPr>
            <p:cNvSpPr>
              <a:spLocks noChangeArrowheads="1"/>
            </p:cNvSpPr>
            <p:nvPr/>
          </p:nvSpPr>
          <p:spPr bwMode="auto">
            <a:xfrm>
              <a:off x="1808150" y="182855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4" name="Oval 9">
              <a:extLst>
                <a:ext uri="{FF2B5EF4-FFF2-40B4-BE49-F238E27FC236}">
                  <a16:creationId xmlns:a16="http://schemas.microsoft.com/office/drawing/2014/main" id="{7BE900F9-C4D9-4683-BE33-18D2DE314CFC}"/>
                </a:ext>
              </a:extLst>
            </p:cNvPr>
            <p:cNvSpPr>
              <a:spLocks noChangeArrowheads="1"/>
            </p:cNvSpPr>
            <p:nvPr/>
          </p:nvSpPr>
          <p:spPr bwMode="auto">
            <a:xfrm>
              <a:off x="865692" y="2432700"/>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 name="Oval 9">
              <a:extLst>
                <a:ext uri="{FF2B5EF4-FFF2-40B4-BE49-F238E27FC236}">
                  <a16:creationId xmlns:a16="http://schemas.microsoft.com/office/drawing/2014/main" id="{6D26677A-94D6-4DD5-9D7D-42287761C18C}"/>
                </a:ext>
              </a:extLst>
            </p:cNvPr>
            <p:cNvSpPr>
              <a:spLocks noChangeArrowheads="1"/>
            </p:cNvSpPr>
            <p:nvPr/>
          </p:nvSpPr>
          <p:spPr bwMode="auto">
            <a:xfrm>
              <a:off x="1447364" y="2288053"/>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6" name="Oval 9">
              <a:extLst>
                <a:ext uri="{FF2B5EF4-FFF2-40B4-BE49-F238E27FC236}">
                  <a16:creationId xmlns:a16="http://schemas.microsoft.com/office/drawing/2014/main" id="{3A698B14-F035-43C2-A081-B0578AF6E404}"/>
                </a:ext>
              </a:extLst>
            </p:cNvPr>
            <p:cNvSpPr>
              <a:spLocks noChangeArrowheads="1"/>
            </p:cNvSpPr>
            <p:nvPr/>
          </p:nvSpPr>
          <p:spPr bwMode="auto">
            <a:xfrm>
              <a:off x="2179778" y="293342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 name="Oval 9">
              <a:extLst>
                <a:ext uri="{FF2B5EF4-FFF2-40B4-BE49-F238E27FC236}">
                  <a16:creationId xmlns:a16="http://schemas.microsoft.com/office/drawing/2014/main" id="{4D25A125-0411-4133-AFC9-22893CD6A41C}"/>
                </a:ext>
              </a:extLst>
            </p:cNvPr>
            <p:cNvSpPr>
              <a:spLocks noChangeArrowheads="1"/>
            </p:cNvSpPr>
            <p:nvPr/>
          </p:nvSpPr>
          <p:spPr bwMode="auto">
            <a:xfrm>
              <a:off x="2111378" y="243402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8" name="Oval 9">
              <a:extLst>
                <a:ext uri="{FF2B5EF4-FFF2-40B4-BE49-F238E27FC236}">
                  <a16:creationId xmlns:a16="http://schemas.microsoft.com/office/drawing/2014/main" id="{A03E59F2-8254-40B7-A976-2FD13B2A7138}"/>
                </a:ext>
              </a:extLst>
            </p:cNvPr>
            <p:cNvSpPr>
              <a:spLocks noChangeArrowheads="1"/>
            </p:cNvSpPr>
            <p:nvPr/>
          </p:nvSpPr>
          <p:spPr bwMode="auto">
            <a:xfrm>
              <a:off x="2801287" y="276748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9" name="Oval 9">
              <a:extLst>
                <a:ext uri="{FF2B5EF4-FFF2-40B4-BE49-F238E27FC236}">
                  <a16:creationId xmlns:a16="http://schemas.microsoft.com/office/drawing/2014/main" id="{4F44892C-D060-420F-8AD3-A6468C605338}"/>
                </a:ext>
              </a:extLst>
            </p:cNvPr>
            <p:cNvSpPr>
              <a:spLocks noChangeArrowheads="1"/>
            </p:cNvSpPr>
            <p:nvPr/>
          </p:nvSpPr>
          <p:spPr bwMode="auto">
            <a:xfrm>
              <a:off x="2405206" y="182855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0" name="Oval 9">
              <a:extLst>
                <a:ext uri="{FF2B5EF4-FFF2-40B4-BE49-F238E27FC236}">
                  <a16:creationId xmlns:a16="http://schemas.microsoft.com/office/drawing/2014/main" id="{92B0346C-FE3A-4330-8A82-C38585B201B7}"/>
                </a:ext>
              </a:extLst>
            </p:cNvPr>
            <p:cNvSpPr>
              <a:spLocks noChangeArrowheads="1"/>
            </p:cNvSpPr>
            <p:nvPr/>
          </p:nvSpPr>
          <p:spPr bwMode="auto">
            <a:xfrm>
              <a:off x="1206963" y="276190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1" name="Oval 9">
              <a:extLst>
                <a:ext uri="{FF2B5EF4-FFF2-40B4-BE49-F238E27FC236}">
                  <a16:creationId xmlns:a16="http://schemas.microsoft.com/office/drawing/2014/main" id="{1E49514E-8067-494E-A9E7-F79C29950144}"/>
                </a:ext>
              </a:extLst>
            </p:cNvPr>
            <p:cNvSpPr>
              <a:spLocks noChangeArrowheads="1"/>
            </p:cNvSpPr>
            <p:nvPr/>
          </p:nvSpPr>
          <p:spPr bwMode="auto">
            <a:xfrm>
              <a:off x="925778" y="186027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2" name="Oval 9">
              <a:extLst>
                <a:ext uri="{FF2B5EF4-FFF2-40B4-BE49-F238E27FC236}">
                  <a16:creationId xmlns:a16="http://schemas.microsoft.com/office/drawing/2014/main" id="{5A7C197A-F7C8-4BAF-A849-85D1B5A107A7}"/>
                </a:ext>
              </a:extLst>
            </p:cNvPr>
            <p:cNvSpPr>
              <a:spLocks noChangeArrowheads="1"/>
            </p:cNvSpPr>
            <p:nvPr/>
          </p:nvSpPr>
          <p:spPr bwMode="auto">
            <a:xfrm>
              <a:off x="2798263" y="215248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3" name="Oval 9">
              <a:extLst>
                <a:ext uri="{FF2B5EF4-FFF2-40B4-BE49-F238E27FC236}">
                  <a16:creationId xmlns:a16="http://schemas.microsoft.com/office/drawing/2014/main" id="{6C678E6D-EA97-4CE0-A4BF-3414B12FC74F}"/>
                </a:ext>
              </a:extLst>
            </p:cNvPr>
            <p:cNvSpPr>
              <a:spLocks noChangeArrowheads="1"/>
            </p:cNvSpPr>
            <p:nvPr/>
          </p:nvSpPr>
          <p:spPr bwMode="auto">
            <a:xfrm>
              <a:off x="1614653" y="2940884"/>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4" name="Oval 9">
              <a:extLst>
                <a:ext uri="{FF2B5EF4-FFF2-40B4-BE49-F238E27FC236}">
                  <a16:creationId xmlns:a16="http://schemas.microsoft.com/office/drawing/2014/main" id="{74E25212-5D6C-4664-9A6A-184DF078FAAA}"/>
                </a:ext>
              </a:extLst>
            </p:cNvPr>
            <p:cNvSpPr>
              <a:spLocks noChangeArrowheads="1"/>
            </p:cNvSpPr>
            <p:nvPr/>
          </p:nvSpPr>
          <p:spPr bwMode="auto">
            <a:xfrm>
              <a:off x="2016845" y="343823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5" name="Oval 9">
              <a:extLst>
                <a:ext uri="{FF2B5EF4-FFF2-40B4-BE49-F238E27FC236}">
                  <a16:creationId xmlns:a16="http://schemas.microsoft.com/office/drawing/2014/main" id="{AA6EE0BB-6EA5-471A-AA71-91FBAF4AECD1}"/>
                </a:ext>
              </a:extLst>
            </p:cNvPr>
            <p:cNvSpPr>
              <a:spLocks noChangeArrowheads="1"/>
            </p:cNvSpPr>
            <p:nvPr/>
          </p:nvSpPr>
          <p:spPr bwMode="auto">
            <a:xfrm>
              <a:off x="2421887" y="3556550"/>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6" name="Oval 9">
              <a:extLst>
                <a:ext uri="{FF2B5EF4-FFF2-40B4-BE49-F238E27FC236}">
                  <a16:creationId xmlns:a16="http://schemas.microsoft.com/office/drawing/2014/main" id="{2EE8E531-3C55-42BF-AE99-5CABA8A8AA65}"/>
                </a:ext>
              </a:extLst>
            </p:cNvPr>
            <p:cNvSpPr>
              <a:spLocks noChangeArrowheads="1"/>
            </p:cNvSpPr>
            <p:nvPr/>
          </p:nvSpPr>
          <p:spPr bwMode="auto">
            <a:xfrm>
              <a:off x="996936" y="4087908"/>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37" name="Oval 9">
              <a:extLst>
                <a:ext uri="{FF2B5EF4-FFF2-40B4-BE49-F238E27FC236}">
                  <a16:creationId xmlns:a16="http://schemas.microsoft.com/office/drawing/2014/main" id="{6DD6B7A4-2CCD-4AF7-9E14-DED5DD477B80}"/>
                </a:ext>
              </a:extLst>
            </p:cNvPr>
            <p:cNvSpPr>
              <a:spLocks noChangeArrowheads="1"/>
            </p:cNvSpPr>
            <p:nvPr/>
          </p:nvSpPr>
          <p:spPr bwMode="auto">
            <a:xfrm>
              <a:off x="1511654" y="359909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38" name="Oval 9">
              <a:extLst>
                <a:ext uri="{FF2B5EF4-FFF2-40B4-BE49-F238E27FC236}">
                  <a16:creationId xmlns:a16="http://schemas.microsoft.com/office/drawing/2014/main" id="{D81CA508-AA1A-466B-BA45-B112B33B1D33}"/>
                </a:ext>
              </a:extLst>
            </p:cNvPr>
            <p:cNvSpPr>
              <a:spLocks noChangeArrowheads="1"/>
            </p:cNvSpPr>
            <p:nvPr/>
          </p:nvSpPr>
          <p:spPr bwMode="auto">
            <a:xfrm>
              <a:off x="1523742" y="440691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39" name="Oval 9">
              <a:extLst>
                <a:ext uri="{FF2B5EF4-FFF2-40B4-BE49-F238E27FC236}">
                  <a16:creationId xmlns:a16="http://schemas.microsoft.com/office/drawing/2014/main" id="{2DD59366-2F01-4E69-BABF-46AF04DA61F4}"/>
                </a:ext>
              </a:extLst>
            </p:cNvPr>
            <p:cNvSpPr>
              <a:spLocks noChangeArrowheads="1"/>
            </p:cNvSpPr>
            <p:nvPr/>
          </p:nvSpPr>
          <p:spPr bwMode="auto">
            <a:xfrm>
              <a:off x="2780774" y="3274867"/>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40" name="Oval 9">
              <a:extLst>
                <a:ext uri="{FF2B5EF4-FFF2-40B4-BE49-F238E27FC236}">
                  <a16:creationId xmlns:a16="http://schemas.microsoft.com/office/drawing/2014/main" id="{A319EAE6-5C70-4FA0-A724-1BD98B4A80C9}"/>
                </a:ext>
              </a:extLst>
            </p:cNvPr>
            <p:cNvSpPr>
              <a:spLocks noChangeArrowheads="1"/>
            </p:cNvSpPr>
            <p:nvPr/>
          </p:nvSpPr>
          <p:spPr bwMode="auto">
            <a:xfrm>
              <a:off x="2756077" y="412773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41" name="Oval 9">
              <a:extLst>
                <a:ext uri="{FF2B5EF4-FFF2-40B4-BE49-F238E27FC236}">
                  <a16:creationId xmlns:a16="http://schemas.microsoft.com/office/drawing/2014/main" id="{B7847AD5-1EC9-49C9-BFCC-8E221935F22E}"/>
                </a:ext>
              </a:extLst>
            </p:cNvPr>
            <p:cNvSpPr>
              <a:spLocks noChangeArrowheads="1"/>
            </p:cNvSpPr>
            <p:nvPr/>
          </p:nvSpPr>
          <p:spPr bwMode="auto">
            <a:xfrm>
              <a:off x="1982643" y="389746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42" name="Oval 9">
              <a:extLst>
                <a:ext uri="{FF2B5EF4-FFF2-40B4-BE49-F238E27FC236}">
                  <a16:creationId xmlns:a16="http://schemas.microsoft.com/office/drawing/2014/main" id="{71B7F693-2DB0-4098-AE1B-EB07C230357E}"/>
                </a:ext>
              </a:extLst>
            </p:cNvPr>
            <p:cNvSpPr>
              <a:spLocks noChangeArrowheads="1"/>
            </p:cNvSpPr>
            <p:nvPr/>
          </p:nvSpPr>
          <p:spPr bwMode="auto">
            <a:xfrm>
              <a:off x="975290" y="4823544"/>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43" name="Oval 9">
              <a:extLst>
                <a:ext uri="{FF2B5EF4-FFF2-40B4-BE49-F238E27FC236}">
                  <a16:creationId xmlns:a16="http://schemas.microsoft.com/office/drawing/2014/main" id="{C67ACEA7-1F1F-48B0-8620-1A8043B9D0C0}"/>
                </a:ext>
              </a:extLst>
            </p:cNvPr>
            <p:cNvSpPr>
              <a:spLocks noChangeArrowheads="1"/>
            </p:cNvSpPr>
            <p:nvPr/>
          </p:nvSpPr>
          <p:spPr bwMode="auto">
            <a:xfrm>
              <a:off x="898912" y="353879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44" name="Oval 9">
              <a:extLst>
                <a:ext uri="{FF2B5EF4-FFF2-40B4-BE49-F238E27FC236}">
                  <a16:creationId xmlns:a16="http://schemas.microsoft.com/office/drawing/2014/main" id="{DF51E217-FE52-45EA-8CAE-1B0CDF6CCF63}"/>
                </a:ext>
              </a:extLst>
            </p:cNvPr>
            <p:cNvSpPr>
              <a:spLocks noChangeArrowheads="1"/>
            </p:cNvSpPr>
            <p:nvPr/>
          </p:nvSpPr>
          <p:spPr bwMode="auto">
            <a:xfrm>
              <a:off x="1816120" y="479578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45" name="Oval 9">
              <a:extLst>
                <a:ext uri="{FF2B5EF4-FFF2-40B4-BE49-F238E27FC236}">
                  <a16:creationId xmlns:a16="http://schemas.microsoft.com/office/drawing/2014/main" id="{98A3DE46-9C4E-49DD-96BE-02C366722F32}"/>
                </a:ext>
              </a:extLst>
            </p:cNvPr>
            <p:cNvSpPr>
              <a:spLocks noChangeArrowheads="1"/>
            </p:cNvSpPr>
            <p:nvPr/>
          </p:nvSpPr>
          <p:spPr bwMode="auto">
            <a:xfrm>
              <a:off x="2290488" y="458678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46" name="Oval 9">
              <a:extLst>
                <a:ext uri="{FF2B5EF4-FFF2-40B4-BE49-F238E27FC236}">
                  <a16:creationId xmlns:a16="http://schemas.microsoft.com/office/drawing/2014/main" id="{0C0725A9-CC3C-41F1-95AF-1228F9A8492C}"/>
                </a:ext>
              </a:extLst>
            </p:cNvPr>
            <p:cNvSpPr>
              <a:spLocks noChangeArrowheads="1"/>
            </p:cNvSpPr>
            <p:nvPr/>
          </p:nvSpPr>
          <p:spPr bwMode="auto">
            <a:xfrm>
              <a:off x="2894752" y="4750607"/>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48" name="Oval 9">
              <a:extLst>
                <a:ext uri="{FF2B5EF4-FFF2-40B4-BE49-F238E27FC236}">
                  <a16:creationId xmlns:a16="http://schemas.microsoft.com/office/drawing/2014/main" id="{32C4E39D-DFA0-49E8-8E9E-7B261D83F502}"/>
                </a:ext>
              </a:extLst>
            </p:cNvPr>
            <p:cNvSpPr>
              <a:spLocks noChangeArrowheads="1"/>
            </p:cNvSpPr>
            <p:nvPr/>
          </p:nvSpPr>
          <p:spPr bwMode="auto">
            <a:xfrm>
              <a:off x="5129334" y="387005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49" name="Oval 9">
              <a:extLst>
                <a:ext uri="{FF2B5EF4-FFF2-40B4-BE49-F238E27FC236}">
                  <a16:creationId xmlns:a16="http://schemas.microsoft.com/office/drawing/2014/main" id="{86399B84-C6C7-4328-9401-C868918A34DB}"/>
                </a:ext>
              </a:extLst>
            </p:cNvPr>
            <p:cNvSpPr>
              <a:spLocks noChangeArrowheads="1"/>
            </p:cNvSpPr>
            <p:nvPr/>
          </p:nvSpPr>
          <p:spPr bwMode="auto">
            <a:xfrm>
              <a:off x="2986696" y="355345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0" name="Oval 9">
              <a:extLst>
                <a:ext uri="{FF2B5EF4-FFF2-40B4-BE49-F238E27FC236}">
                  <a16:creationId xmlns:a16="http://schemas.microsoft.com/office/drawing/2014/main" id="{1B060140-2ADF-4C46-8965-A494D17503B7}"/>
                </a:ext>
              </a:extLst>
            </p:cNvPr>
            <p:cNvSpPr>
              <a:spLocks noChangeArrowheads="1"/>
            </p:cNvSpPr>
            <p:nvPr/>
          </p:nvSpPr>
          <p:spPr bwMode="auto">
            <a:xfrm>
              <a:off x="3951984" y="363006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1" name="Oval 9">
              <a:extLst>
                <a:ext uri="{FF2B5EF4-FFF2-40B4-BE49-F238E27FC236}">
                  <a16:creationId xmlns:a16="http://schemas.microsoft.com/office/drawing/2014/main" id="{66FB7261-497A-4E1A-A5A2-11758ABE9CE9}"/>
                </a:ext>
              </a:extLst>
            </p:cNvPr>
            <p:cNvSpPr>
              <a:spLocks noChangeArrowheads="1"/>
            </p:cNvSpPr>
            <p:nvPr/>
          </p:nvSpPr>
          <p:spPr bwMode="auto">
            <a:xfrm>
              <a:off x="3590972" y="405195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2" name="Oval 9">
              <a:extLst>
                <a:ext uri="{FF2B5EF4-FFF2-40B4-BE49-F238E27FC236}">
                  <a16:creationId xmlns:a16="http://schemas.microsoft.com/office/drawing/2014/main" id="{CC481EBB-3754-42ED-8313-CAAD9E76FAB4}"/>
                </a:ext>
              </a:extLst>
            </p:cNvPr>
            <p:cNvSpPr>
              <a:spLocks noChangeArrowheads="1"/>
            </p:cNvSpPr>
            <p:nvPr/>
          </p:nvSpPr>
          <p:spPr bwMode="auto">
            <a:xfrm>
              <a:off x="4693389" y="322417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3" name="Oval 9">
              <a:extLst>
                <a:ext uri="{FF2B5EF4-FFF2-40B4-BE49-F238E27FC236}">
                  <a16:creationId xmlns:a16="http://schemas.microsoft.com/office/drawing/2014/main" id="{DA424A2F-8BFA-4835-8495-66EB11976C3B}"/>
                </a:ext>
              </a:extLst>
            </p:cNvPr>
            <p:cNvSpPr>
              <a:spLocks noChangeArrowheads="1"/>
            </p:cNvSpPr>
            <p:nvPr/>
          </p:nvSpPr>
          <p:spPr bwMode="auto">
            <a:xfrm>
              <a:off x="4712470" y="4248247"/>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4" name="Oval 9">
              <a:extLst>
                <a:ext uri="{FF2B5EF4-FFF2-40B4-BE49-F238E27FC236}">
                  <a16:creationId xmlns:a16="http://schemas.microsoft.com/office/drawing/2014/main" id="{96056C5D-9788-4C92-8159-DFAD9CC9E361}"/>
                </a:ext>
              </a:extLst>
            </p:cNvPr>
            <p:cNvSpPr>
              <a:spLocks noChangeArrowheads="1"/>
            </p:cNvSpPr>
            <p:nvPr/>
          </p:nvSpPr>
          <p:spPr bwMode="auto">
            <a:xfrm>
              <a:off x="4513802" y="3609621"/>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5" name="Oval 9">
              <a:extLst>
                <a:ext uri="{FF2B5EF4-FFF2-40B4-BE49-F238E27FC236}">
                  <a16:creationId xmlns:a16="http://schemas.microsoft.com/office/drawing/2014/main" id="{61FA1C68-9AAC-4064-9A67-74088272CD08}"/>
                </a:ext>
              </a:extLst>
            </p:cNvPr>
            <p:cNvSpPr>
              <a:spLocks noChangeArrowheads="1"/>
            </p:cNvSpPr>
            <p:nvPr/>
          </p:nvSpPr>
          <p:spPr bwMode="auto">
            <a:xfrm>
              <a:off x="3445108" y="4625874"/>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6" name="Oval 9">
              <a:extLst>
                <a:ext uri="{FF2B5EF4-FFF2-40B4-BE49-F238E27FC236}">
                  <a16:creationId xmlns:a16="http://schemas.microsoft.com/office/drawing/2014/main" id="{7740694D-7325-44D8-BD91-AA26528C2128}"/>
                </a:ext>
              </a:extLst>
            </p:cNvPr>
            <p:cNvSpPr>
              <a:spLocks noChangeArrowheads="1"/>
            </p:cNvSpPr>
            <p:nvPr/>
          </p:nvSpPr>
          <p:spPr bwMode="auto">
            <a:xfrm>
              <a:off x="3478717" y="3306242"/>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7" name="Oval 9">
              <a:extLst>
                <a:ext uri="{FF2B5EF4-FFF2-40B4-BE49-F238E27FC236}">
                  <a16:creationId xmlns:a16="http://schemas.microsoft.com/office/drawing/2014/main" id="{F99C2DAE-80BA-4755-AAFC-B8E1CF5D76FA}"/>
                </a:ext>
              </a:extLst>
            </p:cNvPr>
            <p:cNvSpPr>
              <a:spLocks noChangeArrowheads="1"/>
            </p:cNvSpPr>
            <p:nvPr/>
          </p:nvSpPr>
          <p:spPr bwMode="auto">
            <a:xfrm>
              <a:off x="3960274" y="479578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8" name="Oval 9">
              <a:extLst>
                <a:ext uri="{FF2B5EF4-FFF2-40B4-BE49-F238E27FC236}">
                  <a16:creationId xmlns:a16="http://schemas.microsoft.com/office/drawing/2014/main" id="{868A2017-C5BA-4430-A5A3-C07CA61B22D2}"/>
                </a:ext>
              </a:extLst>
            </p:cNvPr>
            <p:cNvSpPr>
              <a:spLocks noChangeArrowheads="1"/>
            </p:cNvSpPr>
            <p:nvPr/>
          </p:nvSpPr>
          <p:spPr bwMode="auto">
            <a:xfrm>
              <a:off x="4142505" y="434773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59" name="Oval 9">
              <a:extLst>
                <a:ext uri="{FF2B5EF4-FFF2-40B4-BE49-F238E27FC236}">
                  <a16:creationId xmlns:a16="http://schemas.microsoft.com/office/drawing/2014/main" id="{A74D70AC-0E21-42D1-A191-0BD47EF4C6D9}"/>
                </a:ext>
              </a:extLst>
            </p:cNvPr>
            <p:cNvSpPr>
              <a:spLocks noChangeArrowheads="1"/>
            </p:cNvSpPr>
            <p:nvPr/>
          </p:nvSpPr>
          <p:spPr bwMode="auto">
            <a:xfrm>
              <a:off x="4984358" y="471244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cxnSp>
          <p:nvCxnSpPr>
            <p:cNvPr id="60" name="Straight Connector 59">
              <a:extLst>
                <a:ext uri="{FF2B5EF4-FFF2-40B4-BE49-F238E27FC236}">
                  <a16:creationId xmlns:a16="http://schemas.microsoft.com/office/drawing/2014/main" id="{05726AF9-0AF6-42BB-868F-27C7C5355910}"/>
                </a:ext>
              </a:extLst>
            </p:cNvPr>
            <p:cNvCxnSpPr>
              <a:cxnSpLocks/>
            </p:cNvCxnSpPr>
            <p:nvPr/>
          </p:nvCxnSpPr>
          <p:spPr>
            <a:xfrm>
              <a:off x="3258830" y="1785879"/>
              <a:ext cx="7226" cy="1389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845628A-5845-441F-9572-2CFE20E5F2B9}"/>
                </a:ext>
              </a:extLst>
            </p:cNvPr>
            <p:cNvCxnSpPr>
              <a:cxnSpLocks/>
            </p:cNvCxnSpPr>
            <p:nvPr/>
          </p:nvCxnSpPr>
          <p:spPr>
            <a:xfrm flipH="1">
              <a:off x="3258829" y="3172543"/>
              <a:ext cx="2130945" cy="22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143F91A-5BBC-4740-AC4B-FA502B837DA7}"/>
                </a:ext>
              </a:extLst>
            </p:cNvPr>
            <p:cNvSpPr txBox="1"/>
            <p:nvPr/>
          </p:nvSpPr>
          <p:spPr>
            <a:xfrm>
              <a:off x="1316518" y="5060602"/>
              <a:ext cx="346593" cy="368058"/>
            </a:xfrm>
            <a:prstGeom prst="rect">
              <a:avLst/>
            </a:prstGeom>
            <a:noFill/>
          </p:spPr>
          <p:txBody>
            <a:bodyPr wrap="square" rtlCol="0">
              <a:spAutoFit/>
            </a:bodyPr>
            <a:lstStyle/>
            <a:p>
              <a:r>
                <a:rPr lang="en-IN" dirty="0"/>
                <a:t>1</a:t>
              </a:r>
            </a:p>
          </p:txBody>
        </p:sp>
        <p:sp>
          <p:nvSpPr>
            <p:cNvPr id="63" name="TextBox 62">
              <a:extLst>
                <a:ext uri="{FF2B5EF4-FFF2-40B4-BE49-F238E27FC236}">
                  <a16:creationId xmlns:a16="http://schemas.microsoft.com/office/drawing/2014/main" id="{AB56CE28-26BD-4BCC-9ED6-595BAF6B8F37}"/>
                </a:ext>
              </a:extLst>
            </p:cNvPr>
            <p:cNvSpPr txBox="1"/>
            <p:nvPr/>
          </p:nvSpPr>
          <p:spPr>
            <a:xfrm>
              <a:off x="2081428" y="5059487"/>
              <a:ext cx="346593" cy="368058"/>
            </a:xfrm>
            <a:prstGeom prst="rect">
              <a:avLst/>
            </a:prstGeom>
            <a:noFill/>
          </p:spPr>
          <p:txBody>
            <a:bodyPr wrap="square" rtlCol="0">
              <a:spAutoFit/>
            </a:bodyPr>
            <a:lstStyle/>
            <a:p>
              <a:r>
                <a:rPr lang="en-IN" dirty="0"/>
                <a:t>2</a:t>
              </a:r>
            </a:p>
          </p:txBody>
        </p:sp>
        <p:sp>
          <p:nvSpPr>
            <p:cNvPr id="64" name="TextBox 63">
              <a:extLst>
                <a:ext uri="{FF2B5EF4-FFF2-40B4-BE49-F238E27FC236}">
                  <a16:creationId xmlns:a16="http://schemas.microsoft.com/office/drawing/2014/main" id="{04ED394A-9F2B-4FD4-A106-B26FE516A992}"/>
                </a:ext>
              </a:extLst>
            </p:cNvPr>
            <p:cNvSpPr txBox="1"/>
            <p:nvPr/>
          </p:nvSpPr>
          <p:spPr>
            <a:xfrm>
              <a:off x="2718603" y="5065211"/>
              <a:ext cx="346593" cy="368058"/>
            </a:xfrm>
            <a:prstGeom prst="rect">
              <a:avLst/>
            </a:prstGeom>
            <a:noFill/>
          </p:spPr>
          <p:txBody>
            <a:bodyPr wrap="square" rtlCol="0">
              <a:spAutoFit/>
            </a:bodyPr>
            <a:lstStyle/>
            <a:p>
              <a:r>
                <a:rPr lang="en-IN" dirty="0"/>
                <a:t>3</a:t>
              </a:r>
            </a:p>
          </p:txBody>
        </p:sp>
        <p:sp>
          <p:nvSpPr>
            <p:cNvPr id="65" name="TextBox 64">
              <a:extLst>
                <a:ext uri="{FF2B5EF4-FFF2-40B4-BE49-F238E27FC236}">
                  <a16:creationId xmlns:a16="http://schemas.microsoft.com/office/drawing/2014/main" id="{AAFCCD37-88A1-4DAF-B87E-CF347630C4DE}"/>
                </a:ext>
              </a:extLst>
            </p:cNvPr>
            <p:cNvSpPr txBox="1"/>
            <p:nvPr/>
          </p:nvSpPr>
          <p:spPr>
            <a:xfrm>
              <a:off x="3548031" y="5061679"/>
              <a:ext cx="346593" cy="368058"/>
            </a:xfrm>
            <a:prstGeom prst="rect">
              <a:avLst/>
            </a:prstGeom>
            <a:noFill/>
          </p:spPr>
          <p:txBody>
            <a:bodyPr wrap="square" rtlCol="0">
              <a:spAutoFit/>
            </a:bodyPr>
            <a:lstStyle/>
            <a:p>
              <a:r>
                <a:rPr lang="en-IN" dirty="0"/>
                <a:t>4</a:t>
              </a:r>
            </a:p>
          </p:txBody>
        </p:sp>
        <p:sp>
          <p:nvSpPr>
            <p:cNvPr id="66" name="TextBox 65">
              <a:extLst>
                <a:ext uri="{FF2B5EF4-FFF2-40B4-BE49-F238E27FC236}">
                  <a16:creationId xmlns:a16="http://schemas.microsoft.com/office/drawing/2014/main" id="{317A4528-D1A4-4081-AF9C-8239E25E790D}"/>
                </a:ext>
              </a:extLst>
            </p:cNvPr>
            <p:cNvSpPr txBox="1"/>
            <p:nvPr/>
          </p:nvSpPr>
          <p:spPr>
            <a:xfrm>
              <a:off x="4276219" y="5056830"/>
              <a:ext cx="346593" cy="368058"/>
            </a:xfrm>
            <a:prstGeom prst="rect">
              <a:avLst/>
            </a:prstGeom>
            <a:noFill/>
          </p:spPr>
          <p:txBody>
            <a:bodyPr wrap="square" rtlCol="0">
              <a:spAutoFit/>
            </a:bodyPr>
            <a:lstStyle/>
            <a:p>
              <a:r>
                <a:rPr lang="en-IN" dirty="0"/>
                <a:t>5</a:t>
              </a:r>
            </a:p>
          </p:txBody>
        </p:sp>
        <p:sp>
          <p:nvSpPr>
            <p:cNvPr id="67" name="TextBox 66">
              <a:extLst>
                <a:ext uri="{FF2B5EF4-FFF2-40B4-BE49-F238E27FC236}">
                  <a16:creationId xmlns:a16="http://schemas.microsoft.com/office/drawing/2014/main" id="{B55FF2CF-8B11-48AF-B724-F543FB48FFD1}"/>
                </a:ext>
              </a:extLst>
            </p:cNvPr>
            <p:cNvSpPr txBox="1"/>
            <p:nvPr/>
          </p:nvSpPr>
          <p:spPr>
            <a:xfrm>
              <a:off x="5007251" y="5068280"/>
              <a:ext cx="346593" cy="368058"/>
            </a:xfrm>
            <a:prstGeom prst="rect">
              <a:avLst/>
            </a:prstGeom>
            <a:noFill/>
          </p:spPr>
          <p:txBody>
            <a:bodyPr wrap="square" rtlCol="0">
              <a:spAutoFit/>
            </a:bodyPr>
            <a:lstStyle/>
            <a:p>
              <a:r>
                <a:rPr lang="en-IN" dirty="0"/>
                <a:t>6</a:t>
              </a:r>
            </a:p>
          </p:txBody>
        </p:sp>
        <p:cxnSp>
          <p:nvCxnSpPr>
            <p:cNvPr id="68" name="Straight Connector 67">
              <a:extLst>
                <a:ext uri="{FF2B5EF4-FFF2-40B4-BE49-F238E27FC236}">
                  <a16:creationId xmlns:a16="http://schemas.microsoft.com/office/drawing/2014/main" id="{923B58FD-20B0-45CA-A0C2-49362A5E9902}"/>
                </a:ext>
              </a:extLst>
            </p:cNvPr>
            <p:cNvCxnSpPr>
              <a:cxnSpLocks/>
            </p:cNvCxnSpPr>
            <p:nvPr/>
          </p:nvCxnSpPr>
          <p:spPr>
            <a:xfrm>
              <a:off x="3251653" y="3874184"/>
              <a:ext cx="6998" cy="1257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DFC44C4-99B1-487E-A8D5-F055EAC57740}"/>
                </a:ext>
              </a:extLst>
            </p:cNvPr>
            <p:cNvCxnSpPr>
              <a:cxnSpLocks/>
            </p:cNvCxnSpPr>
            <p:nvPr/>
          </p:nvCxnSpPr>
          <p:spPr>
            <a:xfrm flipH="1">
              <a:off x="821467" y="3866950"/>
              <a:ext cx="2422385" cy="144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52B75DB-00DB-4465-8D82-53CB8B300074}"/>
                </a:ext>
              </a:extLst>
            </p:cNvPr>
            <p:cNvSpPr txBox="1"/>
            <p:nvPr/>
          </p:nvSpPr>
          <p:spPr>
            <a:xfrm>
              <a:off x="440263" y="4300875"/>
              <a:ext cx="346593" cy="368058"/>
            </a:xfrm>
            <a:prstGeom prst="rect">
              <a:avLst/>
            </a:prstGeom>
            <a:noFill/>
          </p:spPr>
          <p:txBody>
            <a:bodyPr wrap="square" rtlCol="0">
              <a:spAutoFit/>
            </a:bodyPr>
            <a:lstStyle/>
            <a:p>
              <a:r>
                <a:rPr lang="en-IN" dirty="0"/>
                <a:t>1</a:t>
              </a:r>
            </a:p>
          </p:txBody>
        </p:sp>
        <p:sp>
          <p:nvSpPr>
            <p:cNvPr id="71" name="TextBox 70">
              <a:extLst>
                <a:ext uri="{FF2B5EF4-FFF2-40B4-BE49-F238E27FC236}">
                  <a16:creationId xmlns:a16="http://schemas.microsoft.com/office/drawing/2014/main" id="{33B2933F-96EA-4F05-9558-04DA6C1219DF}"/>
                </a:ext>
              </a:extLst>
            </p:cNvPr>
            <p:cNvSpPr txBox="1"/>
            <p:nvPr/>
          </p:nvSpPr>
          <p:spPr>
            <a:xfrm>
              <a:off x="423060" y="3677734"/>
              <a:ext cx="346593" cy="368058"/>
            </a:xfrm>
            <a:prstGeom prst="rect">
              <a:avLst/>
            </a:prstGeom>
            <a:noFill/>
          </p:spPr>
          <p:txBody>
            <a:bodyPr wrap="square" rtlCol="0">
              <a:spAutoFit/>
            </a:bodyPr>
            <a:lstStyle/>
            <a:p>
              <a:r>
                <a:rPr lang="en-IN" dirty="0"/>
                <a:t>2</a:t>
              </a:r>
            </a:p>
          </p:txBody>
        </p:sp>
        <p:sp>
          <p:nvSpPr>
            <p:cNvPr id="72" name="TextBox 71">
              <a:extLst>
                <a:ext uri="{FF2B5EF4-FFF2-40B4-BE49-F238E27FC236}">
                  <a16:creationId xmlns:a16="http://schemas.microsoft.com/office/drawing/2014/main" id="{EF31D3B9-B507-4FA1-B4BA-DF276E8E873F}"/>
                </a:ext>
              </a:extLst>
            </p:cNvPr>
            <p:cNvSpPr txBox="1"/>
            <p:nvPr/>
          </p:nvSpPr>
          <p:spPr>
            <a:xfrm>
              <a:off x="444681" y="3007771"/>
              <a:ext cx="346593" cy="368058"/>
            </a:xfrm>
            <a:prstGeom prst="rect">
              <a:avLst/>
            </a:prstGeom>
            <a:noFill/>
          </p:spPr>
          <p:txBody>
            <a:bodyPr wrap="square" rtlCol="0">
              <a:spAutoFit/>
            </a:bodyPr>
            <a:lstStyle/>
            <a:p>
              <a:r>
                <a:rPr lang="en-IN" dirty="0"/>
                <a:t>3</a:t>
              </a:r>
            </a:p>
          </p:txBody>
        </p:sp>
        <p:sp>
          <p:nvSpPr>
            <p:cNvPr id="73" name="TextBox 72">
              <a:extLst>
                <a:ext uri="{FF2B5EF4-FFF2-40B4-BE49-F238E27FC236}">
                  <a16:creationId xmlns:a16="http://schemas.microsoft.com/office/drawing/2014/main" id="{829F0D6A-933D-4782-B00D-F87A2F5462C4}"/>
                </a:ext>
              </a:extLst>
            </p:cNvPr>
            <p:cNvSpPr txBox="1"/>
            <p:nvPr/>
          </p:nvSpPr>
          <p:spPr>
            <a:xfrm>
              <a:off x="423542" y="2353947"/>
              <a:ext cx="346593" cy="368058"/>
            </a:xfrm>
            <a:prstGeom prst="rect">
              <a:avLst/>
            </a:prstGeom>
            <a:noFill/>
          </p:spPr>
          <p:txBody>
            <a:bodyPr wrap="square" rtlCol="0">
              <a:spAutoFit/>
            </a:bodyPr>
            <a:lstStyle/>
            <a:p>
              <a:r>
                <a:rPr lang="en-IN" dirty="0"/>
                <a:t>4</a:t>
              </a:r>
            </a:p>
          </p:txBody>
        </p:sp>
        <p:sp>
          <p:nvSpPr>
            <p:cNvPr id="74" name="TextBox 73">
              <a:extLst>
                <a:ext uri="{FF2B5EF4-FFF2-40B4-BE49-F238E27FC236}">
                  <a16:creationId xmlns:a16="http://schemas.microsoft.com/office/drawing/2014/main" id="{61917557-CAF5-4F69-AFFC-C2984C3A14A6}"/>
                </a:ext>
              </a:extLst>
            </p:cNvPr>
            <p:cNvSpPr txBox="1"/>
            <p:nvPr/>
          </p:nvSpPr>
          <p:spPr>
            <a:xfrm>
              <a:off x="494815" y="1627455"/>
              <a:ext cx="346593" cy="368058"/>
            </a:xfrm>
            <a:prstGeom prst="rect">
              <a:avLst/>
            </a:prstGeom>
            <a:noFill/>
          </p:spPr>
          <p:txBody>
            <a:bodyPr wrap="square" rtlCol="0">
              <a:spAutoFit/>
            </a:bodyPr>
            <a:lstStyle/>
            <a:p>
              <a:r>
                <a:rPr lang="en-IN" dirty="0"/>
                <a:t>5</a:t>
              </a:r>
            </a:p>
          </p:txBody>
        </p:sp>
        <p:sp>
          <p:nvSpPr>
            <p:cNvPr id="75" name="Flowchart: Decision 74">
              <a:extLst>
                <a:ext uri="{FF2B5EF4-FFF2-40B4-BE49-F238E27FC236}">
                  <a16:creationId xmlns:a16="http://schemas.microsoft.com/office/drawing/2014/main" id="{CAFE54D1-CB85-4694-BBB4-654C41E853CE}"/>
                </a:ext>
              </a:extLst>
            </p:cNvPr>
            <p:cNvSpPr/>
            <p:nvPr/>
          </p:nvSpPr>
          <p:spPr>
            <a:xfrm>
              <a:off x="8408666" y="1842621"/>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7523D3C7-AE27-4B7A-BF84-1A11DD998F42}"/>
                    </a:ext>
                  </a:extLst>
                </p:cNvPr>
                <p:cNvSpPr txBox="1"/>
                <p:nvPr/>
              </p:nvSpPr>
              <p:spPr>
                <a:xfrm>
                  <a:off x="2362152" y="5463858"/>
                  <a:ext cx="1832355" cy="260428"/>
                </a:xfrm>
                <a:prstGeom prst="rect">
                  <a:avLst/>
                </a:prstGeom>
                <a:noFill/>
              </p:spPr>
              <p:txBody>
                <a:bodyPr wrap="square" lIns="0" tIns="0" rIns="0" bIns="0" rtlCol="0">
                  <a:spAutoFit/>
                </a:bodyPr>
                <a:lstStyle/>
                <a:p>
                  <a:r>
                    <a:rPr lang="en-IN" sz="1200" b="0" dirty="0"/>
                    <a:t>Feature 1 (</a:t>
                  </a:r>
                  <a14:m>
                    <m:oMath xmlns:m="http://schemas.openxmlformats.org/officeDocument/2006/math">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𝑥</m:t>
                          </m:r>
                        </m:e>
                        <m:sub>
                          <m:r>
                            <a:rPr lang="en-IN" sz="1200" b="0" i="1" smtClean="0">
                              <a:latin typeface="Cambria Math" panose="02040503050406030204" pitchFamily="18" charset="0"/>
                            </a:rPr>
                            <m:t>1</m:t>
                          </m:r>
                        </m:sub>
                      </m:sSub>
                      <m:r>
                        <a:rPr lang="en-IN" sz="1200" b="0" i="1" smtClean="0">
                          <a:latin typeface="Cambria Math" panose="02040503050406030204" pitchFamily="18" charset="0"/>
                        </a:rPr>
                        <m:t>)</m:t>
                      </m:r>
                    </m:oMath>
                  </a14:m>
                  <a:endParaRPr lang="en-IN" sz="1200" dirty="0"/>
                </a:p>
              </p:txBody>
            </p:sp>
          </mc:Choice>
          <mc:Fallback xmlns="">
            <p:sp>
              <p:nvSpPr>
                <p:cNvPr id="4" name="TextBox 3">
                  <a:extLst>
                    <a:ext uri="{FF2B5EF4-FFF2-40B4-BE49-F238E27FC236}">
                      <a16:creationId xmlns:a16="http://schemas.microsoft.com/office/drawing/2014/main" id="{3F2A3B55-3D04-4484-8426-33906C5DAE22}"/>
                    </a:ext>
                  </a:extLst>
                </p:cNvPr>
                <p:cNvSpPr txBox="1">
                  <a:spLocks noRot="1" noChangeAspect="1" noMove="1" noResize="1" noEditPoints="1" noAdjustHandles="1" noChangeArrowheads="1" noChangeShapeType="1" noTextEdit="1"/>
                </p:cNvSpPr>
                <p:nvPr/>
              </p:nvSpPr>
              <p:spPr>
                <a:xfrm>
                  <a:off x="2362152" y="5463858"/>
                  <a:ext cx="1832355" cy="260428"/>
                </a:xfrm>
                <a:prstGeom prst="rect">
                  <a:avLst/>
                </a:prstGeom>
                <a:blipFill>
                  <a:blip r:embed="rId3"/>
                  <a:stretch>
                    <a:fillRect l="-9091" t="-26667" b="-5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7014416E-28C8-4DA7-98D0-A299907DC125}"/>
                    </a:ext>
                  </a:extLst>
                </p:cNvPr>
                <p:cNvSpPr txBox="1"/>
                <p:nvPr/>
              </p:nvSpPr>
              <p:spPr>
                <a:xfrm rot="16200000">
                  <a:off x="-341043" y="3222428"/>
                  <a:ext cx="1489576" cy="315510"/>
                </a:xfrm>
                <a:prstGeom prst="rect">
                  <a:avLst/>
                </a:prstGeom>
                <a:noFill/>
              </p:spPr>
              <p:txBody>
                <a:bodyPr wrap="square" lIns="0" tIns="0" rIns="0" bIns="0" rtlCol="0">
                  <a:spAutoFit/>
                </a:bodyPr>
                <a:lstStyle/>
                <a:p>
                  <a:r>
                    <a:rPr lang="en-IN" sz="1200" b="0" dirty="0"/>
                    <a:t>Feature 2 (</a:t>
                  </a:r>
                  <a14:m>
                    <m:oMath xmlns:m="http://schemas.openxmlformats.org/officeDocument/2006/math">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𝑥</m:t>
                          </m:r>
                        </m:e>
                        <m:sub>
                          <m:r>
                            <a:rPr lang="en-IN" sz="1200" b="0" i="1" smtClean="0">
                              <a:latin typeface="Cambria Math" panose="02040503050406030204" pitchFamily="18" charset="0"/>
                            </a:rPr>
                            <m:t>2</m:t>
                          </m:r>
                        </m:sub>
                      </m:sSub>
                      <m:r>
                        <a:rPr lang="en-IN" sz="1200" b="0" i="1" smtClean="0">
                          <a:latin typeface="Cambria Math" panose="02040503050406030204" pitchFamily="18" charset="0"/>
                        </a:rPr>
                        <m:t>)</m:t>
                      </m:r>
                    </m:oMath>
                  </a14:m>
                  <a:endParaRPr lang="en-IN" sz="1200" dirty="0"/>
                </a:p>
              </p:txBody>
            </p:sp>
          </mc:Choice>
          <mc:Fallback xmlns="">
            <p:sp>
              <p:nvSpPr>
                <p:cNvPr id="70" name="TextBox 69">
                  <a:extLst>
                    <a:ext uri="{FF2B5EF4-FFF2-40B4-BE49-F238E27FC236}">
                      <a16:creationId xmlns:a16="http://schemas.microsoft.com/office/drawing/2014/main" id="{E45C1CBA-F436-4678-B330-CB205A0DC305}"/>
                    </a:ext>
                  </a:extLst>
                </p:cNvPr>
                <p:cNvSpPr txBox="1">
                  <a:spLocks noRot="1" noChangeAspect="1" noMove="1" noResize="1" noEditPoints="1" noAdjustHandles="1" noChangeArrowheads="1" noChangeShapeType="1" noTextEdit="1"/>
                </p:cNvSpPr>
                <p:nvPr/>
              </p:nvSpPr>
              <p:spPr>
                <a:xfrm rot="16200000">
                  <a:off x="-341043" y="3222428"/>
                  <a:ext cx="1489576" cy="315510"/>
                </a:xfrm>
                <a:prstGeom prst="rect">
                  <a:avLst/>
                </a:prstGeom>
                <a:blipFill>
                  <a:blip r:embed="rId4"/>
                  <a:stretch>
                    <a:fillRect l="-26667" r="-50000" b="-924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C69887C1-2100-47CA-9CB3-B58634205361}"/>
                    </a:ext>
                  </a:extLst>
                </p:cNvPr>
                <p:cNvSpPr txBox="1"/>
                <p:nvPr/>
              </p:nvSpPr>
              <p:spPr>
                <a:xfrm>
                  <a:off x="8531748" y="2136381"/>
                  <a:ext cx="775189" cy="173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800" b="0" i="1" smtClean="0">
                                <a:latin typeface="Cambria Math" panose="02040503050406030204" pitchFamily="18" charset="0"/>
                              </a:rPr>
                            </m:ctrlPr>
                          </m:sSubPr>
                          <m:e>
                            <m:r>
                              <a:rPr lang="en-IN" sz="800" b="0" i="1" smtClean="0">
                                <a:latin typeface="Cambria Math" panose="02040503050406030204" pitchFamily="18" charset="0"/>
                              </a:rPr>
                              <m:t>𝑥</m:t>
                            </m:r>
                          </m:e>
                          <m:sub>
                            <m:r>
                              <a:rPr lang="en-IN" sz="800" b="0" i="1" smtClean="0">
                                <a:latin typeface="Cambria Math" panose="02040503050406030204" pitchFamily="18" charset="0"/>
                              </a:rPr>
                              <m:t>1</m:t>
                            </m:r>
                          </m:sub>
                        </m:sSub>
                        <m:r>
                          <a:rPr lang="en-IN" sz="800" b="0" i="1" smtClean="0">
                            <a:latin typeface="Cambria Math" panose="02040503050406030204" pitchFamily="18" charset="0"/>
                          </a:rPr>
                          <m:t>&gt;3.5 ?</m:t>
                        </m:r>
                      </m:oMath>
                    </m:oMathPara>
                  </a14:m>
                  <a:endParaRPr lang="en-IN" sz="800" dirty="0"/>
                </a:p>
              </p:txBody>
            </p:sp>
          </mc:Choice>
          <mc:Fallback xmlns="">
            <p:sp>
              <p:nvSpPr>
                <p:cNvPr id="6" name="TextBox 5">
                  <a:extLst>
                    <a:ext uri="{FF2B5EF4-FFF2-40B4-BE49-F238E27FC236}">
                      <a16:creationId xmlns:a16="http://schemas.microsoft.com/office/drawing/2014/main" id="{3459064D-14AB-4ED6-BFC6-D5D71B43275F}"/>
                    </a:ext>
                  </a:extLst>
                </p:cNvPr>
                <p:cNvSpPr txBox="1">
                  <a:spLocks noRot="1" noChangeAspect="1" noMove="1" noResize="1" noEditPoints="1" noAdjustHandles="1" noChangeArrowheads="1" noChangeShapeType="1" noTextEdit="1"/>
                </p:cNvSpPr>
                <p:nvPr/>
              </p:nvSpPr>
              <p:spPr>
                <a:xfrm>
                  <a:off x="8531748" y="2136381"/>
                  <a:ext cx="775189" cy="173619"/>
                </a:xfrm>
                <a:prstGeom prst="rect">
                  <a:avLst/>
                </a:prstGeom>
                <a:blipFill>
                  <a:blip r:embed="rId5"/>
                  <a:stretch>
                    <a:fillRect l="-2703" r="-5405" b="-20000"/>
                  </a:stretch>
                </a:blipFill>
              </p:spPr>
              <p:txBody>
                <a:bodyPr/>
                <a:lstStyle/>
                <a:p>
                  <a:r>
                    <a:rPr lang="en-IN">
                      <a:noFill/>
                    </a:rPr>
                    <a:t> </a:t>
                  </a:r>
                </a:p>
              </p:txBody>
            </p:sp>
          </mc:Fallback>
        </mc:AlternateContent>
        <p:sp>
          <p:nvSpPr>
            <p:cNvPr id="79" name="Flowchart: Decision 78">
              <a:extLst>
                <a:ext uri="{FF2B5EF4-FFF2-40B4-BE49-F238E27FC236}">
                  <a16:creationId xmlns:a16="http://schemas.microsoft.com/office/drawing/2014/main" id="{87933081-9DF4-421B-8D63-4A91A6ACEE14}"/>
                </a:ext>
              </a:extLst>
            </p:cNvPr>
            <p:cNvSpPr/>
            <p:nvPr/>
          </p:nvSpPr>
          <p:spPr>
            <a:xfrm>
              <a:off x="9952591" y="2735050"/>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C37E2736-951E-47EA-BB9C-4F3EFC55EC4C}"/>
                    </a:ext>
                  </a:extLst>
                </p:cNvPr>
                <p:cNvSpPr txBox="1"/>
                <p:nvPr/>
              </p:nvSpPr>
              <p:spPr>
                <a:xfrm>
                  <a:off x="10119539" y="3020729"/>
                  <a:ext cx="647780" cy="173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800" b="0" i="1" smtClean="0">
                                <a:latin typeface="Cambria Math" panose="02040503050406030204" pitchFamily="18" charset="0"/>
                              </a:rPr>
                            </m:ctrlPr>
                          </m:sSubPr>
                          <m:e>
                            <m:r>
                              <a:rPr lang="en-IN" sz="800" b="0" i="1" smtClean="0">
                                <a:latin typeface="Cambria Math" panose="02040503050406030204" pitchFamily="18" charset="0"/>
                              </a:rPr>
                              <m:t>𝑥</m:t>
                            </m:r>
                          </m:e>
                          <m:sub>
                            <m:r>
                              <a:rPr lang="en-IN" sz="800" b="0" i="1" smtClean="0">
                                <a:latin typeface="Cambria Math" panose="02040503050406030204" pitchFamily="18" charset="0"/>
                              </a:rPr>
                              <m:t>2</m:t>
                            </m:r>
                          </m:sub>
                        </m:sSub>
                        <m:r>
                          <a:rPr lang="en-IN" sz="800" b="0" i="1" smtClean="0">
                            <a:latin typeface="Cambria Math" panose="02040503050406030204" pitchFamily="18" charset="0"/>
                          </a:rPr>
                          <m:t>&gt;3 ?</m:t>
                        </m:r>
                      </m:oMath>
                    </m:oMathPara>
                  </a14:m>
                  <a:endParaRPr lang="en-IN" sz="800" dirty="0"/>
                </a:p>
              </p:txBody>
            </p:sp>
          </mc:Choice>
          <mc:Fallback xmlns="">
            <p:sp>
              <p:nvSpPr>
                <p:cNvPr id="73" name="TextBox 72">
                  <a:extLst>
                    <a:ext uri="{FF2B5EF4-FFF2-40B4-BE49-F238E27FC236}">
                      <a16:creationId xmlns:a16="http://schemas.microsoft.com/office/drawing/2014/main" id="{A0D481F5-804E-497D-AB4F-A79B0280ED65}"/>
                    </a:ext>
                  </a:extLst>
                </p:cNvPr>
                <p:cNvSpPr txBox="1">
                  <a:spLocks noRot="1" noChangeAspect="1" noMove="1" noResize="1" noEditPoints="1" noAdjustHandles="1" noChangeArrowheads="1" noChangeShapeType="1" noTextEdit="1"/>
                </p:cNvSpPr>
                <p:nvPr/>
              </p:nvSpPr>
              <p:spPr>
                <a:xfrm>
                  <a:off x="10119539" y="3020729"/>
                  <a:ext cx="647780" cy="173619"/>
                </a:xfrm>
                <a:prstGeom prst="rect">
                  <a:avLst/>
                </a:prstGeom>
                <a:blipFill>
                  <a:blip r:embed="rId6"/>
                  <a:stretch>
                    <a:fillRect l="-3175" r="-4762" b="-20000"/>
                  </a:stretch>
                </a:blipFill>
              </p:spPr>
              <p:txBody>
                <a:bodyPr/>
                <a:lstStyle/>
                <a:p>
                  <a:r>
                    <a:rPr lang="en-IN">
                      <a:noFill/>
                    </a:rPr>
                    <a:t> </a:t>
                  </a:r>
                </a:p>
              </p:txBody>
            </p:sp>
          </mc:Fallback>
        </mc:AlternateContent>
        <p:sp>
          <p:nvSpPr>
            <p:cNvPr id="81" name="Rectangle: Rounded Corners 80">
              <a:extLst>
                <a:ext uri="{FF2B5EF4-FFF2-40B4-BE49-F238E27FC236}">
                  <a16:creationId xmlns:a16="http://schemas.microsoft.com/office/drawing/2014/main" id="{915AA2AE-2192-4083-AC71-4B61584F5578}"/>
                </a:ext>
              </a:extLst>
            </p:cNvPr>
            <p:cNvSpPr/>
            <p:nvPr/>
          </p:nvSpPr>
          <p:spPr>
            <a:xfrm>
              <a:off x="10916024" y="4028798"/>
              <a:ext cx="998290" cy="596013"/>
            </a:xfrm>
            <a:prstGeom prst="roundRect">
              <a:avLst/>
            </a:prstGeom>
            <a:solidFill>
              <a:srgbClr val="FF000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Red</a:t>
              </a:r>
            </a:p>
          </p:txBody>
        </p:sp>
        <p:sp>
          <p:nvSpPr>
            <p:cNvPr id="82" name="Rectangle: Rounded Corners 81">
              <a:extLst>
                <a:ext uri="{FF2B5EF4-FFF2-40B4-BE49-F238E27FC236}">
                  <a16:creationId xmlns:a16="http://schemas.microsoft.com/office/drawing/2014/main" id="{DF0A476E-C6C4-4088-AD04-9215DF6584A5}"/>
                </a:ext>
              </a:extLst>
            </p:cNvPr>
            <p:cNvSpPr/>
            <p:nvPr/>
          </p:nvSpPr>
          <p:spPr>
            <a:xfrm>
              <a:off x="9046294" y="4029861"/>
              <a:ext cx="998290" cy="596013"/>
            </a:xfrm>
            <a:prstGeom prst="roundRect">
              <a:avLst/>
            </a:prstGeom>
            <a:solidFill>
              <a:srgbClr val="00B05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Green</a:t>
              </a:r>
            </a:p>
          </p:txBody>
        </p:sp>
        <p:cxnSp>
          <p:nvCxnSpPr>
            <p:cNvPr id="83" name="Connector: Elbow 82">
              <a:extLst>
                <a:ext uri="{FF2B5EF4-FFF2-40B4-BE49-F238E27FC236}">
                  <a16:creationId xmlns:a16="http://schemas.microsoft.com/office/drawing/2014/main" id="{D93D961D-ED1E-4A92-A599-42A74E01B9F3}"/>
                </a:ext>
              </a:extLst>
            </p:cNvPr>
            <p:cNvCxnSpPr>
              <a:stCxn id="75" idx="3"/>
              <a:endCxn id="79" idx="0"/>
            </p:cNvCxnSpPr>
            <p:nvPr/>
          </p:nvCxnSpPr>
          <p:spPr>
            <a:xfrm>
              <a:off x="9406956" y="2253371"/>
              <a:ext cx="1044780" cy="48167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FE117570-40BA-44EF-9FA1-38E6334DCAE5}"/>
                </a:ext>
              </a:extLst>
            </p:cNvPr>
            <p:cNvCxnSpPr>
              <a:cxnSpLocks/>
              <a:stCxn id="79" idx="3"/>
              <a:endCxn id="81" idx="0"/>
            </p:cNvCxnSpPr>
            <p:nvPr/>
          </p:nvCxnSpPr>
          <p:spPr>
            <a:xfrm>
              <a:off x="10950881" y="3145800"/>
              <a:ext cx="464288" cy="88299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2D873F58-ED7E-4284-9206-407947375B05}"/>
                </a:ext>
              </a:extLst>
            </p:cNvPr>
            <p:cNvCxnSpPr>
              <a:cxnSpLocks/>
              <a:stCxn id="79" idx="1"/>
              <a:endCxn id="82" idx="0"/>
            </p:cNvCxnSpPr>
            <p:nvPr/>
          </p:nvCxnSpPr>
          <p:spPr>
            <a:xfrm rot="10800000" flipV="1">
              <a:off x="9545439" y="3145799"/>
              <a:ext cx="407152" cy="88406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Flowchart: Decision 85">
              <a:extLst>
                <a:ext uri="{FF2B5EF4-FFF2-40B4-BE49-F238E27FC236}">
                  <a16:creationId xmlns:a16="http://schemas.microsoft.com/office/drawing/2014/main" id="{1245BF84-A0C9-4EBB-97CD-8102465774C5}"/>
                </a:ext>
              </a:extLst>
            </p:cNvPr>
            <p:cNvSpPr/>
            <p:nvPr/>
          </p:nvSpPr>
          <p:spPr>
            <a:xfrm>
              <a:off x="6797639" y="2758207"/>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EA1D276E-A036-4BB8-8334-30EB09DB1B24}"/>
                    </a:ext>
                  </a:extLst>
                </p:cNvPr>
                <p:cNvSpPr txBox="1"/>
                <p:nvPr/>
              </p:nvSpPr>
              <p:spPr>
                <a:xfrm>
                  <a:off x="6964586" y="3043885"/>
                  <a:ext cx="647780" cy="173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800" b="0" i="1" smtClean="0">
                                <a:latin typeface="Cambria Math" panose="02040503050406030204" pitchFamily="18" charset="0"/>
                              </a:rPr>
                            </m:ctrlPr>
                          </m:sSubPr>
                          <m:e>
                            <m:r>
                              <a:rPr lang="en-IN" sz="800" b="0" i="1" smtClean="0">
                                <a:latin typeface="Cambria Math" panose="02040503050406030204" pitchFamily="18" charset="0"/>
                              </a:rPr>
                              <m:t>𝑥</m:t>
                            </m:r>
                          </m:e>
                          <m:sub>
                            <m:r>
                              <a:rPr lang="en-IN" sz="800" b="0" i="1" smtClean="0">
                                <a:latin typeface="Cambria Math" panose="02040503050406030204" pitchFamily="18" charset="0"/>
                              </a:rPr>
                              <m:t>2</m:t>
                            </m:r>
                          </m:sub>
                        </m:sSub>
                        <m:r>
                          <a:rPr lang="en-IN" sz="800" b="0" i="1" smtClean="0">
                            <a:latin typeface="Cambria Math" panose="02040503050406030204" pitchFamily="18" charset="0"/>
                          </a:rPr>
                          <m:t>&gt;2 ?</m:t>
                        </m:r>
                      </m:oMath>
                    </m:oMathPara>
                  </a14:m>
                  <a:endParaRPr lang="en-IN" sz="800" dirty="0"/>
                </a:p>
              </p:txBody>
            </p:sp>
          </mc:Choice>
          <mc:Fallback xmlns="">
            <p:sp>
              <p:nvSpPr>
                <p:cNvPr id="89" name="TextBox 88">
                  <a:extLst>
                    <a:ext uri="{FF2B5EF4-FFF2-40B4-BE49-F238E27FC236}">
                      <a16:creationId xmlns:a16="http://schemas.microsoft.com/office/drawing/2014/main" id="{9AC9C284-F488-4015-BEF3-1BE114A3C58D}"/>
                    </a:ext>
                  </a:extLst>
                </p:cNvPr>
                <p:cNvSpPr txBox="1">
                  <a:spLocks noRot="1" noChangeAspect="1" noMove="1" noResize="1" noEditPoints="1" noAdjustHandles="1" noChangeArrowheads="1" noChangeShapeType="1" noTextEdit="1"/>
                </p:cNvSpPr>
                <p:nvPr/>
              </p:nvSpPr>
              <p:spPr>
                <a:xfrm>
                  <a:off x="6964586" y="3043885"/>
                  <a:ext cx="647780" cy="173619"/>
                </a:xfrm>
                <a:prstGeom prst="rect">
                  <a:avLst/>
                </a:prstGeom>
                <a:blipFill>
                  <a:blip r:embed="rId7"/>
                  <a:stretch>
                    <a:fillRect l="-4839" r="-6452" b="-20000"/>
                  </a:stretch>
                </a:blipFill>
              </p:spPr>
              <p:txBody>
                <a:bodyPr/>
                <a:lstStyle/>
                <a:p>
                  <a:r>
                    <a:rPr lang="en-IN">
                      <a:noFill/>
                    </a:rPr>
                    <a:t> </a:t>
                  </a:r>
                </a:p>
              </p:txBody>
            </p:sp>
          </mc:Fallback>
        </mc:AlternateContent>
        <p:sp>
          <p:nvSpPr>
            <p:cNvPr id="88" name="Rectangle: Rounded Corners 87">
              <a:extLst>
                <a:ext uri="{FF2B5EF4-FFF2-40B4-BE49-F238E27FC236}">
                  <a16:creationId xmlns:a16="http://schemas.microsoft.com/office/drawing/2014/main" id="{FC543A2F-ACAA-4DB6-A978-375BC46C13D7}"/>
                </a:ext>
              </a:extLst>
            </p:cNvPr>
            <p:cNvSpPr/>
            <p:nvPr/>
          </p:nvSpPr>
          <p:spPr>
            <a:xfrm>
              <a:off x="7761072" y="4051955"/>
              <a:ext cx="998290" cy="596013"/>
            </a:xfrm>
            <a:prstGeom prst="roundRect">
              <a:avLst/>
            </a:prstGeom>
            <a:solidFill>
              <a:srgbClr val="00B05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Green</a:t>
              </a:r>
            </a:p>
          </p:txBody>
        </p:sp>
        <p:sp>
          <p:nvSpPr>
            <p:cNvPr id="89" name="Rectangle: Rounded Corners 88">
              <a:extLst>
                <a:ext uri="{FF2B5EF4-FFF2-40B4-BE49-F238E27FC236}">
                  <a16:creationId xmlns:a16="http://schemas.microsoft.com/office/drawing/2014/main" id="{F2477077-D866-4E46-8912-96286578A131}"/>
                </a:ext>
              </a:extLst>
            </p:cNvPr>
            <p:cNvSpPr/>
            <p:nvPr/>
          </p:nvSpPr>
          <p:spPr>
            <a:xfrm>
              <a:off x="5891342" y="4053018"/>
              <a:ext cx="998290" cy="596013"/>
            </a:xfrm>
            <a:prstGeom prst="roundRect">
              <a:avLst/>
            </a:prstGeom>
            <a:solidFill>
              <a:srgbClr val="FF000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Red</a:t>
              </a:r>
            </a:p>
          </p:txBody>
        </p:sp>
        <p:cxnSp>
          <p:nvCxnSpPr>
            <p:cNvPr id="90" name="Connector: Elbow 89">
              <a:extLst>
                <a:ext uri="{FF2B5EF4-FFF2-40B4-BE49-F238E27FC236}">
                  <a16:creationId xmlns:a16="http://schemas.microsoft.com/office/drawing/2014/main" id="{9D2D079B-C977-4491-B44B-E7006C7682DE}"/>
                </a:ext>
              </a:extLst>
            </p:cNvPr>
            <p:cNvCxnSpPr>
              <a:cxnSpLocks/>
              <a:stCxn id="86" idx="3"/>
              <a:endCxn id="88" idx="0"/>
            </p:cNvCxnSpPr>
            <p:nvPr/>
          </p:nvCxnSpPr>
          <p:spPr>
            <a:xfrm>
              <a:off x="7795929" y="3168957"/>
              <a:ext cx="464288" cy="88299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0DF65B7E-0D21-47D6-8A83-729AA7B997BD}"/>
                </a:ext>
              </a:extLst>
            </p:cNvPr>
            <p:cNvCxnSpPr>
              <a:cxnSpLocks/>
              <a:stCxn id="86" idx="1"/>
              <a:endCxn id="89" idx="0"/>
            </p:cNvCxnSpPr>
            <p:nvPr/>
          </p:nvCxnSpPr>
          <p:spPr>
            <a:xfrm rot="10800000" flipV="1">
              <a:off x="6390487" y="3168956"/>
              <a:ext cx="407152" cy="88406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F45594CF-45E1-4264-9C52-025A6AA7FEAD}"/>
                </a:ext>
              </a:extLst>
            </p:cNvPr>
            <p:cNvCxnSpPr>
              <a:cxnSpLocks/>
              <a:stCxn id="75" idx="1"/>
              <a:endCxn id="86" idx="0"/>
            </p:cNvCxnSpPr>
            <p:nvPr/>
          </p:nvCxnSpPr>
          <p:spPr>
            <a:xfrm rot="10800000" flipV="1">
              <a:off x="7296784" y="2253371"/>
              <a:ext cx="1111882" cy="50483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8D8079E9-2E9D-4207-93A4-A20AE4B2E4AA}"/>
                </a:ext>
              </a:extLst>
            </p:cNvPr>
            <p:cNvSpPr txBox="1"/>
            <p:nvPr/>
          </p:nvSpPr>
          <p:spPr>
            <a:xfrm>
              <a:off x="7620887" y="1884039"/>
              <a:ext cx="603085" cy="347237"/>
            </a:xfrm>
            <a:prstGeom prst="rect">
              <a:avLst/>
            </a:prstGeom>
            <a:noFill/>
          </p:spPr>
          <p:txBody>
            <a:bodyPr wrap="none" rtlCol="0">
              <a:spAutoFit/>
            </a:bodyPr>
            <a:lstStyle/>
            <a:p>
              <a:r>
                <a:rPr lang="en-IN" sz="1000" dirty="0"/>
                <a:t>NO</a:t>
              </a:r>
            </a:p>
          </p:txBody>
        </p:sp>
        <p:sp>
          <p:nvSpPr>
            <p:cNvPr id="94" name="TextBox 93">
              <a:extLst>
                <a:ext uri="{FF2B5EF4-FFF2-40B4-BE49-F238E27FC236}">
                  <a16:creationId xmlns:a16="http://schemas.microsoft.com/office/drawing/2014/main" id="{3156840F-D50A-4B96-82A8-1C6BC575BC49}"/>
                </a:ext>
              </a:extLst>
            </p:cNvPr>
            <p:cNvSpPr txBox="1"/>
            <p:nvPr/>
          </p:nvSpPr>
          <p:spPr>
            <a:xfrm>
              <a:off x="9673025" y="1884039"/>
              <a:ext cx="597607" cy="325534"/>
            </a:xfrm>
            <a:prstGeom prst="rect">
              <a:avLst/>
            </a:prstGeom>
            <a:noFill/>
          </p:spPr>
          <p:txBody>
            <a:bodyPr wrap="none" rtlCol="0">
              <a:spAutoFit/>
            </a:bodyPr>
            <a:lstStyle/>
            <a:p>
              <a:r>
                <a:rPr lang="en-IN" sz="900" dirty="0"/>
                <a:t>YES</a:t>
              </a:r>
            </a:p>
          </p:txBody>
        </p:sp>
        <p:sp>
          <p:nvSpPr>
            <p:cNvPr id="95" name="TextBox 94">
              <a:extLst>
                <a:ext uri="{FF2B5EF4-FFF2-40B4-BE49-F238E27FC236}">
                  <a16:creationId xmlns:a16="http://schemas.microsoft.com/office/drawing/2014/main" id="{2737DA7A-FF5D-45F6-9EAB-63C35645D544}"/>
                </a:ext>
              </a:extLst>
            </p:cNvPr>
            <p:cNvSpPr txBox="1"/>
            <p:nvPr/>
          </p:nvSpPr>
          <p:spPr>
            <a:xfrm>
              <a:off x="6342722" y="2837266"/>
              <a:ext cx="572956" cy="325534"/>
            </a:xfrm>
            <a:prstGeom prst="rect">
              <a:avLst/>
            </a:prstGeom>
            <a:noFill/>
          </p:spPr>
          <p:txBody>
            <a:bodyPr wrap="none" rtlCol="0">
              <a:spAutoFit/>
            </a:bodyPr>
            <a:lstStyle/>
            <a:p>
              <a:r>
                <a:rPr lang="en-IN" sz="900" dirty="0"/>
                <a:t>NO</a:t>
              </a:r>
            </a:p>
          </p:txBody>
        </p:sp>
        <p:sp>
          <p:nvSpPr>
            <p:cNvPr id="96" name="TextBox 95">
              <a:extLst>
                <a:ext uri="{FF2B5EF4-FFF2-40B4-BE49-F238E27FC236}">
                  <a16:creationId xmlns:a16="http://schemas.microsoft.com/office/drawing/2014/main" id="{BFEB6600-C1D4-4561-B294-931CCEC11935}"/>
                </a:ext>
              </a:extLst>
            </p:cNvPr>
            <p:cNvSpPr txBox="1"/>
            <p:nvPr/>
          </p:nvSpPr>
          <p:spPr>
            <a:xfrm>
              <a:off x="7747575" y="2819749"/>
              <a:ext cx="597607" cy="325534"/>
            </a:xfrm>
            <a:prstGeom prst="rect">
              <a:avLst/>
            </a:prstGeom>
            <a:noFill/>
          </p:spPr>
          <p:txBody>
            <a:bodyPr wrap="none" rtlCol="0">
              <a:spAutoFit/>
            </a:bodyPr>
            <a:lstStyle/>
            <a:p>
              <a:r>
                <a:rPr lang="en-IN" sz="900" dirty="0"/>
                <a:t>YES</a:t>
              </a:r>
            </a:p>
          </p:txBody>
        </p:sp>
        <p:sp>
          <p:nvSpPr>
            <p:cNvPr id="97" name="TextBox 96">
              <a:extLst>
                <a:ext uri="{FF2B5EF4-FFF2-40B4-BE49-F238E27FC236}">
                  <a16:creationId xmlns:a16="http://schemas.microsoft.com/office/drawing/2014/main" id="{0B3CBA6E-9FE5-49F9-870A-76E0875E6E6C}"/>
                </a:ext>
              </a:extLst>
            </p:cNvPr>
            <p:cNvSpPr txBox="1"/>
            <p:nvPr/>
          </p:nvSpPr>
          <p:spPr>
            <a:xfrm>
              <a:off x="10884453" y="2811469"/>
              <a:ext cx="597607" cy="325534"/>
            </a:xfrm>
            <a:prstGeom prst="rect">
              <a:avLst/>
            </a:prstGeom>
            <a:noFill/>
          </p:spPr>
          <p:txBody>
            <a:bodyPr wrap="none" rtlCol="0">
              <a:spAutoFit/>
            </a:bodyPr>
            <a:lstStyle/>
            <a:p>
              <a:r>
                <a:rPr lang="en-IN" sz="900" dirty="0"/>
                <a:t>YES</a:t>
              </a:r>
            </a:p>
          </p:txBody>
        </p:sp>
        <p:sp>
          <p:nvSpPr>
            <p:cNvPr id="98" name="TextBox 97">
              <a:extLst>
                <a:ext uri="{FF2B5EF4-FFF2-40B4-BE49-F238E27FC236}">
                  <a16:creationId xmlns:a16="http://schemas.microsoft.com/office/drawing/2014/main" id="{8B3458CA-F039-49A5-8FC2-E9401DFB94D4}"/>
                </a:ext>
              </a:extLst>
            </p:cNvPr>
            <p:cNvSpPr txBox="1"/>
            <p:nvPr/>
          </p:nvSpPr>
          <p:spPr>
            <a:xfrm>
              <a:off x="9517049" y="2819477"/>
              <a:ext cx="572956" cy="325534"/>
            </a:xfrm>
            <a:prstGeom prst="rect">
              <a:avLst/>
            </a:prstGeom>
            <a:noFill/>
          </p:spPr>
          <p:txBody>
            <a:bodyPr wrap="none" rtlCol="0">
              <a:spAutoFit/>
            </a:bodyPr>
            <a:lstStyle/>
            <a:p>
              <a:r>
                <a:rPr lang="en-IN" sz="900" dirty="0"/>
                <a:t>NO</a:t>
              </a:r>
            </a:p>
          </p:txBody>
        </p:sp>
        <p:sp>
          <p:nvSpPr>
            <p:cNvPr id="99" name="Rectangle 98">
              <a:extLst>
                <a:ext uri="{FF2B5EF4-FFF2-40B4-BE49-F238E27FC236}">
                  <a16:creationId xmlns:a16="http://schemas.microsoft.com/office/drawing/2014/main" id="{515073AC-E431-474B-A346-8951CF31117E}"/>
                </a:ext>
              </a:extLst>
            </p:cNvPr>
            <p:cNvSpPr/>
            <p:nvPr/>
          </p:nvSpPr>
          <p:spPr>
            <a:xfrm>
              <a:off x="857298" y="3905905"/>
              <a:ext cx="2386554" cy="1202527"/>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
              <a:extLst>
                <a:ext uri="{FF2B5EF4-FFF2-40B4-BE49-F238E27FC236}">
                  <a16:creationId xmlns:a16="http://schemas.microsoft.com/office/drawing/2014/main" id="{A19D9BB8-19D1-4753-972E-E8421E23B6D2}"/>
                </a:ext>
              </a:extLst>
            </p:cNvPr>
            <p:cNvSpPr>
              <a:spLocks noChangeArrowheads="1"/>
            </p:cNvSpPr>
            <p:nvPr/>
          </p:nvSpPr>
          <p:spPr bwMode="auto">
            <a:xfrm>
              <a:off x="1745027" y="2486895"/>
              <a:ext cx="224510" cy="236658"/>
            </a:xfrm>
            <a:prstGeom prst="ellipse">
              <a:avLst/>
            </a:prstGeom>
            <a:solidFill>
              <a:schemeClr val="tx1"/>
            </a:solidFill>
            <a:ln w="9525" cap="flat">
              <a:solidFill>
                <a:srgbClr val="FF3333"/>
              </a:solidFill>
              <a:round/>
              <a:headEnd/>
              <a:tailEnd/>
            </a:ln>
            <a:effectLst/>
          </p:spPr>
          <p:txBody>
            <a:bodyPr wrap="none" anchor="ctr"/>
            <a:lstStyle/>
            <a:p>
              <a:endParaRPr lang="en-IN"/>
            </a:p>
          </p:txBody>
        </p:sp>
        <p:sp>
          <p:nvSpPr>
            <p:cNvPr id="101" name="Oval 9">
              <a:extLst>
                <a:ext uri="{FF2B5EF4-FFF2-40B4-BE49-F238E27FC236}">
                  <a16:creationId xmlns:a16="http://schemas.microsoft.com/office/drawing/2014/main" id="{04031E98-AC8B-46AC-A8B8-1146757F8EE7}"/>
                </a:ext>
              </a:extLst>
            </p:cNvPr>
            <p:cNvSpPr>
              <a:spLocks noChangeArrowheads="1"/>
            </p:cNvSpPr>
            <p:nvPr/>
          </p:nvSpPr>
          <p:spPr bwMode="auto">
            <a:xfrm>
              <a:off x="1745027" y="2486895"/>
              <a:ext cx="224510" cy="236658"/>
            </a:xfrm>
            <a:prstGeom prst="ellipse">
              <a:avLst/>
            </a:prstGeom>
            <a:solidFill>
              <a:srgbClr val="00B050"/>
            </a:solidFill>
            <a:ln w="9525" cap="flat">
              <a:solidFill>
                <a:schemeClr val="tx1"/>
              </a:solidFill>
              <a:round/>
              <a:headEnd/>
              <a:tailEnd/>
            </a:ln>
            <a:effectLst/>
          </p:spPr>
          <p:txBody>
            <a:bodyPr wrap="none" anchor="ctr"/>
            <a:lstStyle/>
            <a:p>
              <a:endParaRPr lang="en-IN"/>
            </a:p>
          </p:txBody>
        </p:sp>
        <p:sp>
          <p:nvSpPr>
            <p:cNvPr id="10" name="Rectangle 9">
              <a:extLst>
                <a:ext uri="{FF2B5EF4-FFF2-40B4-BE49-F238E27FC236}">
                  <a16:creationId xmlns:a16="http://schemas.microsoft.com/office/drawing/2014/main" id="{2C1D546A-C23B-4888-979C-EF2715EEB45E}"/>
                </a:ext>
              </a:extLst>
            </p:cNvPr>
            <p:cNvSpPr/>
            <p:nvPr/>
          </p:nvSpPr>
          <p:spPr>
            <a:xfrm>
              <a:off x="852598" y="1785879"/>
              <a:ext cx="4537099" cy="3322553"/>
            </a:xfrm>
            <a:prstGeom prst="rect">
              <a:avLst/>
            </a:prstGeom>
            <a:solidFill>
              <a:schemeClr val="accent1">
                <a:alpha val="0"/>
              </a:schemeClr>
            </a:solidFill>
            <a:ln>
              <a:solidFill>
                <a:schemeClr val="bg1">
                  <a:lumMod val="85000"/>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2" name="Speech Bubble: Rectangle 101">
            <a:extLst>
              <a:ext uri="{FF2B5EF4-FFF2-40B4-BE49-F238E27FC236}">
                <a16:creationId xmlns:a16="http://schemas.microsoft.com/office/drawing/2014/main" id="{71E8F54D-1705-43D9-B3E9-DA93946C28C8}"/>
              </a:ext>
            </a:extLst>
          </p:cNvPr>
          <p:cNvSpPr/>
          <p:nvPr/>
        </p:nvSpPr>
        <p:spPr>
          <a:xfrm>
            <a:off x="9914487" y="4292273"/>
            <a:ext cx="1835852" cy="575910"/>
          </a:xfrm>
          <a:prstGeom prst="wedgeRectCallout">
            <a:avLst>
              <a:gd name="adj1" fmla="val 6433"/>
              <a:gd name="adj2" fmla="val 9082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Human-body pose estimation</a:t>
            </a:r>
            <a:endParaRPr lang="en-IN" sz="2000" b="0" dirty="0">
              <a:solidFill>
                <a:schemeClr val="tx1"/>
              </a:solidFill>
              <a:latin typeface="Abadi Extra Light" panose="020B0204020104020204" pitchFamily="34" charset="0"/>
            </a:endParaRPr>
          </a:p>
        </p:txBody>
      </p:sp>
      <p:sp>
        <p:nvSpPr>
          <p:cNvPr id="103" name="Speech Bubble: Rectangle 102">
            <a:extLst>
              <a:ext uri="{FF2B5EF4-FFF2-40B4-BE49-F238E27FC236}">
                <a16:creationId xmlns:a16="http://schemas.microsoft.com/office/drawing/2014/main" id="{999E57CE-A7F3-4CBD-B1C6-400B8D41B42A}"/>
              </a:ext>
            </a:extLst>
          </p:cNvPr>
          <p:cNvSpPr/>
          <p:nvPr/>
        </p:nvSpPr>
        <p:spPr>
          <a:xfrm>
            <a:off x="4516246" y="895537"/>
            <a:ext cx="4208233" cy="575910"/>
          </a:xfrm>
          <a:prstGeom prst="wedgeRectCallout">
            <a:avLst>
              <a:gd name="adj1" fmla="val -49276"/>
              <a:gd name="adj2" fmla="val 13160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 thus helping us learn complex rule as a combination of several simpler rules</a:t>
            </a:r>
            <a:endParaRPr lang="en-IN" sz="2000" b="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63780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0" end="0"/>
                                            </p:txEl>
                                          </p:spTgt>
                                        </p:tgtEl>
                                        <p:attrNameLst>
                                          <p:attrName>style.visibility</p:attrName>
                                        </p:attrNameLst>
                                      </p:cBhvr>
                                      <p:to>
                                        <p:strVal val="visible"/>
                                      </p:to>
                                    </p:set>
                                    <p:animEffect transition="in" filter="wipe(down)">
                                      <p:cBhvr>
                                        <p:cTn id="12" dur="500"/>
                                        <p:tgtEl>
                                          <p:spTgt spid="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7">
                                            <p:txEl>
                                              <p:pRg st="1" end="1"/>
                                            </p:txEl>
                                          </p:spTgt>
                                        </p:tgtEl>
                                        <p:attrNameLst>
                                          <p:attrName>style.visibility</p:attrName>
                                        </p:attrNameLst>
                                      </p:cBhvr>
                                      <p:to>
                                        <p:strVal val="visible"/>
                                      </p:to>
                                    </p:set>
                                    <p:animEffect transition="in" filter="wipe(down)">
                                      <p:cBhvr>
                                        <p:cTn id="17" dur="500"/>
                                        <p:tgtEl>
                                          <p:spTgt spid="4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
                                            <p:txEl>
                                              <p:pRg st="2" end="2"/>
                                            </p:txEl>
                                          </p:spTgt>
                                        </p:tgtEl>
                                        <p:attrNameLst>
                                          <p:attrName>style.visibility</p:attrName>
                                        </p:attrNameLst>
                                      </p:cBhvr>
                                      <p:to>
                                        <p:strVal val="visible"/>
                                      </p:to>
                                    </p:set>
                                    <p:animEffect transition="in" filter="wipe(down)">
                                      <p:cBhvr>
                                        <p:cTn id="22" dur="500"/>
                                        <p:tgtEl>
                                          <p:spTgt spid="47">
                                            <p:txEl>
                                              <p:pRg st="2" end="2"/>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47">
                                            <p:txEl>
                                              <p:pRg st="3" end="3"/>
                                            </p:txEl>
                                          </p:spTgt>
                                        </p:tgtEl>
                                        <p:attrNameLst>
                                          <p:attrName>style.visibility</p:attrName>
                                        </p:attrNameLst>
                                      </p:cBhvr>
                                      <p:to>
                                        <p:strVal val="visible"/>
                                      </p:to>
                                    </p:set>
                                    <p:animEffect transition="in" filter="wipe(down)">
                                      <p:cBhvr>
                                        <p:cTn id="25" dur="500"/>
                                        <p:tgtEl>
                                          <p:spTgt spid="4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wipe(down)">
                                      <p:cBhvr>
                                        <p:cTn id="30" dur="500"/>
                                        <p:tgtEl>
                                          <p:spTgt spid="10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7">
                                            <p:txEl>
                                              <p:pRg st="4" end="4"/>
                                            </p:txEl>
                                          </p:spTgt>
                                        </p:tgtEl>
                                        <p:attrNameLst>
                                          <p:attrName>style.visibility</p:attrName>
                                        </p:attrNameLst>
                                      </p:cBhvr>
                                      <p:to>
                                        <p:strVal val="visible"/>
                                      </p:to>
                                    </p:set>
                                    <p:animEffect transition="in" filter="wipe(down)">
                                      <p:cBhvr>
                                        <p:cTn id="35" dur="500"/>
                                        <p:tgtEl>
                                          <p:spTgt spid="47">
                                            <p:txEl>
                                              <p:pRg st="4" end="4"/>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47">
                                            <p:txEl>
                                              <p:pRg st="5" end="5"/>
                                            </p:txEl>
                                          </p:spTgt>
                                        </p:tgtEl>
                                        <p:attrNameLst>
                                          <p:attrName>style.visibility</p:attrName>
                                        </p:attrNameLst>
                                      </p:cBhvr>
                                      <p:to>
                                        <p:strVal val="visible"/>
                                      </p:to>
                                    </p:set>
                                    <p:animEffect transition="in" filter="wipe(down)">
                                      <p:cBhvr>
                                        <p:cTn id="38" dur="500"/>
                                        <p:tgtEl>
                                          <p:spTgt spid="4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7">
                                            <p:txEl>
                                              <p:pRg st="6" end="6"/>
                                            </p:txEl>
                                          </p:spTgt>
                                        </p:tgtEl>
                                        <p:attrNameLst>
                                          <p:attrName>style.visibility</p:attrName>
                                        </p:attrNameLst>
                                      </p:cBhvr>
                                      <p:to>
                                        <p:strVal val="visible"/>
                                      </p:to>
                                    </p:set>
                                    <p:animEffect transition="in" filter="wipe(down)">
                                      <p:cBhvr>
                                        <p:cTn id="43" dur="500"/>
                                        <p:tgtEl>
                                          <p:spTgt spid="47">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7">
                                            <p:txEl>
                                              <p:pRg st="7" end="7"/>
                                            </p:txEl>
                                          </p:spTgt>
                                        </p:tgtEl>
                                        <p:attrNameLst>
                                          <p:attrName>style.visibility</p:attrName>
                                        </p:attrNameLst>
                                      </p:cBhvr>
                                      <p:to>
                                        <p:strVal val="visible"/>
                                      </p:to>
                                    </p:set>
                                    <p:animEffect transition="in" filter="wipe(down)">
                                      <p:cBhvr>
                                        <p:cTn id="48" dur="500"/>
                                        <p:tgtEl>
                                          <p:spTgt spid="47">
                                            <p:txEl>
                                              <p:pRg st="7" end="7"/>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47">
                                            <p:txEl>
                                              <p:pRg st="8" end="8"/>
                                            </p:txEl>
                                          </p:spTgt>
                                        </p:tgtEl>
                                        <p:attrNameLst>
                                          <p:attrName>style.visibility</p:attrName>
                                        </p:attrNameLst>
                                      </p:cBhvr>
                                      <p:to>
                                        <p:strVal val="visible"/>
                                      </p:to>
                                    </p:set>
                                    <p:animEffect transition="in" filter="wipe(down)">
                                      <p:cBhvr>
                                        <p:cTn id="51" dur="500"/>
                                        <p:tgtEl>
                                          <p:spTgt spid="47">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7">
                                            <p:txEl>
                                              <p:pRg st="9" end="9"/>
                                            </p:txEl>
                                          </p:spTgt>
                                        </p:tgtEl>
                                        <p:attrNameLst>
                                          <p:attrName>style.visibility</p:attrName>
                                        </p:attrNameLst>
                                      </p:cBhvr>
                                      <p:to>
                                        <p:strVal val="visible"/>
                                      </p:to>
                                    </p:set>
                                    <p:animEffect transition="in" filter="wipe(down)">
                                      <p:cBhvr>
                                        <p:cTn id="56" dur="500"/>
                                        <p:tgtEl>
                                          <p:spTgt spid="47">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47">
                                            <p:txEl>
                                              <p:pRg st="10" end="10"/>
                                            </p:txEl>
                                          </p:spTgt>
                                        </p:tgtEl>
                                        <p:attrNameLst>
                                          <p:attrName>style.visibility</p:attrName>
                                        </p:attrNameLst>
                                      </p:cBhvr>
                                      <p:to>
                                        <p:strVal val="visible"/>
                                      </p:to>
                                    </p:set>
                                    <p:animEffect transition="in" filter="wipe(down)">
                                      <p:cBhvr>
                                        <p:cTn id="61" dur="500"/>
                                        <p:tgtEl>
                                          <p:spTgt spid="47">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wipe(down)">
                                      <p:cBhvr>
                                        <p:cTn id="66" dur="500"/>
                                        <p:tgtEl>
                                          <p:spTgt spid="10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47">
                                            <p:txEl>
                                              <p:pRg st="11" end="11"/>
                                            </p:txEl>
                                          </p:spTgt>
                                        </p:tgtEl>
                                        <p:attrNameLst>
                                          <p:attrName>style.visibility</p:attrName>
                                        </p:attrNameLst>
                                      </p:cBhvr>
                                      <p:to>
                                        <p:strVal val="visible"/>
                                      </p:to>
                                    </p:set>
                                    <p:animEffect transition="in" filter="wipe(down)">
                                      <p:cBhvr>
                                        <p:cTn id="71" dur="500"/>
                                        <p:tgtEl>
                                          <p:spTgt spid="47">
                                            <p:txEl>
                                              <p:pRg st="11" end="11"/>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47">
                                            <p:txEl>
                                              <p:pRg st="12" end="12"/>
                                            </p:txEl>
                                          </p:spTgt>
                                        </p:tgtEl>
                                        <p:attrNameLst>
                                          <p:attrName>style.visibility</p:attrName>
                                        </p:attrNameLst>
                                      </p:cBhvr>
                                      <p:to>
                                        <p:strVal val="visible"/>
                                      </p:to>
                                    </p:set>
                                    <p:animEffect transition="in" filter="wipe(down)">
                                      <p:cBhvr>
                                        <p:cTn id="76" dur="500"/>
                                        <p:tgtEl>
                                          <p:spTgt spid="47">
                                            <p:txEl>
                                              <p:pRg st="12" end="12"/>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47">
                                            <p:txEl>
                                              <p:pRg st="13" end="13"/>
                                            </p:txEl>
                                          </p:spTgt>
                                        </p:tgtEl>
                                        <p:attrNameLst>
                                          <p:attrName>style.visibility</p:attrName>
                                        </p:attrNameLst>
                                      </p:cBhvr>
                                      <p:to>
                                        <p:strVal val="visible"/>
                                      </p:to>
                                    </p:set>
                                    <p:animEffect transition="in" filter="wipe(down)">
                                      <p:cBhvr>
                                        <p:cTn id="81" dur="500"/>
                                        <p:tgtEl>
                                          <p:spTgt spid="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Random Forest Classifier</a:t>
            </a:r>
          </a:p>
        </p:txBody>
      </p:sp>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023925"/>
            <a:ext cx="11740617" cy="5664393"/>
          </a:xfrm>
        </p:spPr>
        <p:txBody>
          <a:bodyPr>
            <a:noAutofit/>
          </a:bodyPr>
          <a:lstStyle/>
          <a:p>
            <a:pPr algn="just">
              <a:buFont typeface="Wingdings" panose="05000000000000000000" pitchFamily="2" charset="2"/>
              <a:buChar char="§"/>
            </a:pPr>
            <a:r>
              <a:rPr lang="en-US" sz="2500" dirty="0">
                <a:latin typeface="Abadi Extra Light" panose="020B0204020104020204" pitchFamily="34" charset="0"/>
              </a:rPr>
              <a:t>Random Forest is a popular machine learning algorithm that belongs to the supervised learning technique. It can be used for both Classification and Regression problems in ML. It is based on the concept of </a:t>
            </a:r>
            <a:r>
              <a:rPr lang="en-US" sz="2500" b="1" dirty="0">
                <a:latin typeface="Abadi Extra Light" panose="020B0204020104020204" pitchFamily="34" charset="0"/>
              </a:rPr>
              <a:t>ensemble learning</a:t>
            </a:r>
            <a:r>
              <a:rPr lang="en-US" sz="2500" dirty="0">
                <a:latin typeface="Abadi Extra Light" panose="020B0204020104020204" pitchFamily="34" charset="0"/>
              </a:rPr>
              <a:t>, which is a process of combining multiple classifiers to solve a complex problem and to improve the performance of the model.</a:t>
            </a:r>
          </a:p>
          <a:p>
            <a:pPr algn="just">
              <a:buFont typeface="Wingdings" panose="05000000000000000000" pitchFamily="2" charset="2"/>
              <a:buChar char="§"/>
            </a:pPr>
            <a:r>
              <a:rPr lang="en-US" sz="2500" dirty="0">
                <a:latin typeface="Abadi Extra Light" panose="020B0204020104020204" pitchFamily="34" charset="0"/>
              </a:rPr>
              <a:t>Random Forest is a classifier that contains a number of decision trees on various subsets of the given dataset and takes the average to improve the predictive accuracy of that dataset. Instead of relying on one decision tree, the random forest takes the prediction from each tree and based on the </a:t>
            </a:r>
            <a:r>
              <a:rPr lang="en-US" sz="2500" b="1" dirty="0">
                <a:latin typeface="Abadi Extra Light" panose="020B0204020104020204" pitchFamily="34" charset="0"/>
              </a:rPr>
              <a:t>majority votes</a:t>
            </a:r>
            <a:r>
              <a:rPr lang="en-US" sz="2500" dirty="0">
                <a:latin typeface="Abadi Extra Light" panose="020B0204020104020204" pitchFamily="34" charset="0"/>
              </a:rPr>
              <a:t> of predictions, and it predicts the final output.</a:t>
            </a:r>
          </a:p>
          <a:p>
            <a:pPr algn="just">
              <a:buFont typeface="Wingdings" panose="05000000000000000000" pitchFamily="2" charset="2"/>
              <a:buChar char="§"/>
            </a:pPr>
            <a:r>
              <a:rPr lang="en-US" sz="2500" dirty="0">
                <a:latin typeface="Abadi Extra Light" panose="020B0204020104020204" pitchFamily="34" charset="0"/>
              </a:rPr>
              <a:t>The greater number of trees in the forest leads to higher accuracy and prevents the problem of </a:t>
            </a:r>
            <a:r>
              <a:rPr lang="en-US" sz="2500" b="1" dirty="0">
                <a:latin typeface="Abadi Extra Light" panose="020B0204020104020204" pitchFamily="34" charset="0"/>
              </a:rPr>
              <a:t>overfitting</a:t>
            </a:r>
            <a:r>
              <a:rPr lang="en-US" sz="2500" dirty="0">
                <a:latin typeface="Abadi Extra Light" panose="020B0204020104020204" pitchFamily="34" charset="0"/>
              </a:rPr>
              <a:t>.</a:t>
            </a:r>
          </a:p>
          <a:p>
            <a:pPr algn="just">
              <a:buFont typeface="Wingdings" panose="05000000000000000000" pitchFamily="2" charset="2"/>
              <a:buChar char="§"/>
            </a:pPr>
            <a:r>
              <a:rPr lang="en-US" sz="2500" dirty="0">
                <a:latin typeface="Abadi Extra Light" panose="020B0204020104020204" pitchFamily="34" charset="0"/>
              </a:rPr>
              <a:t>The individual decision trees tend to overfit to the training data but random forest can mitigate that issue by averaging the prediction results from different trees. This gives random forests a higher predictive accuracy than a single decision tree.</a:t>
            </a:r>
            <a:endParaRPr lang="en-IN" sz="2500"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409004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Random Forest Classifier</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p:pic>
        <p:nvPicPr>
          <p:cNvPr id="6" name="Picture 5" descr="Diagram&#10;&#10;Description automatically generated">
            <a:extLst>
              <a:ext uri="{FF2B5EF4-FFF2-40B4-BE49-F238E27FC236}">
                <a16:creationId xmlns:a16="http://schemas.microsoft.com/office/drawing/2014/main" id="{7F0594AE-221E-41D3-948C-B1B978FAB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73" y="1090448"/>
            <a:ext cx="6830411" cy="4553607"/>
          </a:xfrm>
          <a:prstGeom prst="rect">
            <a:avLst/>
          </a:prstGeom>
        </p:spPr>
      </p:pic>
      <p:sp>
        <p:nvSpPr>
          <p:cNvPr id="10" name="TextBox 9">
            <a:extLst>
              <a:ext uri="{FF2B5EF4-FFF2-40B4-BE49-F238E27FC236}">
                <a16:creationId xmlns:a16="http://schemas.microsoft.com/office/drawing/2014/main" id="{C5D98847-D917-4364-9C99-DCE7AF9F703A}"/>
              </a:ext>
            </a:extLst>
          </p:cNvPr>
          <p:cNvSpPr txBox="1"/>
          <p:nvPr/>
        </p:nvSpPr>
        <p:spPr>
          <a:xfrm>
            <a:off x="7022084" y="1023925"/>
            <a:ext cx="5096344" cy="5078313"/>
          </a:xfrm>
          <a:prstGeom prst="rect">
            <a:avLst/>
          </a:prstGeom>
          <a:noFill/>
        </p:spPr>
        <p:txBody>
          <a:bodyPr wrap="square">
            <a:spAutoFit/>
          </a:bodyPr>
          <a:lstStyle/>
          <a:p>
            <a:r>
              <a:rPr lang="en-US" dirty="0"/>
              <a:t>Random Forest works in two-phase first is to create the random forest by combining N decision tree, and second is to make predictions for each tree created in the first phase. </a:t>
            </a:r>
          </a:p>
          <a:p>
            <a:endParaRPr lang="en-US" dirty="0"/>
          </a:p>
          <a:p>
            <a:r>
              <a:rPr lang="en-US" dirty="0"/>
              <a:t>The Working process can be explained in the below steps and diagram:</a:t>
            </a:r>
          </a:p>
          <a:p>
            <a:endParaRPr lang="en-US" dirty="0"/>
          </a:p>
          <a:p>
            <a:r>
              <a:rPr lang="en-US" b="1" dirty="0"/>
              <a:t>Step-1:</a:t>
            </a:r>
            <a:r>
              <a:rPr lang="en-US" dirty="0"/>
              <a:t> Select random K data points from the training set. </a:t>
            </a:r>
          </a:p>
          <a:p>
            <a:r>
              <a:rPr lang="en-US" b="1" dirty="0"/>
              <a:t>Step-2:</a:t>
            </a:r>
            <a:r>
              <a:rPr lang="en-US" dirty="0"/>
              <a:t> Build the decision tree (DT) associated with the selected data points (Subset of training set). </a:t>
            </a:r>
          </a:p>
          <a:p>
            <a:r>
              <a:rPr lang="en-US" b="1" dirty="0"/>
              <a:t>Step-3:</a:t>
            </a:r>
            <a:r>
              <a:rPr lang="en-US" dirty="0"/>
              <a:t> Choose the number n (total number of DTs)  for decision forest that you want to build. </a:t>
            </a:r>
          </a:p>
          <a:p>
            <a:r>
              <a:rPr lang="en-US" b="1" dirty="0"/>
              <a:t>Step-4:</a:t>
            </a:r>
            <a:r>
              <a:rPr lang="en-US" dirty="0"/>
              <a:t> Repeat Step 1 &amp; 2 (n times) to create n DTs.</a:t>
            </a:r>
          </a:p>
          <a:p>
            <a:r>
              <a:rPr lang="en-US" b="1" dirty="0"/>
              <a:t>Step-5:</a:t>
            </a:r>
            <a:r>
              <a:rPr lang="en-US" dirty="0"/>
              <a:t> For new data points, find the predictions of each decision tree, and assign the new data points to the category that wins the majority votes. </a:t>
            </a:r>
          </a:p>
        </p:txBody>
      </p:sp>
    </p:spTree>
    <p:custDataLst>
      <p:tags r:id="rId1"/>
    </p:custDataLst>
    <p:extLst>
      <p:ext uri="{BB962C8B-B14F-4D97-AF65-F5344CB8AC3E}">
        <p14:creationId xmlns:p14="http://schemas.microsoft.com/office/powerpoint/2010/main" val="319767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p:sp>
        <p:nvSpPr>
          <p:cNvPr id="9" name="Title 1">
            <a:extLst>
              <a:ext uri="{FF2B5EF4-FFF2-40B4-BE49-F238E27FC236}">
                <a16:creationId xmlns:a16="http://schemas.microsoft.com/office/drawing/2014/main" id="{59BD1DD5-CC89-4E26-99CC-8929C3A61DB9}"/>
              </a:ext>
            </a:extLst>
          </p:cNvPr>
          <p:cNvSpPr>
            <a:spLocks noGrp="1"/>
          </p:cNvSpPr>
          <p:nvPr>
            <p:ph type="title"/>
          </p:nvPr>
        </p:nvSpPr>
        <p:spPr>
          <a:xfrm>
            <a:off x="388883" y="136939"/>
            <a:ext cx="10964917" cy="851033"/>
          </a:xfrm>
        </p:spPr>
        <p:txBody>
          <a:bodyPr>
            <a:normAutofit/>
          </a:bodyPr>
          <a:lstStyle/>
          <a:p>
            <a:r>
              <a:rPr lang="en-IN" dirty="0">
                <a:solidFill>
                  <a:schemeClr val="accent2">
                    <a:lumMod val="75000"/>
                  </a:schemeClr>
                </a:solidFill>
              </a:rPr>
              <a:t>Ensemble ML Algorithms</a:t>
            </a:r>
          </a:p>
        </p:txBody>
      </p:sp>
      <p:sp>
        <p:nvSpPr>
          <p:cNvPr id="10" name="Content Placeholder 2">
            <a:extLst>
              <a:ext uri="{FF2B5EF4-FFF2-40B4-BE49-F238E27FC236}">
                <a16:creationId xmlns:a16="http://schemas.microsoft.com/office/drawing/2014/main" id="{DD803438-9B3B-49C3-A6F7-0E48E8E2896C}"/>
              </a:ext>
            </a:extLst>
          </p:cNvPr>
          <p:cNvSpPr>
            <a:spLocks noGrp="1"/>
          </p:cNvSpPr>
          <p:nvPr>
            <p:ph idx="1"/>
          </p:nvPr>
        </p:nvSpPr>
        <p:spPr>
          <a:xfrm>
            <a:off x="253353" y="1303283"/>
            <a:ext cx="11938645" cy="5213132"/>
          </a:xfrm>
        </p:spPr>
        <p:txBody>
          <a:bodyPr/>
          <a:lstStyle/>
          <a:p>
            <a:r>
              <a:rPr lang="en-IN" dirty="0"/>
              <a:t>Most real life systems that use ML use not one but several models</a:t>
            </a:r>
          </a:p>
          <a:p>
            <a:pPr lvl="2"/>
            <a:r>
              <a:rPr lang="en-IN" dirty="0"/>
              <a:t>Known to be true of industrial models for recommendation, search, ranking</a:t>
            </a:r>
          </a:p>
          <a:p>
            <a:pPr lvl="2"/>
            <a:r>
              <a:rPr lang="en-IN" b="1" dirty="0"/>
              <a:t>Ensemble</a:t>
            </a:r>
            <a:r>
              <a:rPr lang="en-IN" dirty="0"/>
              <a:t>: a collection of several ML models working cooperatively</a:t>
            </a:r>
          </a:p>
          <a:p>
            <a:r>
              <a:rPr lang="en-IN" dirty="0"/>
              <a:t>Ensembles have several advantages</a:t>
            </a:r>
          </a:p>
          <a:p>
            <a:pPr lvl="2"/>
            <a:r>
              <a:rPr lang="en-IN" dirty="0"/>
              <a:t>Reduce reliance on a single model which may fail at times</a:t>
            </a:r>
          </a:p>
          <a:p>
            <a:pPr lvl="2"/>
            <a:r>
              <a:rPr lang="en-IN" dirty="0"/>
              <a:t>Allow us to harness the strengths of a variety of models</a:t>
            </a:r>
          </a:p>
          <a:p>
            <a:pPr lvl="2"/>
            <a:r>
              <a:rPr lang="en-IN" dirty="0"/>
              <a:t>Offers users a smooth transition if ensemble needs modification (increase the modularity of system)</a:t>
            </a:r>
          </a:p>
          <a:p>
            <a:pPr lvl="3"/>
            <a:r>
              <a:rPr lang="en-IN" dirty="0"/>
              <a:t>E.g. if an outdated algorithm is removed from ensemble or a latest algorithm is added</a:t>
            </a:r>
          </a:p>
          <a:p>
            <a:pPr lvl="3"/>
            <a:r>
              <a:rPr lang="en-IN" dirty="0"/>
              <a:t>If a single model had been used, changing that model could disrupt user experience</a:t>
            </a:r>
          </a:p>
          <a:p>
            <a:pPr lvl="2"/>
            <a:r>
              <a:rPr lang="en-IN" dirty="0"/>
              <a:t>Can also be used to address </a:t>
            </a:r>
            <a:r>
              <a:rPr lang="en-IN" b="1" dirty="0"/>
              <a:t>bias-variance</a:t>
            </a:r>
            <a:r>
              <a:rPr lang="en-IN" dirty="0"/>
              <a:t> issues</a:t>
            </a:r>
          </a:p>
          <a:p>
            <a:pPr lvl="3"/>
            <a:r>
              <a:rPr lang="en-IN" dirty="0"/>
              <a:t>Some ensemble techniques can lower bias of weak models (make them more powerful)</a:t>
            </a:r>
          </a:p>
          <a:p>
            <a:pPr lvl="3"/>
            <a:r>
              <a:rPr lang="en-IN" dirty="0"/>
              <a:t>Other techniques can lower variance of models (make them stable and less jittery)</a:t>
            </a:r>
          </a:p>
        </p:txBody>
      </p:sp>
      <p:pic>
        <p:nvPicPr>
          <p:cNvPr id="5" name="Picture 4">
            <a:extLst>
              <a:ext uri="{FF2B5EF4-FFF2-40B4-BE49-F238E27FC236}">
                <a16:creationId xmlns:a16="http://schemas.microsoft.com/office/drawing/2014/main" id="{5AE182E4-A929-4904-BDE7-3AC983386755}"/>
              </a:ext>
            </a:extLst>
          </p:cNvPr>
          <p:cNvPicPr>
            <a:picLocks noChangeAspect="1"/>
          </p:cNvPicPr>
          <p:nvPr/>
        </p:nvPicPr>
        <p:blipFill>
          <a:blip r:embed="rId3"/>
          <a:stretch>
            <a:fillRect/>
          </a:stretch>
        </p:blipFill>
        <p:spPr>
          <a:xfrm>
            <a:off x="10858541" y="5729483"/>
            <a:ext cx="1010687" cy="965223"/>
          </a:xfrm>
          <a:prstGeom prst="rect">
            <a:avLst/>
          </a:prstGeom>
        </p:spPr>
      </p:pic>
      <p:sp>
        <p:nvSpPr>
          <p:cNvPr id="6" name="Speech Bubble: Rectangle 5">
            <a:extLst>
              <a:ext uri="{FF2B5EF4-FFF2-40B4-BE49-F238E27FC236}">
                <a16:creationId xmlns:a16="http://schemas.microsoft.com/office/drawing/2014/main" id="{FB485EA0-7D59-4E7C-95D6-4CF9092049C9}"/>
              </a:ext>
            </a:extLst>
          </p:cNvPr>
          <p:cNvSpPr/>
          <p:nvPr/>
        </p:nvSpPr>
        <p:spPr>
          <a:xfrm>
            <a:off x="8870732" y="5879114"/>
            <a:ext cx="1987810" cy="562805"/>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Will see bias-variance in detail later</a:t>
            </a:r>
          </a:p>
        </p:txBody>
      </p:sp>
    </p:spTree>
    <p:custDataLst>
      <p:tags r:id="rId1"/>
    </p:custDataLst>
    <p:extLst>
      <p:ext uri="{BB962C8B-B14F-4D97-AF65-F5344CB8AC3E}">
        <p14:creationId xmlns:p14="http://schemas.microsoft.com/office/powerpoint/2010/main" val="9415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p:sp>
        <p:nvSpPr>
          <p:cNvPr id="3" name="Title 1">
            <a:extLst>
              <a:ext uri="{FF2B5EF4-FFF2-40B4-BE49-F238E27FC236}">
                <a16:creationId xmlns:a16="http://schemas.microsoft.com/office/drawing/2014/main" id="{DC786BE9-3E08-49BD-94C8-B043D9B43F39}"/>
              </a:ext>
            </a:extLst>
          </p:cNvPr>
          <p:cNvSpPr>
            <a:spLocks noGrp="1"/>
          </p:cNvSpPr>
          <p:nvPr>
            <p:ph type="title"/>
          </p:nvPr>
        </p:nvSpPr>
        <p:spPr>
          <a:xfrm>
            <a:off x="338318" y="181159"/>
            <a:ext cx="11015482" cy="749749"/>
          </a:xfrm>
        </p:spPr>
        <p:txBody>
          <a:bodyPr>
            <a:normAutofit/>
          </a:bodyPr>
          <a:lstStyle/>
          <a:p>
            <a:r>
              <a:rPr lang="en-IN" dirty="0">
                <a:solidFill>
                  <a:schemeClr val="accent2">
                    <a:lumMod val="75000"/>
                  </a:schemeClr>
                </a:solidFill>
              </a:rPr>
              <a:t>Voting Ensemble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1339664-BE31-4FAA-8381-ECDFB4D9DB07}"/>
                  </a:ext>
                </a:extLst>
              </p:cNvPr>
              <p:cNvSpPr>
                <a:spLocks noGrp="1"/>
              </p:cNvSpPr>
              <p:nvPr>
                <p:ph idx="1"/>
              </p:nvPr>
            </p:nvSpPr>
            <p:spPr>
              <a:xfrm>
                <a:off x="253353" y="1111625"/>
                <a:ext cx="11938645" cy="1498012"/>
              </a:xfrm>
            </p:spPr>
            <p:txBody>
              <a:bodyPr/>
              <a:lstStyle/>
              <a:p>
                <a:r>
                  <a:rPr lang="en-IN" dirty="0"/>
                  <a:t>One of the simplest ensemble techniques – aka “learning with experts”</a:t>
                </a:r>
              </a:p>
              <a:p>
                <a:pPr lvl="2"/>
                <a:r>
                  <a:rPr lang="en-IN" dirty="0"/>
                  <a:t>Works even when training is not in our hands or if models not from a single </a:t>
                </a:r>
                <a14:m>
                  <m:oMath xmlns:m="http://schemas.openxmlformats.org/officeDocument/2006/math">
                    <m:r>
                      <a:rPr lang="en-IN" i="1">
                        <a:latin typeface="Cambria Math" panose="02040503050406030204" pitchFamily="18" charset="0"/>
                        <a:ea typeface="Cambria Math" panose="02040503050406030204" pitchFamily="18" charset="0"/>
                      </a:rPr>
                      <m:t>ℳ</m:t>
                    </m:r>
                    <m:r>
                      <a:rPr lang="en-US" b="0" i="0" smtClean="0">
                        <a:latin typeface="Cambria Math" panose="02040503050406030204" pitchFamily="18" charset="0"/>
                        <a:ea typeface="Cambria Math" panose="02040503050406030204" pitchFamily="18" charset="0"/>
                      </a:rPr>
                      <m:t> </m:t>
                    </m:r>
                  </m:oMath>
                </a14:m>
                <a:r>
                  <a:rPr lang="en-IN" dirty="0"/>
                  <a:t>(</a:t>
                </a:r>
                <a:r>
                  <a:rPr lang="en-IN" i="1" dirty="0"/>
                  <a:t>model class)</a:t>
                </a:r>
                <a:endParaRPr lang="en-IN" dirty="0"/>
              </a:p>
              <a:p>
                <a:pPr lvl="2"/>
                <a:r>
                  <a:rPr lang="en-IN" dirty="0"/>
                  <a:t>Suppose we have 5 sources to answer “Will it rain tomorrow?”</a:t>
                </a:r>
                <a:endParaRPr lang="en-US" dirty="0"/>
              </a:p>
              <a:p>
                <a:endParaRPr lang="en-IN" dirty="0"/>
              </a:p>
            </p:txBody>
          </p:sp>
        </mc:Choice>
        <mc:Fallback xmlns="">
          <p:sp>
            <p:nvSpPr>
              <p:cNvPr id="4" name="Content Placeholder 2">
                <a:extLst>
                  <a:ext uri="{FF2B5EF4-FFF2-40B4-BE49-F238E27FC236}">
                    <a16:creationId xmlns:a16="http://schemas.microsoft.com/office/drawing/2014/main" id="{91339664-BE31-4FAA-8381-ECDFB4D9DB07}"/>
                  </a:ext>
                </a:extLst>
              </p:cNvPr>
              <p:cNvSpPr>
                <a:spLocks noGrp="1" noRot="1" noChangeAspect="1" noMove="1" noResize="1" noEditPoints="1" noAdjustHandles="1" noChangeArrowheads="1" noChangeShapeType="1" noTextEdit="1"/>
              </p:cNvSpPr>
              <p:nvPr>
                <p:ph idx="1"/>
              </p:nvPr>
            </p:nvSpPr>
            <p:spPr>
              <a:xfrm>
                <a:off x="253353" y="1111625"/>
                <a:ext cx="11938645" cy="1498012"/>
              </a:xfrm>
              <a:blipFill>
                <a:blip r:embed="rId3"/>
                <a:stretch>
                  <a:fillRect l="-919" t="-6504"/>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9E0AD4F9-895A-47F7-9291-FC74B6FB11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7598" y="2790355"/>
            <a:ext cx="1055352" cy="504875"/>
          </a:xfrm>
          <a:prstGeom prst="rect">
            <a:avLst/>
          </a:prstGeom>
        </p:spPr>
      </p:pic>
      <p:pic>
        <p:nvPicPr>
          <p:cNvPr id="6" name="Picture 5">
            <a:extLst>
              <a:ext uri="{FF2B5EF4-FFF2-40B4-BE49-F238E27FC236}">
                <a16:creationId xmlns:a16="http://schemas.microsoft.com/office/drawing/2014/main" id="{86A2946D-D374-4064-8CF7-4DF8CCC457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2142" y="2790355"/>
            <a:ext cx="1767062" cy="504875"/>
          </a:xfrm>
          <a:prstGeom prst="rect">
            <a:avLst/>
          </a:prstGeom>
        </p:spPr>
      </p:pic>
      <p:pic>
        <p:nvPicPr>
          <p:cNvPr id="7" name="Picture 6">
            <a:extLst>
              <a:ext uri="{FF2B5EF4-FFF2-40B4-BE49-F238E27FC236}">
                <a16:creationId xmlns:a16="http://schemas.microsoft.com/office/drawing/2014/main" id="{FA813876-4D93-44A9-9565-796A65DA653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8396" y="2610213"/>
            <a:ext cx="1066457" cy="865158"/>
          </a:xfrm>
          <a:prstGeom prst="rect">
            <a:avLst/>
          </a:prstGeom>
        </p:spPr>
      </p:pic>
      <p:pic>
        <p:nvPicPr>
          <p:cNvPr id="8" name="Picture 7">
            <a:extLst>
              <a:ext uri="{FF2B5EF4-FFF2-40B4-BE49-F238E27FC236}">
                <a16:creationId xmlns:a16="http://schemas.microsoft.com/office/drawing/2014/main" id="{AB42C03C-9B3A-4741-A121-5DDB82A3F94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44045" y="2609637"/>
            <a:ext cx="1134906" cy="866311"/>
          </a:xfrm>
          <a:prstGeom prst="rect">
            <a:avLst/>
          </a:prstGeom>
        </p:spPr>
      </p:pic>
      <p:sp>
        <p:nvSpPr>
          <p:cNvPr id="9" name="Cloud 8">
            <a:extLst>
              <a:ext uri="{FF2B5EF4-FFF2-40B4-BE49-F238E27FC236}">
                <a16:creationId xmlns:a16="http://schemas.microsoft.com/office/drawing/2014/main" id="{0377A4E5-A3B1-494A-8D26-9D6EBE62AAA3}"/>
              </a:ext>
            </a:extLst>
          </p:cNvPr>
          <p:cNvSpPr/>
          <p:nvPr/>
        </p:nvSpPr>
        <p:spPr>
          <a:xfrm>
            <a:off x="9995759" y="2609637"/>
            <a:ext cx="1857923" cy="865734"/>
          </a:xfrm>
          <a:prstGeom prst="cloud">
            <a:avLst/>
          </a:prstGeom>
          <a:gradFill flip="none" rotWithShape="1">
            <a:gsLst>
              <a:gs pos="0">
                <a:schemeClr val="accent1">
                  <a:lumMod val="5000"/>
                  <a:lumOff val="95000"/>
                </a:schemeClr>
              </a:gs>
              <a:gs pos="100000">
                <a:schemeClr val="bg1">
                  <a:lumMod val="65000"/>
                </a:schemeClr>
              </a:gs>
            </a:gsLst>
            <a:path path="rect">
              <a:fillToRect l="100000" t="100000"/>
            </a:path>
            <a:tileRect r="-100000" b="-100000"/>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7A8F9D8-B011-4348-A932-B6D013AEFC83}"/>
              </a:ext>
            </a:extLst>
          </p:cNvPr>
          <p:cNvSpPr txBox="1"/>
          <p:nvPr/>
        </p:nvSpPr>
        <p:spPr>
          <a:xfrm>
            <a:off x="10586414" y="3588308"/>
            <a:ext cx="676611" cy="3046988"/>
          </a:xfrm>
          <a:prstGeom prst="rect">
            <a:avLst/>
          </a:prstGeom>
          <a:noFill/>
        </p:spPr>
        <p:txBody>
          <a:bodyPr wrap="square" rtlCol="0">
            <a:spAutoFit/>
          </a:bodyPr>
          <a:lstStyle/>
          <a:p>
            <a:pPr algn="ctr"/>
            <a:r>
              <a:rPr lang="en-IN" sz="3200" dirty="0">
                <a:latin typeface="+mj-lt"/>
              </a:rPr>
              <a:t>Y</a:t>
            </a:r>
          </a:p>
          <a:p>
            <a:pPr algn="ctr"/>
            <a:r>
              <a:rPr lang="en-IN" sz="3200" dirty="0">
                <a:latin typeface="+mj-lt"/>
              </a:rPr>
              <a:t>N</a:t>
            </a:r>
          </a:p>
          <a:p>
            <a:pPr algn="ctr"/>
            <a:r>
              <a:rPr lang="en-IN" sz="3200" dirty="0">
                <a:latin typeface="+mj-lt"/>
              </a:rPr>
              <a:t>Y</a:t>
            </a:r>
          </a:p>
          <a:p>
            <a:pPr algn="ctr"/>
            <a:r>
              <a:rPr lang="en-IN" sz="3200" dirty="0">
                <a:latin typeface="+mj-lt"/>
              </a:rPr>
              <a:t>Y</a:t>
            </a:r>
          </a:p>
          <a:p>
            <a:pPr algn="ctr"/>
            <a:r>
              <a:rPr lang="en-IN" sz="3200" dirty="0">
                <a:latin typeface="+mj-lt"/>
              </a:rPr>
              <a:t>Y</a:t>
            </a:r>
          </a:p>
          <a:p>
            <a:pPr algn="ctr"/>
            <a:r>
              <a:rPr lang="en-IN" sz="3200" dirty="0">
                <a:latin typeface="+mj-lt"/>
              </a:rPr>
              <a:t>N</a:t>
            </a:r>
            <a:endParaRPr lang="en-US" sz="3200" dirty="0">
              <a:latin typeface="+mj-lt"/>
            </a:endParaRPr>
          </a:p>
        </p:txBody>
      </p:sp>
      <p:sp>
        <p:nvSpPr>
          <p:cNvPr id="11" name="TextBox 10">
            <a:extLst>
              <a:ext uri="{FF2B5EF4-FFF2-40B4-BE49-F238E27FC236}">
                <a16:creationId xmlns:a16="http://schemas.microsoft.com/office/drawing/2014/main" id="{FCAC35FB-84C1-4159-AC8B-D23564C4595A}"/>
              </a:ext>
            </a:extLst>
          </p:cNvPr>
          <p:cNvSpPr txBox="1"/>
          <p:nvPr/>
        </p:nvSpPr>
        <p:spPr>
          <a:xfrm>
            <a:off x="7273192" y="3588308"/>
            <a:ext cx="676611" cy="3046988"/>
          </a:xfrm>
          <a:prstGeom prst="rect">
            <a:avLst/>
          </a:prstGeom>
          <a:noFill/>
        </p:spPr>
        <p:txBody>
          <a:bodyPr wrap="square" rtlCol="0">
            <a:spAutoFit/>
          </a:bodyPr>
          <a:lstStyle/>
          <a:p>
            <a:pPr algn="ctr"/>
            <a:r>
              <a:rPr lang="en-IN" sz="3200" dirty="0">
                <a:solidFill>
                  <a:srgbClr val="00B050"/>
                </a:solidFill>
                <a:latin typeface="+mj-lt"/>
              </a:rPr>
              <a:t>Y</a:t>
            </a:r>
          </a:p>
          <a:p>
            <a:pPr algn="ctr"/>
            <a:r>
              <a:rPr lang="en-IN" sz="3200" dirty="0">
                <a:solidFill>
                  <a:srgbClr val="00B050"/>
                </a:solidFill>
                <a:latin typeface="+mj-lt"/>
              </a:rPr>
              <a:t>N</a:t>
            </a:r>
          </a:p>
          <a:p>
            <a:pPr algn="ctr"/>
            <a:r>
              <a:rPr lang="en-IN" sz="3200" dirty="0">
                <a:solidFill>
                  <a:srgbClr val="00B050"/>
                </a:solidFill>
                <a:latin typeface="+mj-lt"/>
              </a:rPr>
              <a:t>Y</a:t>
            </a:r>
          </a:p>
          <a:p>
            <a:pPr algn="ctr"/>
            <a:r>
              <a:rPr lang="en-IN" sz="3200" dirty="0">
                <a:solidFill>
                  <a:srgbClr val="FF0000"/>
                </a:solidFill>
                <a:latin typeface="+mj-lt"/>
              </a:rPr>
              <a:t>N</a:t>
            </a:r>
          </a:p>
          <a:p>
            <a:pPr algn="ctr"/>
            <a:r>
              <a:rPr lang="en-IN" sz="3200" dirty="0">
                <a:solidFill>
                  <a:srgbClr val="00B050"/>
                </a:solidFill>
                <a:latin typeface="+mj-lt"/>
              </a:rPr>
              <a:t>Y</a:t>
            </a:r>
          </a:p>
          <a:p>
            <a:pPr algn="ctr"/>
            <a:r>
              <a:rPr lang="en-IN" sz="3200" dirty="0">
                <a:solidFill>
                  <a:srgbClr val="FF0000"/>
                </a:solidFill>
                <a:latin typeface="+mj-lt"/>
              </a:rPr>
              <a:t>Y</a:t>
            </a:r>
            <a:endParaRPr lang="en-US" sz="3200" dirty="0">
              <a:solidFill>
                <a:srgbClr val="FF0000"/>
              </a:solidFill>
              <a:latin typeface="+mj-lt"/>
            </a:endParaRPr>
          </a:p>
        </p:txBody>
      </p:sp>
      <p:sp>
        <p:nvSpPr>
          <p:cNvPr id="13" name="TextBox 12">
            <a:extLst>
              <a:ext uri="{FF2B5EF4-FFF2-40B4-BE49-F238E27FC236}">
                <a16:creationId xmlns:a16="http://schemas.microsoft.com/office/drawing/2014/main" id="{555C258A-14F6-4430-9EB0-F098FA2A945F}"/>
              </a:ext>
            </a:extLst>
          </p:cNvPr>
          <p:cNvSpPr txBox="1"/>
          <p:nvPr/>
        </p:nvSpPr>
        <p:spPr>
          <a:xfrm>
            <a:off x="5893318" y="3588308"/>
            <a:ext cx="676611" cy="3046988"/>
          </a:xfrm>
          <a:prstGeom prst="rect">
            <a:avLst/>
          </a:prstGeom>
          <a:noFill/>
        </p:spPr>
        <p:txBody>
          <a:bodyPr wrap="square" rtlCol="0">
            <a:spAutoFit/>
          </a:bodyPr>
          <a:lstStyle/>
          <a:p>
            <a:pPr algn="ctr"/>
            <a:r>
              <a:rPr lang="en-IN" sz="3200" dirty="0">
                <a:solidFill>
                  <a:srgbClr val="FF0000"/>
                </a:solidFill>
                <a:latin typeface="+mj-lt"/>
              </a:rPr>
              <a:t>N</a:t>
            </a:r>
          </a:p>
          <a:p>
            <a:pPr algn="ctr"/>
            <a:r>
              <a:rPr lang="en-IN" sz="3200" dirty="0">
                <a:solidFill>
                  <a:srgbClr val="00B050"/>
                </a:solidFill>
                <a:latin typeface="+mj-lt"/>
              </a:rPr>
              <a:t>N</a:t>
            </a:r>
          </a:p>
          <a:p>
            <a:pPr algn="ctr"/>
            <a:r>
              <a:rPr lang="en-IN" sz="3200" dirty="0">
                <a:solidFill>
                  <a:srgbClr val="FF0000"/>
                </a:solidFill>
                <a:latin typeface="+mj-lt"/>
              </a:rPr>
              <a:t>N</a:t>
            </a:r>
          </a:p>
          <a:p>
            <a:pPr algn="ctr"/>
            <a:r>
              <a:rPr lang="en-IN" sz="3200" dirty="0">
                <a:solidFill>
                  <a:srgbClr val="00B050"/>
                </a:solidFill>
                <a:latin typeface="+mj-lt"/>
              </a:rPr>
              <a:t>Y</a:t>
            </a:r>
          </a:p>
          <a:p>
            <a:pPr algn="ctr"/>
            <a:r>
              <a:rPr lang="en-IN" sz="3200" dirty="0">
                <a:solidFill>
                  <a:srgbClr val="00B050"/>
                </a:solidFill>
                <a:latin typeface="+mj-lt"/>
              </a:rPr>
              <a:t>Y</a:t>
            </a:r>
          </a:p>
          <a:p>
            <a:pPr algn="ctr"/>
            <a:r>
              <a:rPr lang="en-IN" sz="3200" dirty="0">
                <a:solidFill>
                  <a:srgbClr val="00B050"/>
                </a:solidFill>
                <a:latin typeface="+mj-lt"/>
              </a:rPr>
              <a:t>N</a:t>
            </a:r>
            <a:endParaRPr lang="en-US" sz="3200" dirty="0">
              <a:solidFill>
                <a:srgbClr val="00B050"/>
              </a:solidFill>
              <a:latin typeface="+mj-lt"/>
            </a:endParaRPr>
          </a:p>
        </p:txBody>
      </p:sp>
      <p:sp>
        <p:nvSpPr>
          <p:cNvPr id="14" name="TextBox 13">
            <a:extLst>
              <a:ext uri="{FF2B5EF4-FFF2-40B4-BE49-F238E27FC236}">
                <a16:creationId xmlns:a16="http://schemas.microsoft.com/office/drawing/2014/main" id="{70DA9A87-EB1F-4210-9C88-45D8645F4470}"/>
              </a:ext>
            </a:extLst>
          </p:cNvPr>
          <p:cNvSpPr txBox="1"/>
          <p:nvPr/>
        </p:nvSpPr>
        <p:spPr>
          <a:xfrm>
            <a:off x="4196387" y="3588308"/>
            <a:ext cx="676611" cy="3046988"/>
          </a:xfrm>
          <a:prstGeom prst="rect">
            <a:avLst/>
          </a:prstGeom>
          <a:noFill/>
        </p:spPr>
        <p:txBody>
          <a:bodyPr wrap="square" rtlCol="0">
            <a:spAutoFit/>
          </a:bodyPr>
          <a:lstStyle/>
          <a:p>
            <a:pPr algn="ctr"/>
            <a:r>
              <a:rPr lang="en-IN" sz="3200" dirty="0">
                <a:solidFill>
                  <a:srgbClr val="00B050"/>
                </a:solidFill>
                <a:latin typeface="+mj-lt"/>
              </a:rPr>
              <a:t>Y</a:t>
            </a:r>
          </a:p>
          <a:p>
            <a:pPr algn="ctr"/>
            <a:r>
              <a:rPr lang="en-IN" sz="3200" dirty="0">
                <a:solidFill>
                  <a:srgbClr val="FF0000"/>
                </a:solidFill>
                <a:latin typeface="+mj-lt"/>
              </a:rPr>
              <a:t>Y</a:t>
            </a:r>
          </a:p>
          <a:p>
            <a:pPr algn="ctr"/>
            <a:r>
              <a:rPr lang="en-IN" sz="3200" dirty="0">
                <a:solidFill>
                  <a:srgbClr val="00B050"/>
                </a:solidFill>
                <a:latin typeface="+mj-lt"/>
              </a:rPr>
              <a:t>Y</a:t>
            </a:r>
          </a:p>
          <a:p>
            <a:pPr algn="ctr"/>
            <a:r>
              <a:rPr lang="en-IN" sz="3200" dirty="0">
                <a:solidFill>
                  <a:srgbClr val="00B050"/>
                </a:solidFill>
                <a:latin typeface="+mj-lt"/>
              </a:rPr>
              <a:t>Y</a:t>
            </a:r>
          </a:p>
          <a:p>
            <a:pPr algn="ctr"/>
            <a:r>
              <a:rPr lang="en-IN" sz="3200" dirty="0">
                <a:solidFill>
                  <a:srgbClr val="FF0000"/>
                </a:solidFill>
                <a:latin typeface="+mj-lt"/>
              </a:rPr>
              <a:t>N</a:t>
            </a:r>
          </a:p>
          <a:p>
            <a:pPr algn="ctr"/>
            <a:r>
              <a:rPr lang="en-IN" sz="3200" dirty="0">
                <a:solidFill>
                  <a:srgbClr val="00B050"/>
                </a:solidFill>
                <a:latin typeface="+mj-lt"/>
              </a:rPr>
              <a:t>N</a:t>
            </a:r>
            <a:endParaRPr lang="en-US" sz="3200" dirty="0">
              <a:solidFill>
                <a:srgbClr val="00B050"/>
              </a:solidFill>
              <a:latin typeface="+mj-lt"/>
            </a:endParaRPr>
          </a:p>
        </p:txBody>
      </p:sp>
      <p:sp>
        <p:nvSpPr>
          <p:cNvPr id="15" name="TextBox 14">
            <a:extLst>
              <a:ext uri="{FF2B5EF4-FFF2-40B4-BE49-F238E27FC236}">
                <a16:creationId xmlns:a16="http://schemas.microsoft.com/office/drawing/2014/main" id="{880F1CE2-B47C-492E-88CA-8E1F66666E72}"/>
              </a:ext>
            </a:extLst>
          </p:cNvPr>
          <p:cNvSpPr txBox="1"/>
          <p:nvPr/>
        </p:nvSpPr>
        <p:spPr>
          <a:xfrm>
            <a:off x="2506968" y="3588308"/>
            <a:ext cx="676611" cy="3046988"/>
          </a:xfrm>
          <a:prstGeom prst="rect">
            <a:avLst/>
          </a:prstGeom>
          <a:noFill/>
        </p:spPr>
        <p:txBody>
          <a:bodyPr wrap="square" rtlCol="0">
            <a:spAutoFit/>
          </a:bodyPr>
          <a:lstStyle/>
          <a:p>
            <a:pPr algn="ctr"/>
            <a:r>
              <a:rPr lang="en-IN" sz="3200" dirty="0">
                <a:solidFill>
                  <a:srgbClr val="FF0000"/>
                </a:solidFill>
                <a:latin typeface="+mj-lt"/>
              </a:rPr>
              <a:t>N</a:t>
            </a:r>
          </a:p>
          <a:p>
            <a:pPr algn="ctr"/>
            <a:r>
              <a:rPr lang="en-IN" sz="3200" dirty="0">
                <a:solidFill>
                  <a:srgbClr val="00B050"/>
                </a:solidFill>
                <a:latin typeface="+mj-lt"/>
              </a:rPr>
              <a:t>N</a:t>
            </a:r>
          </a:p>
          <a:p>
            <a:pPr algn="ctr"/>
            <a:r>
              <a:rPr lang="en-IN" sz="3200" dirty="0">
                <a:solidFill>
                  <a:srgbClr val="00B050"/>
                </a:solidFill>
                <a:latin typeface="+mj-lt"/>
              </a:rPr>
              <a:t>Y</a:t>
            </a:r>
          </a:p>
          <a:p>
            <a:pPr algn="ctr"/>
            <a:r>
              <a:rPr lang="en-IN" sz="3200" dirty="0">
                <a:solidFill>
                  <a:srgbClr val="FF0000"/>
                </a:solidFill>
                <a:latin typeface="+mj-lt"/>
              </a:rPr>
              <a:t>N</a:t>
            </a:r>
          </a:p>
          <a:p>
            <a:pPr algn="ctr"/>
            <a:r>
              <a:rPr lang="en-IN" sz="3200" dirty="0">
                <a:solidFill>
                  <a:srgbClr val="00B050"/>
                </a:solidFill>
                <a:latin typeface="+mj-lt"/>
              </a:rPr>
              <a:t>Y</a:t>
            </a:r>
          </a:p>
          <a:p>
            <a:pPr algn="ctr"/>
            <a:r>
              <a:rPr lang="en-IN" sz="3200" dirty="0">
                <a:solidFill>
                  <a:srgbClr val="FF0000"/>
                </a:solidFill>
                <a:latin typeface="+mj-lt"/>
              </a:rPr>
              <a:t>Y</a:t>
            </a:r>
            <a:endParaRPr lang="en-US" sz="3200" dirty="0">
              <a:solidFill>
                <a:srgbClr val="FF0000"/>
              </a:solidFill>
              <a:latin typeface="+mj-lt"/>
            </a:endParaRPr>
          </a:p>
        </p:txBody>
      </p:sp>
      <p:pic>
        <p:nvPicPr>
          <p:cNvPr id="16" name="Picture 15">
            <a:extLst>
              <a:ext uri="{FF2B5EF4-FFF2-40B4-BE49-F238E27FC236}">
                <a16:creationId xmlns:a16="http://schemas.microsoft.com/office/drawing/2014/main" id="{08DC3877-5AE4-4F96-A829-196E7A641DB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10078"/>
          <a:stretch/>
        </p:blipFill>
        <p:spPr>
          <a:xfrm>
            <a:off x="8458143" y="2490040"/>
            <a:ext cx="893344" cy="1104928"/>
          </a:xfrm>
          <a:prstGeom prst="rect">
            <a:avLst/>
          </a:prstGeom>
        </p:spPr>
      </p:pic>
      <p:sp>
        <p:nvSpPr>
          <p:cNvPr id="17" name="TextBox 16">
            <a:extLst>
              <a:ext uri="{FF2B5EF4-FFF2-40B4-BE49-F238E27FC236}">
                <a16:creationId xmlns:a16="http://schemas.microsoft.com/office/drawing/2014/main" id="{F78969B8-11F7-4D8A-B290-F29C2DE7F835}"/>
              </a:ext>
            </a:extLst>
          </p:cNvPr>
          <p:cNvSpPr txBox="1"/>
          <p:nvPr/>
        </p:nvSpPr>
        <p:spPr>
          <a:xfrm>
            <a:off x="8566509" y="3588308"/>
            <a:ext cx="676611" cy="3046988"/>
          </a:xfrm>
          <a:prstGeom prst="rect">
            <a:avLst/>
          </a:prstGeom>
          <a:noFill/>
        </p:spPr>
        <p:txBody>
          <a:bodyPr wrap="square" rtlCol="0">
            <a:spAutoFit/>
          </a:bodyPr>
          <a:lstStyle/>
          <a:p>
            <a:pPr algn="ctr"/>
            <a:r>
              <a:rPr lang="en-IN" sz="3200" dirty="0">
                <a:solidFill>
                  <a:srgbClr val="00B050"/>
                </a:solidFill>
                <a:latin typeface="+mj-lt"/>
              </a:rPr>
              <a:t>Y</a:t>
            </a:r>
          </a:p>
          <a:p>
            <a:pPr algn="ctr"/>
            <a:r>
              <a:rPr lang="en-IN" sz="3200" dirty="0">
                <a:solidFill>
                  <a:srgbClr val="FF0000"/>
                </a:solidFill>
                <a:latin typeface="+mj-lt"/>
              </a:rPr>
              <a:t>Y</a:t>
            </a:r>
          </a:p>
          <a:p>
            <a:pPr algn="ctr"/>
            <a:r>
              <a:rPr lang="en-IN" sz="3200" dirty="0">
                <a:solidFill>
                  <a:srgbClr val="00B050"/>
                </a:solidFill>
                <a:latin typeface="+mj-lt"/>
              </a:rPr>
              <a:t>Y</a:t>
            </a:r>
          </a:p>
          <a:p>
            <a:pPr algn="ctr"/>
            <a:r>
              <a:rPr lang="en-IN" sz="3200" dirty="0">
                <a:solidFill>
                  <a:srgbClr val="00B050"/>
                </a:solidFill>
                <a:latin typeface="+mj-lt"/>
              </a:rPr>
              <a:t>Y</a:t>
            </a:r>
          </a:p>
          <a:p>
            <a:pPr algn="ctr"/>
            <a:r>
              <a:rPr lang="en-IN" sz="3200" dirty="0">
                <a:solidFill>
                  <a:srgbClr val="FF0000"/>
                </a:solidFill>
                <a:latin typeface="+mj-lt"/>
              </a:rPr>
              <a:t>N</a:t>
            </a:r>
          </a:p>
          <a:p>
            <a:pPr algn="ctr"/>
            <a:r>
              <a:rPr lang="en-IN" sz="3200" dirty="0">
                <a:solidFill>
                  <a:srgbClr val="00B050"/>
                </a:solidFill>
                <a:latin typeface="+mj-lt"/>
              </a:rPr>
              <a:t>N</a:t>
            </a:r>
            <a:endParaRPr lang="en-US" sz="3200" dirty="0">
              <a:solidFill>
                <a:srgbClr val="00B050"/>
              </a:solidFill>
              <a:latin typeface="+mj-lt"/>
            </a:endParaRPr>
          </a:p>
        </p:txBody>
      </p:sp>
      <p:sp>
        <p:nvSpPr>
          <p:cNvPr id="18" name="Rectangle 17">
            <a:extLst>
              <a:ext uri="{FF2B5EF4-FFF2-40B4-BE49-F238E27FC236}">
                <a16:creationId xmlns:a16="http://schemas.microsoft.com/office/drawing/2014/main" id="{A0EAFEB2-60FC-4281-B68F-509884D0AF7C}"/>
              </a:ext>
            </a:extLst>
          </p:cNvPr>
          <p:cNvSpPr/>
          <p:nvPr/>
        </p:nvSpPr>
        <p:spPr>
          <a:xfrm>
            <a:off x="2317598" y="3588308"/>
            <a:ext cx="1129098" cy="30469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9118C7B-EE89-400F-AC54-2E01918278A0}"/>
              </a:ext>
            </a:extLst>
          </p:cNvPr>
          <p:cNvSpPr/>
          <p:nvPr/>
        </p:nvSpPr>
        <p:spPr>
          <a:xfrm>
            <a:off x="2051898" y="3594968"/>
            <a:ext cx="9801783" cy="52373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E0F3887-7A9F-4FDE-AEA6-CF33A011133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8415" y="300756"/>
            <a:ext cx="1725267" cy="1725267"/>
          </a:xfrm>
          <a:prstGeom prst="rect">
            <a:avLst/>
          </a:prstGeom>
        </p:spPr>
      </p:pic>
      <p:sp>
        <p:nvSpPr>
          <p:cNvPr id="21" name="Rectangular Callout 20">
            <a:extLst>
              <a:ext uri="{FF2B5EF4-FFF2-40B4-BE49-F238E27FC236}">
                <a16:creationId xmlns:a16="http://schemas.microsoft.com/office/drawing/2014/main" id="{1A36077E-4476-412A-ABFD-01E928380BF6}"/>
              </a:ext>
            </a:extLst>
          </p:cNvPr>
          <p:cNvSpPr/>
          <p:nvPr/>
        </p:nvSpPr>
        <p:spPr>
          <a:xfrm>
            <a:off x="1767156" y="223569"/>
            <a:ext cx="8525812" cy="1201828"/>
          </a:xfrm>
          <a:prstGeom prst="wedgeRectCallout">
            <a:avLst>
              <a:gd name="adj1" fmla="val 56985"/>
              <a:gd name="adj2" fmla="val 5234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No individual news network gets more than 66% correct predictions but if we take a majority vote, we are 100% correct all the time. The same trick is also popularly used in psephology (“poll of polls”)</a:t>
            </a:r>
          </a:p>
        </p:txBody>
      </p:sp>
      <p:grpSp>
        <p:nvGrpSpPr>
          <p:cNvPr id="22" name="Group 21">
            <a:extLst>
              <a:ext uri="{FF2B5EF4-FFF2-40B4-BE49-F238E27FC236}">
                <a16:creationId xmlns:a16="http://schemas.microsoft.com/office/drawing/2014/main" id="{4C7B8A81-22B4-4053-BAF2-6EA6BAA2753C}"/>
              </a:ext>
            </a:extLst>
          </p:cNvPr>
          <p:cNvGrpSpPr/>
          <p:nvPr/>
        </p:nvGrpSpPr>
        <p:grpSpPr>
          <a:xfrm>
            <a:off x="253352" y="2609637"/>
            <a:ext cx="1647367" cy="2144343"/>
            <a:chOff x="253352" y="2609637"/>
            <a:chExt cx="1647367" cy="2144343"/>
          </a:xfrm>
        </p:grpSpPr>
        <p:sp>
          <p:nvSpPr>
            <p:cNvPr id="23" name="TextBox 22">
              <a:extLst>
                <a:ext uri="{FF2B5EF4-FFF2-40B4-BE49-F238E27FC236}">
                  <a16:creationId xmlns:a16="http://schemas.microsoft.com/office/drawing/2014/main" id="{7540B3F9-F4E6-4AF3-93E3-5AE542415F54}"/>
                </a:ext>
              </a:extLst>
            </p:cNvPr>
            <p:cNvSpPr txBox="1"/>
            <p:nvPr/>
          </p:nvSpPr>
          <p:spPr>
            <a:xfrm>
              <a:off x="253352" y="2609637"/>
              <a:ext cx="493159" cy="584775"/>
            </a:xfrm>
            <a:prstGeom prst="rect">
              <a:avLst/>
            </a:prstGeom>
            <a:noFill/>
          </p:spPr>
          <p:txBody>
            <a:bodyPr wrap="square" rtlCol="0">
              <a:spAutoFit/>
            </a:bodyPr>
            <a:lstStyle/>
            <a:p>
              <a:pPr algn="ctr"/>
              <a:r>
                <a:rPr lang="en-IN" sz="3200" dirty="0">
                  <a:solidFill>
                    <a:srgbClr val="00B050"/>
                  </a:solidFill>
                  <a:latin typeface="+mj-lt"/>
                </a:rPr>
                <a:t>P</a:t>
              </a:r>
            </a:p>
          </p:txBody>
        </p:sp>
        <p:sp>
          <p:nvSpPr>
            <p:cNvPr id="24" name="TextBox 23">
              <a:extLst>
                <a:ext uri="{FF2B5EF4-FFF2-40B4-BE49-F238E27FC236}">
                  <a16:creationId xmlns:a16="http://schemas.microsoft.com/office/drawing/2014/main" id="{59A0F5C8-FB31-4FB6-9F94-9D4E30B4869D}"/>
                </a:ext>
              </a:extLst>
            </p:cNvPr>
            <p:cNvSpPr txBox="1"/>
            <p:nvPr/>
          </p:nvSpPr>
          <p:spPr>
            <a:xfrm>
              <a:off x="253352" y="3588308"/>
              <a:ext cx="493159" cy="584775"/>
            </a:xfrm>
            <a:prstGeom prst="rect">
              <a:avLst/>
            </a:prstGeom>
            <a:noFill/>
          </p:spPr>
          <p:txBody>
            <a:bodyPr wrap="square" rtlCol="0">
              <a:spAutoFit/>
            </a:bodyPr>
            <a:lstStyle/>
            <a:p>
              <a:pPr algn="ctr"/>
              <a:r>
                <a:rPr lang="en-IN" sz="3200" dirty="0">
                  <a:solidFill>
                    <a:srgbClr val="FF0000"/>
                  </a:solidFill>
                  <a:latin typeface="+mj-lt"/>
                </a:rPr>
                <a:t>Q</a:t>
              </a:r>
            </a:p>
          </p:txBody>
        </p:sp>
        <p:sp>
          <p:nvSpPr>
            <p:cNvPr id="25" name="TextBox 24">
              <a:extLst>
                <a:ext uri="{FF2B5EF4-FFF2-40B4-BE49-F238E27FC236}">
                  <a16:creationId xmlns:a16="http://schemas.microsoft.com/office/drawing/2014/main" id="{744CAB5D-3825-47D4-BBC0-2D6C3418CBEE}"/>
                </a:ext>
              </a:extLst>
            </p:cNvPr>
            <p:cNvSpPr txBox="1"/>
            <p:nvPr/>
          </p:nvSpPr>
          <p:spPr>
            <a:xfrm>
              <a:off x="253352" y="3068194"/>
              <a:ext cx="1647367" cy="646331"/>
            </a:xfrm>
            <a:prstGeom prst="rect">
              <a:avLst/>
            </a:prstGeom>
            <a:noFill/>
          </p:spPr>
          <p:txBody>
            <a:bodyPr wrap="square" rtlCol="0">
              <a:spAutoFit/>
            </a:bodyPr>
            <a:lstStyle/>
            <a:p>
              <a:r>
                <a:rPr lang="en-IN" dirty="0">
                  <a:latin typeface="+mj-lt"/>
                </a:rPr>
                <a:t>Correct prediction</a:t>
              </a:r>
            </a:p>
          </p:txBody>
        </p:sp>
        <p:sp>
          <p:nvSpPr>
            <p:cNvPr id="26" name="TextBox 25">
              <a:extLst>
                <a:ext uri="{FF2B5EF4-FFF2-40B4-BE49-F238E27FC236}">
                  <a16:creationId xmlns:a16="http://schemas.microsoft.com/office/drawing/2014/main" id="{291F7F08-06E9-4AE7-B392-B02A2734A90F}"/>
                </a:ext>
              </a:extLst>
            </p:cNvPr>
            <p:cNvSpPr txBox="1"/>
            <p:nvPr/>
          </p:nvSpPr>
          <p:spPr>
            <a:xfrm>
              <a:off x="253352" y="4107649"/>
              <a:ext cx="1647367" cy="646331"/>
            </a:xfrm>
            <a:prstGeom prst="rect">
              <a:avLst/>
            </a:prstGeom>
            <a:noFill/>
          </p:spPr>
          <p:txBody>
            <a:bodyPr wrap="square" rtlCol="0">
              <a:spAutoFit/>
            </a:bodyPr>
            <a:lstStyle/>
            <a:p>
              <a:r>
                <a:rPr lang="en-IN" dirty="0">
                  <a:latin typeface="+mj-lt"/>
                </a:rPr>
                <a:t>Incorrect prediction</a:t>
              </a:r>
            </a:p>
          </p:txBody>
        </p:sp>
      </p:grpSp>
      <p:sp>
        <p:nvSpPr>
          <p:cNvPr id="27" name="TextBox 26">
            <a:extLst>
              <a:ext uri="{FF2B5EF4-FFF2-40B4-BE49-F238E27FC236}">
                <a16:creationId xmlns:a16="http://schemas.microsoft.com/office/drawing/2014/main" id="{A3CFB211-5059-4086-A6A5-EFA0AD03B9D2}"/>
              </a:ext>
            </a:extLst>
          </p:cNvPr>
          <p:cNvSpPr txBox="1"/>
          <p:nvPr/>
        </p:nvSpPr>
        <p:spPr>
          <a:xfrm>
            <a:off x="10067165" y="2806377"/>
            <a:ext cx="1647367" cy="461665"/>
          </a:xfrm>
          <a:prstGeom prst="rect">
            <a:avLst/>
          </a:prstGeom>
          <a:noFill/>
        </p:spPr>
        <p:txBody>
          <a:bodyPr wrap="square" rtlCol="0">
            <a:spAutoFit/>
          </a:bodyPr>
          <a:lstStyle/>
          <a:p>
            <a:pPr algn="ctr"/>
            <a:r>
              <a:rPr lang="en-IN" sz="2400" b="1" dirty="0">
                <a:solidFill>
                  <a:schemeClr val="accent5">
                    <a:lumMod val="75000"/>
                  </a:schemeClr>
                </a:solidFill>
              </a:rPr>
              <a:t>Gold Truth</a:t>
            </a:r>
          </a:p>
        </p:txBody>
      </p:sp>
      <p:sp>
        <p:nvSpPr>
          <p:cNvPr id="28" name="Rectangle 27">
            <a:extLst>
              <a:ext uri="{FF2B5EF4-FFF2-40B4-BE49-F238E27FC236}">
                <a16:creationId xmlns:a16="http://schemas.microsoft.com/office/drawing/2014/main" id="{2F9B9068-9606-4B07-BD5B-EC16C6442328}"/>
              </a:ext>
            </a:extLst>
          </p:cNvPr>
          <p:cNvSpPr/>
          <p:nvPr/>
        </p:nvSpPr>
        <p:spPr>
          <a:xfrm>
            <a:off x="1856492" y="631709"/>
            <a:ext cx="8345746" cy="738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239032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up)">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up)">
                                      <p:cBhvr>
                                        <p:cTn id="53" dur="500"/>
                                        <p:tgtEl>
                                          <p:spTgt spid="15"/>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up)">
                                      <p:cBhvr>
                                        <p:cTn id="57" dur="500"/>
                                        <p:tgtEl>
                                          <p:spTgt spid="14"/>
                                        </p:tgtEl>
                                      </p:cBhvr>
                                    </p:animEffect>
                                  </p:childTnLst>
                                </p:cTn>
                              </p:par>
                            </p:childTnLst>
                          </p:cTn>
                        </p:par>
                        <p:par>
                          <p:cTn id="58" fill="hold">
                            <p:stCondLst>
                              <p:cond delay="1000"/>
                            </p:stCondLst>
                            <p:childTnLst>
                              <p:par>
                                <p:cTn id="59" presetID="22" presetClass="entr" presetSubtype="1"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up)">
                                      <p:cBhvr>
                                        <p:cTn id="61" dur="500"/>
                                        <p:tgtEl>
                                          <p:spTgt spid="13"/>
                                        </p:tgtEl>
                                      </p:cBhvr>
                                    </p:animEffect>
                                  </p:childTnLst>
                                </p:cTn>
                              </p:par>
                            </p:childTnLst>
                          </p:cTn>
                        </p:par>
                        <p:par>
                          <p:cTn id="62" fill="hold">
                            <p:stCondLst>
                              <p:cond delay="1500"/>
                            </p:stCondLst>
                            <p:childTnLst>
                              <p:par>
                                <p:cTn id="63" presetID="22" presetClass="entr" presetSubtype="1" fill="hold" grpId="0" nodeType="after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500"/>
                                        <p:tgtEl>
                                          <p:spTgt spid="11"/>
                                        </p:tgtEl>
                                      </p:cBhvr>
                                    </p:animEffect>
                                  </p:childTnLst>
                                </p:cTn>
                              </p:par>
                            </p:childTnLst>
                          </p:cTn>
                        </p:par>
                        <p:par>
                          <p:cTn id="66" fill="hold">
                            <p:stCondLst>
                              <p:cond delay="2000"/>
                            </p:stCondLst>
                            <p:childTnLst>
                              <p:par>
                                <p:cTn id="67" presetID="22" presetClass="entr" presetSubtype="1"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up)">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up)">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grpId="1" nodeType="clickEffect">
                                  <p:stCondLst>
                                    <p:cond delay="0"/>
                                  </p:stCondLst>
                                  <p:childTnLst>
                                    <p:animMotion origin="layout" path="M 1.875E-6 -3.7037E-7 L 0.13607 -3.7037E-7 " pathEditMode="relative" rAng="0" ptsTypes="AA">
                                      <p:cBhvr>
                                        <p:cTn id="78" dur="1000" fill="hold"/>
                                        <p:tgtEl>
                                          <p:spTgt spid="18"/>
                                        </p:tgtEl>
                                        <p:attrNameLst>
                                          <p:attrName>ppt_x</p:attrName>
                                          <p:attrName>ppt_y</p:attrName>
                                        </p:attrNameLst>
                                      </p:cBhvr>
                                      <p:rCtr x="6797"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grpId="2" nodeType="clickEffect">
                                  <p:stCondLst>
                                    <p:cond delay="0"/>
                                  </p:stCondLst>
                                  <p:childTnLst>
                                    <p:animMotion origin="layout" path="M 0.13607 -3.7037E-7 L 0.27357 -3.7037E-7 " pathEditMode="relative" rAng="0" ptsTypes="AA">
                                      <p:cBhvr>
                                        <p:cTn id="82" dur="1000" fill="hold"/>
                                        <p:tgtEl>
                                          <p:spTgt spid="18"/>
                                        </p:tgtEl>
                                        <p:attrNameLst>
                                          <p:attrName>ppt_x</p:attrName>
                                          <p:attrName>ppt_y</p:attrName>
                                        </p:attrNameLst>
                                      </p:cBhvr>
                                      <p:rCtr x="6875" y="0"/>
                                    </p:animMotion>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grpId="3" nodeType="clickEffect">
                                  <p:stCondLst>
                                    <p:cond delay="0"/>
                                  </p:stCondLst>
                                  <p:childTnLst>
                                    <p:animMotion origin="layout" path="M 0.27357 -3.7037E-7 L 0.38463 -3.7037E-7 " pathEditMode="relative" rAng="0" ptsTypes="AA">
                                      <p:cBhvr>
                                        <p:cTn id="86" dur="1000" fill="hold"/>
                                        <p:tgtEl>
                                          <p:spTgt spid="18"/>
                                        </p:tgtEl>
                                        <p:attrNameLst>
                                          <p:attrName>ppt_x</p:attrName>
                                          <p:attrName>ppt_y</p:attrName>
                                        </p:attrNameLst>
                                      </p:cBhvr>
                                      <p:rCtr x="5547" y="0"/>
                                    </p:animMotion>
                                  </p:childTnLst>
                                </p:cTn>
                              </p:par>
                            </p:childTnLst>
                          </p:cTn>
                        </p:par>
                      </p:childTnLst>
                    </p:cTn>
                  </p:par>
                  <p:par>
                    <p:cTn id="87" fill="hold">
                      <p:stCondLst>
                        <p:cond delay="indefinite"/>
                      </p:stCondLst>
                      <p:childTnLst>
                        <p:par>
                          <p:cTn id="88" fill="hold">
                            <p:stCondLst>
                              <p:cond delay="0"/>
                            </p:stCondLst>
                            <p:childTnLst>
                              <p:par>
                                <p:cTn id="89" presetID="63" presetClass="path" presetSubtype="0" accel="50000" decel="50000" fill="hold" grpId="4" nodeType="clickEffect">
                                  <p:stCondLst>
                                    <p:cond delay="0"/>
                                  </p:stCondLst>
                                  <p:childTnLst>
                                    <p:animMotion origin="layout" path="M 0.38463 -3.7037E-7 L 0.49258 -3.7037E-7 " pathEditMode="relative" rAng="0" ptsTypes="AA">
                                      <p:cBhvr>
                                        <p:cTn id="90" dur="1000" fill="hold"/>
                                        <p:tgtEl>
                                          <p:spTgt spid="18"/>
                                        </p:tgtEl>
                                        <p:attrNameLst>
                                          <p:attrName>ppt_x</p:attrName>
                                          <p:attrName>ppt_y</p:attrName>
                                        </p:attrNameLst>
                                      </p:cBhvr>
                                      <p:rCtr x="5391" y="0"/>
                                    </p:animMotion>
                                  </p:childTnLst>
                                </p:cTn>
                              </p:par>
                            </p:childTnLst>
                          </p:cTn>
                        </p:par>
                      </p:childTnLst>
                    </p:cTn>
                  </p:par>
                  <p:par>
                    <p:cTn id="91" fill="hold">
                      <p:stCondLst>
                        <p:cond delay="indefinite"/>
                      </p:stCondLst>
                      <p:childTnLst>
                        <p:par>
                          <p:cTn id="92" fill="hold">
                            <p:stCondLst>
                              <p:cond delay="0"/>
                            </p:stCondLst>
                            <p:childTnLst>
                              <p:par>
                                <p:cTn id="93" presetID="22" presetClass="exit" presetSubtype="1" fill="hold" grpId="5" nodeType="clickEffect">
                                  <p:stCondLst>
                                    <p:cond delay="0"/>
                                  </p:stCondLst>
                                  <p:childTnLst>
                                    <p:animEffect transition="out" filter="wipe(up)">
                                      <p:cBhvr>
                                        <p:cTn id="94" dur="500"/>
                                        <p:tgtEl>
                                          <p:spTgt spid="18"/>
                                        </p:tgtEl>
                                      </p:cBhvr>
                                    </p:animEffect>
                                    <p:set>
                                      <p:cBhvr>
                                        <p:cTn id="95" dur="1" fill="hold">
                                          <p:stCondLst>
                                            <p:cond delay="499"/>
                                          </p:stCondLst>
                                        </p:cTn>
                                        <p:tgtEl>
                                          <p:spTgt spid="18"/>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20"/>
                                        </p:tgtEl>
                                        <p:attrNameLst>
                                          <p:attrName>style.visibility</p:attrName>
                                        </p:attrNameLst>
                                      </p:cBhvr>
                                      <p:to>
                                        <p:strVal val="visible"/>
                                      </p:to>
                                    </p:set>
                                  </p:childTnLst>
                                </p:cTn>
                              </p:par>
                            </p:childTnLst>
                          </p:cTn>
                        </p:par>
                        <p:par>
                          <p:cTn id="100" fill="hold">
                            <p:stCondLst>
                              <p:cond delay="0"/>
                            </p:stCondLst>
                            <p:childTnLst>
                              <p:par>
                                <p:cTn id="101" presetID="22" presetClass="entr" presetSubtype="2" fill="hold" grpId="0" nodeType="afterEffect">
                                  <p:stCondLst>
                                    <p:cond delay="0"/>
                                  </p:stCondLst>
                                  <p:childTnLst>
                                    <p:set>
                                      <p:cBhvr>
                                        <p:cTn id="102" dur="1" fill="hold">
                                          <p:stCondLst>
                                            <p:cond delay="0"/>
                                          </p:stCondLst>
                                        </p:cTn>
                                        <p:tgtEl>
                                          <p:spTgt spid="21"/>
                                        </p:tgtEl>
                                        <p:attrNameLst>
                                          <p:attrName>style.visibility</p:attrName>
                                        </p:attrNameLst>
                                      </p:cBhvr>
                                      <p:to>
                                        <p:strVal val="visible"/>
                                      </p:to>
                                    </p:set>
                                    <p:animEffect transition="in" filter="wipe(right)">
                                      <p:cBhvr>
                                        <p:cTn id="103" dur="500"/>
                                        <p:tgtEl>
                                          <p:spTgt spid="21"/>
                                        </p:tgtEl>
                                      </p:cBhvr>
                                    </p:animEffect>
                                  </p:childTnLst>
                                </p:cTn>
                              </p:par>
                              <p:par>
                                <p:cTn id="104" presetID="1" presetClass="entr" presetSubtype="0" fill="hold" grpId="1" nodeType="withEffect">
                                  <p:stCondLst>
                                    <p:cond delay="0"/>
                                  </p:stCondLst>
                                  <p:childTnLst>
                                    <p:set>
                                      <p:cBhvr>
                                        <p:cTn id="105" dur="1" fill="hold">
                                          <p:stCondLst>
                                            <p:cond delay="0"/>
                                          </p:stCondLst>
                                        </p:cTn>
                                        <p:tgtEl>
                                          <p:spTgt spid="28"/>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9"/>
                                        </p:tgtEl>
                                        <p:attrNameLst>
                                          <p:attrName>style.visibility</p:attrName>
                                        </p:attrNameLst>
                                      </p:cBhvr>
                                      <p:to>
                                        <p:strVal val="visible"/>
                                      </p:to>
                                    </p:set>
                                    <p:animEffect transition="in" filter="wipe(left)">
                                      <p:cBhvr>
                                        <p:cTn id="110" dur="500"/>
                                        <p:tgtEl>
                                          <p:spTgt spid="19"/>
                                        </p:tgtEl>
                                      </p:cBhvr>
                                    </p:animEffect>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1" nodeType="clickEffect">
                                  <p:stCondLst>
                                    <p:cond delay="0"/>
                                  </p:stCondLst>
                                  <p:childTnLst>
                                    <p:animMotion origin="layout" path="M -2.5E-6 1.48148E-6 L -2.5E-6 0.07153 " pathEditMode="relative" rAng="0" ptsTypes="AA">
                                      <p:cBhvr>
                                        <p:cTn id="114" dur="1000" fill="hold"/>
                                        <p:tgtEl>
                                          <p:spTgt spid="19"/>
                                        </p:tgtEl>
                                        <p:attrNameLst>
                                          <p:attrName>ppt_x</p:attrName>
                                          <p:attrName>ppt_y</p:attrName>
                                        </p:attrNameLst>
                                      </p:cBhvr>
                                      <p:rCtr x="0" y="3565"/>
                                    </p:animMotion>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2" nodeType="clickEffect">
                                  <p:stCondLst>
                                    <p:cond delay="0"/>
                                  </p:stCondLst>
                                  <p:childTnLst>
                                    <p:animMotion origin="layout" path="M -2.5E-6 0.07153 L -2.5E-6 0.14444 " pathEditMode="relative" rAng="0" ptsTypes="AA">
                                      <p:cBhvr>
                                        <p:cTn id="118" dur="1000" fill="hold"/>
                                        <p:tgtEl>
                                          <p:spTgt spid="19"/>
                                        </p:tgtEl>
                                        <p:attrNameLst>
                                          <p:attrName>ppt_x</p:attrName>
                                          <p:attrName>ppt_y</p:attrName>
                                        </p:attrNameLst>
                                      </p:cBhvr>
                                      <p:rCtr x="0" y="3634"/>
                                    </p:animMotion>
                                  </p:childTnLst>
                                </p:cTn>
                              </p:par>
                            </p:childTnLst>
                          </p:cTn>
                        </p:par>
                      </p:childTnLst>
                    </p:cTn>
                  </p:par>
                  <p:par>
                    <p:cTn id="119" fill="hold">
                      <p:stCondLst>
                        <p:cond delay="indefinite"/>
                      </p:stCondLst>
                      <p:childTnLst>
                        <p:par>
                          <p:cTn id="120" fill="hold">
                            <p:stCondLst>
                              <p:cond delay="0"/>
                            </p:stCondLst>
                            <p:childTnLst>
                              <p:par>
                                <p:cTn id="121" presetID="42" presetClass="path" presetSubtype="0" accel="50000" decel="50000" fill="hold" grpId="3" nodeType="clickEffect">
                                  <p:stCondLst>
                                    <p:cond delay="0"/>
                                  </p:stCondLst>
                                  <p:childTnLst>
                                    <p:animMotion origin="layout" path="M -2.5E-6 0.14444 L -2.5E-6 0.20972 " pathEditMode="relative" rAng="0" ptsTypes="AA">
                                      <p:cBhvr>
                                        <p:cTn id="122" dur="1000" fill="hold"/>
                                        <p:tgtEl>
                                          <p:spTgt spid="19"/>
                                        </p:tgtEl>
                                        <p:attrNameLst>
                                          <p:attrName>ppt_x</p:attrName>
                                          <p:attrName>ppt_y</p:attrName>
                                        </p:attrNameLst>
                                      </p:cBhvr>
                                      <p:rCtr x="0" y="3264"/>
                                    </p:animMotion>
                                  </p:childTnLst>
                                </p:cTn>
                              </p:par>
                            </p:childTnLst>
                          </p:cTn>
                        </p:par>
                      </p:childTnLst>
                    </p:cTn>
                  </p:par>
                  <p:par>
                    <p:cTn id="123" fill="hold">
                      <p:stCondLst>
                        <p:cond delay="indefinite"/>
                      </p:stCondLst>
                      <p:childTnLst>
                        <p:par>
                          <p:cTn id="124" fill="hold">
                            <p:stCondLst>
                              <p:cond delay="0"/>
                            </p:stCondLst>
                            <p:childTnLst>
                              <p:par>
                                <p:cTn id="125" presetID="42" presetClass="path" presetSubtype="0" accel="50000" decel="50000" fill="hold" grpId="4" nodeType="clickEffect">
                                  <p:stCondLst>
                                    <p:cond delay="0"/>
                                  </p:stCondLst>
                                  <p:childTnLst>
                                    <p:animMotion origin="layout" path="M -2.5E-6 0.20972 L -2.5E-6 0.28009 " pathEditMode="relative" rAng="0" ptsTypes="AA">
                                      <p:cBhvr>
                                        <p:cTn id="126" dur="1000" fill="hold"/>
                                        <p:tgtEl>
                                          <p:spTgt spid="19"/>
                                        </p:tgtEl>
                                        <p:attrNameLst>
                                          <p:attrName>ppt_x</p:attrName>
                                          <p:attrName>ppt_y</p:attrName>
                                        </p:attrNameLst>
                                      </p:cBhvr>
                                      <p:rCtr x="0" y="3519"/>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5" nodeType="clickEffect">
                                  <p:stCondLst>
                                    <p:cond delay="0"/>
                                  </p:stCondLst>
                                  <p:childTnLst>
                                    <p:animMotion origin="layout" path="M -2.5E-6 0.28009 L -2.5E-6 0.35671 " pathEditMode="relative" rAng="0" ptsTypes="AA">
                                      <p:cBhvr>
                                        <p:cTn id="130" dur="1000" fill="hold"/>
                                        <p:tgtEl>
                                          <p:spTgt spid="19"/>
                                        </p:tgtEl>
                                        <p:attrNameLst>
                                          <p:attrName>ppt_x</p:attrName>
                                          <p:attrName>ppt_y</p:attrName>
                                        </p:attrNameLst>
                                      </p:cBhvr>
                                      <p:rCtr x="0" y="3819"/>
                                    </p:animMotion>
                                  </p:childTnLst>
                                </p:cTn>
                              </p:par>
                            </p:childTnLst>
                          </p:cTn>
                        </p:par>
                      </p:childTnLst>
                    </p:cTn>
                  </p:par>
                  <p:par>
                    <p:cTn id="131" fill="hold">
                      <p:stCondLst>
                        <p:cond delay="indefinite"/>
                      </p:stCondLst>
                      <p:childTnLst>
                        <p:par>
                          <p:cTn id="132" fill="hold">
                            <p:stCondLst>
                              <p:cond delay="0"/>
                            </p:stCondLst>
                            <p:childTnLst>
                              <p:par>
                                <p:cTn id="133" presetID="22" presetClass="exit" presetSubtype="1" fill="hold" grpId="0" nodeType="clickEffect">
                                  <p:stCondLst>
                                    <p:cond delay="0"/>
                                  </p:stCondLst>
                                  <p:childTnLst>
                                    <p:animEffect transition="out" filter="wipe(up)">
                                      <p:cBhvr>
                                        <p:cTn id="134" dur="500"/>
                                        <p:tgtEl>
                                          <p:spTgt spid="28"/>
                                        </p:tgtEl>
                                      </p:cBhvr>
                                    </p:animEffect>
                                    <p:set>
                                      <p:cBhvr>
                                        <p:cTn id="135"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p:bldP spid="11" grpId="0"/>
      <p:bldP spid="13" grpId="0"/>
      <p:bldP spid="14" grpId="0"/>
      <p:bldP spid="15" grpId="0"/>
      <p:bldP spid="17" grpId="0"/>
      <p:bldP spid="18" grpId="0" animBg="1"/>
      <p:bldP spid="18" grpId="1" animBg="1"/>
      <p:bldP spid="18" grpId="2" animBg="1"/>
      <p:bldP spid="18" grpId="3" animBg="1"/>
      <p:bldP spid="18" grpId="4" animBg="1"/>
      <p:bldP spid="18" grpId="5" animBg="1"/>
      <p:bldP spid="19" grpId="0" animBg="1"/>
      <p:bldP spid="19" grpId="1" animBg="1"/>
      <p:bldP spid="19" grpId="2" animBg="1"/>
      <p:bldP spid="19" grpId="3" animBg="1"/>
      <p:bldP spid="19" grpId="4" animBg="1"/>
      <p:bldP spid="19" grpId="5" animBg="1"/>
      <p:bldP spid="21" grpId="0" animBg="1"/>
      <p:bldP spid="27" grpId="0"/>
      <p:bldP spid="28" grpId="0" animBg="1"/>
      <p:bldP spid="2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17</a:t>
            </a:fld>
            <a:endParaRPr lang="en-IN" sz="2800" dirty="0">
              <a:solidFill>
                <a:schemeClr val="accent2">
                  <a:lumMod val="40000"/>
                  <a:lumOff val="60000"/>
                </a:schemeClr>
              </a:solidFill>
            </a:endParaRPr>
          </a:p>
        </p:txBody>
      </p:sp>
      <p:sp>
        <p:nvSpPr>
          <p:cNvPr id="3" name="Title 1">
            <a:extLst>
              <a:ext uri="{FF2B5EF4-FFF2-40B4-BE49-F238E27FC236}">
                <a16:creationId xmlns:a16="http://schemas.microsoft.com/office/drawing/2014/main" id="{3E537E68-2BE1-4F0E-B578-48B27A3D3C59}"/>
              </a:ext>
            </a:extLst>
          </p:cNvPr>
          <p:cNvSpPr>
            <a:spLocks noGrp="1"/>
          </p:cNvSpPr>
          <p:nvPr>
            <p:ph type="title"/>
          </p:nvPr>
        </p:nvSpPr>
        <p:spPr>
          <a:xfrm>
            <a:off x="253354" y="110421"/>
            <a:ext cx="10683397" cy="751427"/>
          </a:xfrm>
        </p:spPr>
        <p:txBody>
          <a:bodyPr>
            <a:normAutofit/>
          </a:bodyPr>
          <a:lstStyle/>
          <a:p>
            <a:r>
              <a:rPr lang="en-IN" dirty="0">
                <a:solidFill>
                  <a:schemeClr val="accent2">
                    <a:lumMod val="75000"/>
                  </a:schemeClr>
                </a:solidFill>
              </a:rPr>
              <a:t>Voting Ensembles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174A02D-0103-41EF-AE81-3137CCBDFA28}"/>
                  </a:ext>
                </a:extLst>
              </p:cNvPr>
              <p:cNvSpPr>
                <a:spLocks noGrp="1"/>
              </p:cNvSpPr>
              <p:nvPr>
                <p:ph idx="1"/>
              </p:nvPr>
            </p:nvSpPr>
            <p:spPr>
              <a:xfrm>
                <a:off x="253354" y="1111624"/>
                <a:ext cx="11938646" cy="5746376"/>
              </a:xfrm>
            </p:spPr>
            <p:txBody>
              <a:bodyPr>
                <a:normAutofit/>
              </a:bodyPr>
              <a:lstStyle/>
              <a:p>
                <a:r>
                  <a:rPr lang="en-IN" dirty="0"/>
                  <a:t>Receive </a:t>
                </a:r>
                <a14:m>
                  <m:oMath xmlns:m="http://schemas.openxmlformats.org/officeDocument/2006/math">
                    <m:r>
                      <a:rPr lang="en-IN" i="1">
                        <a:latin typeface="Cambria Math" panose="02040503050406030204" pitchFamily="18" charset="0"/>
                      </a:rPr>
                      <m:t>𝐾</m:t>
                    </m:r>
                  </m:oMath>
                </a14:m>
                <a:r>
                  <a:rPr lang="en-US" dirty="0"/>
                  <a:t> pre-trained classifiers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𝐾</m:t>
                        </m:r>
                      </m:sub>
                    </m:sSub>
                  </m:oMath>
                </a14:m>
                <a:r>
                  <a:rPr lang="en-US" dirty="0"/>
                  <a:t> </a:t>
                </a:r>
                <a:r>
                  <a:rPr lang="en-US" dirty="0" err="1"/>
                  <a:t>s.t.</a:t>
                </a:r>
                <a:r>
                  <a:rPr lang="en-US"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−1,+1</m:t>
                        </m:r>
                      </m:e>
                    </m:d>
                  </m:oMath>
                </a14:m>
                <a:endParaRPr lang="en-US" dirty="0"/>
              </a:p>
              <a:p>
                <a:pPr lvl="2"/>
                <a:r>
                  <a:rPr lang="en-IN" dirty="0"/>
                  <a:t>Construct a new classifier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𝑓</m:t>
                            </m:r>
                          </m:e>
                        </m:acc>
                      </m:e>
                      <m:sub>
                        <m:r>
                          <m:rPr>
                            <m:sty m:val="p"/>
                          </m:rPr>
                          <a:rPr lang="en-IN" dirty="0">
                            <a:latin typeface="Cambria Math" panose="02040503050406030204" pitchFamily="18" charset="0"/>
                          </a:rPr>
                          <m:t>MAJ</m:t>
                        </m:r>
                      </m:sub>
                    </m:sSub>
                  </m:oMath>
                </a14:m>
                <a:r>
                  <a:rPr lang="en-US" dirty="0"/>
                  <a:t> such that for any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oMath>
                </a14:m>
                <a:br>
                  <a:rPr lang="en-IN" dirty="0"/>
                </a:b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𝑓</m:t>
                            </m:r>
                          </m:e>
                        </m:acc>
                      </m:e>
                      <m:sub>
                        <m:r>
                          <m:rPr>
                            <m:sty m:val="p"/>
                          </m:rPr>
                          <a:rPr lang="en-IN" dirty="0">
                            <a:latin typeface="Cambria Math" panose="02040503050406030204" pitchFamily="18" charset="0"/>
                          </a:rPr>
                          <m:t>MAJ</m:t>
                        </m:r>
                      </m:sub>
                    </m:sSub>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m:rPr>
                        <m:sty m:val="p"/>
                      </m:rPr>
                      <a:rPr lang="en-IN">
                        <a:latin typeface="Cambria Math" panose="02040503050406030204" pitchFamily="18" charset="0"/>
                      </a:rPr>
                      <m:t>sign</m:t>
                    </m:r>
                    <m:d>
                      <m:dPr>
                        <m:ctrlPr>
                          <a:rPr lang="en-IN" i="1">
                            <a:latin typeface="Cambria Math" panose="02040503050406030204" pitchFamily="18" charset="0"/>
                          </a:rPr>
                        </m:ctrlPr>
                      </m:dPr>
                      <m:e>
                        <m:nary>
                          <m:naryPr>
                            <m:chr m:val="∑"/>
                            <m:ctrlPr>
                              <a:rPr lang="en-IN" i="1">
                                <a:latin typeface="Cambria Math" panose="02040503050406030204" pitchFamily="18" charset="0"/>
                              </a:rPr>
                            </m:ctrlPr>
                          </m:naryPr>
                          <m:sub>
                            <m:r>
                              <a:rPr lang="en-IN" i="1">
                                <a:latin typeface="Cambria Math" panose="02040503050406030204" pitchFamily="18" charset="0"/>
                              </a:rPr>
                              <m:t>𝑘</m:t>
                            </m:r>
                            <m:r>
                              <a:rPr lang="en-IN" i="1">
                                <a:latin typeface="Cambria Math" panose="02040503050406030204" pitchFamily="18" charset="0"/>
                              </a:rPr>
                              <m:t>=1</m:t>
                            </m:r>
                          </m:sub>
                          <m:sup>
                            <m:r>
                              <a:rPr lang="en-IN" i="1">
                                <a:latin typeface="Cambria Math" panose="02040503050406030204" pitchFamily="18" charset="0"/>
                              </a:rPr>
                              <m:t>𝐾</m:t>
                            </m:r>
                          </m:sup>
                          <m:e>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𝑘</m:t>
                                </m:r>
                              </m:sub>
                            </m:sSub>
                            <m:d>
                              <m:dPr>
                                <m:ctrlPr>
                                  <a:rPr lang="en-IN" i="1">
                                    <a:latin typeface="Cambria Math" panose="02040503050406030204" pitchFamily="18" charset="0"/>
                                  </a:rPr>
                                </m:ctrlPr>
                              </m:dPr>
                              <m:e>
                                <m:r>
                                  <a:rPr lang="en-IN" i="1">
                                    <a:latin typeface="Cambria Math" panose="02040503050406030204" pitchFamily="18" charset="0"/>
                                  </a:rPr>
                                  <m:t>𝑥</m:t>
                                </m:r>
                              </m:e>
                            </m:d>
                          </m:e>
                        </m:nary>
                      </m:e>
                    </m:d>
                  </m:oMath>
                </a14:m>
                <a:endParaRPr lang="en-IN" dirty="0"/>
              </a:p>
              <a:p>
                <a:pPr lvl="2"/>
                <a:r>
                  <a:rPr lang="en-IN" dirty="0"/>
                  <a:t>Hope that mistakes of one classifier will be corrected by others</a:t>
                </a:r>
              </a:p>
              <a:p>
                <a:endParaRPr lang="en-IN" dirty="0"/>
              </a:p>
            </p:txBody>
          </p:sp>
        </mc:Choice>
        <mc:Fallback xmlns="">
          <p:sp>
            <p:nvSpPr>
              <p:cNvPr id="4" name="Content Placeholder 2">
                <a:extLst>
                  <a:ext uri="{FF2B5EF4-FFF2-40B4-BE49-F238E27FC236}">
                    <a16:creationId xmlns:a16="http://schemas.microsoft.com/office/drawing/2014/main" id="{6174A02D-0103-41EF-AE81-3137CCBDFA28}"/>
                  </a:ext>
                </a:extLst>
              </p:cNvPr>
              <p:cNvSpPr>
                <a:spLocks noGrp="1" noRot="1" noChangeAspect="1" noMove="1" noResize="1" noEditPoints="1" noAdjustHandles="1" noChangeArrowheads="1" noChangeShapeType="1" noTextEdit="1"/>
              </p:cNvSpPr>
              <p:nvPr>
                <p:ph idx="1"/>
              </p:nvPr>
            </p:nvSpPr>
            <p:spPr>
              <a:xfrm>
                <a:off x="253354" y="1111624"/>
                <a:ext cx="11938646" cy="5746376"/>
              </a:xfrm>
              <a:blipFill>
                <a:blip r:embed="rId3"/>
                <a:stretch>
                  <a:fillRect l="-919" t="-1697"/>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271AE619-A131-40A5-ACA6-06DF2F0525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55340" y="3873403"/>
            <a:ext cx="1783306" cy="1783306"/>
          </a:xfrm>
          <a:prstGeom prst="rect">
            <a:avLst/>
          </a:prstGeom>
        </p:spPr>
      </p:pic>
      <p:sp>
        <p:nvSpPr>
          <p:cNvPr id="6" name="Rectangular Callout 5">
            <a:extLst>
              <a:ext uri="{FF2B5EF4-FFF2-40B4-BE49-F238E27FC236}">
                <a16:creationId xmlns:a16="http://schemas.microsoft.com/office/drawing/2014/main" id="{9BC04EFE-21C2-4565-863A-63E5C2D04BBD}"/>
              </a:ext>
            </a:extLst>
          </p:cNvPr>
          <p:cNvSpPr/>
          <p:nvPr/>
        </p:nvSpPr>
        <p:spPr>
          <a:xfrm>
            <a:off x="4422743" y="3874334"/>
            <a:ext cx="5854532" cy="1201828"/>
          </a:xfrm>
          <a:prstGeom prst="wedgeRectCallout">
            <a:avLst>
              <a:gd name="adj1" fmla="val 60772"/>
              <a:gd name="adj2" fmla="val 47213"/>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Need to ensure experts are </a:t>
            </a:r>
            <a:r>
              <a:rPr lang="en-US" sz="2400" b="1" dirty="0">
                <a:solidFill>
                  <a:schemeClr val="tx1"/>
                </a:solidFill>
                <a:latin typeface="+mj-lt"/>
              </a:rPr>
              <a:t>diverse</a:t>
            </a:r>
            <a:r>
              <a:rPr lang="en-US" sz="2400" dirty="0">
                <a:solidFill>
                  <a:schemeClr val="tx1"/>
                </a:solidFill>
                <a:latin typeface="+mj-lt"/>
              </a:rPr>
              <a:t> so that they can correct each other’s errors. Bagging and boosting take direct steps to ensure this</a:t>
            </a:r>
          </a:p>
        </p:txBody>
      </p:sp>
    </p:spTree>
    <p:custDataLst>
      <p:tags r:id="rId1"/>
    </p:custDataLst>
    <p:extLst>
      <p:ext uri="{BB962C8B-B14F-4D97-AF65-F5344CB8AC3E}">
        <p14:creationId xmlns:p14="http://schemas.microsoft.com/office/powerpoint/2010/main" val="399566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22" presetClass="entr" presetSubtype="2"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righ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18</a:t>
            </a:fld>
            <a:endParaRPr lang="en-IN" sz="2800" dirty="0">
              <a:solidFill>
                <a:schemeClr val="accent2">
                  <a:lumMod val="40000"/>
                  <a:lumOff val="60000"/>
                </a:schemeClr>
              </a:solidFill>
            </a:endParaRPr>
          </a:p>
        </p:txBody>
      </p:sp>
      <p:sp>
        <p:nvSpPr>
          <p:cNvPr id="3" name="Title 1">
            <a:extLst>
              <a:ext uri="{FF2B5EF4-FFF2-40B4-BE49-F238E27FC236}">
                <a16:creationId xmlns:a16="http://schemas.microsoft.com/office/drawing/2014/main" id="{97B5089B-23F5-455F-8D31-F253B69C5C7A}"/>
              </a:ext>
            </a:extLst>
          </p:cNvPr>
          <p:cNvSpPr>
            <a:spLocks noGrp="1"/>
          </p:cNvSpPr>
          <p:nvPr>
            <p:ph type="title"/>
          </p:nvPr>
        </p:nvSpPr>
        <p:spPr>
          <a:xfrm>
            <a:off x="265245" y="136939"/>
            <a:ext cx="11088555" cy="838161"/>
          </a:xfrm>
        </p:spPr>
        <p:txBody>
          <a:bodyPr>
            <a:normAutofit/>
          </a:bodyPr>
          <a:lstStyle/>
          <a:p>
            <a:r>
              <a:rPr lang="en-IN" dirty="0">
                <a:solidFill>
                  <a:schemeClr val="accent2">
                    <a:lumMod val="75000"/>
                  </a:schemeClr>
                </a:solidFill>
              </a:rPr>
              <a:t>Bagging – Bootstrap </a:t>
            </a:r>
            <a:r>
              <a:rPr lang="en-IN" dirty="0" err="1">
                <a:solidFill>
                  <a:schemeClr val="accent2">
                    <a:lumMod val="75000"/>
                  </a:schemeClr>
                </a:solidFill>
              </a:rPr>
              <a:t>AGGregatING</a:t>
            </a:r>
            <a:endParaRPr lang="en-IN" dirty="0">
              <a:solidFill>
                <a:schemeClr val="accent2">
                  <a:lumMod val="75000"/>
                </a:schemeClr>
              </a:solidFill>
            </a:endParaRP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B1372AD5-A8EB-4F42-828D-BA0D17B9888F}"/>
                  </a:ext>
                </a:extLst>
              </p:cNvPr>
              <p:cNvSpPr>
                <a:spLocks noGrp="1"/>
              </p:cNvSpPr>
              <p:nvPr>
                <p:ph idx="1"/>
              </p:nvPr>
            </p:nvSpPr>
            <p:spPr>
              <a:xfrm>
                <a:off x="253353" y="1111624"/>
                <a:ext cx="11392109" cy="4755776"/>
              </a:xfrm>
            </p:spPr>
            <p:txBody>
              <a:bodyPr>
                <a:normAutofit/>
              </a:bodyPr>
              <a:lstStyle/>
              <a:p>
                <a:r>
                  <a:rPr lang="en-IN" dirty="0"/>
                  <a:t>Usually used to reduce variance of a model</a:t>
                </a:r>
              </a:p>
              <a:p>
                <a:pPr lvl="2"/>
                <a:r>
                  <a:rPr lang="en-IN" dirty="0"/>
                  <a:t>Given train set </a:t>
                </a:r>
                <a14:m>
                  <m:oMath xmlns:m="http://schemas.openxmlformats.org/officeDocument/2006/math">
                    <m:r>
                      <a:rPr lang="en-IN" i="1">
                        <a:latin typeface="Cambria Math" panose="02040503050406030204" pitchFamily="18" charset="0"/>
                      </a:rPr>
                      <m:t>𝑆</m:t>
                    </m:r>
                  </m:oMath>
                </a14:m>
                <a:r>
                  <a:rPr lang="en-US" dirty="0"/>
                  <a:t> with </a:t>
                </a:r>
                <a14:m>
                  <m:oMath xmlns:m="http://schemas.openxmlformats.org/officeDocument/2006/math">
                    <m:r>
                      <a:rPr lang="en-IN" i="1">
                        <a:latin typeface="Cambria Math" panose="02040503050406030204" pitchFamily="18" charset="0"/>
                      </a:rPr>
                      <m:t>𝑛</m:t>
                    </m:r>
                  </m:oMath>
                </a14:m>
                <a:r>
                  <a:rPr lang="en-US" dirty="0"/>
                  <a:t> points, first s</a:t>
                </a:r>
                <a:r>
                  <a:rPr lang="en-IN" dirty="0"/>
                  <a:t>ample </a:t>
                </a:r>
                <a14:m>
                  <m:oMath xmlns:m="http://schemas.openxmlformats.org/officeDocument/2006/math">
                    <m:r>
                      <a:rPr lang="en-IN" i="1">
                        <a:latin typeface="Cambria Math" panose="02040503050406030204" pitchFamily="18" charset="0"/>
                      </a:rPr>
                      <m:t>𝑛</m:t>
                    </m:r>
                  </m:oMath>
                </a14:m>
                <a:r>
                  <a:rPr lang="en-US" dirty="0"/>
                  <a:t> points </a:t>
                </a:r>
                <a:r>
                  <a:rPr lang="en-US" b="1" dirty="0"/>
                  <a:t>with replacement</a:t>
                </a:r>
                <a:r>
                  <a:rPr lang="en-US" dirty="0"/>
                  <a:t> from </a:t>
                </a:r>
                <a14:m>
                  <m:oMath xmlns:m="http://schemas.openxmlformats.org/officeDocument/2006/math">
                    <m:r>
                      <a:rPr lang="en-IN" i="1">
                        <a:latin typeface="Cambria Math" panose="02040503050406030204" pitchFamily="18" charset="0"/>
                      </a:rPr>
                      <m:t>𝑆</m:t>
                    </m:r>
                  </m:oMath>
                </a14:m>
                <a:r>
                  <a:rPr lang="en-US" dirty="0"/>
                  <a:t> (call this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oMath>
                </a14:m>
                <a:r>
                  <a:rPr lang="en-US" dirty="0"/>
                  <a:t>). </a:t>
                </a:r>
                <a:r>
                  <a:rPr lang="en-IN" dirty="0"/>
                  <a:t>Repeat </a:t>
                </a:r>
                <a14:m>
                  <m:oMath xmlns:m="http://schemas.openxmlformats.org/officeDocument/2006/math">
                    <m:r>
                      <a:rPr lang="en-IN" i="1">
                        <a:latin typeface="Cambria Math" panose="02040503050406030204" pitchFamily="18" charset="0"/>
                      </a:rPr>
                      <m:t>𝐾</m:t>
                    </m:r>
                  </m:oMath>
                </a14:m>
                <a:r>
                  <a:rPr lang="en-US" dirty="0"/>
                  <a:t> times to get “bagged” datasets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𝐾</m:t>
                        </m:r>
                      </m:sub>
                    </m:sSub>
                  </m:oMath>
                </a14:m>
                <a:endParaRPr lang="en-US" dirty="0"/>
              </a:p>
              <a:p>
                <a:pPr lvl="2"/>
                <a:r>
                  <a:rPr lang="en-IN" dirty="0"/>
                  <a:t>Learn a model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𝑖</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−1,1</m:t>
                        </m:r>
                      </m:e>
                    </m:d>
                  </m:oMath>
                </a14:m>
                <a:r>
                  <a:rPr lang="en-US" dirty="0"/>
                  <a:t> using dataset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oMath>
                </a14:m>
                <a:r>
                  <a:rPr lang="en-US" dirty="0"/>
                  <a:t> (maybe using the same </a:t>
                </a:r>
                <a:r>
                  <a:rPr lang="en-US" dirty="0" err="1"/>
                  <a:t>algo</a:t>
                </a:r>
                <a:r>
                  <a:rPr lang="en-US" dirty="0"/>
                  <a:t>)</a:t>
                </a:r>
              </a:p>
              <a:p>
                <a:pPr lvl="3"/>
                <a:r>
                  <a:rPr lang="en-US" b="1" dirty="0"/>
                  <a:t>Benefit</a:t>
                </a:r>
                <a:r>
                  <a:rPr lang="en-US" dirty="0"/>
                  <a:t>: learning is parallelizable – e.g. the </a:t>
                </a:r>
                <a14:m>
                  <m:oMath xmlns:m="http://schemas.openxmlformats.org/officeDocument/2006/math">
                    <m:r>
                      <a:rPr lang="en-IN" b="0" i="1" smtClean="0">
                        <a:latin typeface="Cambria Math" panose="02040503050406030204" pitchFamily="18" charset="0"/>
                      </a:rPr>
                      <m:t>𝐾</m:t>
                    </m:r>
                  </m:oMath>
                </a14:m>
                <a:r>
                  <a:rPr lang="en-US" dirty="0"/>
                  <a:t> models can be learnt on separate cores</a:t>
                </a:r>
              </a:p>
              <a:p>
                <a:pPr lvl="2"/>
                <a:r>
                  <a:rPr lang="en-IN" dirty="0"/>
                  <a:t>Predict a new point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oMath>
                </a14:m>
                <a:r>
                  <a:rPr lang="en-IN" dirty="0"/>
                  <a:t> using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𝑓</m:t>
                            </m:r>
                          </m:e>
                        </m:acc>
                      </m:e>
                      <m:sub>
                        <m:r>
                          <m:rPr>
                            <m:sty m:val="p"/>
                          </m:rPr>
                          <a:rPr lang="en-IN" dirty="0">
                            <a:latin typeface="Cambria Math" panose="02040503050406030204" pitchFamily="18" charset="0"/>
                          </a:rPr>
                          <m:t>MAJ</m:t>
                        </m:r>
                      </m:sub>
                    </m:sSub>
                    <m:d>
                      <m:dPr>
                        <m:ctrlPr>
                          <a:rPr lang="en-IN" i="1">
                            <a:latin typeface="Cambria Math" panose="02040503050406030204" pitchFamily="18" charset="0"/>
                          </a:rPr>
                        </m:ctrlPr>
                      </m:dPr>
                      <m:e>
                        <m:r>
                          <a:rPr lang="en-IN" i="1">
                            <a:latin typeface="Cambria Math" panose="02040503050406030204" pitchFamily="18" charset="0"/>
                          </a:rPr>
                          <m:t>𝑥</m:t>
                        </m:r>
                      </m:e>
                    </m:d>
                    <m:r>
                      <a:rPr lang="en-IN">
                        <a:latin typeface="Cambria Math" panose="02040503050406030204" pitchFamily="18" charset="0"/>
                      </a:rPr>
                      <m:t>=</m:t>
                    </m:r>
                    <m:r>
                      <m:rPr>
                        <m:sty m:val="p"/>
                      </m:rPr>
                      <a:rPr lang="en-IN">
                        <a:latin typeface="Cambria Math" panose="02040503050406030204" pitchFamily="18" charset="0"/>
                      </a:rPr>
                      <m:t>sign</m:t>
                    </m:r>
                    <m:d>
                      <m:dPr>
                        <m:ctrlPr>
                          <a:rPr lang="en-IN" i="1">
                            <a:latin typeface="Cambria Math" panose="02040503050406030204" pitchFamily="18" charset="0"/>
                          </a:rPr>
                        </m:ctrlPr>
                      </m:dPr>
                      <m:e>
                        <m:nary>
                          <m:naryPr>
                            <m:chr m:val="∑"/>
                            <m:ctrlPr>
                              <a:rPr lang="en-IN" i="1">
                                <a:latin typeface="Cambria Math" panose="02040503050406030204" pitchFamily="18" charset="0"/>
                              </a:rPr>
                            </m:ctrlPr>
                          </m:naryPr>
                          <m:sub>
                            <m:r>
                              <a:rPr lang="en-IN" i="1">
                                <a:latin typeface="Cambria Math" panose="02040503050406030204" pitchFamily="18" charset="0"/>
                              </a:rPr>
                              <m:t>𝑘</m:t>
                            </m:r>
                            <m:r>
                              <a:rPr lang="en-IN" i="1">
                                <a:latin typeface="Cambria Math" panose="02040503050406030204" pitchFamily="18" charset="0"/>
                              </a:rPr>
                              <m:t>=1</m:t>
                            </m:r>
                          </m:sub>
                          <m:sup>
                            <m:r>
                              <a:rPr lang="en-IN" i="1">
                                <a:latin typeface="Cambria Math" panose="02040503050406030204" pitchFamily="18" charset="0"/>
                              </a:rPr>
                              <m:t>𝐾</m:t>
                            </m:r>
                          </m:sup>
                          <m:e>
                            <m:sSub>
                              <m:sSubPr>
                                <m:ctrlPr>
                                  <a:rPr lang="en-IN" i="1">
                                    <a:latin typeface="Cambria Math" panose="02040503050406030204" pitchFamily="18" charset="0"/>
                                  </a:rPr>
                                </m:ctrlPr>
                              </m:sSubPr>
                              <m:e>
                                <m:r>
                                  <a:rPr lang="en-IN" i="1">
                                    <a:latin typeface="Cambria Math" panose="02040503050406030204" pitchFamily="18" charset="0"/>
                                  </a:rPr>
                                  <m:t>𝑓</m:t>
                                </m:r>
                              </m:e>
                              <m:sub>
                                <m:r>
                                  <a:rPr lang="en-US" b="0" i="1" smtClean="0">
                                    <a:latin typeface="Cambria Math" panose="02040503050406030204" pitchFamily="18" charset="0"/>
                                  </a:rPr>
                                  <m:t>𝑘</m:t>
                                </m:r>
                              </m:sub>
                            </m:sSub>
                            <m:d>
                              <m:dPr>
                                <m:ctrlPr>
                                  <a:rPr lang="en-IN" i="1">
                                    <a:latin typeface="Cambria Math" panose="02040503050406030204" pitchFamily="18" charset="0"/>
                                  </a:rPr>
                                </m:ctrlPr>
                              </m:dPr>
                              <m:e>
                                <m:r>
                                  <a:rPr lang="en-IN" i="1">
                                    <a:latin typeface="Cambria Math" panose="02040503050406030204" pitchFamily="18" charset="0"/>
                                  </a:rPr>
                                  <m:t>𝑥</m:t>
                                </m:r>
                              </m:e>
                            </m:d>
                          </m:e>
                        </m:nary>
                      </m:e>
                    </m:d>
                  </m:oMath>
                </a14:m>
                <a:endParaRPr lang="en-US" dirty="0"/>
              </a:p>
              <a:p>
                <a:r>
                  <a:rPr lang="en-IN" dirty="0"/>
                  <a:t>Can show that only ~63% of </a:t>
                </a:r>
                <a14:m>
                  <m:oMath xmlns:m="http://schemas.openxmlformats.org/officeDocument/2006/math">
                    <m:r>
                      <a:rPr lang="en-IN" i="1">
                        <a:latin typeface="Cambria Math" panose="02040503050406030204" pitchFamily="18" charset="0"/>
                      </a:rPr>
                      <m:t>𝑆</m:t>
                    </m:r>
                  </m:oMath>
                </a14:m>
                <a:r>
                  <a:rPr lang="en-US" dirty="0"/>
                  <a:t> lands up in any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𝑖</m:t>
                        </m:r>
                      </m:sub>
                    </m:sSub>
                  </m:oMath>
                </a14:m>
                <a:r>
                  <a:rPr lang="en-US" dirty="0"/>
                  <a:t> i.e.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𝑆</m:t>
                        </m:r>
                      </m:e>
                      <m:sub>
                        <m:r>
                          <a:rPr lang="en-IN" b="0" i="1" smtClean="0">
                            <a:latin typeface="Cambria Math" panose="02040503050406030204" pitchFamily="18" charset="0"/>
                          </a:rPr>
                          <m:t>𝑖</m:t>
                        </m:r>
                      </m:sub>
                    </m:sSub>
                  </m:oMath>
                </a14:m>
                <a:r>
                  <a:rPr lang="en-US" dirty="0"/>
                  <a:t> are diverse</a:t>
                </a:r>
              </a:p>
              <a:p>
                <a:pPr lvl="2"/>
                <a:r>
                  <a:rPr lang="en-IN" dirty="0"/>
                  <a:t>Even if we have a high variance method that </a:t>
                </a:r>
                <a:r>
                  <a:rPr lang="en-IN" dirty="0" err="1"/>
                  <a:t>overfits</a:t>
                </a:r>
                <a:r>
                  <a:rPr lang="en-IN" dirty="0"/>
                  <a:t>, it will </a:t>
                </a:r>
                <a:r>
                  <a:rPr lang="en-IN" dirty="0" err="1"/>
                  <a:t>overfit</a:t>
                </a:r>
                <a:r>
                  <a:rPr lang="en-IN" dirty="0"/>
                  <a:t> to diverse sets and when using majority voting at the end, errors may get cancelled out</a:t>
                </a:r>
              </a:p>
              <a:p>
                <a:pPr lvl="2"/>
                <a:r>
                  <a:rPr lang="en-IN" dirty="0"/>
                  <a:t>Does not reduce bias – bagging is usually applied where variance is a problem i.e. model is too powerful so bias is not a problem to begin with</a:t>
                </a:r>
              </a:p>
              <a:p>
                <a:pPr lvl="2"/>
                <a:r>
                  <a:rPr lang="en-IN" dirty="0"/>
                  <a:t>Can be seen as </a:t>
                </a:r>
                <a:r>
                  <a:rPr lang="en-IN" dirty="0">
                    <a:highlight>
                      <a:srgbClr val="00FF00"/>
                    </a:highlight>
                  </a:rPr>
                  <a:t>(implicit) regularization </a:t>
                </a:r>
                <a:r>
                  <a:rPr lang="en-IN" dirty="0"/>
                  <a:t>– no change required to ML </a:t>
                </a:r>
                <a:r>
                  <a:rPr lang="en-IN" dirty="0" err="1"/>
                  <a:t>algo</a:t>
                </a:r>
                <a:r>
                  <a:rPr lang="en-IN" dirty="0"/>
                  <a:t> </a:t>
                </a:r>
                <a:r>
                  <a:rPr lang="en-IN" i="0" dirty="0">
                    <a:sym typeface="Wingdings" panose="05000000000000000000" pitchFamily="2" charset="2"/>
                  </a:rPr>
                  <a:t></a:t>
                </a:r>
                <a:endParaRPr lang="en-IN" i="0" dirty="0"/>
              </a:p>
              <a:p>
                <a:pPr lvl="2"/>
                <a:r>
                  <a:rPr lang="en-IN" dirty="0">
                    <a:highlight>
                      <a:srgbClr val="00FF00"/>
                    </a:highlight>
                  </a:rPr>
                  <a:t>Dropout, random forests </a:t>
                </a:r>
                <a:r>
                  <a:rPr lang="en-IN" dirty="0"/>
                  <a:t>are instances of bagging idea being applied</a:t>
                </a:r>
              </a:p>
              <a:p>
                <a:pPr lvl="2"/>
                <a:endParaRPr lang="en-IN" dirty="0"/>
              </a:p>
            </p:txBody>
          </p:sp>
        </mc:Choice>
        <mc:Fallback>
          <p:sp>
            <p:nvSpPr>
              <p:cNvPr id="4" name="Content Placeholder 2">
                <a:extLst>
                  <a:ext uri="{FF2B5EF4-FFF2-40B4-BE49-F238E27FC236}">
                    <a16:creationId xmlns:a16="http://schemas.microsoft.com/office/drawing/2014/main" id="{B1372AD5-A8EB-4F42-828D-BA0D17B9888F}"/>
                  </a:ext>
                </a:extLst>
              </p:cNvPr>
              <p:cNvSpPr>
                <a:spLocks noGrp="1" noRot="1" noChangeAspect="1" noMove="1" noResize="1" noEditPoints="1" noAdjustHandles="1" noChangeArrowheads="1" noChangeShapeType="1" noTextEdit="1"/>
              </p:cNvSpPr>
              <p:nvPr>
                <p:ph idx="1"/>
              </p:nvPr>
            </p:nvSpPr>
            <p:spPr>
              <a:xfrm>
                <a:off x="253353" y="1111624"/>
                <a:ext cx="11392109" cy="4755776"/>
              </a:xfrm>
              <a:blipFill>
                <a:blip r:embed="rId3"/>
                <a:stretch>
                  <a:fillRect l="-964" t="-2049" r="-857"/>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167079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19</a:t>
            </a:fld>
            <a:endParaRPr lang="en-IN" sz="2800" dirty="0">
              <a:solidFill>
                <a:schemeClr val="accent2">
                  <a:lumMod val="40000"/>
                  <a:lumOff val="60000"/>
                </a:schemeClr>
              </a:solidFill>
            </a:endParaRPr>
          </a:p>
        </p:txBody>
      </p:sp>
      <p:sp>
        <p:nvSpPr>
          <p:cNvPr id="3" name="Title 1">
            <a:extLst>
              <a:ext uri="{FF2B5EF4-FFF2-40B4-BE49-F238E27FC236}">
                <a16:creationId xmlns:a16="http://schemas.microsoft.com/office/drawing/2014/main" id="{E2CF0927-2CF4-4689-A52D-4A5A700B8A85}"/>
              </a:ext>
            </a:extLst>
          </p:cNvPr>
          <p:cNvSpPr>
            <a:spLocks noGrp="1"/>
          </p:cNvSpPr>
          <p:nvPr>
            <p:ph type="title"/>
          </p:nvPr>
        </p:nvSpPr>
        <p:spPr>
          <a:xfrm>
            <a:off x="265245" y="136939"/>
            <a:ext cx="11088555" cy="808993"/>
          </a:xfrm>
        </p:spPr>
        <p:txBody>
          <a:bodyPr>
            <a:normAutofit/>
          </a:bodyPr>
          <a:lstStyle/>
          <a:p>
            <a:r>
              <a:rPr lang="en-IN" dirty="0">
                <a:solidFill>
                  <a:schemeClr val="accent2">
                    <a:lumMod val="75000"/>
                  </a:schemeClr>
                </a:solidFill>
              </a:rPr>
              <a:t>Random Forests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ACAEBA5-7DDE-4435-A951-9C2E1E5228E8}"/>
                  </a:ext>
                </a:extLst>
              </p:cNvPr>
              <p:cNvSpPr>
                <a:spLocks noGrp="1"/>
              </p:cNvSpPr>
              <p:nvPr>
                <p:ph idx="1"/>
              </p:nvPr>
            </p:nvSpPr>
            <p:spPr>
              <a:xfrm>
                <a:off x="253353" y="1111624"/>
                <a:ext cx="11938645" cy="5746376"/>
              </a:xfrm>
            </p:spPr>
            <p:txBody>
              <a:bodyPr>
                <a:normAutofit/>
              </a:bodyPr>
              <a:lstStyle/>
              <a:p>
                <a:r>
                  <a:rPr lang="en-IN" dirty="0"/>
                  <a:t>A collection of decision trees is called a decision forest</a:t>
                </a:r>
              </a:p>
              <a:p>
                <a:pPr lvl="2"/>
                <a:r>
                  <a:rPr lang="en-IN" dirty="0"/>
                  <a:t>Suppose we have train data </a:t>
                </a:r>
                <a14:m>
                  <m:oMath xmlns:m="http://schemas.openxmlformats.org/officeDocument/2006/math">
                    <m:r>
                      <a:rPr lang="en-IN" i="1">
                        <a:latin typeface="Cambria Math" panose="02040503050406030204" pitchFamily="18" charset="0"/>
                      </a:rPr>
                      <m:t>𝑆</m:t>
                    </m:r>
                    <m:r>
                      <a:rPr lang="en-IN" i="1">
                        <a:latin typeface="Cambria Math" panose="02040503050406030204" pitchFamily="18" charset="0"/>
                      </a:rPr>
                      <m:t>=</m:t>
                    </m:r>
                    <m:sSub>
                      <m:sSubPr>
                        <m:ctrlPr>
                          <a:rPr lang="en-IN" i="1">
                            <a:latin typeface="Cambria Math" panose="02040503050406030204" pitchFamily="18" charset="0"/>
                          </a:rPr>
                        </m:ctrlPr>
                      </m:sSubPr>
                      <m:e>
                        <m:d>
                          <m:dPr>
                            <m:begChr m:val="{"/>
                            <m:endChr m:val="}"/>
                            <m:ctrlPr>
                              <a:rPr lang="en-IN" i="1">
                                <a:latin typeface="Cambria Math" panose="02040503050406030204" pitchFamily="18" charset="0"/>
                              </a:rPr>
                            </m:ctrlPr>
                          </m:dPr>
                          <m:e>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b="1">
                                        <a:latin typeface="Cambria Math" panose="02040503050406030204" pitchFamily="18" charset="0"/>
                                      </a:rPr>
                                      <m:t>𝐱</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e>
                            </m:d>
                          </m:e>
                        </m:d>
                      </m:e>
                      <m:sub>
                        <m:r>
                          <a:rPr lang="en-IN" i="1">
                            <a:latin typeface="Cambria Math" panose="02040503050406030204" pitchFamily="18" charset="0"/>
                          </a:rPr>
                          <m:t>𝑖</m:t>
                        </m:r>
                        <m:r>
                          <a:rPr lang="en-IN" i="1">
                            <a:latin typeface="Cambria Math" panose="02040503050406030204" pitchFamily="18" charset="0"/>
                          </a:rPr>
                          <m:t>=1,…,</m:t>
                        </m:r>
                        <m:r>
                          <a:rPr lang="en-IN" i="1">
                            <a:latin typeface="Cambria Math" panose="02040503050406030204" pitchFamily="18" charset="0"/>
                          </a:rPr>
                          <m:t>𝑛</m:t>
                        </m:r>
                      </m:sub>
                    </m:sSub>
                  </m:oMath>
                </a14:m>
                <a:r>
                  <a:rPr lang="en-US" dirty="0"/>
                  <a:t> with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𝑥</m:t>
                        </m:r>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𝑑</m:t>
                        </m:r>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𝑦</m:t>
                        </m:r>
                      </m:e>
                      <m:sup>
                        <m:r>
                          <a:rPr lang="en-IN" i="1">
                            <a:latin typeface="Cambria Math" panose="02040503050406030204" pitchFamily="18" charset="0"/>
                            <a:ea typeface="Cambria Math" panose="02040503050406030204" pitchFamily="18" charset="0"/>
                          </a:rPr>
                          <m:t>𝑖</m:t>
                        </m:r>
                      </m:sup>
                    </m:sSup>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−1,1</m:t>
                        </m:r>
                      </m:e>
                    </m:d>
                  </m:oMath>
                </a14:m>
                <a:endParaRPr lang="en-US" dirty="0"/>
              </a:p>
              <a:p>
                <a:pPr lvl="2"/>
                <a:r>
                  <a:rPr lang="en-IN" dirty="0"/>
                  <a:t>Random forests learn </a:t>
                </a:r>
                <a14:m>
                  <m:oMath xmlns:m="http://schemas.openxmlformats.org/officeDocument/2006/math">
                    <m:r>
                      <a:rPr lang="en-IN" i="1">
                        <a:latin typeface="Cambria Math" panose="02040503050406030204" pitchFamily="18" charset="0"/>
                      </a:rPr>
                      <m:t>𝐾</m:t>
                    </m:r>
                  </m:oMath>
                </a14:m>
                <a:r>
                  <a:rPr lang="en-US" dirty="0"/>
                  <a:t> decision trees. F</a:t>
                </a:r>
                <a:r>
                  <a:rPr lang="en-IN" dirty="0" err="1"/>
                  <a:t>irst</a:t>
                </a:r>
                <a:r>
                  <a:rPr lang="en-IN" dirty="0"/>
                  <a:t>, bagging done to get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𝐾</m:t>
                        </m:r>
                      </m:sub>
                    </m:sSub>
                  </m:oMath>
                </a14:m>
                <a:endParaRPr lang="en-US" dirty="0"/>
              </a:p>
              <a:p>
                <a:pPr lvl="2"/>
                <a:r>
                  <a:rPr lang="en-IN" dirty="0"/>
                  <a:t>Next, feature bagging done – sample</a:t>
                </a:r>
                <a:r>
                  <a:rPr lang="en-US" dirty="0"/>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𝐹</m:t>
                        </m:r>
                      </m:e>
                      <m:sub>
                        <m:r>
                          <a:rPr lang="en-IN" i="1" dirty="0">
                            <a:latin typeface="Cambria Math" panose="02040503050406030204" pitchFamily="18" charset="0"/>
                          </a:rPr>
                          <m:t>1</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𝐹</m:t>
                        </m:r>
                      </m:e>
                      <m:sub>
                        <m:r>
                          <a:rPr lang="en-IN" i="1" dirty="0">
                            <a:latin typeface="Cambria Math" panose="02040503050406030204" pitchFamily="18" charset="0"/>
                          </a:rPr>
                          <m:t>2</m:t>
                        </m:r>
                      </m:sub>
                    </m:sSub>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𝐹</m:t>
                        </m:r>
                      </m:e>
                      <m:sub>
                        <m:r>
                          <a:rPr lang="en-IN" i="1" dirty="0">
                            <a:latin typeface="Cambria Math" panose="02040503050406030204" pitchFamily="18" charset="0"/>
                          </a:rPr>
                          <m:t>𝐾</m:t>
                        </m:r>
                      </m:sub>
                    </m:sSub>
                    <m:r>
                      <a:rPr lang="en-IN" b="0" i="1" dirty="0" smtClean="0">
                        <a:latin typeface="Cambria Math" panose="02040503050406030204" pitchFamily="18" charset="0"/>
                      </a:rPr>
                      <m:t>⊂</m:t>
                    </m:r>
                    <m:d>
                      <m:dPr>
                        <m:begChr m:val="["/>
                        <m:endChr m:val="]"/>
                        <m:ctrlPr>
                          <a:rPr lang="en-IN" b="0" i="1" dirty="0" smtClean="0">
                            <a:latin typeface="Cambria Math" panose="02040503050406030204" pitchFamily="18" charset="0"/>
                          </a:rPr>
                        </m:ctrlPr>
                      </m:dPr>
                      <m:e>
                        <m:r>
                          <a:rPr lang="en-IN" b="0" i="1" dirty="0" smtClean="0">
                            <a:latin typeface="Cambria Math" panose="02040503050406030204" pitchFamily="18" charset="0"/>
                          </a:rPr>
                          <m:t>𝑑</m:t>
                        </m:r>
                      </m:e>
                    </m:d>
                  </m:oMath>
                </a14:m>
                <a:r>
                  <a:rPr lang="en-US" dirty="0"/>
                  <a:t>, each of size </a:t>
                </a:r>
                <a14:m>
                  <m:oMath xmlns:m="http://schemas.openxmlformats.org/officeDocument/2006/math">
                    <m:r>
                      <a:rPr lang="en-IN" i="1">
                        <a:latin typeface="Cambria Math" panose="02040503050406030204" pitchFamily="18" charset="0"/>
                      </a:rPr>
                      <m:t>𝑑</m:t>
                    </m:r>
                    <m:r>
                      <a:rPr lang="en-IN" i="1">
                        <a:latin typeface="Cambria Math" panose="02040503050406030204" pitchFamily="18" charset="0"/>
                      </a:rPr>
                      <m:t>′</m:t>
                    </m:r>
                    <m:r>
                      <a:rPr lang="en-IN">
                        <a:latin typeface="Cambria Math" panose="02040503050406030204" pitchFamily="18" charset="0"/>
                      </a:rPr>
                      <m:t>∼</m:t>
                    </m:r>
                    <m:rad>
                      <m:radPr>
                        <m:degHide m:val="on"/>
                        <m:ctrlPr>
                          <a:rPr lang="en-IN" i="1">
                            <a:latin typeface="Cambria Math" panose="02040503050406030204" pitchFamily="18" charset="0"/>
                          </a:rPr>
                        </m:ctrlPr>
                      </m:radPr>
                      <m:deg/>
                      <m:e>
                        <m:r>
                          <a:rPr lang="en-IN">
                            <a:latin typeface="Cambria Math" panose="02040503050406030204" pitchFamily="18" charset="0"/>
                          </a:rPr>
                          <m:t>𝑑</m:t>
                        </m:r>
                      </m:e>
                    </m:rad>
                  </m:oMath>
                </a14:m>
                <a:endParaRPr lang="en-US" dirty="0"/>
              </a:p>
              <a:p>
                <a:pPr lvl="3"/>
                <a:r>
                  <a:rPr lang="en-US" dirty="0"/>
                  <a:t>Features are sampled for each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𝑖</m:t>
                        </m:r>
                      </m:sub>
                    </m:sSub>
                  </m:oMath>
                </a14:m>
                <a:r>
                  <a:rPr lang="en-US" dirty="0"/>
                  <a:t> </a:t>
                </a:r>
                <a:r>
                  <a:rPr lang="en-US" b="1" dirty="0"/>
                  <a:t>without replacement </a:t>
                </a:r>
                <a:r>
                  <a:rPr lang="en-US" dirty="0"/>
                  <a:t>– no repeated feature in any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𝑖</m:t>
                        </m:r>
                      </m:sub>
                    </m:sSub>
                  </m:oMath>
                </a14:m>
                <a:endParaRPr lang="en-US" dirty="0"/>
              </a:p>
              <a:p>
                <a:pPr lvl="2"/>
                <a:r>
                  <a:rPr lang="en-IN" dirty="0"/>
                  <a:t>Learn the </a:t>
                </a:r>
                <a14:m>
                  <m:oMath xmlns:m="http://schemas.openxmlformats.org/officeDocument/2006/math">
                    <m:r>
                      <a:rPr lang="en-IN" i="1">
                        <a:latin typeface="Cambria Math" panose="02040503050406030204" pitchFamily="18" charset="0"/>
                      </a:rPr>
                      <m:t>𝑘</m:t>
                    </m:r>
                  </m:oMath>
                </a14:m>
                <a:r>
                  <a:rPr lang="en-US" dirty="0"/>
                  <a:t>-</a:t>
                </a:r>
                <a:r>
                  <a:rPr lang="en-US" dirty="0" err="1"/>
                  <a:t>th</a:t>
                </a:r>
                <a:r>
                  <a:rPr lang="en-US" dirty="0"/>
                  <a:t> DT on dataset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IN" i="1">
                            <a:latin typeface="Cambria Math" panose="02040503050406030204" pitchFamily="18" charset="0"/>
                          </a:rPr>
                          <m:t>𝑘</m:t>
                        </m:r>
                      </m:sub>
                    </m:sSub>
                  </m:oMath>
                </a14:m>
                <a:r>
                  <a:rPr lang="en-US" dirty="0"/>
                  <a:t> using only the features in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𝑘</m:t>
                        </m:r>
                      </m:sub>
                    </m:sSub>
                  </m:oMath>
                </a14:m>
                <a:endParaRPr lang="en-US" dirty="0"/>
              </a:p>
              <a:p>
                <a:pPr lvl="2"/>
                <a:r>
                  <a:rPr lang="en-IN" dirty="0"/>
                  <a:t>Learn a DT model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𝑓</m:t>
                        </m:r>
                      </m:e>
                      <m:sub>
                        <m:r>
                          <a:rPr lang="en-US" b="0" i="1" smtClean="0">
                            <a:latin typeface="Cambria Math" panose="02040503050406030204" pitchFamily="18" charset="0"/>
                          </a:rPr>
                          <m:t>𝑘</m:t>
                        </m:r>
                      </m:sub>
                    </m:sSub>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r>
                      <a:rPr lang="en-IN" i="1">
                        <a:latin typeface="Cambria Math" panose="02040503050406030204" pitchFamily="18" charset="0"/>
                        <a:ea typeface="Cambria Math" panose="02040503050406030204" pitchFamily="18" charset="0"/>
                      </a:rPr>
                      <m:t>→</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−1,1</m:t>
                        </m:r>
                      </m:e>
                    </m:d>
                  </m:oMath>
                </a14:m>
                <a:r>
                  <a:rPr lang="en-US" dirty="0"/>
                  <a:t> using dataset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a:t>
                </a:r>
              </a:p>
              <a:p>
                <a:pPr lvl="2"/>
                <a:r>
                  <a:rPr lang="en-IN" dirty="0"/>
                  <a:t>Predict a new point </a:t>
                </a:r>
                <a14:m>
                  <m:oMath xmlns:m="http://schemas.openxmlformats.org/officeDocument/2006/math">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𝒳</m:t>
                    </m:r>
                  </m:oMath>
                </a14:m>
                <a:r>
                  <a:rPr lang="en-IN" dirty="0"/>
                  <a:t> using </a:t>
                </a:r>
                <a14:m>
                  <m:oMath xmlns:m="http://schemas.openxmlformats.org/officeDocument/2006/math">
                    <m:sSub>
                      <m:sSubPr>
                        <m:ctrlPr>
                          <a:rPr lang="en-IN" i="1" dirty="0">
                            <a:latin typeface="Cambria Math" panose="02040503050406030204" pitchFamily="18" charset="0"/>
                          </a:rPr>
                        </m:ctrlPr>
                      </m:sSubPr>
                      <m:e>
                        <m:acc>
                          <m:accPr>
                            <m:chr m:val="̂"/>
                            <m:ctrlPr>
                              <a:rPr lang="en-IN" i="1">
                                <a:latin typeface="Cambria Math" panose="02040503050406030204" pitchFamily="18" charset="0"/>
                              </a:rPr>
                            </m:ctrlPr>
                          </m:accPr>
                          <m:e>
                            <m:r>
                              <a:rPr lang="en-IN" i="1">
                                <a:latin typeface="Cambria Math" panose="02040503050406030204" pitchFamily="18" charset="0"/>
                              </a:rPr>
                              <m:t>𝑓</m:t>
                            </m:r>
                          </m:e>
                        </m:acc>
                      </m:e>
                      <m:sub>
                        <m:r>
                          <m:rPr>
                            <m:sty m:val="p"/>
                          </m:rPr>
                          <a:rPr lang="en-IN" dirty="0">
                            <a:latin typeface="Cambria Math" panose="02040503050406030204" pitchFamily="18" charset="0"/>
                          </a:rPr>
                          <m:t>MAJ</m:t>
                        </m:r>
                      </m:sub>
                    </m:sSub>
                    <m:d>
                      <m:dPr>
                        <m:ctrlPr>
                          <a:rPr lang="en-IN" i="1">
                            <a:latin typeface="Cambria Math" panose="02040503050406030204" pitchFamily="18" charset="0"/>
                          </a:rPr>
                        </m:ctrlPr>
                      </m:dPr>
                      <m:e>
                        <m:r>
                          <a:rPr lang="en-IN" i="1">
                            <a:latin typeface="Cambria Math" panose="02040503050406030204" pitchFamily="18" charset="0"/>
                          </a:rPr>
                          <m:t>𝑥</m:t>
                        </m:r>
                      </m:e>
                    </m:d>
                    <m:r>
                      <a:rPr lang="en-IN">
                        <a:latin typeface="Cambria Math" panose="02040503050406030204" pitchFamily="18" charset="0"/>
                      </a:rPr>
                      <m:t>=</m:t>
                    </m:r>
                    <m:r>
                      <m:rPr>
                        <m:sty m:val="p"/>
                      </m:rPr>
                      <a:rPr lang="en-IN">
                        <a:latin typeface="Cambria Math" panose="02040503050406030204" pitchFamily="18" charset="0"/>
                      </a:rPr>
                      <m:t>sign</m:t>
                    </m:r>
                    <m:d>
                      <m:dPr>
                        <m:ctrlPr>
                          <a:rPr lang="en-IN" i="1">
                            <a:latin typeface="Cambria Math" panose="02040503050406030204" pitchFamily="18" charset="0"/>
                          </a:rPr>
                        </m:ctrlPr>
                      </m:dPr>
                      <m:e>
                        <m:nary>
                          <m:naryPr>
                            <m:chr m:val="∑"/>
                            <m:ctrlPr>
                              <a:rPr lang="en-IN" i="1">
                                <a:latin typeface="Cambria Math" panose="02040503050406030204" pitchFamily="18" charset="0"/>
                              </a:rPr>
                            </m:ctrlPr>
                          </m:naryPr>
                          <m:sub>
                            <m:r>
                              <a:rPr lang="en-IN" i="1">
                                <a:latin typeface="Cambria Math" panose="02040503050406030204" pitchFamily="18" charset="0"/>
                              </a:rPr>
                              <m:t>𝑘</m:t>
                            </m:r>
                            <m:r>
                              <a:rPr lang="en-IN" i="1">
                                <a:latin typeface="Cambria Math" panose="02040503050406030204" pitchFamily="18" charset="0"/>
                              </a:rPr>
                              <m:t>=1</m:t>
                            </m:r>
                          </m:sub>
                          <m:sup>
                            <m:r>
                              <a:rPr lang="en-IN" i="1">
                                <a:latin typeface="Cambria Math" panose="02040503050406030204" pitchFamily="18" charset="0"/>
                              </a:rPr>
                              <m:t>𝐾</m:t>
                            </m:r>
                          </m:sup>
                          <m:e>
                            <m:sSub>
                              <m:sSubPr>
                                <m:ctrlPr>
                                  <a:rPr lang="en-IN" i="1">
                                    <a:latin typeface="Cambria Math" panose="02040503050406030204" pitchFamily="18" charset="0"/>
                                  </a:rPr>
                                </m:ctrlPr>
                              </m:sSubPr>
                              <m:e>
                                <m:r>
                                  <a:rPr lang="en-IN" i="1">
                                    <a:latin typeface="Cambria Math" panose="02040503050406030204" pitchFamily="18" charset="0"/>
                                  </a:rPr>
                                  <m:t>𝑓</m:t>
                                </m:r>
                              </m:e>
                              <m:sub>
                                <m:r>
                                  <a:rPr lang="en-US" b="0" i="1" smtClean="0">
                                    <a:latin typeface="Cambria Math" panose="02040503050406030204" pitchFamily="18" charset="0"/>
                                  </a:rPr>
                                  <m:t>𝑘</m:t>
                                </m:r>
                              </m:sub>
                            </m:sSub>
                            <m:d>
                              <m:dPr>
                                <m:ctrlPr>
                                  <a:rPr lang="en-IN" i="1">
                                    <a:latin typeface="Cambria Math" panose="02040503050406030204" pitchFamily="18" charset="0"/>
                                  </a:rPr>
                                </m:ctrlPr>
                              </m:dPr>
                              <m:e>
                                <m:r>
                                  <a:rPr lang="en-IN" i="1">
                                    <a:latin typeface="Cambria Math" panose="02040503050406030204" pitchFamily="18" charset="0"/>
                                  </a:rPr>
                                  <m:t>𝑥</m:t>
                                </m:r>
                              </m:e>
                            </m:d>
                          </m:e>
                        </m:nary>
                      </m:e>
                    </m:d>
                  </m:oMath>
                </a14:m>
                <a:endParaRPr lang="en-US" dirty="0"/>
              </a:p>
              <a:p>
                <a:pPr lvl="1"/>
                <a:r>
                  <a:rPr lang="en-IN" dirty="0"/>
                  <a:t>Intuition behind feature bagging: force trees to learn without certain features being available otherwise if a feature is really convenient, every tree will use it and then all trees will behave similarly</a:t>
                </a:r>
              </a:p>
              <a:p>
                <a:pPr lvl="2"/>
                <a:r>
                  <a:rPr lang="en-IN" dirty="0"/>
                  <a:t>Similar to the idea used in dropout</a:t>
                </a:r>
              </a:p>
              <a:p>
                <a:pPr lvl="1"/>
                <a:r>
                  <a:rPr lang="en-IN" dirty="0"/>
                  <a:t>Sometimes random forests are used without feature bagging too</a:t>
                </a:r>
              </a:p>
              <a:p>
                <a:pPr lvl="2"/>
                <a:r>
                  <a:rPr lang="en-IN" dirty="0"/>
                  <a:t>Random forests are very successful (state of the art) in recommendation</a:t>
                </a:r>
              </a:p>
              <a:p>
                <a:pPr marL="457200" lvl="1" indent="0">
                  <a:buNone/>
                </a:pPr>
                <a:endParaRPr lang="en-US" dirty="0"/>
              </a:p>
              <a:p>
                <a:endParaRPr lang="en-IN" dirty="0"/>
              </a:p>
            </p:txBody>
          </p:sp>
        </mc:Choice>
        <mc:Fallback xmlns="">
          <p:sp>
            <p:nvSpPr>
              <p:cNvPr id="4" name="Content Placeholder 2">
                <a:extLst>
                  <a:ext uri="{FF2B5EF4-FFF2-40B4-BE49-F238E27FC236}">
                    <a16:creationId xmlns:a16="http://schemas.microsoft.com/office/drawing/2014/main" id="{BACAEBA5-7DDE-4435-A951-9C2E1E5228E8}"/>
                  </a:ext>
                </a:extLst>
              </p:cNvPr>
              <p:cNvSpPr>
                <a:spLocks noGrp="1" noRot="1" noChangeAspect="1" noMove="1" noResize="1" noEditPoints="1" noAdjustHandles="1" noChangeArrowheads="1" noChangeShapeType="1" noTextEdit="1"/>
              </p:cNvSpPr>
              <p:nvPr>
                <p:ph idx="1"/>
              </p:nvPr>
            </p:nvSpPr>
            <p:spPr>
              <a:xfrm>
                <a:off x="253353" y="1111624"/>
                <a:ext cx="11938645" cy="5746376"/>
              </a:xfrm>
              <a:blipFill>
                <a:blip r:embed="rId3"/>
                <a:stretch>
                  <a:fillRect l="-919" t="-1697"/>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5788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Plan for today</a:t>
            </a:r>
          </a:p>
        </p:txBody>
      </p:sp>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Wrap-up the discussion of decision trees</a:t>
            </a:r>
          </a:p>
          <a:p>
            <a:pPr marL="0" indent="0">
              <a:buNone/>
            </a:pPr>
            <a:endParaRPr lang="en-IN" dirty="0">
              <a:latin typeface="Abadi Extra Light" panose="020B0204020104020204" pitchFamily="34" charset="0"/>
            </a:endParaRPr>
          </a:p>
          <a:p>
            <a:pPr lvl="1">
              <a:buFont typeface="Wingdings" panose="05000000000000000000" pitchFamily="2" charset="2"/>
              <a:buChar char="§"/>
            </a:pPr>
            <a:r>
              <a:rPr lang="en-IN" dirty="0">
                <a:latin typeface="Abadi Extra Light" panose="020B0204020104020204" pitchFamily="34" charset="0"/>
              </a:rPr>
              <a:t>How to learn decision trees from training data</a:t>
            </a:r>
          </a:p>
          <a:p>
            <a:pPr marL="0" indent="0">
              <a:buNone/>
            </a:pPr>
            <a:endParaRPr lang="en-IN"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27016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9">
                                            <p:txEl>
                                              <p:pRg st="2" end="2"/>
                                            </p:txEl>
                                          </p:spTgt>
                                        </p:tgtEl>
                                        <p:attrNameLst>
                                          <p:attrName>style.visibility</p:attrName>
                                        </p:attrNameLst>
                                      </p:cBhvr>
                                      <p:to>
                                        <p:strVal val="visible"/>
                                      </p:to>
                                    </p:set>
                                    <p:animEffect transition="in" filter="wipe(down)">
                                      <p:cBhvr>
                                        <p:cTn id="10" dur="500"/>
                                        <p:tgtEl>
                                          <p:spTgt spid="1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Constructing Decision Trees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grpSp>
        <p:nvGrpSpPr>
          <p:cNvPr id="8" name="Group 7">
            <a:extLst>
              <a:ext uri="{FF2B5EF4-FFF2-40B4-BE49-F238E27FC236}">
                <a16:creationId xmlns:a16="http://schemas.microsoft.com/office/drawing/2014/main" id="{576AC9B4-1A92-4577-A67D-5755096C462D}"/>
              </a:ext>
            </a:extLst>
          </p:cNvPr>
          <p:cNvGrpSpPr/>
          <p:nvPr/>
        </p:nvGrpSpPr>
        <p:grpSpPr>
          <a:xfrm>
            <a:off x="265245" y="1223926"/>
            <a:ext cx="6829405" cy="2905009"/>
            <a:chOff x="245990" y="1627455"/>
            <a:chExt cx="11668324" cy="4096831"/>
          </a:xfrm>
        </p:grpSpPr>
        <p:sp>
          <p:nvSpPr>
            <p:cNvPr id="114" name="Rectangle 113">
              <a:extLst>
                <a:ext uri="{FF2B5EF4-FFF2-40B4-BE49-F238E27FC236}">
                  <a16:creationId xmlns:a16="http://schemas.microsoft.com/office/drawing/2014/main" id="{32382602-1F3B-49CC-9A68-974867924F9E}"/>
                </a:ext>
              </a:extLst>
            </p:cNvPr>
            <p:cNvSpPr/>
            <p:nvPr/>
          </p:nvSpPr>
          <p:spPr>
            <a:xfrm>
              <a:off x="3278330" y="3205588"/>
              <a:ext cx="2124846" cy="1911769"/>
            </a:xfrm>
            <a:prstGeom prst="rect">
              <a:avLst/>
            </a:prstGeom>
            <a:solidFill>
              <a:srgbClr val="00B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Rectangle 112">
              <a:extLst>
                <a:ext uri="{FF2B5EF4-FFF2-40B4-BE49-F238E27FC236}">
                  <a16:creationId xmlns:a16="http://schemas.microsoft.com/office/drawing/2014/main" id="{AFE27D4D-D146-48E3-B034-231A14A245DF}"/>
                </a:ext>
              </a:extLst>
            </p:cNvPr>
            <p:cNvSpPr/>
            <p:nvPr/>
          </p:nvSpPr>
          <p:spPr>
            <a:xfrm>
              <a:off x="863590" y="1796603"/>
              <a:ext cx="2424714" cy="2084816"/>
            </a:xfrm>
            <a:prstGeom prst="rect">
              <a:avLst/>
            </a:prstGeom>
            <a:solidFill>
              <a:srgbClr val="00B05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DD893F13-D3F0-4CFC-927C-717BF6AB10CA}"/>
                </a:ext>
              </a:extLst>
            </p:cNvPr>
            <p:cNvSpPr/>
            <p:nvPr/>
          </p:nvSpPr>
          <p:spPr>
            <a:xfrm>
              <a:off x="3285010" y="1794804"/>
              <a:ext cx="2104686" cy="1385997"/>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8F6DD28-3C78-4045-9FA4-37C5785A1CF0}"/>
                </a:ext>
              </a:extLst>
            </p:cNvPr>
            <p:cNvSpPr/>
            <p:nvPr/>
          </p:nvSpPr>
          <p:spPr>
            <a:xfrm>
              <a:off x="852597" y="1785879"/>
              <a:ext cx="4537099" cy="3322553"/>
            </a:xfrm>
            <a:prstGeom prst="rect">
              <a:avLst/>
            </a:prstGeom>
            <a:solidFill>
              <a:schemeClr val="accent1">
                <a:alpha val="0"/>
              </a:schemeClr>
            </a:solidFill>
            <a:ln>
              <a:solidFill>
                <a:schemeClr val="bg1">
                  <a:lumMod val="85000"/>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 name="Oval 9">
              <a:extLst>
                <a:ext uri="{FF2B5EF4-FFF2-40B4-BE49-F238E27FC236}">
                  <a16:creationId xmlns:a16="http://schemas.microsoft.com/office/drawing/2014/main" id="{BDE0799D-4664-4043-B2B9-A92DD6DC2321}"/>
                </a:ext>
              </a:extLst>
            </p:cNvPr>
            <p:cNvSpPr>
              <a:spLocks noChangeArrowheads="1"/>
            </p:cNvSpPr>
            <p:nvPr/>
          </p:nvSpPr>
          <p:spPr bwMode="auto">
            <a:xfrm>
              <a:off x="4144450" y="219123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5" name="Oval 9">
              <a:extLst>
                <a:ext uri="{FF2B5EF4-FFF2-40B4-BE49-F238E27FC236}">
                  <a16:creationId xmlns:a16="http://schemas.microsoft.com/office/drawing/2014/main" id="{482A9334-C703-4B18-BF68-6BC65D7A494C}"/>
                </a:ext>
              </a:extLst>
            </p:cNvPr>
            <p:cNvSpPr>
              <a:spLocks noChangeArrowheads="1"/>
            </p:cNvSpPr>
            <p:nvPr/>
          </p:nvSpPr>
          <p:spPr bwMode="auto">
            <a:xfrm>
              <a:off x="3636663" y="234728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6" name="Oval 9">
              <a:extLst>
                <a:ext uri="{FF2B5EF4-FFF2-40B4-BE49-F238E27FC236}">
                  <a16:creationId xmlns:a16="http://schemas.microsoft.com/office/drawing/2014/main" id="{78B0C695-00FD-416E-8BF7-A8DBDEF52CBC}"/>
                </a:ext>
              </a:extLst>
            </p:cNvPr>
            <p:cNvSpPr>
              <a:spLocks noChangeArrowheads="1"/>
            </p:cNvSpPr>
            <p:nvPr/>
          </p:nvSpPr>
          <p:spPr bwMode="auto">
            <a:xfrm>
              <a:off x="3726623" y="182855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7" name="Oval 9">
              <a:extLst>
                <a:ext uri="{FF2B5EF4-FFF2-40B4-BE49-F238E27FC236}">
                  <a16:creationId xmlns:a16="http://schemas.microsoft.com/office/drawing/2014/main" id="{2BCD588C-B793-4832-B443-244D94234F20}"/>
                </a:ext>
              </a:extLst>
            </p:cNvPr>
            <p:cNvSpPr>
              <a:spLocks noChangeArrowheads="1"/>
            </p:cNvSpPr>
            <p:nvPr/>
          </p:nvSpPr>
          <p:spPr bwMode="auto">
            <a:xfrm>
              <a:off x="4324301" y="287780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8" name="Oval 9">
              <a:extLst>
                <a:ext uri="{FF2B5EF4-FFF2-40B4-BE49-F238E27FC236}">
                  <a16:creationId xmlns:a16="http://schemas.microsoft.com/office/drawing/2014/main" id="{CDD8CE60-F8AC-4B99-9F9B-31C366BDB761}"/>
                </a:ext>
              </a:extLst>
            </p:cNvPr>
            <p:cNvSpPr>
              <a:spLocks noChangeArrowheads="1"/>
            </p:cNvSpPr>
            <p:nvPr/>
          </p:nvSpPr>
          <p:spPr bwMode="auto">
            <a:xfrm>
              <a:off x="5017079" y="1884379"/>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39" name="Oval 9">
              <a:extLst>
                <a:ext uri="{FF2B5EF4-FFF2-40B4-BE49-F238E27FC236}">
                  <a16:creationId xmlns:a16="http://schemas.microsoft.com/office/drawing/2014/main" id="{696CB172-5C71-4329-909F-1429F9DF650A}"/>
                </a:ext>
              </a:extLst>
            </p:cNvPr>
            <p:cNvSpPr>
              <a:spLocks noChangeArrowheads="1"/>
            </p:cNvSpPr>
            <p:nvPr/>
          </p:nvSpPr>
          <p:spPr bwMode="auto">
            <a:xfrm>
              <a:off x="4525187" y="239873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0" name="Oval 9">
              <a:extLst>
                <a:ext uri="{FF2B5EF4-FFF2-40B4-BE49-F238E27FC236}">
                  <a16:creationId xmlns:a16="http://schemas.microsoft.com/office/drawing/2014/main" id="{02679E8F-9B36-46D6-AB82-85B5ECC6840E}"/>
                </a:ext>
              </a:extLst>
            </p:cNvPr>
            <p:cNvSpPr>
              <a:spLocks noChangeArrowheads="1"/>
            </p:cNvSpPr>
            <p:nvPr/>
          </p:nvSpPr>
          <p:spPr bwMode="auto">
            <a:xfrm>
              <a:off x="5091741" y="2389144"/>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1" name="Oval 9">
              <a:extLst>
                <a:ext uri="{FF2B5EF4-FFF2-40B4-BE49-F238E27FC236}">
                  <a16:creationId xmlns:a16="http://schemas.microsoft.com/office/drawing/2014/main" id="{F7BAD65C-1D32-49FE-BE08-8B4597797F9A}"/>
                </a:ext>
              </a:extLst>
            </p:cNvPr>
            <p:cNvSpPr>
              <a:spLocks noChangeArrowheads="1"/>
            </p:cNvSpPr>
            <p:nvPr/>
          </p:nvSpPr>
          <p:spPr bwMode="auto">
            <a:xfrm>
              <a:off x="3418249" y="2864135"/>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2" name="Oval 9">
              <a:extLst>
                <a:ext uri="{FF2B5EF4-FFF2-40B4-BE49-F238E27FC236}">
                  <a16:creationId xmlns:a16="http://schemas.microsoft.com/office/drawing/2014/main" id="{98226EF2-8981-4751-9285-CA34D59DE815}"/>
                </a:ext>
              </a:extLst>
            </p:cNvPr>
            <p:cNvSpPr>
              <a:spLocks noChangeArrowheads="1"/>
            </p:cNvSpPr>
            <p:nvPr/>
          </p:nvSpPr>
          <p:spPr bwMode="auto">
            <a:xfrm>
              <a:off x="3288382" y="2066070"/>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3" name="Oval 9">
              <a:extLst>
                <a:ext uri="{FF2B5EF4-FFF2-40B4-BE49-F238E27FC236}">
                  <a16:creationId xmlns:a16="http://schemas.microsoft.com/office/drawing/2014/main" id="{DBA84320-E17A-4091-83A6-7CCEAF9D09DE}"/>
                </a:ext>
              </a:extLst>
            </p:cNvPr>
            <p:cNvSpPr>
              <a:spLocks noChangeArrowheads="1"/>
            </p:cNvSpPr>
            <p:nvPr/>
          </p:nvSpPr>
          <p:spPr bwMode="auto">
            <a:xfrm>
              <a:off x="3915777" y="2599822"/>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4" name="Oval 9">
              <a:extLst>
                <a:ext uri="{FF2B5EF4-FFF2-40B4-BE49-F238E27FC236}">
                  <a16:creationId xmlns:a16="http://schemas.microsoft.com/office/drawing/2014/main" id="{431CEA02-B414-447E-9A00-7E453BB219D0}"/>
                </a:ext>
              </a:extLst>
            </p:cNvPr>
            <p:cNvSpPr>
              <a:spLocks noChangeArrowheads="1"/>
            </p:cNvSpPr>
            <p:nvPr/>
          </p:nvSpPr>
          <p:spPr bwMode="auto">
            <a:xfrm>
              <a:off x="4426549" y="1811485"/>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5" name="Oval 9">
              <a:extLst>
                <a:ext uri="{FF2B5EF4-FFF2-40B4-BE49-F238E27FC236}">
                  <a16:creationId xmlns:a16="http://schemas.microsoft.com/office/drawing/2014/main" id="{C9735E16-34E7-489B-AC5A-48A3AD44DA57}"/>
                </a:ext>
              </a:extLst>
            </p:cNvPr>
            <p:cNvSpPr>
              <a:spLocks noChangeArrowheads="1"/>
            </p:cNvSpPr>
            <p:nvPr/>
          </p:nvSpPr>
          <p:spPr bwMode="auto">
            <a:xfrm>
              <a:off x="4904824" y="2826928"/>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46" name="Oval 9">
              <a:extLst>
                <a:ext uri="{FF2B5EF4-FFF2-40B4-BE49-F238E27FC236}">
                  <a16:creationId xmlns:a16="http://schemas.microsoft.com/office/drawing/2014/main" id="{4486431F-5F3D-4340-8DE6-57E32ED46037}"/>
                </a:ext>
              </a:extLst>
            </p:cNvPr>
            <p:cNvSpPr>
              <a:spLocks noChangeArrowheads="1"/>
            </p:cNvSpPr>
            <p:nvPr/>
          </p:nvSpPr>
          <p:spPr bwMode="auto">
            <a:xfrm>
              <a:off x="1808150" y="182855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47" name="Oval 9">
              <a:extLst>
                <a:ext uri="{FF2B5EF4-FFF2-40B4-BE49-F238E27FC236}">
                  <a16:creationId xmlns:a16="http://schemas.microsoft.com/office/drawing/2014/main" id="{E2BB83B0-5CAC-42B5-8E48-C757DF2F01B0}"/>
                </a:ext>
              </a:extLst>
            </p:cNvPr>
            <p:cNvSpPr>
              <a:spLocks noChangeArrowheads="1"/>
            </p:cNvSpPr>
            <p:nvPr/>
          </p:nvSpPr>
          <p:spPr bwMode="auto">
            <a:xfrm>
              <a:off x="865692" y="2432700"/>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48" name="Oval 9">
              <a:extLst>
                <a:ext uri="{FF2B5EF4-FFF2-40B4-BE49-F238E27FC236}">
                  <a16:creationId xmlns:a16="http://schemas.microsoft.com/office/drawing/2014/main" id="{80679F1B-3054-499B-B9DD-D43CAAE5C707}"/>
                </a:ext>
              </a:extLst>
            </p:cNvPr>
            <p:cNvSpPr>
              <a:spLocks noChangeArrowheads="1"/>
            </p:cNvSpPr>
            <p:nvPr/>
          </p:nvSpPr>
          <p:spPr bwMode="auto">
            <a:xfrm>
              <a:off x="1447364" y="2288053"/>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49" name="Oval 9">
              <a:extLst>
                <a:ext uri="{FF2B5EF4-FFF2-40B4-BE49-F238E27FC236}">
                  <a16:creationId xmlns:a16="http://schemas.microsoft.com/office/drawing/2014/main" id="{8DC4D318-40D3-4F27-9AC4-508F53DAC18D}"/>
                </a:ext>
              </a:extLst>
            </p:cNvPr>
            <p:cNvSpPr>
              <a:spLocks noChangeArrowheads="1"/>
            </p:cNvSpPr>
            <p:nvPr/>
          </p:nvSpPr>
          <p:spPr bwMode="auto">
            <a:xfrm>
              <a:off x="2179778" y="293342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0" name="Oval 9">
              <a:extLst>
                <a:ext uri="{FF2B5EF4-FFF2-40B4-BE49-F238E27FC236}">
                  <a16:creationId xmlns:a16="http://schemas.microsoft.com/office/drawing/2014/main" id="{AD1C0420-72E4-4C44-984E-04E37FB46EB9}"/>
                </a:ext>
              </a:extLst>
            </p:cNvPr>
            <p:cNvSpPr>
              <a:spLocks noChangeArrowheads="1"/>
            </p:cNvSpPr>
            <p:nvPr/>
          </p:nvSpPr>
          <p:spPr bwMode="auto">
            <a:xfrm>
              <a:off x="2111378" y="243402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1" name="Oval 9">
              <a:extLst>
                <a:ext uri="{FF2B5EF4-FFF2-40B4-BE49-F238E27FC236}">
                  <a16:creationId xmlns:a16="http://schemas.microsoft.com/office/drawing/2014/main" id="{F1171659-45CE-4A15-BAEE-2322C4E59EE1}"/>
                </a:ext>
              </a:extLst>
            </p:cNvPr>
            <p:cNvSpPr>
              <a:spLocks noChangeArrowheads="1"/>
            </p:cNvSpPr>
            <p:nvPr/>
          </p:nvSpPr>
          <p:spPr bwMode="auto">
            <a:xfrm>
              <a:off x="2801287" y="276748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2" name="Oval 9">
              <a:extLst>
                <a:ext uri="{FF2B5EF4-FFF2-40B4-BE49-F238E27FC236}">
                  <a16:creationId xmlns:a16="http://schemas.microsoft.com/office/drawing/2014/main" id="{16769378-A137-4D55-979C-20508440DC83}"/>
                </a:ext>
              </a:extLst>
            </p:cNvPr>
            <p:cNvSpPr>
              <a:spLocks noChangeArrowheads="1"/>
            </p:cNvSpPr>
            <p:nvPr/>
          </p:nvSpPr>
          <p:spPr bwMode="auto">
            <a:xfrm>
              <a:off x="2405206" y="182855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3" name="Oval 9">
              <a:extLst>
                <a:ext uri="{FF2B5EF4-FFF2-40B4-BE49-F238E27FC236}">
                  <a16:creationId xmlns:a16="http://schemas.microsoft.com/office/drawing/2014/main" id="{6C2BBF82-C9B1-4299-9255-1BAAA05A2A5F}"/>
                </a:ext>
              </a:extLst>
            </p:cNvPr>
            <p:cNvSpPr>
              <a:spLocks noChangeArrowheads="1"/>
            </p:cNvSpPr>
            <p:nvPr/>
          </p:nvSpPr>
          <p:spPr bwMode="auto">
            <a:xfrm>
              <a:off x="1206963" y="276190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4" name="Oval 9">
              <a:extLst>
                <a:ext uri="{FF2B5EF4-FFF2-40B4-BE49-F238E27FC236}">
                  <a16:creationId xmlns:a16="http://schemas.microsoft.com/office/drawing/2014/main" id="{9B4C367D-15F1-46E9-84C3-8E6DDC864274}"/>
                </a:ext>
              </a:extLst>
            </p:cNvPr>
            <p:cNvSpPr>
              <a:spLocks noChangeArrowheads="1"/>
            </p:cNvSpPr>
            <p:nvPr/>
          </p:nvSpPr>
          <p:spPr bwMode="auto">
            <a:xfrm>
              <a:off x="925778" y="186027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5" name="Oval 9">
              <a:extLst>
                <a:ext uri="{FF2B5EF4-FFF2-40B4-BE49-F238E27FC236}">
                  <a16:creationId xmlns:a16="http://schemas.microsoft.com/office/drawing/2014/main" id="{EC668988-4AF8-4CB2-A419-3F8BADB3D3D4}"/>
                </a:ext>
              </a:extLst>
            </p:cNvPr>
            <p:cNvSpPr>
              <a:spLocks noChangeArrowheads="1"/>
            </p:cNvSpPr>
            <p:nvPr/>
          </p:nvSpPr>
          <p:spPr bwMode="auto">
            <a:xfrm>
              <a:off x="2798263" y="215248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6" name="Oval 9">
              <a:extLst>
                <a:ext uri="{FF2B5EF4-FFF2-40B4-BE49-F238E27FC236}">
                  <a16:creationId xmlns:a16="http://schemas.microsoft.com/office/drawing/2014/main" id="{8B51EDE9-2AA7-43ED-BF88-BB731495FA0E}"/>
                </a:ext>
              </a:extLst>
            </p:cNvPr>
            <p:cNvSpPr>
              <a:spLocks noChangeArrowheads="1"/>
            </p:cNvSpPr>
            <p:nvPr/>
          </p:nvSpPr>
          <p:spPr bwMode="auto">
            <a:xfrm>
              <a:off x="1614653" y="2940884"/>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7" name="Oval 9">
              <a:extLst>
                <a:ext uri="{FF2B5EF4-FFF2-40B4-BE49-F238E27FC236}">
                  <a16:creationId xmlns:a16="http://schemas.microsoft.com/office/drawing/2014/main" id="{B99D3D0D-FF7E-4DD5-82CB-55BE01386CF5}"/>
                </a:ext>
              </a:extLst>
            </p:cNvPr>
            <p:cNvSpPr>
              <a:spLocks noChangeArrowheads="1"/>
            </p:cNvSpPr>
            <p:nvPr/>
          </p:nvSpPr>
          <p:spPr bwMode="auto">
            <a:xfrm>
              <a:off x="2016845" y="343823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8" name="Oval 9">
              <a:extLst>
                <a:ext uri="{FF2B5EF4-FFF2-40B4-BE49-F238E27FC236}">
                  <a16:creationId xmlns:a16="http://schemas.microsoft.com/office/drawing/2014/main" id="{E9436275-D47F-4639-9E0E-14A96C697E27}"/>
                </a:ext>
              </a:extLst>
            </p:cNvPr>
            <p:cNvSpPr>
              <a:spLocks noChangeArrowheads="1"/>
            </p:cNvSpPr>
            <p:nvPr/>
          </p:nvSpPr>
          <p:spPr bwMode="auto">
            <a:xfrm>
              <a:off x="2421887" y="3556550"/>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59" name="Oval 9">
              <a:extLst>
                <a:ext uri="{FF2B5EF4-FFF2-40B4-BE49-F238E27FC236}">
                  <a16:creationId xmlns:a16="http://schemas.microsoft.com/office/drawing/2014/main" id="{3D257BE8-C656-447F-856C-C4EA04267603}"/>
                </a:ext>
              </a:extLst>
            </p:cNvPr>
            <p:cNvSpPr>
              <a:spLocks noChangeArrowheads="1"/>
            </p:cNvSpPr>
            <p:nvPr/>
          </p:nvSpPr>
          <p:spPr bwMode="auto">
            <a:xfrm>
              <a:off x="996936" y="4087908"/>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0" name="Oval 9">
              <a:extLst>
                <a:ext uri="{FF2B5EF4-FFF2-40B4-BE49-F238E27FC236}">
                  <a16:creationId xmlns:a16="http://schemas.microsoft.com/office/drawing/2014/main" id="{85A21BD8-80F0-40E7-80B8-4BAB3FFC435E}"/>
                </a:ext>
              </a:extLst>
            </p:cNvPr>
            <p:cNvSpPr>
              <a:spLocks noChangeArrowheads="1"/>
            </p:cNvSpPr>
            <p:nvPr/>
          </p:nvSpPr>
          <p:spPr bwMode="auto">
            <a:xfrm>
              <a:off x="1511654" y="359909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61" name="Oval 9">
              <a:extLst>
                <a:ext uri="{FF2B5EF4-FFF2-40B4-BE49-F238E27FC236}">
                  <a16:creationId xmlns:a16="http://schemas.microsoft.com/office/drawing/2014/main" id="{AA6D1661-9430-45A6-80E9-41BF7A3735A3}"/>
                </a:ext>
              </a:extLst>
            </p:cNvPr>
            <p:cNvSpPr>
              <a:spLocks noChangeArrowheads="1"/>
            </p:cNvSpPr>
            <p:nvPr/>
          </p:nvSpPr>
          <p:spPr bwMode="auto">
            <a:xfrm>
              <a:off x="1523742" y="440691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2" name="Oval 9">
              <a:extLst>
                <a:ext uri="{FF2B5EF4-FFF2-40B4-BE49-F238E27FC236}">
                  <a16:creationId xmlns:a16="http://schemas.microsoft.com/office/drawing/2014/main" id="{5DDAA1F6-DA45-4D09-9385-66ACB9FF8285}"/>
                </a:ext>
              </a:extLst>
            </p:cNvPr>
            <p:cNvSpPr>
              <a:spLocks noChangeArrowheads="1"/>
            </p:cNvSpPr>
            <p:nvPr/>
          </p:nvSpPr>
          <p:spPr bwMode="auto">
            <a:xfrm>
              <a:off x="2780774" y="3274867"/>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63" name="Oval 9">
              <a:extLst>
                <a:ext uri="{FF2B5EF4-FFF2-40B4-BE49-F238E27FC236}">
                  <a16:creationId xmlns:a16="http://schemas.microsoft.com/office/drawing/2014/main" id="{35E85925-0C20-4A24-B422-352935731D35}"/>
                </a:ext>
              </a:extLst>
            </p:cNvPr>
            <p:cNvSpPr>
              <a:spLocks noChangeArrowheads="1"/>
            </p:cNvSpPr>
            <p:nvPr/>
          </p:nvSpPr>
          <p:spPr bwMode="auto">
            <a:xfrm>
              <a:off x="2756077" y="412773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4" name="Oval 9">
              <a:extLst>
                <a:ext uri="{FF2B5EF4-FFF2-40B4-BE49-F238E27FC236}">
                  <a16:creationId xmlns:a16="http://schemas.microsoft.com/office/drawing/2014/main" id="{136B4032-30A8-4EEF-97BB-04D2CB38993D}"/>
                </a:ext>
              </a:extLst>
            </p:cNvPr>
            <p:cNvSpPr>
              <a:spLocks noChangeArrowheads="1"/>
            </p:cNvSpPr>
            <p:nvPr/>
          </p:nvSpPr>
          <p:spPr bwMode="auto">
            <a:xfrm>
              <a:off x="1982643" y="389746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5" name="Oval 9">
              <a:extLst>
                <a:ext uri="{FF2B5EF4-FFF2-40B4-BE49-F238E27FC236}">
                  <a16:creationId xmlns:a16="http://schemas.microsoft.com/office/drawing/2014/main" id="{535E8643-C088-469A-974C-8805AFB32525}"/>
                </a:ext>
              </a:extLst>
            </p:cNvPr>
            <p:cNvSpPr>
              <a:spLocks noChangeArrowheads="1"/>
            </p:cNvSpPr>
            <p:nvPr/>
          </p:nvSpPr>
          <p:spPr bwMode="auto">
            <a:xfrm>
              <a:off x="975290" y="4823544"/>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6" name="Oval 9">
              <a:extLst>
                <a:ext uri="{FF2B5EF4-FFF2-40B4-BE49-F238E27FC236}">
                  <a16:creationId xmlns:a16="http://schemas.microsoft.com/office/drawing/2014/main" id="{83BD0111-DFAD-4CF7-9954-82E8D9DC4347}"/>
                </a:ext>
              </a:extLst>
            </p:cNvPr>
            <p:cNvSpPr>
              <a:spLocks noChangeArrowheads="1"/>
            </p:cNvSpPr>
            <p:nvPr/>
          </p:nvSpPr>
          <p:spPr bwMode="auto">
            <a:xfrm>
              <a:off x="898912" y="353879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67" name="Oval 9">
              <a:extLst>
                <a:ext uri="{FF2B5EF4-FFF2-40B4-BE49-F238E27FC236}">
                  <a16:creationId xmlns:a16="http://schemas.microsoft.com/office/drawing/2014/main" id="{0278A1E9-CF81-44A0-9E3A-0A57DDC08EB4}"/>
                </a:ext>
              </a:extLst>
            </p:cNvPr>
            <p:cNvSpPr>
              <a:spLocks noChangeArrowheads="1"/>
            </p:cNvSpPr>
            <p:nvPr/>
          </p:nvSpPr>
          <p:spPr bwMode="auto">
            <a:xfrm>
              <a:off x="1816120" y="4795786"/>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8" name="Oval 9">
              <a:extLst>
                <a:ext uri="{FF2B5EF4-FFF2-40B4-BE49-F238E27FC236}">
                  <a16:creationId xmlns:a16="http://schemas.microsoft.com/office/drawing/2014/main" id="{24BA26B7-9030-4925-813C-5B6A107BEA59}"/>
                </a:ext>
              </a:extLst>
            </p:cNvPr>
            <p:cNvSpPr>
              <a:spLocks noChangeArrowheads="1"/>
            </p:cNvSpPr>
            <p:nvPr/>
          </p:nvSpPr>
          <p:spPr bwMode="auto">
            <a:xfrm>
              <a:off x="2290488" y="4586781"/>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69" name="Oval 9">
              <a:extLst>
                <a:ext uri="{FF2B5EF4-FFF2-40B4-BE49-F238E27FC236}">
                  <a16:creationId xmlns:a16="http://schemas.microsoft.com/office/drawing/2014/main" id="{B51736E6-C3EC-4762-9997-6F84EB8A6E52}"/>
                </a:ext>
              </a:extLst>
            </p:cNvPr>
            <p:cNvSpPr>
              <a:spLocks noChangeArrowheads="1"/>
            </p:cNvSpPr>
            <p:nvPr/>
          </p:nvSpPr>
          <p:spPr bwMode="auto">
            <a:xfrm>
              <a:off x="2894752" y="4750607"/>
              <a:ext cx="224510" cy="236658"/>
            </a:xfrm>
            <a:prstGeom prst="ellipse">
              <a:avLst/>
            </a:prstGeom>
            <a:solidFill>
              <a:srgbClr val="FF0000"/>
            </a:solidFill>
            <a:ln w="9525" cap="flat">
              <a:solidFill>
                <a:srgbClr val="FF3333"/>
              </a:solidFill>
              <a:round/>
              <a:headEnd/>
              <a:tailEnd/>
            </a:ln>
            <a:effectLst/>
          </p:spPr>
          <p:txBody>
            <a:bodyPr wrap="none" anchor="ctr"/>
            <a:lstStyle/>
            <a:p>
              <a:endParaRPr lang="en-IN"/>
            </a:p>
          </p:txBody>
        </p:sp>
        <p:sp>
          <p:nvSpPr>
            <p:cNvPr id="270" name="Oval 9">
              <a:extLst>
                <a:ext uri="{FF2B5EF4-FFF2-40B4-BE49-F238E27FC236}">
                  <a16:creationId xmlns:a16="http://schemas.microsoft.com/office/drawing/2014/main" id="{953E7521-EFCC-4D94-9C94-1A22059C4771}"/>
                </a:ext>
              </a:extLst>
            </p:cNvPr>
            <p:cNvSpPr>
              <a:spLocks noChangeArrowheads="1"/>
            </p:cNvSpPr>
            <p:nvPr/>
          </p:nvSpPr>
          <p:spPr bwMode="auto">
            <a:xfrm>
              <a:off x="5129334" y="387005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1" name="Oval 9">
              <a:extLst>
                <a:ext uri="{FF2B5EF4-FFF2-40B4-BE49-F238E27FC236}">
                  <a16:creationId xmlns:a16="http://schemas.microsoft.com/office/drawing/2014/main" id="{6BD6F2F8-935D-4481-AF76-4915F13DA273}"/>
                </a:ext>
              </a:extLst>
            </p:cNvPr>
            <p:cNvSpPr>
              <a:spLocks noChangeArrowheads="1"/>
            </p:cNvSpPr>
            <p:nvPr/>
          </p:nvSpPr>
          <p:spPr bwMode="auto">
            <a:xfrm>
              <a:off x="2986696" y="355345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2" name="Oval 9">
              <a:extLst>
                <a:ext uri="{FF2B5EF4-FFF2-40B4-BE49-F238E27FC236}">
                  <a16:creationId xmlns:a16="http://schemas.microsoft.com/office/drawing/2014/main" id="{9DB0638C-5119-44A6-A893-96DE9D00D68A}"/>
                </a:ext>
              </a:extLst>
            </p:cNvPr>
            <p:cNvSpPr>
              <a:spLocks noChangeArrowheads="1"/>
            </p:cNvSpPr>
            <p:nvPr/>
          </p:nvSpPr>
          <p:spPr bwMode="auto">
            <a:xfrm>
              <a:off x="3951984" y="3630068"/>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3" name="Oval 9">
              <a:extLst>
                <a:ext uri="{FF2B5EF4-FFF2-40B4-BE49-F238E27FC236}">
                  <a16:creationId xmlns:a16="http://schemas.microsoft.com/office/drawing/2014/main" id="{34E32A99-B1CF-4105-9CBA-B2FA298960F6}"/>
                </a:ext>
              </a:extLst>
            </p:cNvPr>
            <p:cNvSpPr>
              <a:spLocks noChangeArrowheads="1"/>
            </p:cNvSpPr>
            <p:nvPr/>
          </p:nvSpPr>
          <p:spPr bwMode="auto">
            <a:xfrm>
              <a:off x="3590972" y="405195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4" name="Oval 9">
              <a:extLst>
                <a:ext uri="{FF2B5EF4-FFF2-40B4-BE49-F238E27FC236}">
                  <a16:creationId xmlns:a16="http://schemas.microsoft.com/office/drawing/2014/main" id="{3B7B1513-A21C-4058-BFF4-16BF62AD14D5}"/>
                </a:ext>
              </a:extLst>
            </p:cNvPr>
            <p:cNvSpPr>
              <a:spLocks noChangeArrowheads="1"/>
            </p:cNvSpPr>
            <p:nvPr/>
          </p:nvSpPr>
          <p:spPr bwMode="auto">
            <a:xfrm>
              <a:off x="4693389" y="322417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5" name="Oval 9">
              <a:extLst>
                <a:ext uri="{FF2B5EF4-FFF2-40B4-BE49-F238E27FC236}">
                  <a16:creationId xmlns:a16="http://schemas.microsoft.com/office/drawing/2014/main" id="{ECBB27A5-CE93-4485-B1FD-2DFC44C5D472}"/>
                </a:ext>
              </a:extLst>
            </p:cNvPr>
            <p:cNvSpPr>
              <a:spLocks noChangeArrowheads="1"/>
            </p:cNvSpPr>
            <p:nvPr/>
          </p:nvSpPr>
          <p:spPr bwMode="auto">
            <a:xfrm>
              <a:off x="4712470" y="4248247"/>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6" name="Oval 9">
              <a:extLst>
                <a:ext uri="{FF2B5EF4-FFF2-40B4-BE49-F238E27FC236}">
                  <a16:creationId xmlns:a16="http://schemas.microsoft.com/office/drawing/2014/main" id="{D022E5F6-BCA0-415A-8355-2E0F69D78542}"/>
                </a:ext>
              </a:extLst>
            </p:cNvPr>
            <p:cNvSpPr>
              <a:spLocks noChangeArrowheads="1"/>
            </p:cNvSpPr>
            <p:nvPr/>
          </p:nvSpPr>
          <p:spPr bwMode="auto">
            <a:xfrm>
              <a:off x="4513802" y="3609621"/>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7" name="Oval 9">
              <a:extLst>
                <a:ext uri="{FF2B5EF4-FFF2-40B4-BE49-F238E27FC236}">
                  <a16:creationId xmlns:a16="http://schemas.microsoft.com/office/drawing/2014/main" id="{9744FEDE-2890-468F-B921-389FAFAC87A9}"/>
                </a:ext>
              </a:extLst>
            </p:cNvPr>
            <p:cNvSpPr>
              <a:spLocks noChangeArrowheads="1"/>
            </p:cNvSpPr>
            <p:nvPr/>
          </p:nvSpPr>
          <p:spPr bwMode="auto">
            <a:xfrm>
              <a:off x="3445108" y="4625874"/>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8" name="Oval 9">
              <a:extLst>
                <a:ext uri="{FF2B5EF4-FFF2-40B4-BE49-F238E27FC236}">
                  <a16:creationId xmlns:a16="http://schemas.microsoft.com/office/drawing/2014/main" id="{7E8F6DB2-C796-45A6-94F8-F257DCEA1DF4}"/>
                </a:ext>
              </a:extLst>
            </p:cNvPr>
            <p:cNvSpPr>
              <a:spLocks noChangeArrowheads="1"/>
            </p:cNvSpPr>
            <p:nvPr/>
          </p:nvSpPr>
          <p:spPr bwMode="auto">
            <a:xfrm>
              <a:off x="3478717" y="3306242"/>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79" name="Oval 9">
              <a:extLst>
                <a:ext uri="{FF2B5EF4-FFF2-40B4-BE49-F238E27FC236}">
                  <a16:creationId xmlns:a16="http://schemas.microsoft.com/office/drawing/2014/main" id="{3D8D2903-07F6-468D-9CA8-383DC3402ED8}"/>
                </a:ext>
              </a:extLst>
            </p:cNvPr>
            <p:cNvSpPr>
              <a:spLocks noChangeArrowheads="1"/>
            </p:cNvSpPr>
            <p:nvPr/>
          </p:nvSpPr>
          <p:spPr bwMode="auto">
            <a:xfrm>
              <a:off x="3960274" y="4795786"/>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80" name="Oval 9">
              <a:extLst>
                <a:ext uri="{FF2B5EF4-FFF2-40B4-BE49-F238E27FC236}">
                  <a16:creationId xmlns:a16="http://schemas.microsoft.com/office/drawing/2014/main" id="{75768394-BBCF-44D5-9B36-DA83C0521D81}"/>
                </a:ext>
              </a:extLst>
            </p:cNvPr>
            <p:cNvSpPr>
              <a:spLocks noChangeArrowheads="1"/>
            </p:cNvSpPr>
            <p:nvPr/>
          </p:nvSpPr>
          <p:spPr bwMode="auto">
            <a:xfrm>
              <a:off x="4142505" y="4347739"/>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sp>
          <p:nvSpPr>
            <p:cNvPr id="281" name="Oval 9">
              <a:extLst>
                <a:ext uri="{FF2B5EF4-FFF2-40B4-BE49-F238E27FC236}">
                  <a16:creationId xmlns:a16="http://schemas.microsoft.com/office/drawing/2014/main" id="{44B7D1FC-ACA2-4984-8821-90F6EA1588BC}"/>
                </a:ext>
              </a:extLst>
            </p:cNvPr>
            <p:cNvSpPr>
              <a:spLocks noChangeArrowheads="1"/>
            </p:cNvSpPr>
            <p:nvPr/>
          </p:nvSpPr>
          <p:spPr bwMode="auto">
            <a:xfrm>
              <a:off x="4984358" y="4712445"/>
              <a:ext cx="224510" cy="236658"/>
            </a:xfrm>
            <a:prstGeom prst="ellipse">
              <a:avLst/>
            </a:prstGeom>
            <a:solidFill>
              <a:srgbClr val="00B050"/>
            </a:solidFill>
            <a:ln w="9525" cap="flat">
              <a:solidFill>
                <a:srgbClr val="FF3333"/>
              </a:solidFill>
              <a:round/>
              <a:headEnd/>
              <a:tailEnd/>
            </a:ln>
            <a:effectLst/>
          </p:spPr>
          <p:txBody>
            <a:bodyPr wrap="none" anchor="ctr"/>
            <a:lstStyle/>
            <a:p>
              <a:endParaRPr lang="en-IN"/>
            </a:p>
          </p:txBody>
        </p:sp>
        <p:cxnSp>
          <p:nvCxnSpPr>
            <p:cNvPr id="282" name="Straight Connector 281">
              <a:extLst>
                <a:ext uri="{FF2B5EF4-FFF2-40B4-BE49-F238E27FC236}">
                  <a16:creationId xmlns:a16="http://schemas.microsoft.com/office/drawing/2014/main" id="{11969463-8898-43DA-8E65-9B92A0E2A3EB}"/>
                </a:ext>
              </a:extLst>
            </p:cNvPr>
            <p:cNvCxnSpPr>
              <a:cxnSpLocks/>
            </p:cNvCxnSpPr>
            <p:nvPr/>
          </p:nvCxnSpPr>
          <p:spPr>
            <a:xfrm>
              <a:off x="3258830" y="1785879"/>
              <a:ext cx="7226" cy="138922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0255379-4F09-4B06-B61A-1A9976F0163B}"/>
                </a:ext>
              </a:extLst>
            </p:cNvPr>
            <p:cNvCxnSpPr>
              <a:cxnSpLocks/>
            </p:cNvCxnSpPr>
            <p:nvPr/>
          </p:nvCxnSpPr>
          <p:spPr>
            <a:xfrm flipH="1">
              <a:off x="3258829" y="3172543"/>
              <a:ext cx="2130945" cy="220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0" name="TextBox 289">
              <a:extLst>
                <a:ext uri="{FF2B5EF4-FFF2-40B4-BE49-F238E27FC236}">
                  <a16:creationId xmlns:a16="http://schemas.microsoft.com/office/drawing/2014/main" id="{BB2A5670-8EAF-4F49-9E62-6E9228E880E0}"/>
                </a:ext>
              </a:extLst>
            </p:cNvPr>
            <p:cNvSpPr txBox="1"/>
            <p:nvPr/>
          </p:nvSpPr>
          <p:spPr>
            <a:xfrm>
              <a:off x="1316518" y="5060602"/>
              <a:ext cx="346593" cy="368058"/>
            </a:xfrm>
            <a:prstGeom prst="rect">
              <a:avLst/>
            </a:prstGeom>
            <a:noFill/>
          </p:spPr>
          <p:txBody>
            <a:bodyPr wrap="square" rtlCol="0">
              <a:spAutoFit/>
            </a:bodyPr>
            <a:lstStyle/>
            <a:p>
              <a:r>
                <a:rPr lang="en-IN" dirty="0"/>
                <a:t>1</a:t>
              </a:r>
            </a:p>
          </p:txBody>
        </p:sp>
        <p:sp>
          <p:nvSpPr>
            <p:cNvPr id="291" name="TextBox 290">
              <a:extLst>
                <a:ext uri="{FF2B5EF4-FFF2-40B4-BE49-F238E27FC236}">
                  <a16:creationId xmlns:a16="http://schemas.microsoft.com/office/drawing/2014/main" id="{50C1EE1D-1F93-47EC-A179-D2FDA3546D24}"/>
                </a:ext>
              </a:extLst>
            </p:cNvPr>
            <p:cNvSpPr txBox="1"/>
            <p:nvPr/>
          </p:nvSpPr>
          <p:spPr>
            <a:xfrm>
              <a:off x="2081428" y="5059487"/>
              <a:ext cx="346593" cy="368058"/>
            </a:xfrm>
            <a:prstGeom prst="rect">
              <a:avLst/>
            </a:prstGeom>
            <a:noFill/>
          </p:spPr>
          <p:txBody>
            <a:bodyPr wrap="square" rtlCol="0">
              <a:spAutoFit/>
            </a:bodyPr>
            <a:lstStyle/>
            <a:p>
              <a:r>
                <a:rPr lang="en-IN" dirty="0"/>
                <a:t>2</a:t>
              </a:r>
            </a:p>
          </p:txBody>
        </p:sp>
        <p:sp>
          <p:nvSpPr>
            <p:cNvPr id="292" name="TextBox 291">
              <a:extLst>
                <a:ext uri="{FF2B5EF4-FFF2-40B4-BE49-F238E27FC236}">
                  <a16:creationId xmlns:a16="http://schemas.microsoft.com/office/drawing/2014/main" id="{1BD05CB4-01C4-42E0-A6FB-015AFF3D539C}"/>
                </a:ext>
              </a:extLst>
            </p:cNvPr>
            <p:cNvSpPr txBox="1"/>
            <p:nvPr/>
          </p:nvSpPr>
          <p:spPr>
            <a:xfrm>
              <a:off x="2718603" y="5065211"/>
              <a:ext cx="346593" cy="368058"/>
            </a:xfrm>
            <a:prstGeom prst="rect">
              <a:avLst/>
            </a:prstGeom>
            <a:noFill/>
          </p:spPr>
          <p:txBody>
            <a:bodyPr wrap="square" rtlCol="0">
              <a:spAutoFit/>
            </a:bodyPr>
            <a:lstStyle/>
            <a:p>
              <a:r>
                <a:rPr lang="en-IN" dirty="0"/>
                <a:t>3</a:t>
              </a:r>
            </a:p>
          </p:txBody>
        </p:sp>
        <p:sp>
          <p:nvSpPr>
            <p:cNvPr id="294" name="TextBox 293">
              <a:extLst>
                <a:ext uri="{FF2B5EF4-FFF2-40B4-BE49-F238E27FC236}">
                  <a16:creationId xmlns:a16="http://schemas.microsoft.com/office/drawing/2014/main" id="{1AA05506-32C8-476E-A9DC-AF3664317BCE}"/>
                </a:ext>
              </a:extLst>
            </p:cNvPr>
            <p:cNvSpPr txBox="1"/>
            <p:nvPr/>
          </p:nvSpPr>
          <p:spPr>
            <a:xfrm>
              <a:off x="3548031" y="5061679"/>
              <a:ext cx="346593" cy="368058"/>
            </a:xfrm>
            <a:prstGeom prst="rect">
              <a:avLst/>
            </a:prstGeom>
            <a:noFill/>
          </p:spPr>
          <p:txBody>
            <a:bodyPr wrap="square" rtlCol="0">
              <a:spAutoFit/>
            </a:bodyPr>
            <a:lstStyle/>
            <a:p>
              <a:r>
                <a:rPr lang="en-IN" dirty="0"/>
                <a:t>4</a:t>
              </a:r>
            </a:p>
          </p:txBody>
        </p:sp>
        <p:sp>
          <p:nvSpPr>
            <p:cNvPr id="295" name="TextBox 294">
              <a:extLst>
                <a:ext uri="{FF2B5EF4-FFF2-40B4-BE49-F238E27FC236}">
                  <a16:creationId xmlns:a16="http://schemas.microsoft.com/office/drawing/2014/main" id="{7ED70314-5750-4EC8-AE83-861F27F1712E}"/>
                </a:ext>
              </a:extLst>
            </p:cNvPr>
            <p:cNvSpPr txBox="1"/>
            <p:nvPr/>
          </p:nvSpPr>
          <p:spPr>
            <a:xfrm>
              <a:off x="4276219" y="5056830"/>
              <a:ext cx="346593" cy="368058"/>
            </a:xfrm>
            <a:prstGeom prst="rect">
              <a:avLst/>
            </a:prstGeom>
            <a:noFill/>
          </p:spPr>
          <p:txBody>
            <a:bodyPr wrap="square" rtlCol="0">
              <a:spAutoFit/>
            </a:bodyPr>
            <a:lstStyle/>
            <a:p>
              <a:r>
                <a:rPr lang="en-IN" dirty="0"/>
                <a:t>5</a:t>
              </a:r>
            </a:p>
          </p:txBody>
        </p:sp>
        <p:sp>
          <p:nvSpPr>
            <p:cNvPr id="296" name="TextBox 295">
              <a:extLst>
                <a:ext uri="{FF2B5EF4-FFF2-40B4-BE49-F238E27FC236}">
                  <a16:creationId xmlns:a16="http://schemas.microsoft.com/office/drawing/2014/main" id="{AF359AFB-94F5-4C13-BD24-3392720EC9A8}"/>
                </a:ext>
              </a:extLst>
            </p:cNvPr>
            <p:cNvSpPr txBox="1"/>
            <p:nvPr/>
          </p:nvSpPr>
          <p:spPr>
            <a:xfrm>
              <a:off x="5007251" y="5068280"/>
              <a:ext cx="346593" cy="368058"/>
            </a:xfrm>
            <a:prstGeom prst="rect">
              <a:avLst/>
            </a:prstGeom>
            <a:noFill/>
          </p:spPr>
          <p:txBody>
            <a:bodyPr wrap="square" rtlCol="0">
              <a:spAutoFit/>
            </a:bodyPr>
            <a:lstStyle/>
            <a:p>
              <a:r>
                <a:rPr lang="en-IN" dirty="0"/>
                <a:t>6</a:t>
              </a:r>
            </a:p>
          </p:txBody>
        </p:sp>
        <p:cxnSp>
          <p:nvCxnSpPr>
            <p:cNvPr id="297" name="Straight Connector 296">
              <a:extLst>
                <a:ext uri="{FF2B5EF4-FFF2-40B4-BE49-F238E27FC236}">
                  <a16:creationId xmlns:a16="http://schemas.microsoft.com/office/drawing/2014/main" id="{CA519A03-B8F6-44B0-98A9-9F56A5E6638A}"/>
                </a:ext>
              </a:extLst>
            </p:cNvPr>
            <p:cNvCxnSpPr>
              <a:cxnSpLocks/>
            </p:cNvCxnSpPr>
            <p:nvPr/>
          </p:nvCxnSpPr>
          <p:spPr>
            <a:xfrm>
              <a:off x="3251653" y="3874184"/>
              <a:ext cx="6998" cy="12570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C731009D-0D39-4E63-ABB1-02ECACEC6324}"/>
                </a:ext>
              </a:extLst>
            </p:cNvPr>
            <p:cNvCxnSpPr>
              <a:cxnSpLocks/>
            </p:cNvCxnSpPr>
            <p:nvPr/>
          </p:nvCxnSpPr>
          <p:spPr>
            <a:xfrm flipH="1">
              <a:off x="821467" y="3866950"/>
              <a:ext cx="2422385" cy="144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1" name="TextBox 300">
              <a:extLst>
                <a:ext uri="{FF2B5EF4-FFF2-40B4-BE49-F238E27FC236}">
                  <a16:creationId xmlns:a16="http://schemas.microsoft.com/office/drawing/2014/main" id="{E61629AC-C0AB-4007-BEB2-13FBE88E1B09}"/>
                </a:ext>
              </a:extLst>
            </p:cNvPr>
            <p:cNvSpPr txBox="1"/>
            <p:nvPr/>
          </p:nvSpPr>
          <p:spPr>
            <a:xfrm>
              <a:off x="440263" y="4300875"/>
              <a:ext cx="346593" cy="368058"/>
            </a:xfrm>
            <a:prstGeom prst="rect">
              <a:avLst/>
            </a:prstGeom>
            <a:noFill/>
          </p:spPr>
          <p:txBody>
            <a:bodyPr wrap="square" rtlCol="0">
              <a:spAutoFit/>
            </a:bodyPr>
            <a:lstStyle/>
            <a:p>
              <a:r>
                <a:rPr lang="en-IN" dirty="0"/>
                <a:t>1</a:t>
              </a:r>
            </a:p>
          </p:txBody>
        </p:sp>
        <p:sp>
          <p:nvSpPr>
            <p:cNvPr id="302" name="TextBox 301">
              <a:extLst>
                <a:ext uri="{FF2B5EF4-FFF2-40B4-BE49-F238E27FC236}">
                  <a16:creationId xmlns:a16="http://schemas.microsoft.com/office/drawing/2014/main" id="{505AF348-6B6C-477B-8ECC-715AE86FDFF4}"/>
                </a:ext>
              </a:extLst>
            </p:cNvPr>
            <p:cNvSpPr txBox="1"/>
            <p:nvPr/>
          </p:nvSpPr>
          <p:spPr>
            <a:xfrm>
              <a:off x="423060" y="3677734"/>
              <a:ext cx="346593" cy="368058"/>
            </a:xfrm>
            <a:prstGeom prst="rect">
              <a:avLst/>
            </a:prstGeom>
            <a:noFill/>
          </p:spPr>
          <p:txBody>
            <a:bodyPr wrap="square" rtlCol="0">
              <a:spAutoFit/>
            </a:bodyPr>
            <a:lstStyle/>
            <a:p>
              <a:r>
                <a:rPr lang="en-IN" dirty="0"/>
                <a:t>2</a:t>
              </a:r>
            </a:p>
          </p:txBody>
        </p:sp>
        <p:sp>
          <p:nvSpPr>
            <p:cNvPr id="303" name="TextBox 302">
              <a:extLst>
                <a:ext uri="{FF2B5EF4-FFF2-40B4-BE49-F238E27FC236}">
                  <a16:creationId xmlns:a16="http://schemas.microsoft.com/office/drawing/2014/main" id="{889DA43D-E69D-4229-82FB-E2C1E6F88CD5}"/>
                </a:ext>
              </a:extLst>
            </p:cNvPr>
            <p:cNvSpPr txBox="1"/>
            <p:nvPr/>
          </p:nvSpPr>
          <p:spPr>
            <a:xfrm>
              <a:off x="444681" y="3007771"/>
              <a:ext cx="346593" cy="368058"/>
            </a:xfrm>
            <a:prstGeom prst="rect">
              <a:avLst/>
            </a:prstGeom>
            <a:noFill/>
          </p:spPr>
          <p:txBody>
            <a:bodyPr wrap="square" rtlCol="0">
              <a:spAutoFit/>
            </a:bodyPr>
            <a:lstStyle/>
            <a:p>
              <a:r>
                <a:rPr lang="en-IN" dirty="0"/>
                <a:t>3</a:t>
              </a:r>
            </a:p>
          </p:txBody>
        </p:sp>
        <p:sp>
          <p:nvSpPr>
            <p:cNvPr id="304" name="TextBox 303">
              <a:extLst>
                <a:ext uri="{FF2B5EF4-FFF2-40B4-BE49-F238E27FC236}">
                  <a16:creationId xmlns:a16="http://schemas.microsoft.com/office/drawing/2014/main" id="{D7824C60-3CAE-4C05-BA06-89F5B729F92E}"/>
                </a:ext>
              </a:extLst>
            </p:cNvPr>
            <p:cNvSpPr txBox="1"/>
            <p:nvPr/>
          </p:nvSpPr>
          <p:spPr>
            <a:xfrm>
              <a:off x="423542" y="2353947"/>
              <a:ext cx="346593" cy="368058"/>
            </a:xfrm>
            <a:prstGeom prst="rect">
              <a:avLst/>
            </a:prstGeom>
            <a:noFill/>
          </p:spPr>
          <p:txBody>
            <a:bodyPr wrap="square" rtlCol="0">
              <a:spAutoFit/>
            </a:bodyPr>
            <a:lstStyle/>
            <a:p>
              <a:r>
                <a:rPr lang="en-IN" dirty="0"/>
                <a:t>4</a:t>
              </a:r>
            </a:p>
          </p:txBody>
        </p:sp>
        <p:sp>
          <p:nvSpPr>
            <p:cNvPr id="305" name="TextBox 304">
              <a:extLst>
                <a:ext uri="{FF2B5EF4-FFF2-40B4-BE49-F238E27FC236}">
                  <a16:creationId xmlns:a16="http://schemas.microsoft.com/office/drawing/2014/main" id="{7376ED41-D81C-4BB2-BB77-5C8B1ABD34E9}"/>
                </a:ext>
              </a:extLst>
            </p:cNvPr>
            <p:cNvSpPr txBox="1"/>
            <p:nvPr/>
          </p:nvSpPr>
          <p:spPr>
            <a:xfrm>
              <a:off x="494815" y="1627455"/>
              <a:ext cx="346593" cy="368058"/>
            </a:xfrm>
            <a:prstGeom prst="rect">
              <a:avLst/>
            </a:prstGeom>
            <a:noFill/>
          </p:spPr>
          <p:txBody>
            <a:bodyPr wrap="square" rtlCol="0">
              <a:spAutoFit/>
            </a:bodyPr>
            <a:lstStyle/>
            <a:p>
              <a:r>
                <a:rPr lang="en-IN" dirty="0"/>
                <a:t>5</a:t>
              </a:r>
            </a:p>
          </p:txBody>
        </p:sp>
        <p:sp>
          <p:nvSpPr>
            <p:cNvPr id="3" name="Flowchart: Decision 2">
              <a:extLst>
                <a:ext uri="{FF2B5EF4-FFF2-40B4-BE49-F238E27FC236}">
                  <a16:creationId xmlns:a16="http://schemas.microsoft.com/office/drawing/2014/main" id="{DA7EA184-BC1D-4472-A8D2-F6B2DD480F09}"/>
                </a:ext>
              </a:extLst>
            </p:cNvPr>
            <p:cNvSpPr/>
            <p:nvPr/>
          </p:nvSpPr>
          <p:spPr>
            <a:xfrm>
              <a:off x="8408666" y="1842621"/>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2A3B55-3D04-4484-8426-33906C5DAE22}"/>
                    </a:ext>
                  </a:extLst>
                </p:cNvPr>
                <p:cNvSpPr txBox="1"/>
                <p:nvPr/>
              </p:nvSpPr>
              <p:spPr>
                <a:xfrm>
                  <a:off x="2362152" y="5463858"/>
                  <a:ext cx="1832355" cy="260428"/>
                </a:xfrm>
                <a:prstGeom prst="rect">
                  <a:avLst/>
                </a:prstGeom>
                <a:noFill/>
              </p:spPr>
              <p:txBody>
                <a:bodyPr wrap="square" lIns="0" tIns="0" rIns="0" bIns="0" rtlCol="0">
                  <a:spAutoFit/>
                </a:bodyPr>
                <a:lstStyle/>
                <a:p>
                  <a:r>
                    <a:rPr lang="en-IN" sz="1200" b="0" dirty="0"/>
                    <a:t>Feature 1 (</a:t>
                  </a:r>
                  <a14:m>
                    <m:oMath xmlns:m="http://schemas.openxmlformats.org/officeDocument/2006/math">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𝑥</m:t>
                          </m:r>
                        </m:e>
                        <m:sub>
                          <m:r>
                            <a:rPr lang="en-IN" sz="1200" b="0" i="1" smtClean="0">
                              <a:latin typeface="Cambria Math" panose="02040503050406030204" pitchFamily="18" charset="0"/>
                            </a:rPr>
                            <m:t>1</m:t>
                          </m:r>
                        </m:sub>
                      </m:sSub>
                      <m:r>
                        <a:rPr lang="en-IN" sz="1200" b="0" i="1" smtClean="0">
                          <a:latin typeface="Cambria Math" panose="02040503050406030204" pitchFamily="18" charset="0"/>
                        </a:rPr>
                        <m:t>)</m:t>
                      </m:r>
                    </m:oMath>
                  </a14:m>
                  <a:endParaRPr lang="en-IN" sz="1200" dirty="0"/>
                </a:p>
              </p:txBody>
            </p:sp>
          </mc:Choice>
          <mc:Fallback xmlns="">
            <p:sp>
              <p:nvSpPr>
                <p:cNvPr id="4" name="TextBox 3">
                  <a:extLst>
                    <a:ext uri="{FF2B5EF4-FFF2-40B4-BE49-F238E27FC236}">
                      <a16:creationId xmlns:a16="http://schemas.microsoft.com/office/drawing/2014/main" id="{3F2A3B55-3D04-4484-8426-33906C5DAE22}"/>
                    </a:ext>
                  </a:extLst>
                </p:cNvPr>
                <p:cNvSpPr txBox="1">
                  <a:spLocks noRot="1" noChangeAspect="1" noMove="1" noResize="1" noEditPoints="1" noAdjustHandles="1" noChangeArrowheads="1" noChangeShapeType="1" noTextEdit="1"/>
                </p:cNvSpPr>
                <p:nvPr/>
              </p:nvSpPr>
              <p:spPr>
                <a:xfrm>
                  <a:off x="2362152" y="5463858"/>
                  <a:ext cx="1832355" cy="260428"/>
                </a:xfrm>
                <a:prstGeom prst="rect">
                  <a:avLst/>
                </a:prstGeom>
                <a:blipFill>
                  <a:blip r:embed="rId3"/>
                  <a:stretch>
                    <a:fillRect l="-9091" t="-26667" b="-5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E45C1CBA-F436-4678-B330-CB205A0DC305}"/>
                    </a:ext>
                  </a:extLst>
                </p:cNvPr>
                <p:cNvSpPr txBox="1"/>
                <p:nvPr/>
              </p:nvSpPr>
              <p:spPr>
                <a:xfrm rot="16200000">
                  <a:off x="-341043" y="3222428"/>
                  <a:ext cx="1489576" cy="315510"/>
                </a:xfrm>
                <a:prstGeom prst="rect">
                  <a:avLst/>
                </a:prstGeom>
                <a:noFill/>
              </p:spPr>
              <p:txBody>
                <a:bodyPr wrap="square" lIns="0" tIns="0" rIns="0" bIns="0" rtlCol="0">
                  <a:spAutoFit/>
                </a:bodyPr>
                <a:lstStyle/>
                <a:p>
                  <a:r>
                    <a:rPr lang="en-IN" sz="1200" b="0" dirty="0"/>
                    <a:t>Feature 2 (</a:t>
                  </a:r>
                  <a14:m>
                    <m:oMath xmlns:m="http://schemas.openxmlformats.org/officeDocument/2006/math">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𝑥</m:t>
                          </m:r>
                        </m:e>
                        <m:sub>
                          <m:r>
                            <a:rPr lang="en-IN" sz="1200" b="0" i="1" smtClean="0">
                              <a:latin typeface="Cambria Math" panose="02040503050406030204" pitchFamily="18" charset="0"/>
                            </a:rPr>
                            <m:t>2</m:t>
                          </m:r>
                        </m:sub>
                      </m:sSub>
                      <m:r>
                        <a:rPr lang="en-IN" sz="1200" b="0" i="1" smtClean="0">
                          <a:latin typeface="Cambria Math" panose="02040503050406030204" pitchFamily="18" charset="0"/>
                        </a:rPr>
                        <m:t>)</m:t>
                      </m:r>
                    </m:oMath>
                  </a14:m>
                  <a:endParaRPr lang="en-IN" sz="1200" dirty="0"/>
                </a:p>
              </p:txBody>
            </p:sp>
          </mc:Choice>
          <mc:Fallback xmlns="">
            <p:sp>
              <p:nvSpPr>
                <p:cNvPr id="70" name="TextBox 69">
                  <a:extLst>
                    <a:ext uri="{FF2B5EF4-FFF2-40B4-BE49-F238E27FC236}">
                      <a16:creationId xmlns:a16="http://schemas.microsoft.com/office/drawing/2014/main" id="{E45C1CBA-F436-4678-B330-CB205A0DC305}"/>
                    </a:ext>
                  </a:extLst>
                </p:cNvPr>
                <p:cNvSpPr txBox="1">
                  <a:spLocks noRot="1" noChangeAspect="1" noMove="1" noResize="1" noEditPoints="1" noAdjustHandles="1" noChangeArrowheads="1" noChangeShapeType="1" noTextEdit="1"/>
                </p:cNvSpPr>
                <p:nvPr/>
              </p:nvSpPr>
              <p:spPr>
                <a:xfrm rot="16200000">
                  <a:off x="-341043" y="3222428"/>
                  <a:ext cx="1489576" cy="315510"/>
                </a:xfrm>
                <a:prstGeom prst="rect">
                  <a:avLst/>
                </a:prstGeom>
                <a:blipFill>
                  <a:blip r:embed="rId4"/>
                  <a:stretch>
                    <a:fillRect l="-26667" r="-50000" b="-924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459064D-14AB-4ED6-BFC6-D5D71B43275F}"/>
                    </a:ext>
                  </a:extLst>
                </p:cNvPr>
                <p:cNvSpPr txBox="1"/>
                <p:nvPr/>
              </p:nvSpPr>
              <p:spPr>
                <a:xfrm>
                  <a:off x="8531748" y="2136381"/>
                  <a:ext cx="775189" cy="173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800" b="0" i="1" smtClean="0">
                                <a:latin typeface="Cambria Math" panose="02040503050406030204" pitchFamily="18" charset="0"/>
                              </a:rPr>
                            </m:ctrlPr>
                          </m:sSubPr>
                          <m:e>
                            <m:r>
                              <a:rPr lang="en-IN" sz="800" b="0" i="1" smtClean="0">
                                <a:latin typeface="Cambria Math" panose="02040503050406030204" pitchFamily="18" charset="0"/>
                              </a:rPr>
                              <m:t>𝑥</m:t>
                            </m:r>
                          </m:e>
                          <m:sub>
                            <m:r>
                              <a:rPr lang="en-IN" sz="800" b="0" i="1" smtClean="0">
                                <a:latin typeface="Cambria Math" panose="02040503050406030204" pitchFamily="18" charset="0"/>
                              </a:rPr>
                              <m:t>1</m:t>
                            </m:r>
                          </m:sub>
                        </m:sSub>
                        <m:r>
                          <a:rPr lang="en-IN" sz="800" b="0" i="1" smtClean="0">
                            <a:latin typeface="Cambria Math" panose="02040503050406030204" pitchFamily="18" charset="0"/>
                          </a:rPr>
                          <m:t>&gt;3.5 ?</m:t>
                        </m:r>
                      </m:oMath>
                    </m:oMathPara>
                  </a14:m>
                  <a:endParaRPr lang="en-IN" sz="800" dirty="0"/>
                </a:p>
              </p:txBody>
            </p:sp>
          </mc:Choice>
          <mc:Fallback xmlns="">
            <p:sp>
              <p:nvSpPr>
                <p:cNvPr id="6" name="TextBox 5">
                  <a:extLst>
                    <a:ext uri="{FF2B5EF4-FFF2-40B4-BE49-F238E27FC236}">
                      <a16:creationId xmlns:a16="http://schemas.microsoft.com/office/drawing/2014/main" id="{3459064D-14AB-4ED6-BFC6-D5D71B43275F}"/>
                    </a:ext>
                  </a:extLst>
                </p:cNvPr>
                <p:cNvSpPr txBox="1">
                  <a:spLocks noRot="1" noChangeAspect="1" noMove="1" noResize="1" noEditPoints="1" noAdjustHandles="1" noChangeArrowheads="1" noChangeShapeType="1" noTextEdit="1"/>
                </p:cNvSpPr>
                <p:nvPr/>
              </p:nvSpPr>
              <p:spPr>
                <a:xfrm>
                  <a:off x="8531748" y="2136381"/>
                  <a:ext cx="775189" cy="173619"/>
                </a:xfrm>
                <a:prstGeom prst="rect">
                  <a:avLst/>
                </a:prstGeom>
                <a:blipFill>
                  <a:blip r:embed="rId5"/>
                  <a:stretch>
                    <a:fillRect l="-2703" r="-5405" b="-20000"/>
                  </a:stretch>
                </a:blipFill>
              </p:spPr>
              <p:txBody>
                <a:bodyPr/>
                <a:lstStyle/>
                <a:p>
                  <a:r>
                    <a:rPr lang="en-IN">
                      <a:noFill/>
                    </a:rPr>
                    <a:t> </a:t>
                  </a:r>
                </a:p>
              </p:txBody>
            </p:sp>
          </mc:Fallback>
        </mc:AlternateContent>
        <p:sp>
          <p:nvSpPr>
            <p:cNvPr id="72" name="Flowchart: Decision 71">
              <a:extLst>
                <a:ext uri="{FF2B5EF4-FFF2-40B4-BE49-F238E27FC236}">
                  <a16:creationId xmlns:a16="http://schemas.microsoft.com/office/drawing/2014/main" id="{1B0557DC-7355-42DD-B767-A340D0BA1A8C}"/>
                </a:ext>
              </a:extLst>
            </p:cNvPr>
            <p:cNvSpPr/>
            <p:nvPr/>
          </p:nvSpPr>
          <p:spPr>
            <a:xfrm>
              <a:off x="9952591" y="2735050"/>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A0D481F5-804E-497D-AB4F-A79B0280ED65}"/>
                    </a:ext>
                  </a:extLst>
                </p:cNvPr>
                <p:cNvSpPr txBox="1"/>
                <p:nvPr/>
              </p:nvSpPr>
              <p:spPr>
                <a:xfrm>
                  <a:off x="10119539" y="3020729"/>
                  <a:ext cx="647780" cy="173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800" b="0" i="1" smtClean="0">
                                <a:latin typeface="Cambria Math" panose="02040503050406030204" pitchFamily="18" charset="0"/>
                              </a:rPr>
                            </m:ctrlPr>
                          </m:sSubPr>
                          <m:e>
                            <m:r>
                              <a:rPr lang="en-IN" sz="800" b="0" i="1" smtClean="0">
                                <a:latin typeface="Cambria Math" panose="02040503050406030204" pitchFamily="18" charset="0"/>
                              </a:rPr>
                              <m:t>𝑥</m:t>
                            </m:r>
                          </m:e>
                          <m:sub>
                            <m:r>
                              <a:rPr lang="en-IN" sz="800" b="0" i="1" smtClean="0">
                                <a:latin typeface="Cambria Math" panose="02040503050406030204" pitchFamily="18" charset="0"/>
                              </a:rPr>
                              <m:t>2</m:t>
                            </m:r>
                          </m:sub>
                        </m:sSub>
                        <m:r>
                          <a:rPr lang="en-IN" sz="800" b="0" i="1" smtClean="0">
                            <a:latin typeface="Cambria Math" panose="02040503050406030204" pitchFamily="18" charset="0"/>
                          </a:rPr>
                          <m:t>&gt;3 ?</m:t>
                        </m:r>
                      </m:oMath>
                    </m:oMathPara>
                  </a14:m>
                  <a:endParaRPr lang="en-IN" sz="800" dirty="0"/>
                </a:p>
              </p:txBody>
            </p:sp>
          </mc:Choice>
          <mc:Fallback xmlns="">
            <p:sp>
              <p:nvSpPr>
                <p:cNvPr id="73" name="TextBox 72">
                  <a:extLst>
                    <a:ext uri="{FF2B5EF4-FFF2-40B4-BE49-F238E27FC236}">
                      <a16:creationId xmlns:a16="http://schemas.microsoft.com/office/drawing/2014/main" id="{A0D481F5-804E-497D-AB4F-A79B0280ED65}"/>
                    </a:ext>
                  </a:extLst>
                </p:cNvPr>
                <p:cNvSpPr txBox="1">
                  <a:spLocks noRot="1" noChangeAspect="1" noMove="1" noResize="1" noEditPoints="1" noAdjustHandles="1" noChangeArrowheads="1" noChangeShapeType="1" noTextEdit="1"/>
                </p:cNvSpPr>
                <p:nvPr/>
              </p:nvSpPr>
              <p:spPr>
                <a:xfrm>
                  <a:off x="10119539" y="3020729"/>
                  <a:ext cx="647780" cy="173619"/>
                </a:xfrm>
                <a:prstGeom prst="rect">
                  <a:avLst/>
                </a:prstGeom>
                <a:blipFill>
                  <a:blip r:embed="rId6"/>
                  <a:stretch>
                    <a:fillRect l="-3175" r="-4762" b="-20000"/>
                  </a:stretch>
                </a:blipFill>
              </p:spPr>
              <p:txBody>
                <a:bodyPr/>
                <a:lstStyle/>
                <a:p>
                  <a:r>
                    <a:rPr lang="en-IN">
                      <a:noFill/>
                    </a:rPr>
                    <a:t> </a:t>
                  </a:r>
                </a:p>
              </p:txBody>
            </p:sp>
          </mc:Fallback>
        </mc:AlternateContent>
        <p:sp>
          <p:nvSpPr>
            <p:cNvPr id="7" name="Rectangle: Rounded Corners 6">
              <a:extLst>
                <a:ext uri="{FF2B5EF4-FFF2-40B4-BE49-F238E27FC236}">
                  <a16:creationId xmlns:a16="http://schemas.microsoft.com/office/drawing/2014/main" id="{6FF86312-6889-4948-8B9E-22F7969E5657}"/>
                </a:ext>
              </a:extLst>
            </p:cNvPr>
            <p:cNvSpPr/>
            <p:nvPr/>
          </p:nvSpPr>
          <p:spPr>
            <a:xfrm>
              <a:off x="10916024" y="4028798"/>
              <a:ext cx="998290" cy="596013"/>
            </a:xfrm>
            <a:prstGeom prst="roundRect">
              <a:avLst/>
            </a:prstGeom>
            <a:solidFill>
              <a:srgbClr val="FF000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Red</a:t>
              </a:r>
            </a:p>
          </p:txBody>
        </p:sp>
        <p:sp>
          <p:nvSpPr>
            <p:cNvPr id="75" name="Rectangle: Rounded Corners 74">
              <a:extLst>
                <a:ext uri="{FF2B5EF4-FFF2-40B4-BE49-F238E27FC236}">
                  <a16:creationId xmlns:a16="http://schemas.microsoft.com/office/drawing/2014/main" id="{52A74C8E-EF64-41E4-B0C7-6883B7A9E478}"/>
                </a:ext>
              </a:extLst>
            </p:cNvPr>
            <p:cNvSpPr/>
            <p:nvPr/>
          </p:nvSpPr>
          <p:spPr>
            <a:xfrm>
              <a:off x="9046294" y="4029861"/>
              <a:ext cx="998290" cy="596013"/>
            </a:xfrm>
            <a:prstGeom prst="roundRect">
              <a:avLst/>
            </a:prstGeom>
            <a:solidFill>
              <a:srgbClr val="00B05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Green</a:t>
              </a:r>
            </a:p>
          </p:txBody>
        </p:sp>
        <p:cxnSp>
          <p:nvCxnSpPr>
            <p:cNvPr id="9" name="Connector: Elbow 8">
              <a:extLst>
                <a:ext uri="{FF2B5EF4-FFF2-40B4-BE49-F238E27FC236}">
                  <a16:creationId xmlns:a16="http://schemas.microsoft.com/office/drawing/2014/main" id="{C7E7D0FE-6BB0-4A54-B7AF-4E3D7F80AAFC}"/>
                </a:ext>
              </a:extLst>
            </p:cNvPr>
            <p:cNvCxnSpPr>
              <a:stCxn id="3" idx="3"/>
              <a:endCxn id="72" idx="0"/>
            </p:cNvCxnSpPr>
            <p:nvPr/>
          </p:nvCxnSpPr>
          <p:spPr>
            <a:xfrm>
              <a:off x="9406956" y="2253371"/>
              <a:ext cx="1044780" cy="481679"/>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702E7665-EDC9-4E19-B404-E4624CEA60CE}"/>
                </a:ext>
              </a:extLst>
            </p:cNvPr>
            <p:cNvCxnSpPr>
              <a:cxnSpLocks/>
              <a:stCxn id="72" idx="3"/>
              <a:endCxn id="7" idx="0"/>
            </p:cNvCxnSpPr>
            <p:nvPr/>
          </p:nvCxnSpPr>
          <p:spPr>
            <a:xfrm>
              <a:off x="10950881" y="3145800"/>
              <a:ext cx="464288" cy="88299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E41ABDA2-FB33-409C-B971-D7EF711E106D}"/>
                </a:ext>
              </a:extLst>
            </p:cNvPr>
            <p:cNvCxnSpPr>
              <a:cxnSpLocks/>
              <a:stCxn id="72" idx="1"/>
              <a:endCxn id="75" idx="0"/>
            </p:cNvCxnSpPr>
            <p:nvPr/>
          </p:nvCxnSpPr>
          <p:spPr>
            <a:xfrm rot="10800000" flipV="1">
              <a:off x="9545439" y="3145799"/>
              <a:ext cx="407152" cy="88406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Flowchart: Decision 87">
              <a:extLst>
                <a:ext uri="{FF2B5EF4-FFF2-40B4-BE49-F238E27FC236}">
                  <a16:creationId xmlns:a16="http://schemas.microsoft.com/office/drawing/2014/main" id="{D05A7370-1893-4D7D-ADCE-9FA7A1EDC906}"/>
                </a:ext>
              </a:extLst>
            </p:cNvPr>
            <p:cNvSpPr/>
            <p:nvPr/>
          </p:nvSpPr>
          <p:spPr>
            <a:xfrm>
              <a:off x="6797639" y="2758207"/>
              <a:ext cx="998290" cy="821500"/>
            </a:xfrm>
            <a:prstGeom prst="flowChartDecision">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9AC9C284-F488-4015-BEF3-1BE114A3C58D}"/>
                    </a:ext>
                  </a:extLst>
                </p:cNvPr>
                <p:cNvSpPr txBox="1"/>
                <p:nvPr/>
              </p:nvSpPr>
              <p:spPr>
                <a:xfrm>
                  <a:off x="6964586" y="3043885"/>
                  <a:ext cx="647780" cy="173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800" b="0" i="1" smtClean="0">
                                <a:latin typeface="Cambria Math" panose="02040503050406030204" pitchFamily="18" charset="0"/>
                              </a:rPr>
                            </m:ctrlPr>
                          </m:sSubPr>
                          <m:e>
                            <m:r>
                              <a:rPr lang="en-IN" sz="800" b="0" i="1" smtClean="0">
                                <a:latin typeface="Cambria Math" panose="02040503050406030204" pitchFamily="18" charset="0"/>
                              </a:rPr>
                              <m:t>𝑥</m:t>
                            </m:r>
                          </m:e>
                          <m:sub>
                            <m:r>
                              <a:rPr lang="en-IN" sz="800" b="0" i="1" smtClean="0">
                                <a:latin typeface="Cambria Math" panose="02040503050406030204" pitchFamily="18" charset="0"/>
                              </a:rPr>
                              <m:t>2</m:t>
                            </m:r>
                          </m:sub>
                        </m:sSub>
                        <m:r>
                          <a:rPr lang="en-IN" sz="800" b="0" i="1" smtClean="0">
                            <a:latin typeface="Cambria Math" panose="02040503050406030204" pitchFamily="18" charset="0"/>
                          </a:rPr>
                          <m:t>&gt;2 ?</m:t>
                        </m:r>
                      </m:oMath>
                    </m:oMathPara>
                  </a14:m>
                  <a:endParaRPr lang="en-IN" sz="800" dirty="0"/>
                </a:p>
              </p:txBody>
            </p:sp>
          </mc:Choice>
          <mc:Fallback xmlns="">
            <p:sp>
              <p:nvSpPr>
                <p:cNvPr id="89" name="TextBox 88">
                  <a:extLst>
                    <a:ext uri="{FF2B5EF4-FFF2-40B4-BE49-F238E27FC236}">
                      <a16:creationId xmlns:a16="http://schemas.microsoft.com/office/drawing/2014/main" id="{9AC9C284-F488-4015-BEF3-1BE114A3C58D}"/>
                    </a:ext>
                  </a:extLst>
                </p:cNvPr>
                <p:cNvSpPr txBox="1">
                  <a:spLocks noRot="1" noChangeAspect="1" noMove="1" noResize="1" noEditPoints="1" noAdjustHandles="1" noChangeArrowheads="1" noChangeShapeType="1" noTextEdit="1"/>
                </p:cNvSpPr>
                <p:nvPr/>
              </p:nvSpPr>
              <p:spPr>
                <a:xfrm>
                  <a:off x="6964586" y="3043885"/>
                  <a:ext cx="647780" cy="173619"/>
                </a:xfrm>
                <a:prstGeom prst="rect">
                  <a:avLst/>
                </a:prstGeom>
                <a:blipFill>
                  <a:blip r:embed="rId7"/>
                  <a:stretch>
                    <a:fillRect l="-4839" r="-6452" b="-20000"/>
                  </a:stretch>
                </a:blipFill>
              </p:spPr>
              <p:txBody>
                <a:bodyPr/>
                <a:lstStyle/>
                <a:p>
                  <a:r>
                    <a:rPr lang="en-IN">
                      <a:noFill/>
                    </a:rPr>
                    <a:t> </a:t>
                  </a:r>
                </a:p>
              </p:txBody>
            </p:sp>
          </mc:Fallback>
        </mc:AlternateContent>
        <p:sp>
          <p:nvSpPr>
            <p:cNvPr id="90" name="Rectangle: Rounded Corners 89">
              <a:extLst>
                <a:ext uri="{FF2B5EF4-FFF2-40B4-BE49-F238E27FC236}">
                  <a16:creationId xmlns:a16="http://schemas.microsoft.com/office/drawing/2014/main" id="{8623AE54-C9DA-4401-B788-82B48D8B2983}"/>
                </a:ext>
              </a:extLst>
            </p:cNvPr>
            <p:cNvSpPr/>
            <p:nvPr/>
          </p:nvSpPr>
          <p:spPr>
            <a:xfrm>
              <a:off x="7761072" y="4051955"/>
              <a:ext cx="998290" cy="596013"/>
            </a:xfrm>
            <a:prstGeom prst="roundRect">
              <a:avLst/>
            </a:prstGeom>
            <a:solidFill>
              <a:srgbClr val="00B05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Green</a:t>
              </a:r>
            </a:p>
          </p:txBody>
        </p:sp>
        <p:sp>
          <p:nvSpPr>
            <p:cNvPr id="91" name="Rectangle: Rounded Corners 90">
              <a:extLst>
                <a:ext uri="{FF2B5EF4-FFF2-40B4-BE49-F238E27FC236}">
                  <a16:creationId xmlns:a16="http://schemas.microsoft.com/office/drawing/2014/main" id="{53087F36-5E04-4B1D-B92E-5531784DED6B}"/>
                </a:ext>
              </a:extLst>
            </p:cNvPr>
            <p:cNvSpPr/>
            <p:nvPr/>
          </p:nvSpPr>
          <p:spPr>
            <a:xfrm>
              <a:off x="5891342" y="4053018"/>
              <a:ext cx="998290" cy="596013"/>
            </a:xfrm>
            <a:prstGeom prst="roundRect">
              <a:avLst/>
            </a:prstGeom>
            <a:solidFill>
              <a:srgbClr val="FF0000">
                <a:alpha val="36000"/>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solidFill>
                    <a:schemeClr val="tx1"/>
                  </a:solidFill>
                </a:rPr>
                <a:t>Predict Red</a:t>
              </a:r>
            </a:p>
          </p:txBody>
        </p:sp>
        <p:cxnSp>
          <p:nvCxnSpPr>
            <p:cNvPr id="92" name="Connector: Elbow 91">
              <a:extLst>
                <a:ext uri="{FF2B5EF4-FFF2-40B4-BE49-F238E27FC236}">
                  <a16:creationId xmlns:a16="http://schemas.microsoft.com/office/drawing/2014/main" id="{DFB12FC2-F115-4BAA-9354-D7828C687D9D}"/>
                </a:ext>
              </a:extLst>
            </p:cNvPr>
            <p:cNvCxnSpPr>
              <a:cxnSpLocks/>
              <a:stCxn id="88" idx="3"/>
              <a:endCxn id="90" idx="0"/>
            </p:cNvCxnSpPr>
            <p:nvPr/>
          </p:nvCxnSpPr>
          <p:spPr>
            <a:xfrm>
              <a:off x="7795929" y="3168957"/>
              <a:ext cx="464288" cy="88299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51C4D225-B775-44C6-B1FC-4FB260CAFDA6}"/>
                </a:ext>
              </a:extLst>
            </p:cNvPr>
            <p:cNvCxnSpPr>
              <a:cxnSpLocks/>
              <a:stCxn id="88" idx="1"/>
              <a:endCxn id="91" idx="0"/>
            </p:cNvCxnSpPr>
            <p:nvPr/>
          </p:nvCxnSpPr>
          <p:spPr>
            <a:xfrm rot="10800000" flipV="1">
              <a:off x="6390487" y="3168956"/>
              <a:ext cx="407152" cy="884061"/>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FCD86159-59E4-4502-800F-4F9877A3BE9E}"/>
                </a:ext>
              </a:extLst>
            </p:cNvPr>
            <p:cNvCxnSpPr>
              <a:cxnSpLocks/>
              <a:stCxn id="3" idx="1"/>
              <a:endCxn id="88" idx="0"/>
            </p:cNvCxnSpPr>
            <p:nvPr/>
          </p:nvCxnSpPr>
          <p:spPr>
            <a:xfrm rot="10800000" flipV="1">
              <a:off x="7296784" y="2253371"/>
              <a:ext cx="1111882" cy="50483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0839AB2-128C-4BAD-B984-640820038810}"/>
                </a:ext>
              </a:extLst>
            </p:cNvPr>
            <p:cNvSpPr txBox="1"/>
            <p:nvPr/>
          </p:nvSpPr>
          <p:spPr>
            <a:xfrm>
              <a:off x="7620887" y="1884039"/>
              <a:ext cx="603085" cy="347237"/>
            </a:xfrm>
            <a:prstGeom prst="rect">
              <a:avLst/>
            </a:prstGeom>
            <a:noFill/>
          </p:spPr>
          <p:txBody>
            <a:bodyPr wrap="none" rtlCol="0">
              <a:spAutoFit/>
            </a:bodyPr>
            <a:lstStyle/>
            <a:p>
              <a:r>
                <a:rPr lang="en-IN" sz="1000" dirty="0"/>
                <a:t>NO</a:t>
              </a:r>
            </a:p>
          </p:txBody>
        </p:sp>
        <p:sp>
          <p:nvSpPr>
            <p:cNvPr id="104" name="TextBox 103">
              <a:extLst>
                <a:ext uri="{FF2B5EF4-FFF2-40B4-BE49-F238E27FC236}">
                  <a16:creationId xmlns:a16="http://schemas.microsoft.com/office/drawing/2014/main" id="{5551EBF7-7DF8-4295-9C37-3C384B8D1996}"/>
                </a:ext>
              </a:extLst>
            </p:cNvPr>
            <p:cNvSpPr txBox="1"/>
            <p:nvPr/>
          </p:nvSpPr>
          <p:spPr>
            <a:xfrm>
              <a:off x="9673025" y="1884039"/>
              <a:ext cx="597607" cy="325534"/>
            </a:xfrm>
            <a:prstGeom prst="rect">
              <a:avLst/>
            </a:prstGeom>
            <a:noFill/>
          </p:spPr>
          <p:txBody>
            <a:bodyPr wrap="none" rtlCol="0">
              <a:spAutoFit/>
            </a:bodyPr>
            <a:lstStyle/>
            <a:p>
              <a:r>
                <a:rPr lang="en-IN" sz="900" dirty="0"/>
                <a:t>YES</a:t>
              </a:r>
            </a:p>
          </p:txBody>
        </p:sp>
        <p:sp>
          <p:nvSpPr>
            <p:cNvPr id="105" name="TextBox 104">
              <a:extLst>
                <a:ext uri="{FF2B5EF4-FFF2-40B4-BE49-F238E27FC236}">
                  <a16:creationId xmlns:a16="http://schemas.microsoft.com/office/drawing/2014/main" id="{FF5E484C-6A75-42C2-9446-A35610F5722B}"/>
                </a:ext>
              </a:extLst>
            </p:cNvPr>
            <p:cNvSpPr txBox="1"/>
            <p:nvPr/>
          </p:nvSpPr>
          <p:spPr>
            <a:xfrm>
              <a:off x="6342722" y="2837266"/>
              <a:ext cx="572956" cy="325534"/>
            </a:xfrm>
            <a:prstGeom prst="rect">
              <a:avLst/>
            </a:prstGeom>
            <a:noFill/>
          </p:spPr>
          <p:txBody>
            <a:bodyPr wrap="none" rtlCol="0">
              <a:spAutoFit/>
            </a:bodyPr>
            <a:lstStyle/>
            <a:p>
              <a:r>
                <a:rPr lang="en-IN" sz="900" dirty="0"/>
                <a:t>NO</a:t>
              </a:r>
            </a:p>
          </p:txBody>
        </p:sp>
        <p:sp>
          <p:nvSpPr>
            <p:cNvPr id="106" name="TextBox 105">
              <a:extLst>
                <a:ext uri="{FF2B5EF4-FFF2-40B4-BE49-F238E27FC236}">
                  <a16:creationId xmlns:a16="http://schemas.microsoft.com/office/drawing/2014/main" id="{1F755DE1-FBDA-422D-A88F-45465963A7AD}"/>
                </a:ext>
              </a:extLst>
            </p:cNvPr>
            <p:cNvSpPr txBox="1"/>
            <p:nvPr/>
          </p:nvSpPr>
          <p:spPr>
            <a:xfrm>
              <a:off x="7747575" y="2819749"/>
              <a:ext cx="597607" cy="325534"/>
            </a:xfrm>
            <a:prstGeom prst="rect">
              <a:avLst/>
            </a:prstGeom>
            <a:noFill/>
          </p:spPr>
          <p:txBody>
            <a:bodyPr wrap="none" rtlCol="0">
              <a:spAutoFit/>
            </a:bodyPr>
            <a:lstStyle/>
            <a:p>
              <a:r>
                <a:rPr lang="en-IN" sz="900" dirty="0"/>
                <a:t>YES</a:t>
              </a:r>
            </a:p>
          </p:txBody>
        </p:sp>
        <p:sp>
          <p:nvSpPr>
            <p:cNvPr id="107" name="TextBox 106">
              <a:extLst>
                <a:ext uri="{FF2B5EF4-FFF2-40B4-BE49-F238E27FC236}">
                  <a16:creationId xmlns:a16="http://schemas.microsoft.com/office/drawing/2014/main" id="{676EFC8F-ECE5-4E7E-AFE1-E2A0C9401A10}"/>
                </a:ext>
              </a:extLst>
            </p:cNvPr>
            <p:cNvSpPr txBox="1"/>
            <p:nvPr/>
          </p:nvSpPr>
          <p:spPr>
            <a:xfrm>
              <a:off x="10884453" y="2811469"/>
              <a:ext cx="597607" cy="325534"/>
            </a:xfrm>
            <a:prstGeom prst="rect">
              <a:avLst/>
            </a:prstGeom>
            <a:noFill/>
          </p:spPr>
          <p:txBody>
            <a:bodyPr wrap="none" rtlCol="0">
              <a:spAutoFit/>
            </a:bodyPr>
            <a:lstStyle/>
            <a:p>
              <a:r>
                <a:rPr lang="en-IN" sz="900" dirty="0"/>
                <a:t>YES</a:t>
              </a:r>
            </a:p>
          </p:txBody>
        </p:sp>
        <p:sp>
          <p:nvSpPr>
            <p:cNvPr id="108" name="TextBox 107">
              <a:extLst>
                <a:ext uri="{FF2B5EF4-FFF2-40B4-BE49-F238E27FC236}">
                  <a16:creationId xmlns:a16="http://schemas.microsoft.com/office/drawing/2014/main" id="{D3946EEF-2C64-4249-A018-CAEBC5D6830F}"/>
                </a:ext>
              </a:extLst>
            </p:cNvPr>
            <p:cNvSpPr txBox="1"/>
            <p:nvPr/>
          </p:nvSpPr>
          <p:spPr>
            <a:xfrm>
              <a:off x="9517049" y="2819477"/>
              <a:ext cx="572956" cy="325534"/>
            </a:xfrm>
            <a:prstGeom prst="rect">
              <a:avLst/>
            </a:prstGeom>
            <a:noFill/>
          </p:spPr>
          <p:txBody>
            <a:bodyPr wrap="none" rtlCol="0">
              <a:spAutoFit/>
            </a:bodyPr>
            <a:lstStyle/>
            <a:p>
              <a:r>
                <a:rPr lang="en-IN" sz="900" dirty="0"/>
                <a:t>NO</a:t>
              </a:r>
            </a:p>
          </p:txBody>
        </p:sp>
        <p:sp>
          <p:nvSpPr>
            <p:cNvPr id="112" name="Rectangle 111">
              <a:extLst>
                <a:ext uri="{FF2B5EF4-FFF2-40B4-BE49-F238E27FC236}">
                  <a16:creationId xmlns:a16="http://schemas.microsoft.com/office/drawing/2014/main" id="{D45D473F-1321-406E-8CE5-71729460AF01}"/>
                </a:ext>
              </a:extLst>
            </p:cNvPr>
            <p:cNvSpPr/>
            <p:nvPr/>
          </p:nvSpPr>
          <p:spPr>
            <a:xfrm>
              <a:off x="857298" y="3905905"/>
              <a:ext cx="2386554" cy="1202527"/>
            </a:xfrm>
            <a:prstGeom prst="rect">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9">
              <a:extLst>
                <a:ext uri="{FF2B5EF4-FFF2-40B4-BE49-F238E27FC236}">
                  <a16:creationId xmlns:a16="http://schemas.microsoft.com/office/drawing/2014/main" id="{EC373842-CAF9-4CE0-82FD-C001EE5FD51F}"/>
                </a:ext>
              </a:extLst>
            </p:cNvPr>
            <p:cNvSpPr>
              <a:spLocks noChangeArrowheads="1"/>
            </p:cNvSpPr>
            <p:nvPr/>
          </p:nvSpPr>
          <p:spPr bwMode="auto">
            <a:xfrm>
              <a:off x="1745027" y="2486895"/>
              <a:ext cx="224510" cy="236658"/>
            </a:xfrm>
            <a:prstGeom prst="ellipse">
              <a:avLst/>
            </a:prstGeom>
            <a:solidFill>
              <a:schemeClr val="tx1"/>
            </a:solidFill>
            <a:ln w="9525" cap="flat">
              <a:solidFill>
                <a:srgbClr val="FF3333"/>
              </a:solidFill>
              <a:round/>
              <a:headEnd/>
              <a:tailEnd/>
            </a:ln>
            <a:effectLst/>
          </p:spPr>
          <p:txBody>
            <a:bodyPr wrap="none" anchor="ctr"/>
            <a:lstStyle/>
            <a:p>
              <a:endParaRPr lang="en-IN"/>
            </a:p>
          </p:txBody>
        </p:sp>
        <p:sp>
          <p:nvSpPr>
            <p:cNvPr id="125" name="Oval 9">
              <a:extLst>
                <a:ext uri="{FF2B5EF4-FFF2-40B4-BE49-F238E27FC236}">
                  <a16:creationId xmlns:a16="http://schemas.microsoft.com/office/drawing/2014/main" id="{2259AF09-BFAD-428B-B60A-09F9C3982BEF}"/>
                </a:ext>
              </a:extLst>
            </p:cNvPr>
            <p:cNvSpPr>
              <a:spLocks noChangeArrowheads="1"/>
            </p:cNvSpPr>
            <p:nvPr/>
          </p:nvSpPr>
          <p:spPr bwMode="auto">
            <a:xfrm>
              <a:off x="1745027" y="2486895"/>
              <a:ext cx="224510" cy="236658"/>
            </a:xfrm>
            <a:prstGeom prst="ellipse">
              <a:avLst/>
            </a:prstGeom>
            <a:solidFill>
              <a:srgbClr val="00B050"/>
            </a:solidFill>
            <a:ln w="9525" cap="flat">
              <a:solidFill>
                <a:schemeClr val="tx1"/>
              </a:solidFill>
              <a:round/>
              <a:headEnd/>
              <a:tailEnd/>
            </a:ln>
            <a:effectLst/>
          </p:spPr>
          <p:txBody>
            <a:bodyPr wrap="none" anchor="ctr"/>
            <a:lstStyle/>
            <a:p>
              <a:endParaRPr lang="en-IN"/>
            </a:p>
          </p:txBody>
        </p:sp>
      </p:grpSp>
      <p:pic>
        <p:nvPicPr>
          <p:cNvPr id="110" name="Picture 2">
            <a:extLst>
              <a:ext uri="{FF2B5EF4-FFF2-40B4-BE49-F238E27FC236}">
                <a16:creationId xmlns:a16="http://schemas.microsoft.com/office/drawing/2014/main" id="{BF1A1476-F9D9-4287-8F69-FC7DA4DCA4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98338" y="432454"/>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111" name="Speech Bubble: Rectangle 110">
            <a:extLst>
              <a:ext uri="{FF2B5EF4-FFF2-40B4-BE49-F238E27FC236}">
                <a16:creationId xmlns:a16="http://schemas.microsoft.com/office/drawing/2014/main" id="{74AF5DCD-756C-4F46-B64B-81C3639BD306}"/>
              </a:ext>
            </a:extLst>
          </p:cNvPr>
          <p:cNvSpPr/>
          <p:nvPr/>
        </p:nvSpPr>
        <p:spPr>
          <a:xfrm>
            <a:off x="7648868" y="154531"/>
            <a:ext cx="2781606" cy="731065"/>
          </a:xfrm>
          <a:prstGeom prst="wedgeRectCallout">
            <a:avLst>
              <a:gd name="adj1" fmla="val 67157"/>
              <a:gd name="adj2" fmla="val 7595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Given some training data, what’s the “optimal” DT?</a:t>
            </a:r>
          </a:p>
        </p:txBody>
      </p:sp>
      <p:pic>
        <p:nvPicPr>
          <p:cNvPr id="115" name="Picture 114">
            <a:extLst>
              <a:ext uri="{FF2B5EF4-FFF2-40B4-BE49-F238E27FC236}">
                <a16:creationId xmlns:a16="http://schemas.microsoft.com/office/drawing/2014/main" id="{99D10E42-10E5-45FA-B100-8D9B9CACF979}"/>
              </a:ext>
            </a:extLst>
          </p:cNvPr>
          <p:cNvPicPr>
            <a:picLocks noChangeAspect="1"/>
          </p:cNvPicPr>
          <p:nvPr/>
        </p:nvPicPr>
        <p:blipFill>
          <a:blip r:embed="rId9"/>
          <a:stretch>
            <a:fillRect/>
          </a:stretch>
        </p:blipFill>
        <p:spPr>
          <a:xfrm>
            <a:off x="10927944" y="3370595"/>
            <a:ext cx="1010687" cy="965223"/>
          </a:xfrm>
          <a:prstGeom prst="rect">
            <a:avLst/>
          </a:prstGeom>
        </p:spPr>
      </p:pic>
      <p:sp>
        <p:nvSpPr>
          <p:cNvPr id="118" name="Speech Bubble: Rectangle 117">
            <a:extLst>
              <a:ext uri="{FF2B5EF4-FFF2-40B4-BE49-F238E27FC236}">
                <a16:creationId xmlns:a16="http://schemas.microsoft.com/office/drawing/2014/main" id="{059A5D1C-DC37-42FF-B7D7-F0DE773F6EA0}"/>
              </a:ext>
            </a:extLst>
          </p:cNvPr>
          <p:cNvSpPr/>
          <p:nvPr/>
        </p:nvSpPr>
        <p:spPr>
          <a:xfrm>
            <a:off x="7448617" y="3081181"/>
            <a:ext cx="3458344" cy="674649"/>
          </a:xfrm>
          <a:prstGeom prst="wedgeRectCallout">
            <a:avLst>
              <a:gd name="adj1" fmla="val 58963"/>
              <a:gd name="adj2" fmla="val 5254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In general, constructing DT is an intractable problem (NP-hard)</a:t>
            </a:r>
          </a:p>
        </p:txBody>
      </p:sp>
      <p:sp>
        <p:nvSpPr>
          <p:cNvPr id="119" name="Speech Bubble: Rectangle 118">
            <a:extLst>
              <a:ext uri="{FF2B5EF4-FFF2-40B4-BE49-F238E27FC236}">
                <a16:creationId xmlns:a16="http://schemas.microsoft.com/office/drawing/2014/main" id="{3E0B0E20-0289-47D3-B608-0894C759F584}"/>
              </a:ext>
            </a:extLst>
          </p:cNvPr>
          <p:cNvSpPr/>
          <p:nvPr/>
        </p:nvSpPr>
        <p:spPr>
          <a:xfrm>
            <a:off x="7087767" y="3866289"/>
            <a:ext cx="3829686" cy="674649"/>
          </a:xfrm>
          <a:prstGeom prst="wedgeRectCallout">
            <a:avLst>
              <a:gd name="adj1" fmla="val 60243"/>
              <a:gd name="adj2" fmla="val -6008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Often we can use some “greedy” heuristics to construct a “good” DT</a:t>
            </a:r>
          </a:p>
        </p:txBody>
      </p:sp>
      <p:sp>
        <p:nvSpPr>
          <p:cNvPr id="120" name="Speech Bubble: Rectangle 119">
            <a:extLst>
              <a:ext uri="{FF2B5EF4-FFF2-40B4-BE49-F238E27FC236}">
                <a16:creationId xmlns:a16="http://schemas.microsoft.com/office/drawing/2014/main" id="{254515CD-CAE8-4E12-99C7-155AABC2DEBB}"/>
              </a:ext>
            </a:extLst>
          </p:cNvPr>
          <p:cNvSpPr/>
          <p:nvPr/>
        </p:nvSpPr>
        <p:spPr>
          <a:xfrm>
            <a:off x="7087767" y="4685233"/>
            <a:ext cx="4993556" cy="674649"/>
          </a:xfrm>
          <a:prstGeom prst="wedgeRectCallout">
            <a:avLst>
              <a:gd name="adj1" fmla="val -2643"/>
              <a:gd name="adj2" fmla="val -72496"/>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To do so, we use the training data to figure out which rules should be tested at eac</a:t>
            </a:r>
            <a:r>
              <a:rPr lang="en-IN" sz="2000" dirty="0">
                <a:solidFill>
                  <a:schemeClr val="tx1"/>
                </a:solidFill>
                <a:latin typeface="Abadi Extra Light" panose="020B0204020104020204" pitchFamily="34" charset="0"/>
              </a:rPr>
              <a:t>h node</a:t>
            </a:r>
            <a:endParaRPr lang="en-IN" sz="2000" b="0" dirty="0">
              <a:solidFill>
                <a:schemeClr val="tx1"/>
              </a:solidFill>
              <a:latin typeface="Abadi Extra Light" panose="020B0204020104020204" pitchFamily="34" charset="0"/>
            </a:endParaRPr>
          </a:p>
        </p:txBody>
      </p:sp>
      <p:sp>
        <p:nvSpPr>
          <p:cNvPr id="121" name="Speech Bubble: Rectangle 120">
            <a:extLst>
              <a:ext uri="{FF2B5EF4-FFF2-40B4-BE49-F238E27FC236}">
                <a16:creationId xmlns:a16="http://schemas.microsoft.com/office/drawing/2014/main" id="{27106F8D-1FFC-4E6C-9720-0D42FE583E6D}"/>
              </a:ext>
            </a:extLst>
          </p:cNvPr>
          <p:cNvSpPr/>
          <p:nvPr/>
        </p:nvSpPr>
        <p:spPr>
          <a:xfrm>
            <a:off x="6917115" y="5504177"/>
            <a:ext cx="4993556" cy="912768"/>
          </a:xfrm>
          <a:prstGeom prst="wedgeRectCallout">
            <a:avLst>
              <a:gd name="adj1" fmla="val 452"/>
              <a:gd name="adj2" fmla="val -69674"/>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The same rules will be applied on the test inputs to route them along the tree </a:t>
            </a:r>
            <a:r>
              <a:rPr lang="en-IN" sz="2000" dirty="0">
                <a:solidFill>
                  <a:schemeClr val="tx1"/>
                </a:solidFill>
                <a:latin typeface="Abadi Extra Light" panose="020B0204020104020204" pitchFamily="34" charset="0"/>
              </a:rPr>
              <a:t>until they reach some leaf node where the prediction is made</a:t>
            </a:r>
            <a:endParaRPr lang="en-IN" sz="2000" b="0" dirty="0">
              <a:solidFill>
                <a:schemeClr val="tx1"/>
              </a:solidFill>
              <a:latin typeface="Abadi Extra Light" panose="020B0204020104020204" pitchFamily="34" charset="0"/>
            </a:endParaRPr>
          </a:p>
        </p:txBody>
      </p:sp>
      <p:sp>
        <p:nvSpPr>
          <p:cNvPr id="122" name="Speech Bubble: Rectangle 121">
            <a:extLst>
              <a:ext uri="{FF2B5EF4-FFF2-40B4-BE49-F238E27FC236}">
                <a16:creationId xmlns:a16="http://schemas.microsoft.com/office/drawing/2014/main" id="{30D15993-77C7-47BA-940C-DD4EE593B7E6}"/>
              </a:ext>
            </a:extLst>
          </p:cNvPr>
          <p:cNvSpPr/>
          <p:nvPr/>
        </p:nvSpPr>
        <p:spPr>
          <a:xfrm>
            <a:off x="7549769" y="1161708"/>
            <a:ext cx="3090028" cy="728006"/>
          </a:xfrm>
          <a:prstGeom prst="wedgeRectCallout">
            <a:avLst>
              <a:gd name="adj1" fmla="val 65074"/>
              <a:gd name="adj2" fmla="val -5616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How to decide which rules to test for and in what order?</a:t>
            </a:r>
          </a:p>
        </p:txBody>
      </p:sp>
      <p:sp>
        <p:nvSpPr>
          <p:cNvPr id="123" name="Speech Bubble: Rectangle 122">
            <a:extLst>
              <a:ext uri="{FF2B5EF4-FFF2-40B4-BE49-F238E27FC236}">
                <a16:creationId xmlns:a16="http://schemas.microsoft.com/office/drawing/2014/main" id="{9D3B510E-629B-47BA-9517-DB1266730494}"/>
              </a:ext>
            </a:extLst>
          </p:cNvPr>
          <p:cNvSpPr/>
          <p:nvPr/>
        </p:nvSpPr>
        <p:spPr>
          <a:xfrm>
            <a:off x="3550951" y="3819474"/>
            <a:ext cx="3240709" cy="889937"/>
          </a:xfrm>
          <a:prstGeom prst="wedgeRectCallout">
            <a:avLst>
              <a:gd name="adj1" fmla="val 60140"/>
              <a:gd name="adj2" fmla="val 72130"/>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The rules are organized in the DT such that </a:t>
            </a:r>
            <a:r>
              <a:rPr lang="en-IN" sz="2000" b="0" dirty="0">
                <a:solidFill>
                  <a:srgbClr val="0000FF"/>
                </a:solidFill>
                <a:latin typeface="Abadi Extra Light" panose="020B0204020104020204" pitchFamily="34" charset="0"/>
              </a:rPr>
              <a:t>most informative rules are tested first</a:t>
            </a:r>
          </a:p>
        </p:txBody>
      </p:sp>
      <p:sp>
        <p:nvSpPr>
          <p:cNvPr id="126" name="Speech Bubble: Rectangle 125">
            <a:extLst>
              <a:ext uri="{FF2B5EF4-FFF2-40B4-BE49-F238E27FC236}">
                <a16:creationId xmlns:a16="http://schemas.microsoft.com/office/drawing/2014/main" id="{368DC8EB-8D32-495C-AD9F-7E2B707A634B}"/>
              </a:ext>
            </a:extLst>
          </p:cNvPr>
          <p:cNvSpPr/>
          <p:nvPr/>
        </p:nvSpPr>
        <p:spPr>
          <a:xfrm>
            <a:off x="7372105" y="2029435"/>
            <a:ext cx="4451012" cy="434240"/>
          </a:xfrm>
          <a:prstGeom prst="wedgeRectCallout">
            <a:avLst>
              <a:gd name="adj1" fmla="val 1215"/>
              <a:gd name="adj2" fmla="val -7952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How to assess informativeness of a rule?</a:t>
            </a:r>
          </a:p>
        </p:txBody>
      </p:sp>
      <p:sp>
        <p:nvSpPr>
          <p:cNvPr id="129" name="Speech Bubble: Rectangle 128">
            <a:extLst>
              <a:ext uri="{FF2B5EF4-FFF2-40B4-BE49-F238E27FC236}">
                <a16:creationId xmlns:a16="http://schemas.microsoft.com/office/drawing/2014/main" id="{CEEC1F05-4939-4D16-BB05-1EA7D36AFF26}"/>
              </a:ext>
            </a:extLst>
          </p:cNvPr>
          <p:cNvSpPr/>
          <p:nvPr/>
        </p:nvSpPr>
        <p:spPr>
          <a:xfrm>
            <a:off x="2826975" y="4940138"/>
            <a:ext cx="4044494" cy="1281483"/>
          </a:xfrm>
          <a:prstGeom prst="wedgeRectCallout">
            <a:avLst>
              <a:gd name="adj1" fmla="val -1434"/>
              <a:gd name="adj2" fmla="val -7010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Informativeness of a rule is of related to the extent of the purity of the split arising due to that rule. </a:t>
            </a:r>
            <a:r>
              <a:rPr lang="en-IN" sz="2000" b="0" dirty="0">
                <a:solidFill>
                  <a:srgbClr val="0000FF"/>
                </a:solidFill>
                <a:latin typeface="Abadi Extra Light" panose="020B0204020104020204" pitchFamily="34" charset="0"/>
              </a:rPr>
              <a:t>More informative rules</a:t>
            </a:r>
            <a:r>
              <a:rPr lang="en-IN" sz="2000" b="0" dirty="0">
                <a:solidFill>
                  <a:schemeClr val="tx1"/>
                </a:solidFill>
                <a:latin typeface="Abadi Extra Light" panose="020B0204020104020204" pitchFamily="34" charset="0"/>
              </a:rPr>
              <a:t> yield </a:t>
            </a:r>
            <a:r>
              <a:rPr lang="en-IN" sz="2000" b="0" dirty="0">
                <a:solidFill>
                  <a:srgbClr val="0000FF"/>
                </a:solidFill>
                <a:latin typeface="Abadi Extra Light" panose="020B0204020104020204" pitchFamily="34" charset="0"/>
              </a:rPr>
              <a:t>more pure splits</a:t>
            </a:r>
          </a:p>
        </p:txBody>
      </p:sp>
      <p:pic>
        <p:nvPicPr>
          <p:cNvPr id="132" name="Picture 131" descr="Clipart Thanksgiving Hand Clip Black And White Stock - Thinking Light Bulb Clip Art - Png Download (950x1015), Png Download">
            <a:extLst>
              <a:ext uri="{FF2B5EF4-FFF2-40B4-BE49-F238E27FC236}">
                <a16:creationId xmlns:a16="http://schemas.microsoft.com/office/drawing/2014/main" id="{2F153669-D5AD-446A-9EB1-7A47A22315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282" y="5422019"/>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133" name="Speech Bubble: Rectangle 132">
            <a:extLst>
              <a:ext uri="{FF2B5EF4-FFF2-40B4-BE49-F238E27FC236}">
                <a16:creationId xmlns:a16="http://schemas.microsoft.com/office/drawing/2014/main" id="{3FCF03C3-C85E-4D78-8BDA-CEAA1FABE69A}"/>
              </a:ext>
            </a:extLst>
          </p:cNvPr>
          <p:cNvSpPr/>
          <p:nvPr/>
        </p:nvSpPr>
        <p:spPr>
          <a:xfrm>
            <a:off x="303540" y="4260080"/>
            <a:ext cx="2454931" cy="1178141"/>
          </a:xfrm>
          <a:prstGeom prst="wedgeRectCallout">
            <a:avLst>
              <a:gd name="adj1" fmla="val -34451"/>
              <a:gd name="adj2" fmla="val 7577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Hmm.. So DTs are like the </a:t>
            </a:r>
            <a:r>
              <a:rPr lang="en-IN" sz="2000" b="0" dirty="0">
                <a:solidFill>
                  <a:srgbClr val="0000FF"/>
                </a:solidFill>
                <a:latin typeface="Abadi Extra Light" panose="020B0204020104020204" pitchFamily="34" charset="0"/>
              </a:rPr>
              <a:t>“20 questions” </a:t>
            </a:r>
            <a:r>
              <a:rPr lang="en-IN" sz="2000" b="0" dirty="0">
                <a:solidFill>
                  <a:schemeClr val="tx1"/>
                </a:solidFill>
                <a:latin typeface="Abadi Extra Light" panose="020B0204020104020204" pitchFamily="34" charset="0"/>
              </a:rPr>
              <a:t>game (ask the </a:t>
            </a:r>
            <a:r>
              <a:rPr lang="en-IN" sz="2000" b="0" dirty="0">
                <a:solidFill>
                  <a:srgbClr val="0000FF"/>
                </a:solidFill>
                <a:latin typeface="Abadi Extra Light" panose="020B0204020104020204" pitchFamily="34" charset="0"/>
              </a:rPr>
              <a:t>most useful questions </a:t>
            </a:r>
            <a:r>
              <a:rPr lang="en-IN" sz="2000" dirty="0">
                <a:solidFill>
                  <a:schemeClr val="tx1"/>
                </a:solidFill>
                <a:latin typeface="Abadi Extra Light" panose="020B0204020104020204" pitchFamily="34" charset="0"/>
              </a:rPr>
              <a:t>f</a:t>
            </a:r>
            <a:r>
              <a:rPr lang="en-IN" sz="2000" b="0" dirty="0">
                <a:solidFill>
                  <a:schemeClr val="tx1"/>
                </a:solidFill>
                <a:latin typeface="Abadi Extra Light" panose="020B0204020104020204" pitchFamily="34" charset="0"/>
              </a:rPr>
              <a:t>irst)</a:t>
            </a:r>
          </a:p>
        </p:txBody>
      </p:sp>
    </p:spTree>
    <p:custDataLst>
      <p:tags r:id="rId1"/>
    </p:custDataLst>
    <p:extLst>
      <p:ext uri="{BB962C8B-B14F-4D97-AF65-F5344CB8AC3E}">
        <p14:creationId xmlns:p14="http://schemas.microsoft.com/office/powerpoint/2010/main" val="18374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down)">
                                      <p:cBhvr>
                                        <p:cTn id="7" dur="500"/>
                                        <p:tgtEl>
                                          <p:spTgt spid="1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wipe(down)">
                                      <p:cBhvr>
                                        <p:cTn id="10" dur="500"/>
                                        <p:tgtEl>
                                          <p:spTgt spid="1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15"/>
                                        </p:tgtEl>
                                        <p:attrNameLst>
                                          <p:attrName>style.visibility</p:attrName>
                                        </p:attrNameLst>
                                      </p:cBhvr>
                                      <p:to>
                                        <p:strVal val="visible"/>
                                      </p:to>
                                    </p:set>
                                    <p:animEffect transition="in" filter="wipe(down)">
                                      <p:cBhvr>
                                        <p:cTn id="15" dur="500"/>
                                        <p:tgtEl>
                                          <p:spTgt spid="11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8"/>
                                        </p:tgtEl>
                                        <p:attrNameLst>
                                          <p:attrName>style.visibility</p:attrName>
                                        </p:attrNameLst>
                                      </p:cBhvr>
                                      <p:to>
                                        <p:strVal val="visible"/>
                                      </p:to>
                                    </p:set>
                                    <p:animEffect transition="in" filter="wipe(down)">
                                      <p:cBhvr>
                                        <p:cTn id="18" dur="500"/>
                                        <p:tgtEl>
                                          <p:spTgt spid="1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19"/>
                                        </p:tgtEl>
                                        <p:attrNameLst>
                                          <p:attrName>style.visibility</p:attrName>
                                        </p:attrNameLst>
                                      </p:cBhvr>
                                      <p:to>
                                        <p:strVal val="visible"/>
                                      </p:to>
                                    </p:set>
                                    <p:animEffect transition="in" filter="wipe(down)">
                                      <p:cBhvr>
                                        <p:cTn id="23" dur="500"/>
                                        <p:tgtEl>
                                          <p:spTgt spid="1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0"/>
                                        </p:tgtEl>
                                        <p:attrNameLst>
                                          <p:attrName>style.visibility</p:attrName>
                                        </p:attrNameLst>
                                      </p:cBhvr>
                                      <p:to>
                                        <p:strVal val="visible"/>
                                      </p:to>
                                    </p:set>
                                    <p:animEffect transition="in" filter="wipe(down)">
                                      <p:cBhvr>
                                        <p:cTn id="28" dur="500"/>
                                        <p:tgtEl>
                                          <p:spTgt spid="1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21"/>
                                        </p:tgtEl>
                                        <p:attrNameLst>
                                          <p:attrName>style.visibility</p:attrName>
                                        </p:attrNameLst>
                                      </p:cBhvr>
                                      <p:to>
                                        <p:strVal val="visible"/>
                                      </p:to>
                                    </p:set>
                                    <p:animEffect transition="in" filter="wipe(down)">
                                      <p:cBhvr>
                                        <p:cTn id="33" dur="500"/>
                                        <p:tgtEl>
                                          <p:spTgt spid="12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2"/>
                                        </p:tgtEl>
                                        <p:attrNameLst>
                                          <p:attrName>style.visibility</p:attrName>
                                        </p:attrNameLst>
                                      </p:cBhvr>
                                      <p:to>
                                        <p:strVal val="visible"/>
                                      </p:to>
                                    </p:set>
                                    <p:animEffect transition="in" filter="wipe(down)">
                                      <p:cBhvr>
                                        <p:cTn id="38" dur="500"/>
                                        <p:tgtEl>
                                          <p:spTgt spid="1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23"/>
                                        </p:tgtEl>
                                        <p:attrNameLst>
                                          <p:attrName>style.visibility</p:attrName>
                                        </p:attrNameLst>
                                      </p:cBhvr>
                                      <p:to>
                                        <p:strVal val="visible"/>
                                      </p:to>
                                    </p:set>
                                    <p:animEffect transition="in" filter="wipe(down)">
                                      <p:cBhvr>
                                        <p:cTn id="43" dur="500"/>
                                        <p:tgtEl>
                                          <p:spTgt spid="1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6"/>
                                        </p:tgtEl>
                                        <p:attrNameLst>
                                          <p:attrName>style.visibility</p:attrName>
                                        </p:attrNameLst>
                                      </p:cBhvr>
                                      <p:to>
                                        <p:strVal val="visible"/>
                                      </p:to>
                                    </p:set>
                                    <p:animEffect transition="in" filter="wipe(down)">
                                      <p:cBhvr>
                                        <p:cTn id="48" dur="500"/>
                                        <p:tgtEl>
                                          <p:spTgt spid="12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29"/>
                                        </p:tgtEl>
                                        <p:attrNameLst>
                                          <p:attrName>style.visibility</p:attrName>
                                        </p:attrNameLst>
                                      </p:cBhvr>
                                      <p:to>
                                        <p:strVal val="visible"/>
                                      </p:to>
                                    </p:set>
                                    <p:animEffect transition="in" filter="wipe(down)">
                                      <p:cBhvr>
                                        <p:cTn id="53" dur="500"/>
                                        <p:tgtEl>
                                          <p:spTgt spid="12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32"/>
                                        </p:tgtEl>
                                        <p:attrNameLst>
                                          <p:attrName>style.visibility</p:attrName>
                                        </p:attrNameLst>
                                      </p:cBhvr>
                                      <p:to>
                                        <p:strVal val="visible"/>
                                      </p:to>
                                    </p:set>
                                    <p:animEffect transition="in" filter="wipe(down)">
                                      <p:cBhvr>
                                        <p:cTn id="58" dur="500"/>
                                        <p:tgtEl>
                                          <p:spTgt spid="13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wipe(down)">
                                      <p:cBhvr>
                                        <p:cTn id="61"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8" grpId="0" animBg="1"/>
      <p:bldP spid="119" grpId="0" animBg="1"/>
      <p:bldP spid="120" grpId="0" animBg="1"/>
      <p:bldP spid="121" grpId="0" animBg="1"/>
      <p:bldP spid="122" grpId="0" animBg="1"/>
      <p:bldP spid="123" grpId="0" animBg="1"/>
      <p:bldP spid="126" grpId="0" animBg="1"/>
      <p:bldP spid="129" grpId="0" animBg="1"/>
      <p:bldP spid="1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Tree Construction: An Example</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consider the playing Tennis example</a:t>
            </a:r>
          </a:p>
          <a:p>
            <a:pPr>
              <a:buFont typeface="Wingdings" panose="05000000000000000000" pitchFamily="2" charset="2"/>
              <a:buChar char="§"/>
            </a:pPr>
            <a:r>
              <a:rPr lang="en-GB" dirty="0">
                <a:latin typeface="Abadi Extra Light" panose="020B0204020104020204" pitchFamily="34" charset="0"/>
              </a:rPr>
              <a:t>Assume each internal node will test the value of one of the features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Question: Why does it make more sense to test the feature “outlook” first?</a:t>
            </a:r>
          </a:p>
          <a:p>
            <a:pPr>
              <a:buFont typeface="Wingdings" panose="05000000000000000000" pitchFamily="2" charset="2"/>
              <a:buChar char="§"/>
            </a:pPr>
            <a:r>
              <a:rPr lang="en-GB" dirty="0">
                <a:latin typeface="Abadi Extra Light" panose="020B0204020104020204" pitchFamily="34" charset="0"/>
              </a:rPr>
              <a:t>Answer: Of all the 4 features, it’s the most informative </a:t>
            </a:r>
          </a:p>
          <a:p>
            <a:pPr lvl="1">
              <a:buFont typeface="Wingdings" panose="05000000000000000000" pitchFamily="2" charset="2"/>
              <a:buChar char="§"/>
            </a:pPr>
            <a:r>
              <a:rPr lang="en-GB" dirty="0">
                <a:latin typeface="Abadi Extra Light" panose="020B0204020104020204" pitchFamily="34" charset="0"/>
              </a:rPr>
              <a:t>It has the highest </a:t>
            </a:r>
            <a:r>
              <a:rPr lang="en-GB" dirty="0">
                <a:solidFill>
                  <a:srgbClr val="0000FF"/>
                </a:solidFill>
                <a:latin typeface="Abadi Extra Light" panose="020B0204020104020204" pitchFamily="34" charset="0"/>
              </a:rPr>
              <a:t>information gain </a:t>
            </a:r>
            <a:r>
              <a:rPr lang="en-GB" dirty="0">
                <a:latin typeface="Abadi Extra Light" panose="020B0204020104020204" pitchFamily="34" charset="0"/>
              </a:rPr>
              <a:t>as the root node</a:t>
            </a:r>
          </a:p>
          <a:p>
            <a:pPr marL="457200" lvl="1" indent="0">
              <a:buNone/>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4</a:t>
            </a:fld>
            <a:endParaRPr lang="en-IN" sz="2800" dirty="0">
              <a:solidFill>
                <a:schemeClr val="accent2">
                  <a:lumMod val="40000"/>
                  <a:lumOff val="60000"/>
                </a:schemeClr>
              </a:solidFill>
            </a:endParaRPr>
          </a:p>
        </p:txBody>
      </p:sp>
      <p:pic>
        <p:nvPicPr>
          <p:cNvPr id="7170" name="Picture 2">
            <a:extLst>
              <a:ext uri="{FF2B5EF4-FFF2-40B4-BE49-F238E27FC236}">
                <a16:creationId xmlns:a16="http://schemas.microsoft.com/office/drawing/2014/main" id="{BCCF3704-B39B-4AF5-9727-5E6E09494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716" y="2178295"/>
            <a:ext cx="8889022" cy="305769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5185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dow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wipe(down)">
                                      <p:cBhvr>
                                        <p:cTn id="17" dur="5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7">
                                            <p:txEl>
                                              <p:pRg st="8" end="8"/>
                                            </p:txEl>
                                          </p:spTgt>
                                        </p:tgtEl>
                                        <p:attrNameLst>
                                          <p:attrName>style.visibility</p:attrName>
                                        </p:attrNameLst>
                                      </p:cBhvr>
                                      <p:to>
                                        <p:strVal val="visible"/>
                                      </p:to>
                                    </p:set>
                                    <p:animEffect transition="in" filter="wipe(down)">
                                      <p:cBhvr>
                                        <p:cTn id="22" dur="500"/>
                                        <p:tgtEl>
                                          <p:spTgt spid="47">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7">
                                            <p:txEl>
                                              <p:pRg st="9" end="9"/>
                                            </p:txEl>
                                          </p:spTgt>
                                        </p:tgtEl>
                                        <p:attrNameLst>
                                          <p:attrName>style.visibility</p:attrName>
                                        </p:attrNameLst>
                                      </p:cBhvr>
                                      <p:to>
                                        <p:strVal val="visible"/>
                                      </p:to>
                                    </p:set>
                                    <p:animEffect transition="in" filter="wipe(down)">
                                      <p:cBhvr>
                                        <p:cTn id="27" dur="500"/>
                                        <p:tgtEl>
                                          <p:spTgt spid="47">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7">
                                            <p:txEl>
                                              <p:pRg st="10" end="10"/>
                                            </p:txEl>
                                          </p:spTgt>
                                        </p:tgtEl>
                                        <p:attrNameLst>
                                          <p:attrName>style.visibility</p:attrName>
                                        </p:attrNameLst>
                                      </p:cBhvr>
                                      <p:to>
                                        <p:strVal val="visible"/>
                                      </p:to>
                                    </p:set>
                                    <p:animEffect transition="in" filter="wipe(down)">
                                      <p:cBhvr>
                                        <p:cTn id="32" dur="500"/>
                                        <p:tgtEl>
                                          <p:spTgt spid="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Entropy and Information Gain</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Assume a set of labelled inputs </a:t>
                </a:r>
                <a14:m>
                  <m:oMath xmlns:m="http://schemas.openxmlformats.org/officeDocument/2006/math">
                    <m:r>
                      <a:rPr lang="en-IN" b="1" i="1" smtClean="0">
                        <a:latin typeface="Cambria Math" panose="02040503050406030204" pitchFamily="18" charset="0"/>
                      </a:rPr>
                      <m:t>𝑺</m:t>
                    </m:r>
                  </m:oMath>
                </a14:m>
                <a:r>
                  <a:rPr lang="en-GB" b="1" i="1" dirty="0">
                    <a:latin typeface="Abadi Extra Light" panose="020B0204020104020204" pitchFamily="34" charset="0"/>
                  </a:rPr>
                  <a:t> </a:t>
                </a:r>
                <a:r>
                  <a:rPr lang="en-GB" b="1" dirty="0">
                    <a:latin typeface="Abadi Extra Light" panose="020B0204020104020204" pitchFamily="34" charset="0"/>
                  </a:rPr>
                  <a:t>from </a:t>
                </a:r>
                <a:r>
                  <a:rPr lang="en-GB" b="1" i="1" dirty="0">
                    <a:latin typeface="Abadi Extra Light" panose="020B0204020104020204" pitchFamily="34" charset="0"/>
                  </a:rPr>
                  <a:t>C</a:t>
                </a:r>
                <a:r>
                  <a:rPr lang="en-GB" b="1" dirty="0">
                    <a:latin typeface="Abadi Extra Light" panose="020B0204020104020204" pitchFamily="34" charset="0"/>
                  </a:rPr>
                  <a:t>  </a:t>
                </a:r>
                <a:r>
                  <a:rPr lang="en-GB" dirty="0">
                    <a:latin typeface="Abadi Extra Light" panose="020B0204020104020204" pitchFamily="34" charset="0"/>
                  </a:rPr>
                  <a:t>classes,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i="1">
                            <a:latin typeface="Cambria Math" panose="02040503050406030204" pitchFamily="18" charset="0"/>
                          </a:rPr>
                          <m:t>𝑐</m:t>
                        </m:r>
                      </m:sub>
                    </m:sSub>
                  </m:oMath>
                </a14:m>
                <a:r>
                  <a:rPr lang="en-GB" i="1" dirty="0">
                    <a:latin typeface="Abadi Extra Light" panose="020B0204020104020204" pitchFamily="34" charset="0"/>
                  </a:rPr>
                  <a:t> </a:t>
                </a:r>
                <a:r>
                  <a:rPr lang="en-GB" dirty="0">
                    <a:latin typeface="Abadi Extra Light" panose="020B0204020104020204" pitchFamily="34" charset="0"/>
                  </a:rPr>
                  <a:t>as fraction of class c inputs</a:t>
                </a:r>
                <a:endParaRPr lang="en-GB" i="1" dirty="0">
                  <a:latin typeface="Abadi Extra Light" panose="020B0204020104020204" pitchFamily="34" charset="0"/>
                </a:endParaRPr>
              </a:p>
              <a:p>
                <a:pPr>
                  <a:buFont typeface="Wingdings" panose="05000000000000000000" pitchFamily="2" charset="2"/>
                  <a:buChar char="§"/>
                </a:pPr>
                <a:r>
                  <a:rPr lang="en-GB" b="1" u="sng" dirty="0">
                    <a:latin typeface="Abadi Extra Light" panose="020B0204020104020204" pitchFamily="34" charset="0"/>
                  </a:rPr>
                  <a:t>Entropy</a:t>
                </a:r>
                <a:r>
                  <a:rPr lang="en-GB" u="sng" dirty="0">
                    <a:latin typeface="Abadi Extra Light" panose="020B0204020104020204" pitchFamily="34" charset="0"/>
                  </a:rPr>
                  <a:t> </a:t>
                </a:r>
                <a:r>
                  <a:rPr lang="en-GB" dirty="0">
                    <a:latin typeface="Abadi Extra Light" panose="020B0204020104020204" pitchFamily="34" charset="0"/>
                  </a:rPr>
                  <a:t>of the set </a:t>
                </a:r>
                <a14:m>
                  <m:oMath xmlns:m="http://schemas.openxmlformats.org/officeDocument/2006/math">
                    <m:r>
                      <a:rPr lang="en-IN" b="1" i="1">
                        <a:latin typeface="Cambria Math" panose="02040503050406030204" pitchFamily="18" charset="0"/>
                      </a:rPr>
                      <m:t>𝑺</m:t>
                    </m:r>
                  </m:oMath>
                </a14:m>
                <a:r>
                  <a:rPr lang="en-GB" i="1" dirty="0">
                    <a:latin typeface="Abadi Extra Light" panose="020B0204020104020204" pitchFamily="34" charset="0"/>
                  </a:rPr>
                  <a:t> </a:t>
                </a:r>
                <a:r>
                  <a:rPr lang="en-GB" dirty="0">
                    <a:latin typeface="Abadi Extra Light" panose="020B0204020104020204" pitchFamily="34" charset="0"/>
                  </a:rPr>
                  <a:t>is defined as </a:t>
                </a:r>
                <a14:m>
                  <m:oMath xmlns:m="http://schemas.openxmlformats.org/officeDocument/2006/math">
                    <m:r>
                      <m:rPr>
                        <m:sty m:val="p"/>
                      </m:rPr>
                      <a:rPr lang="en-IN" b="0" i="0" dirty="0" smtClean="0">
                        <a:latin typeface="Cambria Math" panose="02040503050406030204" pitchFamily="18" charset="0"/>
                      </a:rPr>
                      <m:t>H</m:t>
                    </m:r>
                    <m:r>
                      <a:rPr lang="en-IN" b="0" i="1" dirty="0" smtClean="0">
                        <a:latin typeface="Cambria Math" panose="02040503050406030204" pitchFamily="18" charset="0"/>
                      </a:rPr>
                      <m:t>(</m:t>
                    </m:r>
                    <m:r>
                      <a:rPr lang="en-IN" b="1" i="1" dirty="0" smtClean="0">
                        <a:latin typeface="Cambria Math" panose="02040503050406030204" pitchFamily="18" charset="0"/>
                      </a:rPr>
                      <m:t>𝑺</m:t>
                    </m:r>
                    <m:r>
                      <a:rPr lang="en-IN" b="0" i="1" dirty="0" smtClean="0">
                        <a:latin typeface="Cambria Math" panose="02040503050406030204" pitchFamily="18" charset="0"/>
                      </a:rPr>
                      <m:t>)=−</m:t>
                    </m:r>
                    <m:nary>
                      <m:naryPr>
                        <m:chr m:val="∑"/>
                        <m:supHide m:val="on"/>
                        <m:ctrlPr>
                          <a:rPr lang="en-IN" b="0" i="1" dirty="0" smtClean="0">
                            <a:latin typeface="Cambria Math" panose="02040503050406030204" pitchFamily="18" charset="0"/>
                          </a:rPr>
                        </m:ctrlPr>
                      </m:naryPr>
                      <m:sub>
                        <m:r>
                          <m:rPr>
                            <m:brk m:alnAt="7"/>
                          </m:rPr>
                          <a:rPr lang="en-IN" b="0" i="1" dirty="0" smtClean="0">
                            <a:latin typeface="Cambria Math" panose="02040503050406030204" pitchFamily="18" charset="0"/>
                          </a:rPr>
                          <m:t>𝑐</m:t>
                        </m:r>
                        <m:r>
                          <a:rPr lang="en-IN" b="0" i="1" dirty="0" smtClean="0">
                            <a:latin typeface="Cambria Math" panose="02040503050406030204" pitchFamily="18" charset="0"/>
                          </a:rPr>
                          <m:t>∈</m:t>
                        </m:r>
                        <m:r>
                          <a:rPr lang="en-IN" b="0" i="1" dirty="0" smtClean="0">
                            <a:latin typeface="Cambria Math" panose="02040503050406030204" pitchFamily="18" charset="0"/>
                          </a:rPr>
                          <m:t>𝐶</m:t>
                        </m:r>
                      </m:sub>
                      <m:sup/>
                      <m:e>
                        <m:sSub>
                          <m:sSubPr>
                            <m:ctrlPr>
                              <a:rPr lang="en-IN" i="1" dirty="0">
                                <a:latin typeface="Cambria Math" panose="02040503050406030204" pitchFamily="18" charset="0"/>
                              </a:rPr>
                            </m:ctrlPr>
                          </m:sSubPr>
                          <m:e>
                            <m:r>
                              <a:rPr lang="en-IN" i="1" dirty="0">
                                <a:latin typeface="Cambria Math" panose="02040503050406030204" pitchFamily="18" charset="0"/>
                              </a:rPr>
                              <m:t>𝑝</m:t>
                            </m:r>
                          </m:e>
                          <m:sub>
                            <m:r>
                              <a:rPr lang="en-IN" i="1" dirty="0">
                                <a:latin typeface="Cambria Math" panose="02040503050406030204" pitchFamily="18" charset="0"/>
                              </a:rPr>
                              <m:t>𝑐</m:t>
                            </m:r>
                          </m:sub>
                        </m:sSub>
                        <m:r>
                          <a:rPr lang="en-IN" i="1" dirty="0">
                            <a:latin typeface="Cambria Math" panose="02040503050406030204" pitchFamily="18" charset="0"/>
                          </a:rPr>
                          <m:t> </m:t>
                        </m:r>
                        <m:r>
                          <m:rPr>
                            <m:sty m:val="p"/>
                          </m:rPr>
                          <a:rPr lang="en-IN" i="1" dirty="0">
                            <a:latin typeface="Cambria Math" panose="02040503050406030204" pitchFamily="18" charset="0"/>
                          </a:rPr>
                          <m:t>log</m:t>
                        </m:r>
                        <m:r>
                          <a:rPr lang="en-IN" i="1" dirty="0">
                            <a:latin typeface="Cambria Math" panose="02040503050406030204" pitchFamily="18" charset="0"/>
                          </a:rPr>
                          <m:t> </m:t>
                        </m:r>
                        <m:sSub>
                          <m:sSubPr>
                            <m:ctrlPr>
                              <a:rPr lang="en-IN" i="1" dirty="0">
                                <a:latin typeface="Cambria Math" panose="02040503050406030204" pitchFamily="18" charset="0"/>
                              </a:rPr>
                            </m:ctrlPr>
                          </m:sSubPr>
                          <m:e>
                            <m:r>
                              <a:rPr lang="en-IN" i="1" dirty="0">
                                <a:latin typeface="Cambria Math" panose="02040503050406030204" pitchFamily="18" charset="0"/>
                              </a:rPr>
                              <m:t>𝑝</m:t>
                            </m:r>
                          </m:e>
                          <m:sub>
                            <m:r>
                              <a:rPr lang="en-IN" i="1" dirty="0">
                                <a:latin typeface="Cambria Math" panose="02040503050406030204" pitchFamily="18" charset="0"/>
                              </a:rPr>
                              <m:t>𝑐</m:t>
                            </m:r>
                          </m:sub>
                        </m:sSub>
                      </m:e>
                    </m:nary>
                  </m:oMath>
                </a14:m>
                <a:endParaRPr lang="en-IN" b="0" i="1"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Suppose a rule splits </a:t>
                </a:r>
                <a14:m>
                  <m:oMath xmlns:m="http://schemas.openxmlformats.org/officeDocument/2006/math">
                    <m:r>
                      <a:rPr lang="en-IN" b="1" i="1">
                        <a:latin typeface="Cambria Math" panose="02040503050406030204" pitchFamily="18" charset="0"/>
                      </a:rPr>
                      <m:t>𝑺</m:t>
                    </m:r>
                  </m:oMath>
                </a14:m>
                <a:r>
                  <a:rPr lang="en-GB" dirty="0">
                    <a:latin typeface="Abadi Extra Light" panose="020B0204020104020204" pitchFamily="34" charset="0"/>
                  </a:rPr>
                  <a:t> into two smaller disjoint sets </a:t>
                </a:r>
                <a14:m>
                  <m:oMath xmlns:m="http://schemas.openxmlformats.org/officeDocument/2006/math">
                    <m:sSub>
                      <m:sSubPr>
                        <m:ctrlPr>
                          <a:rPr lang="en-IN" b="0" i="1" smtClean="0">
                            <a:latin typeface="Cambria Math" panose="02040503050406030204" pitchFamily="18" charset="0"/>
                          </a:rPr>
                        </m:ctrlPr>
                      </m:sSubPr>
                      <m:e>
                        <m:r>
                          <a:rPr lang="en-IN" b="1" i="1" smtClean="0">
                            <a:latin typeface="Cambria Math" panose="02040503050406030204" pitchFamily="18" charset="0"/>
                          </a:rPr>
                          <m:t>𝑺</m:t>
                        </m:r>
                      </m:e>
                      <m:sub>
                        <m:r>
                          <a:rPr lang="en-IN" b="0" i="1" smtClean="0">
                            <a:latin typeface="Cambria Math" panose="02040503050406030204" pitchFamily="18" charset="0"/>
                          </a:rPr>
                          <m:t>1</m:t>
                        </m:r>
                      </m:sub>
                    </m:sSub>
                  </m:oMath>
                </a14:m>
                <a:r>
                  <a:rPr lang="en-GB" dirty="0">
                    <a:latin typeface="Abadi Extra Light" panose="020B0204020104020204" pitchFamily="34" charset="0"/>
                  </a:rPr>
                  <a:t> and </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𝑺</m:t>
                        </m:r>
                      </m:e>
                      <m:sub>
                        <m:r>
                          <a:rPr lang="en-IN" b="0" i="1" smtClean="0">
                            <a:latin typeface="Cambria Math" panose="02040503050406030204" pitchFamily="18" charset="0"/>
                          </a:rPr>
                          <m:t>2</m:t>
                        </m:r>
                      </m:sub>
                    </m:sSub>
                  </m:oMath>
                </a14:m>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Reduction in entropy after the split is called </a:t>
                </a:r>
                <a:r>
                  <a:rPr lang="en-GB" u="sng" dirty="0">
                    <a:latin typeface="Abadi Extra Light" panose="020B0204020104020204" pitchFamily="34" charset="0"/>
                  </a:rPr>
                  <a:t>information gain</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457200" lvl="1" indent="0">
                  <a:buNone/>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47" name="Content Placeholder 2">
                <a:extLst>
                  <a:ext uri="{FF2B5EF4-FFF2-40B4-BE49-F238E27FC236}">
                    <a16:creationId xmlns:a16="http://schemas.microsoft.com/office/drawing/2014/main" id="{60A06722-EDF2-4418-9797-499014F68A53}"/>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r="-312"/>
                </a:stretch>
              </a:blipFill>
            </p:spPr>
            <p:txBody>
              <a:bodyPr/>
              <a:lstStyle/>
              <a:p>
                <a:r>
                  <a:rPr lang="en-IN">
                    <a:noFill/>
                  </a:rPr>
                  <a:t> </a:t>
                </a:r>
              </a:p>
            </p:txBody>
          </p:sp>
        </mc:Fallback>
      </mc:AlternateContent>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5</a:t>
            </a:fld>
            <a:endParaRPr lang="en-IN" sz="2800" dirty="0">
              <a:solidFill>
                <a:schemeClr val="accent2">
                  <a:lumMod val="40000"/>
                  <a:lumOff val="60000"/>
                </a:schemeClr>
              </a:solidFill>
            </a:endParaRPr>
          </a:p>
        </p:txBody>
      </p:sp>
      <p:pic>
        <p:nvPicPr>
          <p:cNvPr id="6" name="Picture 5">
            <a:extLst>
              <a:ext uri="{FF2B5EF4-FFF2-40B4-BE49-F238E27FC236}">
                <a16:creationId xmlns:a16="http://schemas.microsoft.com/office/drawing/2014/main" id="{ED0D1FEA-FFFF-45DA-AD84-AE7D561227BB}"/>
              </a:ext>
            </a:extLst>
          </p:cNvPr>
          <p:cNvPicPr>
            <a:picLocks noChangeAspect="1"/>
          </p:cNvPicPr>
          <p:nvPr/>
        </p:nvPicPr>
        <p:blipFill>
          <a:blip r:embed="rId4"/>
          <a:stretch>
            <a:fillRect/>
          </a:stretch>
        </p:blipFill>
        <p:spPr>
          <a:xfrm>
            <a:off x="10529090" y="2803685"/>
            <a:ext cx="1010687" cy="965223"/>
          </a:xfrm>
          <a:prstGeom prst="rect">
            <a:avLst/>
          </a:prstGeom>
        </p:spPr>
      </p:pic>
      <p:sp>
        <p:nvSpPr>
          <p:cNvPr id="7" name="Speech Bubble: Rectangle 6">
            <a:extLst>
              <a:ext uri="{FF2B5EF4-FFF2-40B4-BE49-F238E27FC236}">
                <a16:creationId xmlns:a16="http://schemas.microsoft.com/office/drawing/2014/main" id="{BAAE6E70-4831-49A3-8F76-70D876CA29F7}"/>
              </a:ext>
            </a:extLst>
          </p:cNvPr>
          <p:cNvSpPr/>
          <p:nvPr/>
        </p:nvSpPr>
        <p:spPr>
          <a:xfrm>
            <a:off x="9365346" y="1559289"/>
            <a:ext cx="2719032" cy="1164861"/>
          </a:xfrm>
          <a:prstGeom prst="wedgeRectCallout">
            <a:avLst>
              <a:gd name="adj1" fmla="val -1739"/>
              <a:gd name="adj2" fmla="val 72505"/>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0" dirty="0">
                <a:solidFill>
                  <a:srgbClr val="FF0000"/>
                </a:solidFill>
                <a:latin typeface="Abadi Extra Light" panose="020B0204020104020204" pitchFamily="34" charset="0"/>
              </a:rPr>
              <a:t>Uniform</a:t>
            </a:r>
            <a:r>
              <a:rPr lang="en-IN" b="0" dirty="0">
                <a:solidFill>
                  <a:schemeClr val="tx1"/>
                </a:solidFill>
                <a:latin typeface="Abadi Extra Light" panose="020B0204020104020204" pitchFamily="34" charset="0"/>
              </a:rPr>
              <a:t> sets (all classe</a:t>
            </a:r>
            <a:r>
              <a:rPr lang="en-IN" dirty="0">
                <a:solidFill>
                  <a:schemeClr val="tx1"/>
                </a:solidFill>
                <a:latin typeface="Abadi Extra Light" panose="020B0204020104020204" pitchFamily="34" charset="0"/>
              </a:rPr>
              <a:t>s roughly equally present)</a:t>
            </a:r>
            <a:r>
              <a:rPr lang="en-IN" b="0" dirty="0">
                <a:solidFill>
                  <a:schemeClr val="tx1"/>
                </a:solidFill>
                <a:latin typeface="Abadi Extra Light" panose="020B0204020104020204" pitchFamily="34" charset="0"/>
              </a:rPr>
              <a:t> have </a:t>
            </a:r>
            <a:r>
              <a:rPr lang="en-IN" b="0" dirty="0">
                <a:solidFill>
                  <a:srgbClr val="FF0000"/>
                </a:solidFill>
                <a:latin typeface="Abadi Extra Light" panose="020B0204020104020204" pitchFamily="34" charset="0"/>
              </a:rPr>
              <a:t>high</a:t>
            </a:r>
            <a:r>
              <a:rPr lang="en-IN" b="0" dirty="0">
                <a:solidFill>
                  <a:schemeClr val="tx1"/>
                </a:solidFill>
                <a:latin typeface="Abadi Extra Light" panose="020B0204020104020204" pitchFamily="34" charset="0"/>
              </a:rPr>
              <a:t> entropy; </a:t>
            </a:r>
            <a:r>
              <a:rPr lang="en-IN" b="0" dirty="0">
                <a:solidFill>
                  <a:srgbClr val="00B050"/>
                </a:solidFill>
                <a:latin typeface="Abadi Extra Light" panose="020B0204020104020204" pitchFamily="34" charset="0"/>
              </a:rPr>
              <a:t>skewed</a:t>
            </a:r>
            <a:r>
              <a:rPr lang="en-IN" b="0" dirty="0">
                <a:solidFill>
                  <a:schemeClr val="tx1"/>
                </a:solidFill>
                <a:latin typeface="Abadi Extra Light" panose="020B0204020104020204" pitchFamily="34" charset="0"/>
              </a:rPr>
              <a:t> sets </a:t>
            </a:r>
            <a:r>
              <a:rPr lang="en-IN" b="0" dirty="0">
                <a:solidFill>
                  <a:srgbClr val="00B050"/>
                </a:solidFill>
                <a:latin typeface="Abadi Extra Light" panose="020B0204020104020204" pitchFamily="34" charset="0"/>
              </a:rPr>
              <a:t>low</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002209-529D-482F-A7AE-2E1CE0D13607}"/>
                  </a:ext>
                </a:extLst>
              </p:cNvPr>
              <p:cNvSpPr txBox="1"/>
              <p:nvPr/>
            </p:nvSpPr>
            <p:spPr>
              <a:xfrm>
                <a:off x="3977322" y="3286297"/>
                <a:ext cx="4643131" cy="584391"/>
              </a:xfrm>
              <a:prstGeom prst="rect">
                <a:avLst/>
              </a:prstGeom>
              <a:noFill/>
            </p:spPr>
            <p:txBody>
              <a:bodyPr wrap="none" lIns="0" tIns="0" rIns="0" bIns="0" rtlCol="0">
                <a:spAutoFit/>
              </a:bodyPr>
              <a:lstStyle/>
              <a:p>
                <a14:m>
                  <m:oMath xmlns:m="http://schemas.openxmlformats.org/officeDocument/2006/math">
                    <m:r>
                      <a:rPr lang="en-IN" sz="2400" b="0" i="1" smtClean="0">
                        <a:latin typeface="Cambria Math" panose="02040503050406030204" pitchFamily="18" charset="0"/>
                      </a:rPr>
                      <m:t>𝐼𝐺</m:t>
                    </m:r>
                    <m:r>
                      <a:rPr lang="en-IN" sz="2400" b="0" i="1" smtClean="0">
                        <a:latin typeface="Cambria Math" panose="02040503050406030204" pitchFamily="18" charset="0"/>
                      </a:rPr>
                      <m:t>=</m:t>
                    </m:r>
                    <m:r>
                      <a:rPr lang="en-IN" sz="2400" b="0" i="1" smtClean="0">
                        <a:latin typeface="Cambria Math" panose="02040503050406030204" pitchFamily="18" charset="0"/>
                      </a:rPr>
                      <m:t>𝐻</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𝑆</m:t>
                        </m:r>
                      </m:e>
                    </m:d>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d>
                          <m:dPr>
                            <m:begChr m:val="|"/>
                            <m:endChr m:val="|"/>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𝑆</m:t>
                                </m:r>
                              </m:e>
                              <m:sub>
                                <m:r>
                                  <a:rPr lang="en-IN" sz="2400" b="0" i="1" smtClean="0">
                                    <a:latin typeface="Cambria Math" panose="02040503050406030204" pitchFamily="18" charset="0"/>
                                  </a:rPr>
                                  <m:t>1</m:t>
                                </m:r>
                              </m:sub>
                            </m:sSub>
                          </m:e>
                        </m:d>
                      </m:num>
                      <m:den>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𝑆</m:t>
                            </m:r>
                          </m:e>
                        </m:d>
                      </m:den>
                    </m:f>
                    <m:r>
                      <a:rPr lang="en-IN" sz="2400" b="0" i="1" smtClean="0">
                        <a:latin typeface="Cambria Math" panose="02040503050406030204" pitchFamily="18" charset="0"/>
                      </a:rPr>
                      <m:t>𝐻</m:t>
                    </m:r>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𝑆</m:t>
                            </m:r>
                          </m:e>
                          <m:sub>
                            <m:r>
                              <a:rPr lang="en-IN" sz="2400" b="0" i="1" smtClean="0">
                                <a:latin typeface="Cambria Math" panose="02040503050406030204" pitchFamily="18" charset="0"/>
                              </a:rPr>
                              <m:t>1</m:t>
                            </m:r>
                          </m:sub>
                        </m:sSub>
                      </m:e>
                    </m:d>
                  </m:oMath>
                </a14:m>
                <a:r>
                  <a:rPr lang="en-IN" sz="2400" dirty="0"/>
                  <a:t> </a:t>
                </a:r>
                <a14:m>
                  <m:oMath xmlns:m="http://schemas.openxmlformats.org/officeDocument/2006/math">
                    <m:r>
                      <a:rPr lang="en-IN" sz="2400" i="1">
                        <a:latin typeface="Cambria Math" panose="02040503050406030204" pitchFamily="18" charset="0"/>
                      </a:rPr>
                      <m:t>− </m:t>
                    </m:r>
                    <m:f>
                      <m:fPr>
                        <m:ctrlPr>
                          <a:rPr lang="en-IN" sz="2400" i="1">
                            <a:latin typeface="Cambria Math" panose="02040503050406030204" pitchFamily="18" charset="0"/>
                          </a:rPr>
                        </m:ctrlPr>
                      </m:fPr>
                      <m:num>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𝑆</m:t>
                                </m:r>
                              </m:e>
                              <m:sub>
                                <m:r>
                                  <a:rPr lang="en-IN" sz="2400" b="0" i="1" smtClean="0">
                                    <a:latin typeface="Cambria Math" panose="02040503050406030204" pitchFamily="18" charset="0"/>
                                  </a:rPr>
                                  <m:t>2</m:t>
                                </m:r>
                              </m:sub>
                            </m:sSub>
                          </m:e>
                        </m:d>
                      </m:num>
                      <m:den>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𝑆</m:t>
                            </m:r>
                          </m:e>
                        </m:d>
                      </m:den>
                    </m:f>
                    <m:r>
                      <a:rPr lang="en-IN" sz="2400" i="1">
                        <a:latin typeface="Cambria Math" panose="02040503050406030204" pitchFamily="18" charset="0"/>
                      </a:rPr>
                      <m:t>𝐻</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𝑆</m:t>
                            </m:r>
                          </m:e>
                          <m:sub>
                            <m:r>
                              <a:rPr lang="en-IN" sz="2400" b="0" i="1" smtClean="0">
                                <a:latin typeface="Cambria Math" panose="02040503050406030204" pitchFamily="18" charset="0"/>
                              </a:rPr>
                              <m:t>2</m:t>
                            </m:r>
                          </m:sub>
                        </m:sSub>
                      </m:e>
                    </m:d>
                  </m:oMath>
                </a14:m>
                <a:endParaRPr lang="en-IN" sz="2400" dirty="0"/>
              </a:p>
            </p:txBody>
          </p:sp>
        </mc:Choice>
        <mc:Fallback xmlns="">
          <p:sp>
            <p:nvSpPr>
              <p:cNvPr id="3" name="TextBox 2">
                <a:extLst>
                  <a:ext uri="{FF2B5EF4-FFF2-40B4-BE49-F238E27FC236}">
                    <a16:creationId xmlns:a16="http://schemas.microsoft.com/office/drawing/2014/main" id="{3A002209-529D-482F-A7AE-2E1CE0D13607}"/>
                  </a:ext>
                </a:extLst>
              </p:cNvPr>
              <p:cNvSpPr txBox="1">
                <a:spLocks noRot="1" noChangeAspect="1" noMove="1" noResize="1" noEditPoints="1" noAdjustHandles="1" noChangeArrowheads="1" noChangeShapeType="1" noTextEdit="1"/>
              </p:cNvSpPr>
              <p:nvPr/>
            </p:nvSpPr>
            <p:spPr>
              <a:xfrm>
                <a:off x="3977322" y="3286297"/>
                <a:ext cx="4643131" cy="584391"/>
              </a:xfrm>
              <a:prstGeom prst="rect">
                <a:avLst/>
              </a:prstGeom>
              <a:blipFill>
                <a:blip r:embed="rId5"/>
                <a:stretch>
                  <a:fillRect/>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id="{CCD93084-3252-4F02-8D8F-7F2D418A8C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427" y="4010292"/>
            <a:ext cx="6132919" cy="2404166"/>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81BAFB2B-82C4-4422-AD68-C3A4863245A7}"/>
              </a:ext>
            </a:extLst>
          </p:cNvPr>
          <p:cNvSpPr/>
          <p:nvPr/>
        </p:nvSpPr>
        <p:spPr>
          <a:xfrm>
            <a:off x="2486025" y="5212375"/>
            <a:ext cx="667886" cy="23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3E5F118-88F8-4617-9617-9195299D96E7}"/>
              </a:ext>
            </a:extLst>
          </p:cNvPr>
          <p:cNvSpPr txBox="1"/>
          <p:nvPr/>
        </p:nvSpPr>
        <p:spPr>
          <a:xfrm>
            <a:off x="358412" y="5007171"/>
            <a:ext cx="2248436" cy="646331"/>
          </a:xfrm>
          <a:prstGeom prst="rect">
            <a:avLst/>
          </a:prstGeom>
          <a:noFill/>
        </p:spPr>
        <p:txBody>
          <a:bodyPr wrap="none" rtlCol="0">
            <a:spAutoFit/>
          </a:bodyPr>
          <a:lstStyle/>
          <a:p>
            <a:r>
              <a:rPr lang="en-IN" dirty="0">
                <a:latin typeface="Abadi Extra Light" panose="020B0204020104020204" pitchFamily="34" charset="0"/>
              </a:rPr>
              <a:t>This split has a low IG </a:t>
            </a:r>
          </a:p>
          <a:p>
            <a:r>
              <a:rPr lang="en-IN" dirty="0">
                <a:latin typeface="Abadi Extra Light" panose="020B0204020104020204" pitchFamily="34" charset="0"/>
              </a:rPr>
              <a:t>    (in fact zero IG)</a:t>
            </a:r>
          </a:p>
        </p:txBody>
      </p:sp>
      <p:sp>
        <p:nvSpPr>
          <p:cNvPr id="11" name="Arrow: Right 10">
            <a:extLst>
              <a:ext uri="{FF2B5EF4-FFF2-40B4-BE49-F238E27FC236}">
                <a16:creationId xmlns:a16="http://schemas.microsoft.com/office/drawing/2014/main" id="{71A5F20F-465D-429C-8344-9DE6C06E657F}"/>
              </a:ext>
            </a:extLst>
          </p:cNvPr>
          <p:cNvSpPr/>
          <p:nvPr/>
        </p:nvSpPr>
        <p:spPr>
          <a:xfrm rot="10800000">
            <a:off x="9201718" y="5233625"/>
            <a:ext cx="667886" cy="23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CDAF8C2A-2ABD-41F8-8612-3AFC7C046895}"/>
              </a:ext>
            </a:extLst>
          </p:cNvPr>
          <p:cNvSpPr txBox="1"/>
          <p:nvPr/>
        </p:nvSpPr>
        <p:spPr>
          <a:xfrm>
            <a:off x="9825088" y="5125134"/>
            <a:ext cx="2366912" cy="369332"/>
          </a:xfrm>
          <a:prstGeom prst="rect">
            <a:avLst/>
          </a:prstGeom>
          <a:noFill/>
        </p:spPr>
        <p:txBody>
          <a:bodyPr wrap="square" rtlCol="0">
            <a:spAutoFit/>
          </a:bodyPr>
          <a:lstStyle/>
          <a:p>
            <a:r>
              <a:rPr lang="en-IN" dirty="0">
                <a:latin typeface="Abadi Extra Light" panose="020B0204020104020204" pitchFamily="34" charset="0"/>
              </a:rPr>
              <a:t>This split has higher IG </a:t>
            </a:r>
          </a:p>
        </p:txBody>
      </p:sp>
    </p:spTree>
    <p:custDataLst>
      <p:tags r:id="rId1"/>
    </p:custDataLst>
    <p:extLst>
      <p:ext uri="{BB962C8B-B14F-4D97-AF65-F5344CB8AC3E}">
        <p14:creationId xmlns:p14="http://schemas.microsoft.com/office/powerpoint/2010/main" val="50612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dow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wipe(down)">
                                      <p:cBhvr>
                                        <p:cTn id="17" dur="500"/>
                                        <p:tgtEl>
                                          <p:spTgt spid="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7">
                                            <p:txEl>
                                              <p:pRg st="3" end="3"/>
                                            </p:txEl>
                                          </p:spTgt>
                                        </p:tgtEl>
                                        <p:attrNameLst>
                                          <p:attrName>style.visibility</p:attrName>
                                        </p:attrNameLst>
                                      </p:cBhvr>
                                      <p:to>
                                        <p:strVal val="visible"/>
                                      </p:to>
                                    </p:set>
                                    <p:animEffect transition="in" filter="wipe(down)">
                                      <p:cBhvr>
                                        <p:cTn id="22" dur="500"/>
                                        <p:tgtEl>
                                          <p:spTgt spid="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026"/>
                                        </p:tgtEl>
                                        <p:attrNameLst>
                                          <p:attrName>style.visibility</p:attrName>
                                        </p:attrNameLst>
                                      </p:cBhvr>
                                      <p:to>
                                        <p:strVal val="visible"/>
                                      </p:to>
                                    </p:set>
                                    <p:animEffect transition="in" filter="wipe(down)">
                                      <p:cBhvr>
                                        <p:cTn id="40" dur="500"/>
                                        <p:tgtEl>
                                          <p:spTgt spid="102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down)">
                                      <p:cBhvr>
                                        <p:cTn id="48" dur="5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down)">
                                      <p:cBhvr>
                                        <p:cTn id="53" dur="500"/>
                                        <p:tgtEl>
                                          <p:spTgt spid="11"/>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P spid="7" grpId="0" animBg="1"/>
      <p:bldP spid="3" grpId="0"/>
      <p:bldP spid="4" grpId="0" animBg="1"/>
      <p:bldP spid="5" grpId="0"/>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Entropy and Information Gain</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sz="2400" dirty="0">
                <a:latin typeface="Abadi Extra Light" panose="020B0204020104020204" pitchFamily="34" charset="0"/>
              </a:rPr>
              <a:t>Let’s use IG based criterion to construct a DT for the Tennis example</a:t>
            </a:r>
          </a:p>
          <a:p>
            <a:pPr>
              <a:buFont typeface="Wingdings" panose="05000000000000000000" pitchFamily="2" charset="2"/>
              <a:buChar char="§"/>
            </a:pPr>
            <a:r>
              <a:rPr lang="en-IN" sz="2400" dirty="0">
                <a:latin typeface="Abadi Extra Light" panose="020B0204020104020204" pitchFamily="34" charset="0"/>
              </a:rPr>
              <a:t>At root node, let’s compute IG of each of the 4 features</a:t>
            </a:r>
          </a:p>
          <a:p>
            <a:pPr>
              <a:buFont typeface="Wingdings" panose="05000000000000000000" pitchFamily="2" charset="2"/>
              <a:buChar char="§"/>
            </a:pPr>
            <a:r>
              <a:rPr lang="en-IN" sz="2400" dirty="0">
                <a:latin typeface="Abadi Extra Light" panose="020B0204020104020204" pitchFamily="34" charset="0"/>
              </a:rPr>
              <a:t>Consider feature “wind”. Root contains </a:t>
            </a:r>
            <a:r>
              <a:rPr lang="en-IN" sz="2400" u="sng" dirty="0">
                <a:latin typeface="Abadi Extra Light" panose="020B0204020104020204" pitchFamily="34" charset="0"/>
              </a:rPr>
              <a:t>all</a:t>
            </a:r>
            <a:r>
              <a:rPr lang="en-IN" sz="2400" dirty="0">
                <a:latin typeface="Abadi Extra Light" panose="020B0204020104020204" pitchFamily="34" charset="0"/>
              </a:rPr>
              <a:t> examples </a:t>
            </a:r>
            <a:r>
              <a:rPr lang="en-IN" sz="2400" b="1" i="1" dirty="0">
                <a:latin typeface="Abadi Extra Light" panose="020B0204020104020204" pitchFamily="34" charset="0"/>
              </a:rPr>
              <a:t>S</a:t>
            </a:r>
            <a:r>
              <a:rPr lang="en-IN" sz="2400" dirty="0">
                <a:latin typeface="Abadi Extra Light" panose="020B0204020104020204" pitchFamily="34" charset="0"/>
              </a:rPr>
              <a:t> = [9+,5-]</a:t>
            </a:r>
            <a:endParaRPr lang="en-GB" sz="2400"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r>
              <a:rPr lang="en-GB" sz="2400" b="1" i="1" dirty="0">
                <a:latin typeface="Abadi Extra Light" panose="020B0204020104020204" pitchFamily="34" charset="0"/>
              </a:rPr>
              <a:t>    </a:t>
            </a:r>
            <a:r>
              <a:rPr lang="en-IN" sz="2000" b="1" i="1" dirty="0">
                <a:latin typeface="Cambria Math" panose="02040503050406030204" pitchFamily="18" charset="0"/>
                <a:ea typeface="Cambria Math" panose="02040503050406030204" pitchFamily="18" charset="0"/>
              </a:rPr>
              <a:t>S</a:t>
            </a:r>
            <a:r>
              <a:rPr lang="en-IN" sz="2000" baseline="-25000" dirty="0">
                <a:latin typeface="Cambria Math" panose="02040503050406030204" pitchFamily="18" charset="0"/>
                <a:ea typeface="Cambria Math" panose="02040503050406030204" pitchFamily="18" charset="0"/>
              </a:rPr>
              <a:t>weak</a:t>
            </a:r>
            <a:r>
              <a:rPr lang="en-IN" sz="2000" dirty="0">
                <a:latin typeface="Cambria Math" panose="02040503050406030204" pitchFamily="18" charset="0"/>
                <a:ea typeface="Cambria Math" panose="02040503050406030204" pitchFamily="18" charset="0"/>
              </a:rPr>
              <a:t> = [6+, 2−] ⇒ H(</a:t>
            </a:r>
            <a:r>
              <a:rPr lang="en-IN" sz="2000" b="1" i="1" dirty="0">
                <a:latin typeface="Cambria Math" panose="02040503050406030204" pitchFamily="18" charset="0"/>
                <a:ea typeface="Cambria Math" panose="02040503050406030204" pitchFamily="18" charset="0"/>
              </a:rPr>
              <a:t>S</a:t>
            </a:r>
            <a:r>
              <a:rPr lang="en-IN" sz="2000" baseline="-25000" dirty="0">
                <a:latin typeface="Cambria Math" panose="02040503050406030204" pitchFamily="18" charset="0"/>
                <a:ea typeface="Cambria Math" panose="02040503050406030204" pitchFamily="18" charset="0"/>
              </a:rPr>
              <a:t>weak</a:t>
            </a:r>
            <a:r>
              <a:rPr lang="en-IN" sz="2000" dirty="0">
                <a:latin typeface="Cambria Math" panose="02040503050406030204" pitchFamily="18" charset="0"/>
                <a:ea typeface="Cambria Math" panose="02040503050406030204" pitchFamily="18" charset="0"/>
              </a:rPr>
              <a:t> ) = 0.811</a:t>
            </a:r>
          </a:p>
          <a:p>
            <a:pPr marL="0" indent="0">
              <a:buNone/>
            </a:pPr>
            <a:r>
              <a:rPr lang="en-IN" sz="2000" b="1" i="1" dirty="0">
                <a:latin typeface="Cambria Math" panose="02040503050406030204" pitchFamily="18" charset="0"/>
                <a:ea typeface="Cambria Math" panose="02040503050406030204" pitchFamily="18" charset="0"/>
              </a:rPr>
              <a:t>      S</a:t>
            </a:r>
            <a:r>
              <a:rPr lang="en-IN" sz="2000" baseline="-25000" dirty="0">
                <a:latin typeface="Cambria Math" panose="02040503050406030204" pitchFamily="18" charset="0"/>
                <a:ea typeface="Cambria Math" panose="02040503050406030204" pitchFamily="18" charset="0"/>
              </a:rPr>
              <a:t>strong</a:t>
            </a:r>
            <a:r>
              <a:rPr lang="en-IN" sz="2000" dirty="0">
                <a:latin typeface="Cambria Math" panose="02040503050406030204" pitchFamily="18" charset="0"/>
                <a:ea typeface="Cambria Math" panose="02040503050406030204" pitchFamily="18" charset="0"/>
              </a:rPr>
              <a:t> = [3+, 3−] ⇒ H(</a:t>
            </a:r>
            <a:r>
              <a:rPr lang="en-IN" sz="2000" b="1" i="1" dirty="0">
                <a:latin typeface="Cambria Math" panose="02040503050406030204" pitchFamily="18" charset="0"/>
                <a:ea typeface="Cambria Math" panose="02040503050406030204" pitchFamily="18" charset="0"/>
              </a:rPr>
              <a:t>S</a:t>
            </a:r>
            <a:r>
              <a:rPr lang="en-IN" sz="2000" baseline="-25000" dirty="0">
                <a:latin typeface="Cambria Math" panose="02040503050406030204" pitchFamily="18" charset="0"/>
                <a:ea typeface="Cambria Math" panose="02040503050406030204" pitchFamily="18" charset="0"/>
              </a:rPr>
              <a:t>strong</a:t>
            </a:r>
            <a:r>
              <a:rPr lang="en-IN" sz="2000" dirty="0">
                <a:latin typeface="Cambria Math" panose="02040503050406030204" pitchFamily="18" charset="0"/>
                <a:ea typeface="Cambria Math" panose="02040503050406030204" pitchFamily="18" charset="0"/>
              </a:rPr>
              <a:t>) = 1</a:t>
            </a:r>
            <a:endParaRPr lang="en-GB" sz="2000" dirty="0">
              <a:latin typeface="Cambria Math" panose="02040503050406030204" pitchFamily="18" charset="0"/>
              <a:ea typeface="Cambria Math" panose="02040503050406030204" pitchFamily="18"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sz="2400" dirty="0">
                <a:latin typeface="Abadi Extra Light" panose="020B0204020104020204" pitchFamily="34" charset="0"/>
              </a:rPr>
              <a:t>Likewise, at root: </a:t>
            </a:r>
            <a:r>
              <a:rPr lang="en-GB" sz="2400" dirty="0">
                <a:latin typeface="Abadi Extra Light" panose="020B0204020104020204" pitchFamily="34" charset="0"/>
              </a:rPr>
              <a:t>IG(S, outlook) = 0.246, IG(S, humidity) = 0.151, IG(</a:t>
            </a:r>
            <a:r>
              <a:rPr lang="en-GB" sz="2400" dirty="0" err="1">
                <a:latin typeface="Abadi Extra Light" panose="020B0204020104020204" pitchFamily="34" charset="0"/>
              </a:rPr>
              <a:t>S,temp</a:t>
            </a:r>
            <a:r>
              <a:rPr lang="en-GB" sz="2400" dirty="0">
                <a:latin typeface="Abadi Extra Light" panose="020B0204020104020204" pitchFamily="34" charset="0"/>
              </a:rPr>
              <a:t>) = 0.029</a:t>
            </a:r>
          </a:p>
          <a:p>
            <a:pPr>
              <a:buFont typeface="Wingdings" panose="05000000000000000000" pitchFamily="2" charset="2"/>
              <a:buChar char="§"/>
            </a:pPr>
            <a:r>
              <a:rPr lang="en-GB" sz="2400" dirty="0">
                <a:latin typeface="Abadi Extra Light" panose="020B0204020104020204" pitchFamily="34" charset="0"/>
              </a:rPr>
              <a:t>Thus we choose “outlook” feature to be tested at the root node</a:t>
            </a:r>
          </a:p>
          <a:p>
            <a:pPr>
              <a:buFont typeface="Wingdings" panose="05000000000000000000" pitchFamily="2" charset="2"/>
              <a:buChar char="§"/>
            </a:pPr>
            <a:r>
              <a:rPr lang="en-GB" sz="2400" dirty="0">
                <a:latin typeface="Abadi Extra Light" panose="020B0204020104020204" pitchFamily="34" charset="0"/>
              </a:rPr>
              <a:t>Now how to grow the DT, i.e., what to do at the next level? Which feature to test next?</a:t>
            </a:r>
          </a:p>
          <a:p>
            <a:pPr>
              <a:buFont typeface="Wingdings" panose="05000000000000000000" pitchFamily="2" charset="2"/>
              <a:buChar char="§"/>
            </a:pPr>
            <a:r>
              <a:rPr lang="en-GB" sz="2400" dirty="0">
                <a:latin typeface="Abadi Extra Light" panose="020B0204020104020204" pitchFamily="34" charset="0"/>
              </a:rPr>
              <a:t>Rule: Iterate - for each child node, select the feature with the highest IG</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457200" lvl="1" indent="0">
              <a:buNone/>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6</a:t>
            </a:fld>
            <a:endParaRPr lang="en-IN" sz="2800" dirty="0">
              <a:solidFill>
                <a:schemeClr val="accent2">
                  <a:lumMod val="40000"/>
                  <a:lumOff val="60000"/>
                </a:schemeClr>
              </a:solidFill>
            </a:endParaRPr>
          </a:p>
        </p:txBody>
      </p:sp>
      <p:pic>
        <p:nvPicPr>
          <p:cNvPr id="2052" name="Picture 4">
            <a:extLst>
              <a:ext uri="{FF2B5EF4-FFF2-40B4-BE49-F238E27FC236}">
                <a16:creationId xmlns:a16="http://schemas.microsoft.com/office/drawing/2014/main" id="{A3CCDC94-C1D1-464E-A8A0-113A262B4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7277" y="1502306"/>
            <a:ext cx="3248025" cy="2390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E44FB6-EDE6-434C-AEA2-9BAEB6DD2E55}"/>
                  </a:ext>
                </a:extLst>
              </p:cNvPr>
              <p:cNvSpPr txBox="1"/>
              <p:nvPr/>
            </p:nvSpPr>
            <p:spPr>
              <a:xfrm>
                <a:off x="635785" y="2574690"/>
                <a:ext cx="623728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pt-BR" sz="2000" i="1">
                          <a:latin typeface="Cambria Math" panose="02040503050406030204" pitchFamily="18" charset="0"/>
                          <a:ea typeface="Cambria Math" panose="02040503050406030204" pitchFamily="18" charset="0"/>
                        </a:rPr>
                        <m:t>H</m:t>
                      </m:r>
                      <m:r>
                        <m:rPr>
                          <m:nor/>
                        </m:rPr>
                        <a:rPr lang="pt-BR" sz="2000">
                          <a:latin typeface="Cambria Math" panose="02040503050406030204" pitchFamily="18" charset="0"/>
                          <a:ea typeface="Cambria Math" panose="02040503050406030204" pitchFamily="18" charset="0"/>
                        </a:rPr>
                        <m:t>(</m:t>
                      </m:r>
                      <m:r>
                        <m:rPr>
                          <m:nor/>
                        </m:rPr>
                        <a:rPr lang="en-IN" sz="2000" b="0" i="1" dirty="0" smtClean="0">
                          <a:latin typeface="Cambria Math" panose="02040503050406030204" pitchFamily="18" charset="0"/>
                          <a:ea typeface="Cambria Math" panose="02040503050406030204" pitchFamily="18" charset="0"/>
                        </a:rPr>
                        <m:t>S</m:t>
                      </m:r>
                      <m:r>
                        <m:rPr>
                          <m:nor/>
                        </m:rPr>
                        <a:rPr lang="en-IN" sz="2000" b="0" i="1" dirty="0" smtClean="0">
                          <a:latin typeface="Cambria Math" panose="02040503050406030204" pitchFamily="18" charset="0"/>
                          <a:ea typeface="Cambria Math" panose="02040503050406030204" pitchFamily="18" charset="0"/>
                        </a:rPr>
                        <m:t> </m:t>
                      </m:r>
                      <m:r>
                        <m:rPr>
                          <m:nor/>
                        </m:rPr>
                        <a:rPr lang="pt-BR" sz="2000">
                          <a:latin typeface="Cambria Math" panose="02040503050406030204" pitchFamily="18" charset="0"/>
                          <a:ea typeface="Cambria Math" panose="02040503050406030204" pitchFamily="18" charset="0"/>
                        </a:rPr>
                        <m:t>) =</m:t>
                      </m:r>
                      <m:r>
                        <m:rPr>
                          <m:nor/>
                        </m:rPr>
                        <a:rPr lang="pt-BR" sz="2000" smtClean="0">
                          <a:latin typeface="Cambria Math" panose="02040503050406030204" pitchFamily="18" charset="0"/>
                          <a:ea typeface="Cambria Math" panose="02040503050406030204" pitchFamily="18" charset="0"/>
                        </a:rPr>
                        <m:t> −(9/14) </m:t>
                      </m:r>
                      <m:r>
                        <m:rPr>
                          <m:nor/>
                        </m:rPr>
                        <a:rPr lang="en-IN" sz="2000" b="0" i="0" smtClean="0">
                          <a:latin typeface="Cambria Math" panose="02040503050406030204" pitchFamily="18" charset="0"/>
                          <a:ea typeface="Cambria Math" panose="02040503050406030204" pitchFamily="18" charset="0"/>
                        </a:rPr>
                        <m:t>log</m:t>
                      </m:r>
                      <m:r>
                        <m:rPr>
                          <m:nor/>
                        </m:rPr>
                        <a:rPr lang="en-IN" sz="2000" b="0" i="0" baseline="-25000" smtClean="0">
                          <a:latin typeface="Cambria Math" panose="02040503050406030204" pitchFamily="18" charset="0"/>
                          <a:ea typeface="Cambria Math" panose="02040503050406030204" pitchFamily="18" charset="0"/>
                        </a:rPr>
                        <m:t>2</m:t>
                      </m:r>
                      <m:r>
                        <m:rPr>
                          <m:nor/>
                        </m:rPr>
                        <a:rPr lang="pt-BR" sz="2000" smtClean="0">
                          <a:latin typeface="Cambria Math" panose="02040503050406030204" pitchFamily="18" charset="0"/>
                          <a:ea typeface="Cambria Math" panose="02040503050406030204" pitchFamily="18" charset="0"/>
                        </a:rPr>
                        <m:t>(9/14) − (5/14) </m:t>
                      </m:r>
                      <m:r>
                        <m:rPr>
                          <m:nor/>
                        </m:rPr>
                        <a:rPr lang="pt-BR" sz="2000" smtClean="0">
                          <a:latin typeface="Cambria Math" panose="02040503050406030204" pitchFamily="18" charset="0"/>
                          <a:ea typeface="Cambria Math" panose="02040503050406030204" pitchFamily="18" charset="0"/>
                        </a:rPr>
                        <m:t>lo</m:t>
                      </m:r>
                      <m:r>
                        <m:rPr>
                          <m:nor/>
                        </m:rPr>
                        <a:rPr lang="en-IN" sz="2000" b="0" i="0" smtClean="0">
                          <a:latin typeface="Cambria Math" panose="02040503050406030204" pitchFamily="18" charset="0"/>
                          <a:ea typeface="Cambria Math" panose="02040503050406030204" pitchFamily="18" charset="0"/>
                        </a:rPr>
                        <m:t>g</m:t>
                      </m:r>
                      <m:r>
                        <m:rPr>
                          <m:nor/>
                        </m:rPr>
                        <a:rPr lang="en-IN" sz="2000" baseline="-25000">
                          <a:latin typeface="Cambria Math" panose="02040503050406030204" pitchFamily="18" charset="0"/>
                          <a:ea typeface="Cambria Math" panose="02040503050406030204" pitchFamily="18" charset="0"/>
                        </a:rPr>
                        <m:t>2</m:t>
                      </m:r>
                      <m:r>
                        <m:rPr>
                          <m:nor/>
                        </m:rPr>
                        <a:rPr lang="pt-BR" sz="2000" smtClean="0">
                          <a:latin typeface="Cambria Math" panose="02040503050406030204" pitchFamily="18" charset="0"/>
                          <a:ea typeface="Cambria Math" panose="02040503050406030204" pitchFamily="18" charset="0"/>
                        </a:rPr>
                        <m:t>(5/14) = 0.94</m:t>
                      </m:r>
                    </m:oMath>
                  </m:oMathPara>
                </a14:m>
                <a:endParaRPr lang="en-IN" sz="2000"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58E44FB6-EDE6-434C-AEA2-9BAEB6DD2E55}"/>
                  </a:ext>
                </a:extLst>
              </p:cNvPr>
              <p:cNvSpPr txBox="1">
                <a:spLocks noRot="1" noChangeAspect="1" noMove="1" noResize="1" noEditPoints="1" noAdjustHandles="1" noChangeArrowheads="1" noChangeShapeType="1" noTextEdit="1"/>
              </p:cNvSpPr>
              <p:nvPr/>
            </p:nvSpPr>
            <p:spPr>
              <a:xfrm>
                <a:off x="635785" y="2574690"/>
                <a:ext cx="6237285" cy="307777"/>
              </a:xfrm>
              <a:prstGeom prst="rect">
                <a:avLst/>
              </a:prstGeom>
              <a:blipFill>
                <a:blip r:embed="rId4"/>
                <a:stretch>
                  <a:fillRect l="-489" r="-489" b="-372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E00B1EC-9565-438F-9E65-E65CC365759F}"/>
                  </a:ext>
                </a:extLst>
              </p:cNvPr>
              <p:cNvSpPr/>
              <p:nvPr/>
            </p:nvSpPr>
            <p:spPr>
              <a:xfrm>
                <a:off x="543422" y="3923046"/>
                <a:ext cx="11383333" cy="627031"/>
              </a:xfrm>
              <a:prstGeom prst="rect">
                <a:avLst/>
              </a:prstGeom>
            </p:spPr>
            <p:txBody>
              <a:bodyPr wrap="square">
                <a:spAutoFit/>
              </a:bodyPr>
              <a:lstStyle/>
              <a:p>
                <a14:m>
                  <m:oMath xmlns:m="http://schemas.openxmlformats.org/officeDocument/2006/math">
                    <m:r>
                      <a:rPr lang="en-IN" sz="2000" i="1" smtClean="0">
                        <a:latin typeface="Cambria Math" panose="02040503050406030204" pitchFamily="18" charset="0"/>
                      </a:rPr>
                      <m:t>𝐼𝐺</m:t>
                    </m:r>
                    <m:r>
                      <a:rPr lang="en-IN" sz="2000" b="0" i="1" smtClean="0">
                        <a:latin typeface="Cambria Math" panose="02040503050406030204" pitchFamily="18" charset="0"/>
                      </a:rPr>
                      <m:t>(</m:t>
                    </m:r>
                    <m:r>
                      <a:rPr lang="en-IN" sz="2000" b="0" i="1" smtClean="0">
                        <a:latin typeface="Cambria Math" panose="02040503050406030204" pitchFamily="18" charset="0"/>
                      </a:rPr>
                      <m:t>𝑆</m:t>
                    </m:r>
                    <m:r>
                      <a:rPr lang="en-IN" sz="2000" b="0" i="1" smtClean="0">
                        <a:latin typeface="Cambria Math" panose="02040503050406030204" pitchFamily="18" charset="0"/>
                      </a:rPr>
                      <m:t>,</m:t>
                    </m:r>
                    <m:r>
                      <a:rPr lang="en-IN" sz="2000" b="0" i="1" smtClean="0">
                        <a:latin typeface="Cambria Math" panose="02040503050406030204" pitchFamily="18" charset="0"/>
                      </a:rPr>
                      <m:t>𝑤𝑖𝑛𝑑</m:t>
                    </m:r>
                    <m:r>
                      <a:rPr lang="en-IN" sz="2000" b="0" i="1" smtClean="0">
                        <a:latin typeface="Cambria Math" panose="02040503050406030204" pitchFamily="18" charset="0"/>
                      </a:rPr>
                      <m:t>)=</m:t>
                    </m:r>
                    <m:r>
                      <a:rPr lang="en-IN" sz="2000" i="1">
                        <a:latin typeface="Cambria Math" panose="02040503050406030204" pitchFamily="18" charset="0"/>
                      </a:rPr>
                      <m:t>𝐻</m:t>
                    </m:r>
                    <m:d>
                      <m:dPr>
                        <m:ctrlPr>
                          <a:rPr lang="en-IN" sz="2000" i="1">
                            <a:latin typeface="Cambria Math" panose="02040503050406030204" pitchFamily="18" charset="0"/>
                          </a:rPr>
                        </m:ctrlPr>
                      </m:dPr>
                      <m:e>
                        <m:r>
                          <a:rPr lang="en-IN" sz="2000" i="1">
                            <a:latin typeface="Cambria Math" panose="02040503050406030204" pitchFamily="18" charset="0"/>
                          </a:rPr>
                          <m:t>𝑆</m:t>
                        </m:r>
                      </m:e>
                    </m:d>
                    <m:r>
                      <a:rPr lang="en-IN" sz="2000" i="1">
                        <a:latin typeface="Cambria Math" panose="02040503050406030204" pitchFamily="18" charset="0"/>
                      </a:rPr>
                      <m:t>− </m:t>
                    </m:r>
                    <m:f>
                      <m:fPr>
                        <m:ctrlPr>
                          <a:rPr lang="en-IN" sz="2000" i="1">
                            <a:latin typeface="Cambria Math" panose="02040503050406030204" pitchFamily="18" charset="0"/>
                          </a:rPr>
                        </m:ctrlPr>
                      </m:fPr>
                      <m:num>
                        <m:d>
                          <m:dPr>
                            <m:begChr m:val="|"/>
                            <m:endChr m:val="|"/>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r>
                                  <m:rPr>
                                    <m:sty m:val="p"/>
                                  </m:rPr>
                                  <a:rPr lang="en-IN" sz="2000" b="0" i="0" smtClean="0">
                                    <a:latin typeface="Cambria Math" panose="02040503050406030204" pitchFamily="18" charset="0"/>
                                  </a:rPr>
                                  <m:t>weak</m:t>
                                </m:r>
                              </m:sub>
                            </m:sSub>
                          </m:e>
                        </m:d>
                      </m:num>
                      <m:den>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𝑆</m:t>
                            </m:r>
                          </m:e>
                        </m:d>
                      </m:den>
                    </m:f>
                    <m:r>
                      <a:rPr lang="en-IN" sz="2000" i="1">
                        <a:latin typeface="Cambria Math" panose="02040503050406030204" pitchFamily="18" charset="0"/>
                      </a:rPr>
                      <m:t>𝐻</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r>
                              <m:rPr>
                                <m:sty m:val="p"/>
                              </m:rPr>
                              <a:rPr lang="en-IN" sz="2000" b="0" i="0" smtClean="0">
                                <a:latin typeface="Cambria Math" panose="02040503050406030204" pitchFamily="18" charset="0"/>
                              </a:rPr>
                              <m:t>weak</m:t>
                            </m:r>
                          </m:sub>
                        </m:sSub>
                      </m:e>
                    </m:d>
                  </m:oMath>
                </a14:m>
                <a:r>
                  <a:rPr lang="en-IN" sz="2000" dirty="0">
                    <a:latin typeface="Abadi Extra Light" panose="020B0204020104020204" pitchFamily="34" charset="0"/>
                  </a:rPr>
                  <a:t> </a:t>
                </a:r>
                <a14:m>
                  <m:oMath xmlns:m="http://schemas.openxmlformats.org/officeDocument/2006/math">
                    <m:r>
                      <a:rPr lang="en-IN" sz="2000" i="1">
                        <a:latin typeface="Cambria Math" panose="02040503050406030204" pitchFamily="18" charset="0"/>
                      </a:rPr>
                      <m:t>− </m:t>
                    </m:r>
                    <m:f>
                      <m:fPr>
                        <m:ctrlPr>
                          <a:rPr lang="en-IN" sz="2000" i="1">
                            <a:latin typeface="Cambria Math" panose="02040503050406030204" pitchFamily="18" charset="0"/>
                          </a:rPr>
                        </m:ctrlPr>
                      </m:fPr>
                      <m:num>
                        <m:d>
                          <m:dPr>
                            <m:begChr m:val="|"/>
                            <m:endChr m:val="|"/>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r>
                                  <m:rPr>
                                    <m:sty m:val="p"/>
                                  </m:rPr>
                                  <a:rPr lang="en-IN" sz="2000" b="0" i="0" smtClean="0">
                                    <a:latin typeface="Cambria Math" panose="02040503050406030204" pitchFamily="18" charset="0"/>
                                  </a:rPr>
                                  <m:t>strong</m:t>
                                </m:r>
                              </m:sub>
                            </m:sSub>
                          </m:e>
                        </m:d>
                      </m:num>
                      <m:den>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𝑆</m:t>
                            </m:r>
                          </m:e>
                        </m:d>
                      </m:den>
                    </m:f>
                    <m:r>
                      <a:rPr lang="en-IN" sz="2000" i="1">
                        <a:latin typeface="Cambria Math" panose="02040503050406030204" pitchFamily="18" charset="0"/>
                      </a:rPr>
                      <m:t>𝐻</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𝑆</m:t>
                            </m:r>
                          </m:e>
                          <m:sub>
                            <m:r>
                              <m:rPr>
                                <m:sty m:val="p"/>
                              </m:rPr>
                              <a:rPr lang="en-IN" sz="2000" b="0" i="0" smtClean="0">
                                <a:latin typeface="Cambria Math" panose="02040503050406030204" pitchFamily="18" charset="0"/>
                              </a:rPr>
                              <m:t>strong</m:t>
                            </m:r>
                          </m:sub>
                        </m:sSub>
                      </m:e>
                    </m:d>
                  </m:oMath>
                </a14:m>
                <a:r>
                  <a:rPr lang="en-IN" sz="2000" dirty="0">
                    <a:latin typeface="Abadi Extra Light" panose="020B0204020104020204" pitchFamily="34" charset="0"/>
                  </a:rPr>
                  <a:t> = 0.94 − 8/14 ∗ 0.811 − 6/14 ∗ 1 = </a:t>
                </a:r>
                <a:r>
                  <a:rPr lang="en-IN" sz="2000" dirty="0">
                    <a:solidFill>
                      <a:srgbClr val="0000FF"/>
                    </a:solidFill>
                    <a:latin typeface="Abadi Extra Light" panose="020B0204020104020204" pitchFamily="34" charset="0"/>
                  </a:rPr>
                  <a:t>0.048</a:t>
                </a:r>
              </a:p>
            </p:txBody>
          </p:sp>
        </mc:Choice>
        <mc:Fallback xmlns="">
          <p:sp>
            <p:nvSpPr>
              <p:cNvPr id="5" name="Rectangle 4">
                <a:extLst>
                  <a:ext uri="{FF2B5EF4-FFF2-40B4-BE49-F238E27FC236}">
                    <a16:creationId xmlns:a16="http://schemas.microsoft.com/office/drawing/2014/main" id="{AE00B1EC-9565-438F-9E65-E65CC365759F}"/>
                  </a:ext>
                </a:extLst>
              </p:cNvPr>
              <p:cNvSpPr>
                <a:spLocks noRot="1" noChangeAspect="1" noMove="1" noResize="1" noEditPoints="1" noAdjustHandles="1" noChangeArrowheads="1" noChangeShapeType="1" noTextEdit="1"/>
              </p:cNvSpPr>
              <p:nvPr/>
            </p:nvSpPr>
            <p:spPr>
              <a:xfrm>
                <a:off x="543422" y="3923046"/>
                <a:ext cx="11383333" cy="627031"/>
              </a:xfrm>
              <a:prstGeom prst="rect">
                <a:avLst/>
              </a:prstGeom>
              <a:blipFill>
                <a:blip r:embed="rId5"/>
                <a:stretch>
                  <a:fillRect r="-375" b="-1961"/>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95546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dow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wipe(down)">
                                      <p:cBhvr>
                                        <p:cTn id="17" dur="500"/>
                                        <p:tgtEl>
                                          <p:spTgt spid="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7">
                                            <p:txEl>
                                              <p:pRg st="4" end="4"/>
                                            </p:txEl>
                                          </p:spTgt>
                                        </p:tgtEl>
                                        <p:attrNameLst>
                                          <p:attrName>style.visibility</p:attrName>
                                        </p:attrNameLst>
                                      </p:cBhvr>
                                      <p:to>
                                        <p:strVal val="visible"/>
                                      </p:to>
                                    </p:set>
                                    <p:animEffect transition="in" filter="wipe(down)">
                                      <p:cBhvr>
                                        <p:cTn id="27" dur="500"/>
                                        <p:tgtEl>
                                          <p:spTgt spid="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7">
                                            <p:txEl>
                                              <p:pRg st="5" end="5"/>
                                            </p:txEl>
                                          </p:spTgt>
                                        </p:tgtEl>
                                        <p:attrNameLst>
                                          <p:attrName>style.visibility</p:attrName>
                                        </p:attrNameLst>
                                      </p:cBhvr>
                                      <p:to>
                                        <p:strVal val="visible"/>
                                      </p:to>
                                    </p:set>
                                    <p:animEffect transition="in" filter="wipe(down)">
                                      <p:cBhvr>
                                        <p:cTn id="32" dur="500"/>
                                        <p:tgtEl>
                                          <p:spTgt spid="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7">
                                            <p:txEl>
                                              <p:pRg st="8" end="8"/>
                                            </p:txEl>
                                          </p:spTgt>
                                        </p:tgtEl>
                                        <p:attrNameLst>
                                          <p:attrName>style.visibility</p:attrName>
                                        </p:attrNameLst>
                                      </p:cBhvr>
                                      <p:to>
                                        <p:strVal val="visible"/>
                                      </p:to>
                                    </p:set>
                                    <p:animEffect transition="in" filter="wipe(down)">
                                      <p:cBhvr>
                                        <p:cTn id="42" dur="500"/>
                                        <p:tgtEl>
                                          <p:spTgt spid="4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7">
                                            <p:txEl>
                                              <p:pRg st="9" end="9"/>
                                            </p:txEl>
                                          </p:spTgt>
                                        </p:tgtEl>
                                        <p:attrNameLst>
                                          <p:attrName>style.visibility</p:attrName>
                                        </p:attrNameLst>
                                      </p:cBhvr>
                                      <p:to>
                                        <p:strVal val="visible"/>
                                      </p:to>
                                    </p:set>
                                    <p:animEffect transition="in" filter="wipe(down)">
                                      <p:cBhvr>
                                        <p:cTn id="47" dur="500"/>
                                        <p:tgtEl>
                                          <p:spTgt spid="4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7">
                                            <p:txEl>
                                              <p:pRg st="10" end="10"/>
                                            </p:txEl>
                                          </p:spTgt>
                                        </p:tgtEl>
                                        <p:attrNameLst>
                                          <p:attrName>style.visibility</p:attrName>
                                        </p:attrNameLst>
                                      </p:cBhvr>
                                      <p:to>
                                        <p:strVal val="visible"/>
                                      </p:to>
                                    </p:set>
                                    <p:animEffect transition="in" filter="wipe(down)">
                                      <p:cBhvr>
                                        <p:cTn id="52" dur="500"/>
                                        <p:tgtEl>
                                          <p:spTgt spid="4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7">
                                            <p:txEl>
                                              <p:pRg st="11" end="11"/>
                                            </p:txEl>
                                          </p:spTgt>
                                        </p:tgtEl>
                                        <p:attrNameLst>
                                          <p:attrName>style.visibility</p:attrName>
                                        </p:attrNameLst>
                                      </p:cBhvr>
                                      <p:to>
                                        <p:strVal val="visible"/>
                                      </p:to>
                                    </p:set>
                                    <p:animEffect transition="in" filter="wipe(down)">
                                      <p:cBhvr>
                                        <p:cTn id="57" dur="500"/>
                                        <p:tgtEl>
                                          <p:spTgt spid="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Growing the tree</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457200" lvl="1" indent="0">
              <a:buNone/>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Proceeding as before, for level 2, left node, we can verify that</a:t>
            </a:r>
          </a:p>
          <a:p>
            <a:pPr lvl="1">
              <a:buFont typeface="Wingdings" panose="05000000000000000000" pitchFamily="2" charset="2"/>
              <a:buChar char="§"/>
            </a:pPr>
            <a:r>
              <a:rPr lang="en-IN" dirty="0">
                <a:latin typeface="Abadi Extra Light" panose="020B0204020104020204" pitchFamily="34" charset="0"/>
              </a:rPr>
              <a:t>IG(</a:t>
            </a:r>
            <a:r>
              <a:rPr lang="en-IN" dirty="0" err="1">
                <a:latin typeface="Abadi Extra Light" panose="020B0204020104020204" pitchFamily="34" charset="0"/>
              </a:rPr>
              <a:t>S,temp</a:t>
            </a:r>
            <a:r>
              <a:rPr lang="en-IN" dirty="0">
                <a:latin typeface="Abadi Extra Light" panose="020B0204020104020204" pitchFamily="34" charset="0"/>
              </a:rPr>
              <a:t>) = 0.570, IG(S, humidity) = 0.970, IG(S, wind) = 0.019</a:t>
            </a:r>
            <a:endParaRPr lang="en-GB"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Thus humidity chosen as the feature to be tested at level 2, left node</a:t>
            </a:r>
          </a:p>
          <a:p>
            <a:pPr>
              <a:buFont typeface="Wingdings" panose="05000000000000000000" pitchFamily="2" charset="2"/>
              <a:buChar char="§"/>
            </a:pPr>
            <a:r>
              <a:rPr lang="en-GB" sz="2400" dirty="0">
                <a:latin typeface="Abadi Extra Light" panose="020B0204020104020204" pitchFamily="34" charset="0"/>
              </a:rPr>
              <a:t>No need to expand the middle node (already “pure” - all “yes” training examples </a:t>
            </a:r>
            <a:r>
              <a:rPr lang="en-GB" sz="2400" dirty="0">
                <a:latin typeface="Abadi Extra Light" panose="020B0204020104020204" pitchFamily="34" charset="0"/>
                <a:sym typeface="Wingdings" panose="05000000000000000000" pitchFamily="2" charset="2"/>
              </a:rPr>
              <a:t></a:t>
            </a:r>
            <a:r>
              <a:rPr lang="en-GB" sz="2400" dirty="0">
                <a:latin typeface="Abadi Extra Light" panose="020B0204020104020204" pitchFamily="34" charset="0"/>
              </a:rPr>
              <a:t>)</a:t>
            </a:r>
          </a:p>
          <a:p>
            <a:pPr>
              <a:buFont typeface="Wingdings" panose="05000000000000000000" pitchFamily="2" charset="2"/>
              <a:buChar char="§"/>
            </a:pPr>
            <a:r>
              <a:rPr lang="en-GB" sz="2400" dirty="0">
                <a:latin typeface="Abadi Extra Light" panose="020B0204020104020204" pitchFamily="34" charset="0"/>
              </a:rPr>
              <a:t>Can also verify that wind has the largest IG for the right node</a:t>
            </a:r>
          </a:p>
          <a:p>
            <a:pPr>
              <a:buFont typeface="Wingdings" panose="05000000000000000000" pitchFamily="2" charset="2"/>
              <a:buChar char="§"/>
            </a:pPr>
            <a:r>
              <a:rPr lang="en-GB" sz="2400" dirty="0">
                <a:latin typeface="Abadi Extra Light" panose="020B0204020104020204" pitchFamily="34" charset="0"/>
              </a:rPr>
              <a:t>Note: If a feature has already been tested along a path earlier, we don’t consider it again</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7</a:t>
            </a:fld>
            <a:endParaRPr lang="en-IN" sz="2800" dirty="0">
              <a:solidFill>
                <a:schemeClr val="accent2">
                  <a:lumMod val="40000"/>
                  <a:lumOff val="60000"/>
                </a:schemeClr>
              </a:solidFill>
            </a:endParaRPr>
          </a:p>
        </p:txBody>
      </p:sp>
      <p:pic>
        <p:nvPicPr>
          <p:cNvPr id="3074" name="Picture 2">
            <a:extLst>
              <a:ext uri="{FF2B5EF4-FFF2-40B4-BE49-F238E27FC236}">
                <a16:creationId xmlns:a16="http://schemas.microsoft.com/office/drawing/2014/main" id="{940FE9A6-C7F5-4627-82C9-F48922BC6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804" y="1130786"/>
            <a:ext cx="7886700" cy="24098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36560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6" end="6"/>
                                            </p:txEl>
                                          </p:spTgt>
                                        </p:tgtEl>
                                        <p:attrNameLst>
                                          <p:attrName>style.visibility</p:attrName>
                                        </p:attrNameLst>
                                      </p:cBhvr>
                                      <p:to>
                                        <p:strVal val="visible"/>
                                      </p:to>
                                    </p:set>
                                    <p:animEffect transition="in" filter="wipe(down)">
                                      <p:cBhvr>
                                        <p:cTn id="7" dur="500"/>
                                        <p:tgtEl>
                                          <p:spTgt spid="4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7" end="7"/>
                                            </p:txEl>
                                          </p:spTgt>
                                        </p:tgtEl>
                                        <p:attrNameLst>
                                          <p:attrName>style.visibility</p:attrName>
                                        </p:attrNameLst>
                                      </p:cBhvr>
                                      <p:to>
                                        <p:strVal val="visible"/>
                                      </p:to>
                                    </p:set>
                                    <p:animEffect transition="in" filter="wipe(down)">
                                      <p:cBhvr>
                                        <p:cTn id="12" dur="500"/>
                                        <p:tgtEl>
                                          <p:spTgt spid="47">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7">
                                            <p:txEl>
                                              <p:pRg st="8" end="8"/>
                                            </p:txEl>
                                          </p:spTgt>
                                        </p:tgtEl>
                                        <p:attrNameLst>
                                          <p:attrName>style.visibility</p:attrName>
                                        </p:attrNameLst>
                                      </p:cBhvr>
                                      <p:to>
                                        <p:strVal val="visible"/>
                                      </p:to>
                                    </p:set>
                                    <p:animEffect transition="in" filter="wipe(down)">
                                      <p:cBhvr>
                                        <p:cTn id="17" dur="500"/>
                                        <p:tgtEl>
                                          <p:spTgt spid="4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
                                            <p:txEl>
                                              <p:pRg st="9" end="9"/>
                                            </p:txEl>
                                          </p:spTgt>
                                        </p:tgtEl>
                                        <p:attrNameLst>
                                          <p:attrName>style.visibility</p:attrName>
                                        </p:attrNameLst>
                                      </p:cBhvr>
                                      <p:to>
                                        <p:strVal val="visible"/>
                                      </p:to>
                                    </p:set>
                                    <p:animEffect transition="in" filter="wipe(down)">
                                      <p:cBhvr>
                                        <p:cTn id="22" dur="500"/>
                                        <p:tgtEl>
                                          <p:spTgt spid="47">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7">
                                            <p:txEl>
                                              <p:pRg st="10" end="10"/>
                                            </p:txEl>
                                          </p:spTgt>
                                        </p:tgtEl>
                                        <p:attrNameLst>
                                          <p:attrName>style.visibility</p:attrName>
                                        </p:attrNameLst>
                                      </p:cBhvr>
                                      <p:to>
                                        <p:strVal val="visible"/>
                                      </p:to>
                                    </p:set>
                                    <p:animEffect transition="in" filter="wipe(down)">
                                      <p:cBhvr>
                                        <p:cTn id="27" dur="500"/>
                                        <p:tgtEl>
                                          <p:spTgt spid="47">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7">
                                            <p:txEl>
                                              <p:pRg st="11" end="11"/>
                                            </p:txEl>
                                          </p:spTgt>
                                        </p:tgtEl>
                                        <p:attrNameLst>
                                          <p:attrName>style.visibility</p:attrName>
                                        </p:attrNameLst>
                                      </p:cBhvr>
                                      <p:to>
                                        <p:strVal val="visible"/>
                                      </p:to>
                                    </p:set>
                                    <p:animEffect transition="in" filter="wipe(down)">
                                      <p:cBhvr>
                                        <p:cTn id="32" dur="500"/>
                                        <p:tgtEl>
                                          <p:spTgt spid="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When to stop growing the tree?</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457200" lvl="1" indent="0">
              <a:buNone/>
            </a:pPr>
            <a:endParaRPr lang="en-GB" sz="800"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Stop expanding a node further (i.e., make it a leaf node) when</a:t>
            </a:r>
          </a:p>
          <a:p>
            <a:pPr lvl="1">
              <a:buFont typeface="Wingdings" panose="05000000000000000000" pitchFamily="2" charset="2"/>
              <a:buChar char="§"/>
            </a:pPr>
            <a:r>
              <a:rPr lang="en-GB" dirty="0">
                <a:latin typeface="Abadi Extra Light" panose="020B0204020104020204" pitchFamily="34" charset="0"/>
              </a:rPr>
              <a:t>It consist of all training examples having the same label (the node becomes “pure”) </a:t>
            </a:r>
          </a:p>
          <a:p>
            <a:pPr lvl="1">
              <a:buFont typeface="Wingdings" panose="05000000000000000000" pitchFamily="2" charset="2"/>
              <a:buChar char="§"/>
            </a:pPr>
            <a:r>
              <a:rPr lang="en-GB" dirty="0">
                <a:latin typeface="Abadi Extra Light" panose="020B0204020104020204" pitchFamily="34" charset="0"/>
              </a:rPr>
              <a:t>We run out of features to test along the path to that node </a:t>
            </a:r>
          </a:p>
          <a:p>
            <a:pPr lvl="1">
              <a:buFont typeface="Wingdings" panose="05000000000000000000" pitchFamily="2" charset="2"/>
              <a:buChar char="§"/>
            </a:pPr>
            <a:r>
              <a:rPr lang="en-GB" dirty="0">
                <a:latin typeface="Abadi Extra Light" panose="020B0204020104020204" pitchFamily="34" charset="0"/>
              </a:rPr>
              <a:t>The DT starts to overfit (can be checked by monitoring </a:t>
            </a:r>
          </a:p>
          <a:p>
            <a:pPr marL="457200" lvl="1" indent="0">
              <a:buNone/>
            </a:pPr>
            <a:r>
              <a:rPr lang="en-GB" dirty="0">
                <a:latin typeface="Abadi Extra Light" panose="020B0204020104020204" pitchFamily="34" charset="0"/>
              </a:rPr>
              <a:t>   the validation set accuracy)</a:t>
            </a:r>
          </a:p>
          <a:p>
            <a:pPr marL="457200" lvl="1" indent="0">
              <a:buNone/>
            </a:pPr>
            <a:endParaRPr lang="en-GB" sz="900" dirty="0">
              <a:latin typeface="Abadi Extra Light" panose="020B0204020104020204" pitchFamily="34" charset="0"/>
            </a:endParaRPr>
          </a:p>
          <a:p>
            <a:pPr>
              <a:buFont typeface="Wingdings" panose="05000000000000000000" pitchFamily="2" charset="2"/>
              <a:buChar char="§"/>
            </a:pPr>
            <a:r>
              <a:rPr lang="en-GB" sz="2400" b="1" dirty="0">
                <a:solidFill>
                  <a:srgbClr val="FF0000"/>
                </a:solidFill>
                <a:latin typeface="Abadi Extra Light" panose="020B0204020104020204" pitchFamily="34" charset="0"/>
              </a:rPr>
              <a:t>Important:</a:t>
            </a:r>
            <a:r>
              <a:rPr lang="en-GB" sz="2400" dirty="0">
                <a:latin typeface="Abadi Extra Light" panose="020B0204020104020204" pitchFamily="34" charset="0"/>
              </a:rPr>
              <a:t> No need to obsess too much for purity</a:t>
            </a:r>
          </a:p>
          <a:p>
            <a:pPr lvl="1">
              <a:buFont typeface="Wingdings" panose="05000000000000000000" pitchFamily="2" charset="2"/>
              <a:buChar char="§"/>
            </a:pPr>
            <a:r>
              <a:rPr lang="en-GB" dirty="0">
                <a:latin typeface="Abadi Extra Light" panose="020B0204020104020204" pitchFamily="34" charset="0"/>
              </a:rPr>
              <a:t>It is okay to have a leaf node that is not fully pure, e.g., this </a:t>
            </a:r>
          </a:p>
          <a:p>
            <a:pPr lvl="1">
              <a:buFont typeface="Wingdings" panose="05000000000000000000" pitchFamily="2" charset="2"/>
              <a:buChar char="§"/>
            </a:pPr>
            <a:r>
              <a:rPr lang="en-GB" dirty="0">
                <a:latin typeface="Abadi Extra Light" panose="020B0204020104020204" pitchFamily="34" charset="0"/>
              </a:rPr>
              <a:t>At test inputs that reach an impure leaf, can predict probability of belonging to each class (in above example, p(red) = 3/8, p(green) = 5/8), or simply predict the majority label </a:t>
            </a: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8</a:t>
            </a:fld>
            <a:endParaRPr lang="en-IN" sz="2800" dirty="0">
              <a:solidFill>
                <a:schemeClr val="accent2">
                  <a:lumMod val="40000"/>
                  <a:lumOff val="60000"/>
                </a:schemeClr>
              </a:solidFill>
            </a:endParaRPr>
          </a:p>
        </p:txBody>
      </p:sp>
      <p:pic>
        <p:nvPicPr>
          <p:cNvPr id="4098" name="Picture 2">
            <a:extLst>
              <a:ext uri="{FF2B5EF4-FFF2-40B4-BE49-F238E27FC236}">
                <a16:creationId xmlns:a16="http://schemas.microsoft.com/office/drawing/2014/main" id="{724F3EE1-D456-4A68-8126-DF13DCEED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1118" y="863061"/>
            <a:ext cx="6236497" cy="191607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07EA791-3C2A-4FCC-B5B2-91DD63303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7723" y="3573721"/>
            <a:ext cx="2717090" cy="17216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FED607D0-89B0-4CD1-A007-E4A18977F6E7}"/>
              </a:ext>
            </a:extLst>
          </p:cNvPr>
          <p:cNvSpPr/>
          <p:nvPr/>
        </p:nvSpPr>
        <p:spPr>
          <a:xfrm>
            <a:off x="8265237" y="5323489"/>
            <a:ext cx="1172378" cy="575910"/>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55BB6F03-96D3-4915-8EEB-F5B72D061B7E}"/>
              </a:ext>
            </a:extLst>
          </p:cNvPr>
          <p:cNvSpPr/>
          <p:nvPr/>
        </p:nvSpPr>
        <p:spPr>
          <a:xfrm>
            <a:off x="8343843" y="5379745"/>
            <a:ext cx="187761" cy="2013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BFAEBE10-4694-4721-97F7-104B1339853D}"/>
              </a:ext>
            </a:extLst>
          </p:cNvPr>
          <p:cNvSpPr/>
          <p:nvPr/>
        </p:nvSpPr>
        <p:spPr>
          <a:xfrm>
            <a:off x="8610210" y="5379745"/>
            <a:ext cx="187761" cy="2013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9A43113F-6AEF-4747-B5CC-7FA3D0F40CC2}"/>
              </a:ext>
            </a:extLst>
          </p:cNvPr>
          <p:cNvSpPr/>
          <p:nvPr/>
        </p:nvSpPr>
        <p:spPr>
          <a:xfrm>
            <a:off x="8876577" y="5379745"/>
            <a:ext cx="187761" cy="2013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2430CF34-7031-477D-844D-B3D77BDC7F9B}"/>
              </a:ext>
            </a:extLst>
          </p:cNvPr>
          <p:cNvSpPr/>
          <p:nvPr/>
        </p:nvSpPr>
        <p:spPr>
          <a:xfrm>
            <a:off x="9156040" y="5387519"/>
            <a:ext cx="187761" cy="20133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8A9C6700-F3D8-497A-864C-CA376638A952}"/>
              </a:ext>
            </a:extLst>
          </p:cNvPr>
          <p:cNvSpPr/>
          <p:nvPr/>
        </p:nvSpPr>
        <p:spPr>
          <a:xfrm>
            <a:off x="8343843" y="5650801"/>
            <a:ext cx="187761" cy="20133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130A51F1-776B-4ED2-934C-9C2CCA9B3917}"/>
              </a:ext>
            </a:extLst>
          </p:cNvPr>
          <p:cNvSpPr/>
          <p:nvPr/>
        </p:nvSpPr>
        <p:spPr>
          <a:xfrm>
            <a:off x="8610210" y="5650801"/>
            <a:ext cx="187761" cy="20133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Oval 30">
            <a:extLst>
              <a:ext uri="{FF2B5EF4-FFF2-40B4-BE49-F238E27FC236}">
                <a16:creationId xmlns:a16="http://schemas.microsoft.com/office/drawing/2014/main" id="{0E99573A-1277-439F-B2D5-4604A05BA6B8}"/>
              </a:ext>
            </a:extLst>
          </p:cNvPr>
          <p:cNvSpPr/>
          <p:nvPr/>
        </p:nvSpPr>
        <p:spPr>
          <a:xfrm>
            <a:off x="8876577" y="5650801"/>
            <a:ext cx="187761" cy="20133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251434E4-4A00-45C2-801C-996697EDE9C1}"/>
              </a:ext>
            </a:extLst>
          </p:cNvPr>
          <p:cNvSpPr/>
          <p:nvPr/>
        </p:nvSpPr>
        <p:spPr>
          <a:xfrm>
            <a:off x="9156040" y="5658575"/>
            <a:ext cx="187761" cy="20133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peech Bubble: Rectangle 32">
            <a:extLst>
              <a:ext uri="{FF2B5EF4-FFF2-40B4-BE49-F238E27FC236}">
                <a16:creationId xmlns:a16="http://schemas.microsoft.com/office/drawing/2014/main" id="{4C86FED1-E46E-47F9-8050-D994D108341C}"/>
              </a:ext>
            </a:extLst>
          </p:cNvPr>
          <p:cNvSpPr/>
          <p:nvPr/>
        </p:nvSpPr>
        <p:spPr>
          <a:xfrm>
            <a:off x="5152370" y="4434541"/>
            <a:ext cx="2657780" cy="575910"/>
          </a:xfrm>
          <a:prstGeom prst="wedgeRectCallout">
            <a:avLst>
              <a:gd name="adj1" fmla="val -53223"/>
              <a:gd name="adj2" fmla="val 76255"/>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To help prevent the tree from growing too much!</a:t>
            </a:r>
            <a:endParaRPr lang="en-IN" sz="2000" b="0" dirty="0">
              <a:solidFill>
                <a:schemeClr val="tx1"/>
              </a:solidFill>
              <a:latin typeface="Abadi Extra Light" panose="020B0204020104020204" pitchFamily="34" charset="0"/>
            </a:endParaRPr>
          </a:p>
        </p:txBody>
      </p:sp>
      <p:sp>
        <p:nvSpPr>
          <p:cNvPr id="5" name="Arrow: Right 4">
            <a:extLst>
              <a:ext uri="{FF2B5EF4-FFF2-40B4-BE49-F238E27FC236}">
                <a16:creationId xmlns:a16="http://schemas.microsoft.com/office/drawing/2014/main" id="{C3D42B27-D2EF-4252-A0A2-3D7C9DA743FB}"/>
              </a:ext>
            </a:extLst>
          </p:cNvPr>
          <p:cNvSpPr/>
          <p:nvPr/>
        </p:nvSpPr>
        <p:spPr>
          <a:xfrm>
            <a:off x="9625004" y="5523047"/>
            <a:ext cx="755793" cy="271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AAEB220-0BE1-43A7-83F7-6A7E4E7CEF69}"/>
              </a:ext>
            </a:extLst>
          </p:cNvPr>
          <p:cNvSpPr/>
          <p:nvPr/>
        </p:nvSpPr>
        <p:spPr>
          <a:xfrm>
            <a:off x="10568186" y="5566471"/>
            <a:ext cx="133350" cy="27105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E718D4B0-2B0F-40B4-8653-98B5661DC724}"/>
              </a:ext>
            </a:extLst>
          </p:cNvPr>
          <p:cNvSpPr/>
          <p:nvPr/>
        </p:nvSpPr>
        <p:spPr>
          <a:xfrm>
            <a:off x="10835924" y="5379745"/>
            <a:ext cx="133350" cy="46461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4" name="Straight Connector 33">
            <a:extLst>
              <a:ext uri="{FF2B5EF4-FFF2-40B4-BE49-F238E27FC236}">
                <a16:creationId xmlns:a16="http://schemas.microsoft.com/office/drawing/2014/main" id="{223A18AC-17F0-45E0-8DE3-86712CC95D9E}"/>
              </a:ext>
            </a:extLst>
          </p:cNvPr>
          <p:cNvCxnSpPr>
            <a:cxnSpLocks/>
          </p:cNvCxnSpPr>
          <p:nvPr/>
        </p:nvCxnSpPr>
        <p:spPr>
          <a:xfrm>
            <a:off x="10484186" y="5841494"/>
            <a:ext cx="555976" cy="5738"/>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C5C5C0D2-00FB-4B21-9A6E-41A6AAFCAAC2}"/>
              </a:ext>
            </a:extLst>
          </p:cNvPr>
          <p:cNvSpPr/>
          <p:nvPr/>
        </p:nvSpPr>
        <p:spPr>
          <a:xfrm>
            <a:off x="11763524" y="5525878"/>
            <a:ext cx="187761" cy="201336"/>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A5CDE242-7347-4128-88E3-B45419358CF6}"/>
              </a:ext>
            </a:extLst>
          </p:cNvPr>
          <p:cNvSpPr txBox="1"/>
          <p:nvPr/>
        </p:nvSpPr>
        <p:spPr>
          <a:xfrm>
            <a:off x="11170850" y="5466135"/>
            <a:ext cx="461986" cy="369332"/>
          </a:xfrm>
          <a:prstGeom prst="rect">
            <a:avLst/>
          </a:prstGeom>
          <a:noFill/>
        </p:spPr>
        <p:txBody>
          <a:bodyPr wrap="none" rtlCol="0">
            <a:spAutoFit/>
          </a:bodyPr>
          <a:lstStyle/>
          <a:p>
            <a:r>
              <a:rPr lang="en-IN" dirty="0">
                <a:latin typeface="Abadi Extra Light" panose="020B0204020104020204" pitchFamily="34" charset="0"/>
              </a:rPr>
              <a:t>OR</a:t>
            </a:r>
          </a:p>
        </p:txBody>
      </p:sp>
    </p:spTree>
    <p:custDataLst>
      <p:tags r:id="rId1"/>
    </p:custDataLst>
    <p:extLst>
      <p:ext uri="{BB962C8B-B14F-4D97-AF65-F5344CB8AC3E}">
        <p14:creationId xmlns:p14="http://schemas.microsoft.com/office/powerpoint/2010/main" val="161623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4" end="4"/>
                                            </p:txEl>
                                          </p:spTgt>
                                        </p:tgtEl>
                                        <p:attrNameLst>
                                          <p:attrName>style.visibility</p:attrName>
                                        </p:attrNameLst>
                                      </p:cBhvr>
                                      <p:to>
                                        <p:strVal val="visible"/>
                                      </p:to>
                                    </p:set>
                                    <p:animEffect transition="in" filter="wipe(down)">
                                      <p:cBhvr>
                                        <p:cTn id="7" dur="500"/>
                                        <p:tgtEl>
                                          <p:spTgt spid="4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5" end="5"/>
                                            </p:txEl>
                                          </p:spTgt>
                                        </p:tgtEl>
                                        <p:attrNameLst>
                                          <p:attrName>style.visibility</p:attrName>
                                        </p:attrNameLst>
                                      </p:cBhvr>
                                      <p:to>
                                        <p:strVal val="visible"/>
                                      </p:to>
                                    </p:set>
                                    <p:animEffect transition="in" filter="wipe(down)">
                                      <p:cBhvr>
                                        <p:cTn id="12" dur="500"/>
                                        <p:tgtEl>
                                          <p:spTgt spid="4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7">
                                            <p:txEl>
                                              <p:pRg st="6" end="6"/>
                                            </p:txEl>
                                          </p:spTgt>
                                        </p:tgtEl>
                                        <p:attrNameLst>
                                          <p:attrName>style.visibility</p:attrName>
                                        </p:attrNameLst>
                                      </p:cBhvr>
                                      <p:to>
                                        <p:strVal val="visible"/>
                                      </p:to>
                                    </p:set>
                                    <p:animEffect transition="in" filter="wipe(down)">
                                      <p:cBhvr>
                                        <p:cTn id="17" dur="500"/>
                                        <p:tgtEl>
                                          <p:spTgt spid="4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
                                            <p:txEl>
                                              <p:pRg st="7" end="7"/>
                                            </p:txEl>
                                          </p:spTgt>
                                        </p:tgtEl>
                                        <p:attrNameLst>
                                          <p:attrName>style.visibility</p:attrName>
                                        </p:attrNameLst>
                                      </p:cBhvr>
                                      <p:to>
                                        <p:strVal val="visible"/>
                                      </p:to>
                                    </p:set>
                                    <p:animEffect transition="in" filter="wipe(down)">
                                      <p:cBhvr>
                                        <p:cTn id="22" dur="500"/>
                                        <p:tgtEl>
                                          <p:spTgt spid="47">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47">
                                            <p:txEl>
                                              <p:pRg st="8" end="8"/>
                                            </p:txEl>
                                          </p:spTgt>
                                        </p:tgtEl>
                                        <p:attrNameLst>
                                          <p:attrName>style.visibility</p:attrName>
                                        </p:attrNameLst>
                                      </p:cBhvr>
                                      <p:to>
                                        <p:strVal val="visible"/>
                                      </p:to>
                                    </p:set>
                                    <p:animEffect transition="in" filter="wipe(down)">
                                      <p:cBhvr>
                                        <p:cTn id="25" dur="500"/>
                                        <p:tgtEl>
                                          <p:spTgt spid="47">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100"/>
                                        </p:tgtEl>
                                        <p:attrNameLst>
                                          <p:attrName>style.visibility</p:attrName>
                                        </p:attrNameLst>
                                      </p:cBhvr>
                                      <p:to>
                                        <p:strVal val="visible"/>
                                      </p:to>
                                    </p:set>
                                    <p:animEffect transition="in" filter="wipe(down)">
                                      <p:cBhvr>
                                        <p:cTn id="30" dur="500"/>
                                        <p:tgtEl>
                                          <p:spTgt spid="41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7">
                                            <p:txEl>
                                              <p:pRg st="10" end="10"/>
                                            </p:txEl>
                                          </p:spTgt>
                                        </p:tgtEl>
                                        <p:attrNameLst>
                                          <p:attrName>style.visibility</p:attrName>
                                        </p:attrNameLst>
                                      </p:cBhvr>
                                      <p:to>
                                        <p:strVal val="visible"/>
                                      </p:to>
                                    </p:set>
                                    <p:animEffect transition="in" filter="wipe(down)">
                                      <p:cBhvr>
                                        <p:cTn id="35" dur="500"/>
                                        <p:tgtEl>
                                          <p:spTgt spid="47">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47">
                                            <p:txEl>
                                              <p:pRg st="11" end="11"/>
                                            </p:txEl>
                                          </p:spTgt>
                                        </p:tgtEl>
                                        <p:attrNameLst>
                                          <p:attrName>style.visibility</p:attrName>
                                        </p:attrNameLst>
                                      </p:cBhvr>
                                      <p:to>
                                        <p:strVal val="visible"/>
                                      </p:to>
                                    </p:set>
                                    <p:animEffect transition="in" filter="wipe(down)">
                                      <p:cBhvr>
                                        <p:cTn id="45" dur="500"/>
                                        <p:tgtEl>
                                          <p:spTgt spid="47">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down)">
                                      <p:cBhvr>
                                        <p:cTn id="50" dur="500"/>
                                        <p:tgtEl>
                                          <p:spTgt spid="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down)">
                                      <p:cBhvr>
                                        <p:cTn id="53" dur="500"/>
                                        <p:tgtEl>
                                          <p:spTgt spid="4"/>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down)">
                                      <p:cBhvr>
                                        <p:cTn id="56" dur="500"/>
                                        <p:tgtEl>
                                          <p:spTgt spid="2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wipe(down)">
                                      <p:cBhvr>
                                        <p:cTn id="59" dur="500"/>
                                        <p:tgtEl>
                                          <p:spTgt spid="27"/>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down)">
                                      <p:cBhvr>
                                        <p:cTn id="62" dur="500"/>
                                        <p:tgtEl>
                                          <p:spTgt spid="2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down)">
                                      <p:cBhvr>
                                        <p:cTn id="65" dur="500"/>
                                        <p:tgtEl>
                                          <p:spTgt spid="29"/>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down)">
                                      <p:cBhvr>
                                        <p:cTn id="68" dur="500"/>
                                        <p:tgtEl>
                                          <p:spTgt spid="3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47">
                                            <p:txEl>
                                              <p:pRg st="12" end="12"/>
                                            </p:txEl>
                                          </p:spTgt>
                                        </p:tgtEl>
                                        <p:attrNameLst>
                                          <p:attrName>style.visibility</p:attrName>
                                        </p:attrNameLst>
                                      </p:cBhvr>
                                      <p:to>
                                        <p:strVal val="visible"/>
                                      </p:to>
                                    </p:set>
                                    <p:animEffect transition="in" filter="wipe(down)">
                                      <p:cBhvr>
                                        <p:cTn id="79" dur="500"/>
                                        <p:tgtEl>
                                          <p:spTgt spid="47">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wipe(down)">
                                      <p:cBhvr>
                                        <p:cTn id="84" dur="500"/>
                                        <p:tgtEl>
                                          <p:spTgt spid="5"/>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6"/>
                                        </p:tgtEl>
                                        <p:attrNameLst>
                                          <p:attrName>style.visibility</p:attrName>
                                        </p:attrNameLst>
                                      </p:cBhvr>
                                      <p:to>
                                        <p:strVal val="visible"/>
                                      </p:to>
                                    </p:set>
                                    <p:animEffect transition="in" filter="wipe(down)">
                                      <p:cBhvr>
                                        <p:cTn id="87" dur="500"/>
                                        <p:tgtEl>
                                          <p:spTgt spid="6"/>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wipe(down)">
                                      <p:cBhvr>
                                        <p:cTn id="90" dur="500"/>
                                        <p:tgtEl>
                                          <p:spTgt spid="36"/>
                                        </p:tgtEl>
                                      </p:cBhvr>
                                    </p:animEffect>
                                  </p:childTnLst>
                                </p:cTn>
                              </p:par>
                              <p:par>
                                <p:cTn id="91" presetID="22" presetClass="entr" presetSubtype="4"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down)">
                                      <p:cBhvr>
                                        <p:cTn id="93" dur="500"/>
                                        <p:tgtEl>
                                          <p:spTgt spid="34"/>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wipe(down)">
                                      <p:cBhvr>
                                        <p:cTn id="96" dur="500"/>
                                        <p:tgtEl>
                                          <p:spTgt spid="40"/>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animEffect transition="in" filter="wipe(down)">
                                      <p:cBhvr>
                                        <p:cTn id="9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26" grpId="0" animBg="1"/>
      <p:bldP spid="27" grpId="0" animBg="1"/>
      <p:bldP spid="28" grpId="0" animBg="1"/>
      <p:bldP spid="29" grpId="0" animBg="1"/>
      <p:bldP spid="30" grpId="0" animBg="1"/>
      <p:bldP spid="31" grpId="0" animBg="1"/>
      <p:bldP spid="32" grpId="0" animBg="1"/>
      <p:bldP spid="33" grpId="0" animBg="1"/>
      <p:bldP spid="5" grpId="0" animBg="1"/>
      <p:bldP spid="6" grpId="0" animBg="1"/>
      <p:bldP spid="36" grpId="0" animBg="1"/>
      <p:bldP spid="40" grpId="0" animBg="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Avoiding Overfitting in DTs</a:t>
            </a:r>
          </a:p>
        </p:txBody>
      </p:sp>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latin typeface="Abadi Extra Light" panose="020B0204020104020204" pitchFamily="34" charset="0"/>
              </a:rPr>
              <a:t>Desired: a DT that is not too big in size, yet fits the training data reasonably </a:t>
            </a:r>
          </a:p>
          <a:p>
            <a:pPr>
              <a:buFont typeface="Wingdings" panose="05000000000000000000" pitchFamily="2" charset="2"/>
              <a:buChar char="§"/>
            </a:pPr>
            <a:r>
              <a:rPr lang="en-GB" sz="2400" dirty="0">
                <a:latin typeface="Abadi Extra Light" panose="020B0204020104020204" pitchFamily="34" charset="0"/>
              </a:rPr>
              <a:t>Note: An example of a very simple DT is </a:t>
            </a:r>
            <a:r>
              <a:rPr lang="en-GB" sz="2400" dirty="0">
                <a:solidFill>
                  <a:srgbClr val="0000FF"/>
                </a:solidFill>
                <a:latin typeface="Abadi Extra Light" panose="020B0204020104020204" pitchFamily="34" charset="0"/>
              </a:rPr>
              <a:t>“decision-stump” </a:t>
            </a:r>
          </a:p>
          <a:p>
            <a:pPr lvl="1">
              <a:buFont typeface="Wingdings" panose="05000000000000000000" pitchFamily="2" charset="2"/>
              <a:buChar char="§"/>
            </a:pPr>
            <a:r>
              <a:rPr lang="en-GB" dirty="0">
                <a:latin typeface="Abadi Extra Light" panose="020B0204020104020204" pitchFamily="34" charset="0"/>
              </a:rPr>
              <a:t>A decision-stump only tests the value of a single feature (or a simple rule)</a:t>
            </a:r>
          </a:p>
          <a:p>
            <a:pPr lvl="1">
              <a:buFont typeface="Wingdings" panose="05000000000000000000" pitchFamily="2" charset="2"/>
              <a:buChar char="§"/>
            </a:pPr>
            <a:r>
              <a:rPr lang="en-GB" dirty="0">
                <a:latin typeface="Abadi Extra Light" panose="020B0204020104020204" pitchFamily="34" charset="0"/>
              </a:rPr>
              <a:t>Not very powerful in itself but often used in large ensembles of decision stumps </a:t>
            </a:r>
          </a:p>
          <a:p>
            <a:pPr>
              <a:buFont typeface="Wingdings" panose="05000000000000000000" pitchFamily="2" charset="2"/>
              <a:buChar char="§"/>
            </a:pPr>
            <a:r>
              <a:rPr lang="en-GB" sz="2400" dirty="0">
                <a:latin typeface="Abadi Extra Light" panose="020B0204020104020204" pitchFamily="34" charset="0"/>
              </a:rPr>
              <a:t>Mainly two approaches to prune a complex DT </a:t>
            </a:r>
          </a:p>
          <a:p>
            <a:pPr lvl="1">
              <a:buFont typeface="Wingdings" panose="05000000000000000000" pitchFamily="2" charset="2"/>
              <a:buChar char="§"/>
            </a:pPr>
            <a:r>
              <a:rPr lang="en-GB" dirty="0">
                <a:latin typeface="Abadi Extra Light" panose="020B0204020104020204" pitchFamily="34" charset="0"/>
              </a:rPr>
              <a:t>Prune while building the tree (stopping early) </a:t>
            </a:r>
          </a:p>
          <a:p>
            <a:pPr lvl="1">
              <a:buFont typeface="Wingdings" panose="05000000000000000000" pitchFamily="2" charset="2"/>
              <a:buChar char="§"/>
            </a:pPr>
            <a:r>
              <a:rPr lang="en-GB" dirty="0">
                <a:latin typeface="Abadi Extra Light" panose="020B0204020104020204" pitchFamily="34" charset="0"/>
              </a:rPr>
              <a:t>Prune after building the tree (post-pruning) </a:t>
            </a:r>
          </a:p>
          <a:p>
            <a:pPr>
              <a:buFont typeface="Wingdings" panose="05000000000000000000" pitchFamily="2" charset="2"/>
              <a:buChar char="§"/>
            </a:pPr>
            <a:r>
              <a:rPr lang="en-GB" sz="2400" dirty="0">
                <a:latin typeface="Abadi Extra Light" panose="020B0204020104020204" pitchFamily="34" charset="0"/>
              </a:rPr>
              <a:t>Criteria for judging which nodes could potentially be pruned </a:t>
            </a:r>
          </a:p>
          <a:p>
            <a:pPr lvl="1">
              <a:buFont typeface="Wingdings" panose="05000000000000000000" pitchFamily="2" charset="2"/>
              <a:buChar char="§"/>
            </a:pPr>
            <a:r>
              <a:rPr lang="en-GB" dirty="0">
                <a:latin typeface="Abadi Extra Light" panose="020B0204020104020204" pitchFamily="34" charset="0"/>
              </a:rPr>
              <a:t>Use a validation set (separate from the training set) </a:t>
            </a:r>
          </a:p>
          <a:p>
            <a:pPr lvl="2">
              <a:buFont typeface="Wingdings" panose="05000000000000000000" pitchFamily="2" charset="2"/>
              <a:buChar char="§"/>
            </a:pPr>
            <a:r>
              <a:rPr lang="en-GB" sz="2400" dirty="0">
                <a:latin typeface="Abadi Extra Light" panose="020B0204020104020204" pitchFamily="34" charset="0"/>
              </a:rPr>
              <a:t>Prune each possible node that doesn’t hurt the accuracy on the validation set </a:t>
            </a:r>
          </a:p>
          <a:p>
            <a:pPr lvl="2">
              <a:buFont typeface="Wingdings" panose="05000000000000000000" pitchFamily="2" charset="2"/>
              <a:buChar char="§"/>
            </a:pPr>
            <a:r>
              <a:rPr lang="en-GB" sz="2400" dirty="0">
                <a:latin typeface="Abadi Extra Light" panose="020B0204020104020204" pitchFamily="34" charset="0"/>
              </a:rPr>
              <a:t>Greedily remove the node that improves the validation accuracy the most </a:t>
            </a:r>
          </a:p>
          <a:p>
            <a:pPr lvl="2">
              <a:buFont typeface="Wingdings" panose="05000000000000000000" pitchFamily="2" charset="2"/>
              <a:buChar char="§"/>
            </a:pPr>
            <a:r>
              <a:rPr lang="en-GB" sz="2400" dirty="0">
                <a:latin typeface="Abadi Extra Light" panose="020B0204020104020204" pitchFamily="34" charset="0"/>
              </a:rPr>
              <a:t>Stop when the validation set accuracy starts worsening </a:t>
            </a:r>
          </a:p>
          <a:p>
            <a:pPr lvl="1">
              <a:buFont typeface="Wingdings" panose="05000000000000000000" pitchFamily="2" charset="2"/>
              <a:buChar char="§"/>
            </a:pPr>
            <a:r>
              <a:rPr lang="en-GB" dirty="0">
                <a:latin typeface="Abadi Extra Light" panose="020B0204020104020204" pitchFamily="34" charset="0"/>
              </a:rPr>
              <a:t>Use model complexity control, such as Minimum Description Length (will see later)</a:t>
            </a:r>
          </a:p>
          <a:p>
            <a:pPr marL="0" indent="0">
              <a:buNone/>
            </a:pPr>
            <a:endParaRPr lang="en-GB" sz="1100" dirty="0">
              <a:latin typeface="Abadi Extra Light" panose="020B0204020104020204" pitchFamily="34" charset="0"/>
            </a:endParaRPr>
          </a:p>
        </p:txBody>
      </p:sp>
      <p:sp>
        <p:nvSpPr>
          <p:cNvPr id="8" name="Slide Number Placeholder 11">
            <a:extLst>
              <a:ext uri="{FF2B5EF4-FFF2-40B4-BE49-F238E27FC236}">
                <a16:creationId xmlns:a16="http://schemas.microsoft.com/office/drawing/2014/main" id="{E8AA12DB-1E02-4252-B4CB-1932D8798C2F}"/>
              </a:ext>
            </a:extLst>
          </p:cNvPr>
          <p:cNvSpPr txBox="1">
            <a:spLocks/>
          </p:cNvSpPr>
          <p:nvPr/>
        </p:nvSpPr>
        <p:spPr>
          <a:xfrm>
            <a:off x="11419146" y="169682"/>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9</a:t>
            </a:fld>
            <a:endParaRPr lang="en-IN" sz="2800" dirty="0">
              <a:solidFill>
                <a:schemeClr val="accent2">
                  <a:lumMod val="40000"/>
                  <a:lumOff val="60000"/>
                </a:schemeClr>
              </a:solidFill>
            </a:endParaRPr>
          </a:p>
        </p:txBody>
      </p:sp>
      <p:sp>
        <p:nvSpPr>
          <p:cNvPr id="5" name="Speech Bubble: Rectangle 4">
            <a:extLst>
              <a:ext uri="{FF2B5EF4-FFF2-40B4-BE49-F238E27FC236}">
                <a16:creationId xmlns:a16="http://schemas.microsoft.com/office/drawing/2014/main" id="{ECB075C4-A0A7-4C55-BFAD-DBA951470241}"/>
              </a:ext>
            </a:extLst>
          </p:cNvPr>
          <p:cNvSpPr/>
          <p:nvPr/>
        </p:nvSpPr>
        <p:spPr>
          <a:xfrm>
            <a:off x="7298348" y="3265308"/>
            <a:ext cx="2350477" cy="725668"/>
          </a:xfrm>
          <a:prstGeom prst="wedgeRectCallout">
            <a:avLst>
              <a:gd name="adj1" fmla="val -86537"/>
              <a:gd name="adj2" fmla="val -327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Either can be done using a validation set</a:t>
            </a:r>
            <a:endParaRPr lang="en-IN" sz="2000" b="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423102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dow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wipe(down)">
                                      <p:cBhvr>
                                        <p:cTn id="17" dur="500"/>
                                        <p:tgtEl>
                                          <p:spTgt spid="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7">
                                            <p:txEl>
                                              <p:pRg st="3" end="3"/>
                                            </p:txEl>
                                          </p:spTgt>
                                        </p:tgtEl>
                                        <p:attrNameLst>
                                          <p:attrName>style.visibility</p:attrName>
                                        </p:attrNameLst>
                                      </p:cBhvr>
                                      <p:to>
                                        <p:strVal val="visible"/>
                                      </p:to>
                                    </p:set>
                                    <p:animEffect transition="in" filter="wipe(down)">
                                      <p:cBhvr>
                                        <p:cTn id="22" dur="500"/>
                                        <p:tgtEl>
                                          <p:spTgt spid="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7">
                                            <p:txEl>
                                              <p:pRg st="4" end="4"/>
                                            </p:txEl>
                                          </p:spTgt>
                                        </p:tgtEl>
                                        <p:attrNameLst>
                                          <p:attrName>style.visibility</p:attrName>
                                        </p:attrNameLst>
                                      </p:cBhvr>
                                      <p:to>
                                        <p:strVal val="visible"/>
                                      </p:to>
                                    </p:set>
                                    <p:animEffect transition="in" filter="wipe(down)">
                                      <p:cBhvr>
                                        <p:cTn id="27" dur="500"/>
                                        <p:tgtEl>
                                          <p:spTgt spid="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7">
                                            <p:txEl>
                                              <p:pRg st="5" end="5"/>
                                            </p:txEl>
                                          </p:spTgt>
                                        </p:tgtEl>
                                        <p:attrNameLst>
                                          <p:attrName>style.visibility</p:attrName>
                                        </p:attrNameLst>
                                      </p:cBhvr>
                                      <p:to>
                                        <p:strVal val="visible"/>
                                      </p:to>
                                    </p:set>
                                    <p:animEffect transition="in" filter="wipe(down)">
                                      <p:cBhvr>
                                        <p:cTn id="32" dur="500"/>
                                        <p:tgtEl>
                                          <p:spTgt spid="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7">
                                            <p:txEl>
                                              <p:pRg st="6" end="6"/>
                                            </p:txEl>
                                          </p:spTgt>
                                        </p:tgtEl>
                                        <p:attrNameLst>
                                          <p:attrName>style.visibility</p:attrName>
                                        </p:attrNameLst>
                                      </p:cBhvr>
                                      <p:to>
                                        <p:strVal val="visible"/>
                                      </p:to>
                                    </p:set>
                                    <p:animEffect transition="in" filter="wipe(down)">
                                      <p:cBhvr>
                                        <p:cTn id="37" dur="500"/>
                                        <p:tgtEl>
                                          <p:spTgt spid="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7">
                                            <p:txEl>
                                              <p:pRg st="7" end="7"/>
                                            </p:txEl>
                                          </p:spTgt>
                                        </p:tgtEl>
                                        <p:attrNameLst>
                                          <p:attrName>style.visibility</p:attrName>
                                        </p:attrNameLst>
                                      </p:cBhvr>
                                      <p:to>
                                        <p:strVal val="visible"/>
                                      </p:to>
                                    </p:set>
                                    <p:animEffect transition="in" filter="wipe(down)">
                                      <p:cBhvr>
                                        <p:cTn id="47" dur="500"/>
                                        <p:tgtEl>
                                          <p:spTgt spid="4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7">
                                            <p:txEl>
                                              <p:pRg st="8" end="8"/>
                                            </p:txEl>
                                          </p:spTgt>
                                        </p:tgtEl>
                                        <p:attrNameLst>
                                          <p:attrName>style.visibility</p:attrName>
                                        </p:attrNameLst>
                                      </p:cBhvr>
                                      <p:to>
                                        <p:strVal val="visible"/>
                                      </p:to>
                                    </p:set>
                                    <p:animEffect transition="in" filter="wipe(down)">
                                      <p:cBhvr>
                                        <p:cTn id="52" dur="500"/>
                                        <p:tgtEl>
                                          <p:spTgt spid="47">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7">
                                            <p:txEl>
                                              <p:pRg st="9" end="9"/>
                                            </p:txEl>
                                          </p:spTgt>
                                        </p:tgtEl>
                                        <p:attrNameLst>
                                          <p:attrName>style.visibility</p:attrName>
                                        </p:attrNameLst>
                                      </p:cBhvr>
                                      <p:to>
                                        <p:strVal val="visible"/>
                                      </p:to>
                                    </p:set>
                                    <p:animEffect transition="in" filter="wipe(down)">
                                      <p:cBhvr>
                                        <p:cTn id="57" dur="500"/>
                                        <p:tgtEl>
                                          <p:spTgt spid="47">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47">
                                            <p:txEl>
                                              <p:pRg st="10" end="10"/>
                                            </p:txEl>
                                          </p:spTgt>
                                        </p:tgtEl>
                                        <p:attrNameLst>
                                          <p:attrName>style.visibility</p:attrName>
                                        </p:attrNameLst>
                                      </p:cBhvr>
                                      <p:to>
                                        <p:strVal val="visible"/>
                                      </p:to>
                                    </p:set>
                                    <p:animEffect transition="in" filter="wipe(down)">
                                      <p:cBhvr>
                                        <p:cTn id="62" dur="500"/>
                                        <p:tgtEl>
                                          <p:spTgt spid="47">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47">
                                            <p:txEl>
                                              <p:pRg st="11" end="11"/>
                                            </p:txEl>
                                          </p:spTgt>
                                        </p:tgtEl>
                                        <p:attrNameLst>
                                          <p:attrName>style.visibility</p:attrName>
                                        </p:attrNameLst>
                                      </p:cBhvr>
                                      <p:to>
                                        <p:strVal val="visible"/>
                                      </p:to>
                                    </p:set>
                                    <p:animEffect transition="in" filter="wipe(down)">
                                      <p:cBhvr>
                                        <p:cTn id="67" dur="500"/>
                                        <p:tgtEl>
                                          <p:spTgt spid="47">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7">
                                            <p:txEl>
                                              <p:pRg st="12" end="12"/>
                                            </p:txEl>
                                          </p:spTgt>
                                        </p:tgtEl>
                                        <p:attrNameLst>
                                          <p:attrName>style.visibility</p:attrName>
                                        </p:attrNameLst>
                                      </p:cBhvr>
                                      <p:to>
                                        <p:strVal val="visible"/>
                                      </p:to>
                                    </p:set>
                                    <p:animEffect transition="in" filter="wipe(down)">
                                      <p:cBhvr>
                                        <p:cTn id="72" dur="500"/>
                                        <p:tgtEl>
                                          <p:spTgt spid="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13.4"/>
</p:tagLst>
</file>

<file path=ppt/tags/tag10.xml><?xml version="1.0" encoding="utf-8"?>
<p:tagLst xmlns:a="http://schemas.openxmlformats.org/drawingml/2006/main" xmlns:r="http://schemas.openxmlformats.org/officeDocument/2006/relationships" xmlns:p="http://schemas.openxmlformats.org/presentationml/2006/main">
  <p:tag name="TIMING" val="|12.9|5|19.7|6.8|28.7|14.8|22.3|5.6|6|3.1|40.3|1|2.7|9.6|0.9|22.4|2.3"/>
</p:tagLst>
</file>

<file path=ppt/tags/tag11.xml><?xml version="1.0" encoding="utf-8"?>
<p:tagLst xmlns:a="http://schemas.openxmlformats.org/drawingml/2006/main" xmlns:r="http://schemas.openxmlformats.org/officeDocument/2006/relationships" xmlns:p="http://schemas.openxmlformats.org/presentationml/2006/main">
  <p:tag name="TIMING" val="|4.5|1.6|6.2|16.1|15|26|21.5|14.1|24.5|1.1|12.4|12.6|3.2|19.6"/>
</p:tagLst>
</file>

<file path=ppt/tags/tag12.xml><?xml version="1.0" encoding="utf-8"?>
<p:tagLst xmlns:a="http://schemas.openxmlformats.org/drawingml/2006/main" xmlns:r="http://schemas.openxmlformats.org/officeDocument/2006/relationships" xmlns:p="http://schemas.openxmlformats.org/presentationml/2006/main">
  <p:tag name="TIMING" val="|2.7|13.4"/>
</p:tagLst>
</file>

<file path=ppt/tags/tag13.xml><?xml version="1.0" encoding="utf-8"?>
<p:tagLst xmlns:a="http://schemas.openxmlformats.org/drawingml/2006/main" xmlns:r="http://schemas.openxmlformats.org/officeDocument/2006/relationships" xmlns:p="http://schemas.openxmlformats.org/presentationml/2006/main">
  <p:tag name="TIMING" val="|2.7|13.4"/>
</p:tagLst>
</file>

<file path=ppt/tags/tag14.xml><?xml version="1.0" encoding="utf-8"?>
<p:tagLst xmlns:a="http://schemas.openxmlformats.org/drawingml/2006/main" xmlns:r="http://schemas.openxmlformats.org/officeDocument/2006/relationships" xmlns:p="http://schemas.openxmlformats.org/presentationml/2006/main">
  <p:tag name="TIMING" val="|2.7|13.4"/>
</p:tagLst>
</file>

<file path=ppt/tags/tag15.xml><?xml version="1.0" encoding="utf-8"?>
<p:tagLst xmlns:a="http://schemas.openxmlformats.org/drawingml/2006/main" xmlns:r="http://schemas.openxmlformats.org/officeDocument/2006/relationships" xmlns:p="http://schemas.openxmlformats.org/presentationml/2006/main">
  <p:tag name="TIMING" val="|2.7|13.4"/>
</p:tagLst>
</file>

<file path=ppt/tags/tag16.xml><?xml version="1.0" encoding="utf-8"?>
<p:tagLst xmlns:a="http://schemas.openxmlformats.org/drawingml/2006/main" xmlns:r="http://schemas.openxmlformats.org/officeDocument/2006/relationships" xmlns:p="http://schemas.openxmlformats.org/presentationml/2006/main">
  <p:tag name="TIMING" val="|2.7|13.4"/>
</p:tagLst>
</file>

<file path=ppt/tags/tag17.xml><?xml version="1.0" encoding="utf-8"?>
<p:tagLst xmlns:a="http://schemas.openxmlformats.org/drawingml/2006/main" xmlns:r="http://schemas.openxmlformats.org/officeDocument/2006/relationships" xmlns:p="http://schemas.openxmlformats.org/presentationml/2006/main">
  <p:tag name="TIMING" val="|2.7|13.4"/>
</p:tagLst>
</file>

<file path=ppt/tags/tag18.xml><?xml version="1.0" encoding="utf-8"?>
<p:tagLst xmlns:a="http://schemas.openxmlformats.org/drawingml/2006/main" xmlns:r="http://schemas.openxmlformats.org/officeDocument/2006/relationships" xmlns:p="http://schemas.openxmlformats.org/presentationml/2006/main">
  <p:tag name="TIMING" val="|2.7|13.4"/>
</p:tagLst>
</file>

<file path=ppt/tags/tag2.xml><?xml version="1.0" encoding="utf-8"?>
<p:tagLst xmlns:a="http://schemas.openxmlformats.org/drawingml/2006/main" xmlns:r="http://schemas.openxmlformats.org/officeDocument/2006/relationships" xmlns:p="http://schemas.openxmlformats.org/presentationml/2006/main">
  <p:tag name="TIMING" val="|22.2|16.5|19|15.9|16.3|13.6|43.1|30.1|20.2|57.3"/>
</p:tagLst>
</file>

<file path=ppt/tags/tag3.xml><?xml version="1.0" encoding="utf-8"?>
<p:tagLst xmlns:a="http://schemas.openxmlformats.org/drawingml/2006/main" xmlns:r="http://schemas.openxmlformats.org/officeDocument/2006/relationships" xmlns:p="http://schemas.openxmlformats.org/presentationml/2006/main">
  <p:tag name="TIMING" val="|7|3.9|8.5|34.8|21.4|54.4"/>
</p:tagLst>
</file>

<file path=ppt/tags/tag4.xml><?xml version="1.0" encoding="utf-8"?>
<p:tagLst xmlns:a="http://schemas.openxmlformats.org/drawingml/2006/main" xmlns:r="http://schemas.openxmlformats.org/officeDocument/2006/relationships" xmlns:p="http://schemas.openxmlformats.org/presentationml/2006/main">
  <p:tag name="TIMING" val="|7.3|26.4|20.9|19.3|21.6|45.2|52.5|53|47.8"/>
</p:tagLst>
</file>

<file path=ppt/tags/tag5.xml><?xml version="1.0" encoding="utf-8"?>
<p:tagLst xmlns:a="http://schemas.openxmlformats.org/drawingml/2006/main" xmlns:r="http://schemas.openxmlformats.org/officeDocument/2006/relationships" xmlns:p="http://schemas.openxmlformats.org/presentationml/2006/main">
  <p:tag name="TIMING" val="|14.4|1.9|19.9|20.7|8.1|29.8|20.9|19|11.7|13|22"/>
</p:tagLst>
</file>

<file path=ppt/tags/tag6.xml><?xml version="1.0" encoding="utf-8"?>
<p:tagLst xmlns:a="http://schemas.openxmlformats.org/drawingml/2006/main" xmlns:r="http://schemas.openxmlformats.org/officeDocument/2006/relationships" xmlns:p="http://schemas.openxmlformats.org/presentationml/2006/main">
  <p:tag name="TIMING" val="|50.9|9.1|33.2|7.8|33.7|10.8"/>
</p:tagLst>
</file>

<file path=ppt/tags/tag7.xml><?xml version="1.0" encoding="utf-8"?>
<p:tagLst xmlns:a="http://schemas.openxmlformats.org/drawingml/2006/main" xmlns:r="http://schemas.openxmlformats.org/officeDocument/2006/relationships" xmlns:p="http://schemas.openxmlformats.org/presentationml/2006/main">
  <p:tag name="TIMING" val="|54.2|9.5|31|37.8|53.5|25.6|61.4|20.9|1.7|31.1|74.5"/>
</p:tagLst>
</file>

<file path=ppt/tags/tag8.xml><?xml version="1.0" encoding="utf-8"?>
<p:tagLst xmlns:a="http://schemas.openxmlformats.org/drawingml/2006/main" xmlns:r="http://schemas.openxmlformats.org/officeDocument/2006/relationships" xmlns:p="http://schemas.openxmlformats.org/presentationml/2006/main">
  <p:tag name="TIMING" val="|7.6|16.2|9.7|54.2|14.6|36.2|23.5|14.4|6.9|10.7|4.1|26.8|45.9|19.1"/>
</p:tagLst>
</file>

<file path=ppt/tags/tag9.xml><?xml version="1.0" encoding="utf-8"?>
<p:tagLst xmlns:a="http://schemas.openxmlformats.org/drawingml/2006/main" xmlns:r="http://schemas.openxmlformats.org/officeDocument/2006/relationships" xmlns:p="http://schemas.openxmlformats.org/presentationml/2006/main">
  <p:tag name="TIMING" val="|4.9|26.3|68.7|9.1|53.6|10.4|30.4|18.1|14.2|12.5|32.1|34.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d1fd18c-690e-4f08-92f4-aa6f50b5c677" xsi:nil="true"/>
    <lcf76f155ced4ddcb4097134ff3c332f xmlns="8cf5328a-8617-474c-9909-cc45ad579cc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079A3EC7D05E48A26E4471E7A62B6A" ma:contentTypeVersion="11" ma:contentTypeDescription="Create a new document." ma:contentTypeScope="" ma:versionID="2dde37f5db1cf7b03ea35f5a5692b7ba">
  <xsd:schema xmlns:xsd="http://www.w3.org/2001/XMLSchema" xmlns:xs="http://www.w3.org/2001/XMLSchema" xmlns:p="http://schemas.microsoft.com/office/2006/metadata/properties" xmlns:ns2="8cf5328a-8617-474c-9909-cc45ad579cc9" xmlns:ns3="ed1fd18c-690e-4f08-92f4-aa6f50b5c677" targetNamespace="http://schemas.microsoft.com/office/2006/metadata/properties" ma:root="true" ma:fieldsID="528f55dff209735393200d9c6d45c750" ns2:_="" ns3:_="">
    <xsd:import namespace="8cf5328a-8617-474c-9909-cc45ad579cc9"/>
    <xsd:import namespace="ed1fd18c-690e-4f08-92f4-aa6f50b5c67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5328a-8617-474c-9909-cc45ad579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37c2620-d1ec-4608-ab47-b8d402b41a8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1fd18c-690e-4f08-92f4-aa6f50b5c67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af5c1cf-cb2a-4f4a-a9ae-e1baf0ae920b}" ma:internalName="TaxCatchAll" ma:showField="CatchAllData" ma:web="ed1fd18c-690e-4f08-92f4-aa6f50b5c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0F138E-48EF-4FC0-8272-07ADCFE532CB}">
  <ds:schemaRefs>
    <ds:schemaRef ds:uri="http://schemas.microsoft.com/office/2006/metadata/properties"/>
    <ds:schemaRef ds:uri="http://schemas.microsoft.com/office/infopath/2007/PartnerControls"/>
    <ds:schemaRef ds:uri="ed1fd18c-690e-4f08-92f4-aa6f50b5c677"/>
    <ds:schemaRef ds:uri="8cf5328a-8617-474c-9909-cc45ad579cc9"/>
  </ds:schemaRefs>
</ds:datastoreItem>
</file>

<file path=customXml/itemProps2.xml><?xml version="1.0" encoding="utf-8"?>
<ds:datastoreItem xmlns:ds="http://schemas.openxmlformats.org/officeDocument/2006/customXml" ds:itemID="{D1B2D9CE-3D85-4F64-9555-5F429B7AD3DC}">
  <ds:schemaRefs>
    <ds:schemaRef ds:uri="http://schemas.microsoft.com/sharepoint/v3/contenttype/forms"/>
  </ds:schemaRefs>
</ds:datastoreItem>
</file>

<file path=customXml/itemProps3.xml><?xml version="1.0" encoding="utf-8"?>
<ds:datastoreItem xmlns:ds="http://schemas.openxmlformats.org/officeDocument/2006/customXml" ds:itemID="{A6E14B65-0C86-4CD8-9A0F-819C55D3A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5328a-8617-474c-9909-cc45ad579cc9"/>
    <ds:schemaRef ds:uri="ed1fd18c-690e-4f08-92f4-aa6f50b5c6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204</TotalTime>
  <Words>2655</Words>
  <Application>Microsoft Office PowerPoint</Application>
  <PresentationFormat>Widescreen</PresentationFormat>
  <Paragraphs>375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Abadi Extra Light</vt:lpstr>
      <vt:lpstr>Arial</vt:lpstr>
      <vt:lpstr>Calibri</vt:lpstr>
      <vt:lpstr>Calibri Light</vt:lpstr>
      <vt:lpstr>Cambria Math</vt:lpstr>
      <vt:lpstr>Garamond</vt:lpstr>
      <vt:lpstr>Wingdings</vt:lpstr>
      <vt:lpstr>Office Theme</vt:lpstr>
      <vt:lpstr>   Decision Trees (Wrap-up)  and Random Forest Classifier</vt:lpstr>
      <vt:lpstr>Plan for today</vt:lpstr>
      <vt:lpstr>Constructing Decision Trees</vt:lpstr>
      <vt:lpstr>Decision Tree Construction: An Example</vt:lpstr>
      <vt:lpstr>Entropy and Information Gain</vt:lpstr>
      <vt:lpstr>Entropy and Information Gain</vt:lpstr>
      <vt:lpstr>Growing the tree</vt:lpstr>
      <vt:lpstr>When to stop growing the tree?</vt:lpstr>
      <vt:lpstr>Avoiding Overfitting in DTs</vt:lpstr>
      <vt:lpstr>Decision Trees: Some Comments</vt:lpstr>
      <vt:lpstr>An Illustration: DT with Real-Valued Features</vt:lpstr>
      <vt:lpstr>Decision Trees: A Summary</vt:lpstr>
      <vt:lpstr>Random Forest Classifier</vt:lpstr>
      <vt:lpstr>Random Forest Classifier</vt:lpstr>
      <vt:lpstr>Ensemble ML Algorithms</vt:lpstr>
      <vt:lpstr>Voting Ensemble</vt:lpstr>
      <vt:lpstr>Voting Ensembles</vt:lpstr>
      <vt:lpstr>Bagging – Bootstrap AGGregatING</vt:lpstr>
      <vt:lpstr>Random Forests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Anvit Gupta</dc:creator>
  <cp:lastModifiedBy>Anvit Gupta</cp:lastModifiedBy>
  <cp:revision>46</cp:revision>
  <dcterms:created xsi:type="dcterms:W3CDTF">2022-01-22T23:47:33Z</dcterms:created>
  <dcterms:modified xsi:type="dcterms:W3CDTF">2025-05-07T15:24:51Z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0x01010075079A3EC7D05E48A26E4471E7A62B6A</vt:lpwstr>
  </property>
</Properties>
</file>