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3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310" r:id="rId3"/>
    <p:sldId id="341" r:id="rId4"/>
    <p:sldId id="342" r:id="rId5"/>
    <p:sldId id="334" r:id="rId6"/>
    <p:sldId id="336" r:id="rId7"/>
    <p:sldId id="337" r:id="rId8"/>
    <p:sldId id="338" r:id="rId9"/>
    <p:sldId id="339" r:id="rId10"/>
    <p:sldId id="34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4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5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2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6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2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0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2.png"/><Relationship Id="rId5" Type="http://schemas.openxmlformats.org/officeDocument/2006/relationships/image" Target="../media/image1.png"/><Relationship Id="rId10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0.png"/><Relationship Id="rId11" Type="http://schemas.openxmlformats.org/officeDocument/2006/relationships/image" Target="../media/image36.png"/><Relationship Id="rId5" Type="http://schemas.openxmlformats.org/officeDocument/2006/relationships/image" Target="../media/image26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9.png"/><Relationship Id="rId5" Type="http://schemas.openxmlformats.org/officeDocument/2006/relationships/image" Target="../media/image4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379" y="2173722"/>
            <a:ext cx="11492918" cy="821886"/>
          </a:xfrm>
        </p:spPr>
        <p:txBody>
          <a:bodyPr>
            <a:noAutofit/>
          </a:bodyPr>
          <a:lstStyle/>
          <a:p>
            <a:br>
              <a:rPr lang="en-GB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8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8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8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Linear Models</a:t>
            </a:r>
            <a:endParaRPr lang="en-IN" sz="4800" b="1" dirty="0">
              <a:solidFill>
                <a:schemeClr val="accent4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4BA2255-8549-4FE6-B59B-DF16DFF582A1}"/>
              </a:ext>
            </a:extLst>
          </p:cNvPr>
          <p:cNvSpPr txBox="1">
            <a:spLocks/>
          </p:cNvSpPr>
          <p:nvPr/>
        </p:nvSpPr>
        <p:spPr>
          <a:xfrm>
            <a:off x="2739872" y="3862392"/>
            <a:ext cx="6281737" cy="82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>
                <a:solidFill>
                  <a:schemeClr val="accent4"/>
                </a:solidFill>
                <a:latin typeface="Garamond" panose="02020404030301010803" pitchFamily="18" charset="0"/>
              </a:rPr>
              <a:t>CSN-382   </a:t>
            </a:r>
            <a:endParaRPr lang="en-IN" sz="3200" dirty="0">
              <a:solidFill>
                <a:schemeClr val="accent4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Linear Models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7C371FA-B167-4298-99C8-324FA4718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7537"/>
            <a:ext cx="7370589" cy="43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F6BFD3F-5DED-4766-8F3A-30CAA5094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395" y="2741473"/>
            <a:ext cx="4448360" cy="6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7A948B-C3D4-4204-B2DD-0ACA7B418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93" y="5590463"/>
            <a:ext cx="10284031" cy="9308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760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Classifier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060167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badi Extra Light" panose="020B0204020104020204" pitchFamily="34" charset="0"/>
              </a:rPr>
              <a:t>Linear classifiers classify data into labels based on a linear combination of input features. Therefore, these classifiers separate data using a line or plane or a hyperplane (a plane in more than 2 dimensions).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badi Extra Light" panose="020B0204020104020204" pitchFamily="34" charset="0"/>
              </a:rPr>
              <a:t>They can only be used to classify data that is linearly separable.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badi Extra Light" panose="020B0204020104020204" pitchFamily="34" charset="0"/>
              </a:rPr>
              <a:t>They can be modified to classify non-linearly separable data (using Kernel methods).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badi Extra Light" panose="020B0204020104020204" pitchFamily="34" charset="0"/>
              </a:rPr>
              <a:t>We will discuss 3 major algorithms in linear binary classification 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badi Extra Light" panose="020B0204020104020204" pitchFamily="34" charset="0"/>
              </a:rPr>
              <a:t>Perceptron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badi Extra Light" panose="020B0204020104020204" pitchFamily="34" charset="0"/>
              </a:rPr>
              <a:t>Logistic 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badi Extra Light" panose="020B0204020104020204" pitchFamily="34" charset="0"/>
              </a:rPr>
              <a:t>SVM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DC6E0-5B7B-4C47-93AA-D1C8F4610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548" y="5014778"/>
            <a:ext cx="1010687" cy="96522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5571C1B-7C86-487D-A7C5-3EBDED4D24AB}"/>
              </a:ext>
            </a:extLst>
          </p:cNvPr>
          <p:cNvSpPr/>
          <p:nvPr/>
        </p:nvSpPr>
        <p:spPr>
          <a:xfrm>
            <a:off x="5102940" y="5215986"/>
            <a:ext cx="5144981" cy="562805"/>
          </a:xfrm>
          <a:prstGeom prst="wedgeRectCallout">
            <a:avLst>
              <a:gd name="adj1" fmla="val 65253"/>
              <a:gd name="adj2" fmla="val -39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see Perceptron, Logistic Regression, SVM in detail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689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5778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B27B9F-9312-45B0-B221-C4EB932D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16" y="149619"/>
            <a:ext cx="11100448" cy="74376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Linear/hyperplane Classifiers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F3919EE-1CF6-43DF-9C4B-0CB99C1A978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29416" y="1020632"/>
                <a:ext cx="8402308" cy="574637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model is a single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/>
                  <a:t>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(features are also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-dim), and an optional scalar term (called </a:t>
                </a:r>
                <a:r>
                  <a:rPr lang="en-IN" i="1" dirty="0"/>
                  <a:t>bias</a:t>
                </a:r>
                <a:r>
                  <a:rPr lang="en-IN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dirty="0"/>
              </a:p>
              <a:p>
                <a:r>
                  <a:rPr lang="en-US" dirty="0"/>
                  <a:t>Predict on a test point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by checking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/>
                  <a:t> or not</a:t>
                </a:r>
              </a:p>
              <a:p>
                <a:r>
                  <a:rPr lang="en-US" dirty="0"/>
                  <a:t>Decision boundary: line/hyperplane (where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)</a:t>
                </a:r>
              </a:p>
              <a:p>
                <a:r>
                  <a:rPr lang="en-US" dirty="0"/>
                  <a:t>The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/>
                  <a:t> is called the </a:t>
                </a:r>
                <a:r>
                  <a:rPr lang="en-IN" i="1" dirty="0"/>
                  <a:t>normal</a:t>
                </a:r>
                <a:r>
                  <a:rPr lang="en-IN" dirty="0"/>
                  <a:t> or </a:t>
                </a:r>
                <a:r>
                  <a:rPr lang="en-IN" i="1" dirty="0"/>
                  <a:t>perpendicular</a:t>
                </a:r>
                <a:r>
                  <a:rPr lang="en-IN" dirty="0"/>
                  <a:t> vector of the hyperplane – why?</a:t>
                </a:r>
              </a:p>
              <a:p>
                <a:r>
                  <a:rPr lang="en-US" dirty="0"/>
                  <a:t>Consider any two vectors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/>
                  <a:t> on the hyperplane i.e.</a:t>
                </a: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. This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. Note that the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is parallel to the hyperplane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perpendicular to all such vectors</a:t>
                </a:r>
              </a:p>
              <a:p>
                <a:r>
                  <a:rPr lang="en-US" dirty="0"/>
                  <a:t>The bias term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if changed, shifts the plane – it can be thought of as a threshold as well – how large 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have to be in order for us to classify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as class-1 etc!</a:t>
                </a:r>
              </a:p>
              <a:p>
                <a:endParaRPr lang="en-US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F3919EE-1CF6-43DF-9C4B-0CB99C1A9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9416" y="1020632"/>
                <a:ext cx="8402308" cy="5746377"/>
              </a:xfrm>
              <a:blipFill>
                <a:blip r:embed="rId3"/>
                <a:stretch>
                  <a:fillRect l="-1161" t="-1591" r="-16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D4CE534-F3EC-460E-B8B1-F5F80DB43864}"/>
              </a:ext>
            </a:extLst>
          </p:cNvPr>
          <p:cNvGrpSpPr/>
          <p:nvPr/>
        </p:nvGrpSpPr>
        <p:grpSpPr>
          <a:xfrm>
            <a:off x="8657534" y="1948560"/>
            <a:ext cx="3426314" cy="3430270"/>
            <a:chOff x="8681470" y="2085499"/>
            <a:chExt cx="3426314" cy="343027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48C456-70AF-488C-B9E1-915C0C328102}"/>
                </a:ext>
              </a:extLst>
            </p:cNvPr>
            <p:cNvCxnSpPr/>
            <p:nvPr/>
          </p:nvCxnSpPr>
          <p:spPr>
            <a:xfrm flipV="1">
              <a:off x="9952005" y="2085499"/>
              <a:ext cx="0" cy="2159737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EF08D54-99CB-4989-BE7E-6A35524649B6}"/>
                </a:ext>
              </a:extLst>
            </p:cNvPr>
            <p:cNvCxnSpPr/>
            <p:nvPr/>
          </p:nvCxnSpPr>
          <p:spPr>
            <a:xfrm>
              <a:off x="9952005" y="4245234"/>
              <a:ext cx="2155779" cy="0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1EB324-2823-4E78-8D3E-B8F47EDA06F9}"/>
                </a:ext>
              </a:extLst>
            </p:cNvPr>
            <p:cNvCxnSpPr/>
            <p:nvPr/>
          </p:nvCxnSpPr>
          <p:spPr>
            <a:xfrm flipH="1">
              <a:off x="8681470" y="4245234"/>
              <a:ext cx="1270535" cy="1270535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rapezoid 16">
            <a:extLst>
              <a:ext uri="{FF2B5EF4-FFF2-40B4-BE49-F238E27FC236}">
                <a16:creationId xmlns:a16="http://schemas.microsoft.com/office/drawing/2014/main" id="{FC7AED26-40E5-402A-90C6-338A01AC0CD2}"/>
              </a:ext>
            </a:extLst>
          </p:cNvPr>
          <p:cNvSpPr/>
          <p:nvPr/>
        </p:nvSpPr>
        <p:spPr>
          <a:xfrm rot="2700000">
            <a:off x="8797510" y="2967590"/>
            <a:ext cx="2932100" cy="1610428"/>
          </a:xfrm>
          <a:prstGeom prst="trapezoid">
            <a:avLst>
              <a:gd name="adj" fmla="val 43699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D799E4-6FCD-4103-BE1E-D80B018A620E}"/>
              </a:ext>
            </a:extLst>
          </p:cNvPr>
          <p:cNvCxnSpPr/>
          <p:nvPr/>
        </p:nvCxnSpPr>
        <p:spPr>
          <a:xfrm flipV="1">
            <a:off x="10380132" y="2766065"/>
            <a:ext cx="979698" cy="93266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29662BE-D826-4CD6-9D66-CE4141F4E349}"/>
              </a:ext>
            </a:extLst>
          </p:cNvPr>
          <p:cNvSpPr/>
          <p:nvPr/>
        </p:nvSpPr>
        <p:spPr>
          <a:xfrm>
            <a:off x="10190270" y="4292060"/>
            <a:ext cx="215758" cy="21575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E97234-FA0C-41A7-9753-CF6C3E51F597}"/>
              </a:ext>
            </a:extLst>
          </p:cNvPr>
          <p:cNvSpPr/>
          <p:nvPr/>
        </p:nvSpPr>
        <p:spPr>
          <a:xfrm>
            <a:off x="10863944" y="3562524"/>
            <a:ext cx="215758" cy="21575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C003B9-ACFF-4848-912A-3CF6B696D65A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10374431" y="3746685"/>
            <a:ext cx="521110" cy="576972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-Shape 21">
            <a:extLst>
              <a:ext uri="{FF2B5EF4-FFF2-40B4-BE49-F238E27FC236}">
                <a16:creationId xmlns:a16="http://schemas.microsoft.com/office/drawing/2014/main" id="{974A7259-D484-419C-B055-CC54515A9652}"/>
              </a:ext>
            </a:extLst>
          </p:cNvPr>
          <p:cNvSpPr/>
          <p:nvPr/>
        </p:nvSpPr>
        <p:spPr>
          <a:xfrm rot="13500000">
            <a:off x="10438762" y="3585787"/>
            <a:ext cx="255183" cy="255183"/>
          </a:xfrm>
          <a:prstGeom prst="corner">
            <a:avLst>
              <a:gd name="adj1" fmla="val 9353"/>
              <a:gd name="adj2" fmla="val 88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97C0E65-FFC5-4850-A14E-E7B10AE07819}"/>
                  </a:ext>
                </a:extLst>
              </p:cNvPr>
              <p:cNvSpPr/>
              <p:nvPr/>
            </p:nvSpPr>
            <p:spPr>
              <a:xfrm>
                <a:off x="11255329" y="2456497"/>
                <a:ext cx="5565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97C0E65-FFC5-4850-A14E-E7B10AE078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329" y="2456497"/>
                <a:ext cx="55656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4674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0.05964 -0.0664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64 -0.06644 L -0.03919 0.0430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7" grpId="0" animBg="1"/>
      <p:bldP spid="17" grpId="1" animBg="1"/>
      <p:bldP spid="17" grpId="2" animBg="1"/>
      <p:bldP spid="19" grpId="0" animBg="1"/>
      <p:bldP spid="19" grpId="1" animBg="1"/>
      <p:bldP spid="20" grpId="0" animBg="1"/>
      <p:bldP spid="20" grpId="1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5">
                <a:extLst>
                  <a:ext uri="{FF2B5EF4-FFF2-40B4-BE49-F238E27FC236}">
                    <a16:creationId xmlns:a16="http://schemas.microsoft.com/office/drawing/2014/main" id="{08823EDF-794B-4218-BEEE-1D0975E462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"/>
                <a:ext cx="10515600" cy="111162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 or not to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 – that is the question!</a:t>
                </a:r>
              </a:p>
            </p:txBody>
          </p:sp>
        </mc:Choice>
        <mc:Fallback xmlns="">
          <p:sp>
            <p:nvSpPr>
              <p:cNvPr id="9" name="Title 5">
                <a:extLst>
                  <a:ext uri="{FF2B5EF4-FFF2-40B4-BE49-F238E27FC236}">
                    <a16:creationId xmlns:a16="http://schemas.microsoft.com/office/drawing/2014/main" id="{08823EDF-794B-4218-BEEE-1D0975E462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"/>
                <a:ext cx="10515600" cy="1111624"/>
              </a:xfrm>
              <a:blipFill>
                <a:blip r:embed="rId3"/>
                <a:stretch>
                  <a:fillRect l="-2377"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B887B21F-854C-444D-BFBF-ED333F785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Trivia</a:t>
                </a:r>
                <a:r>
                  <a:rPr lang="en-US" dirty="0"/>
                  <a:t>: the closest point (Euclidean distance) on the hyperplane to the origin is at a distance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the origin – can you show why?</a:t>
                </a:r>
              </a:p>
              <a:p>
                <a:r>
                  <a:rPr lang="en-US" dirty="0"/>
                  <a:t>Sometimes, it is convenient to not have a separate bias term</a:t>
                </a:r>
              </a:p>
              <a:p>
                <a:r>
                  <a:rPr lang="en-US" dirty="0"/>
                  <a:t>Create another dim in feature vector and fill it with 1 i.e.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So now features (and model)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-dimensional</a:t>
                </a:r>
              </a:p>
              <a:p>
                <a:r>
                  <a:rPr lang="en-US" dirty="0"/>
                  <a:t>However, note that if we have a model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 over the new features and if we denote 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effectively acts as a bias term for us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B887B21F-854C-444D-BFBF-ED333F785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4"/>
                <a:stretch>
                  <a:fillRect l="-919" t="-16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4234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Consider learning to map an input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to the corresponding (say real-valued) output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Assume the output to be a linear weighted combination of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input features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This simple model can be used for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Linear Regression</a:t>
                </a: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This simple model can also be used as a “building block” for more complex models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Even classification (binary/multiclass/multi-output/multi-label) and various other ML/deep learning models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Even unsupervised learning problems (e.g., dimensionality reduction models)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7445F87-8B37-4BCE-A491-D7D471453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5" y="2613583"/>
            <a:ext cx="6668799" cy="170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954184-E0FE-4A6C-8A87-7180B9E58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3527" y="2613583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606C004-D010-4597-BD27-A7483BB011D6}"/>
                  </a:ext>
                </a:extLst>
              </p:cNvPr>
              <p:cNvSpPr/>
              <p:nvPr/>
            </p:nvSpPr>
            <p:spPr>
              <a:xfrm>
                <a:off x="7418143" y="2294469"/>
                <a:ext cx="3575424" cy="965224"/>
              </a:xfrm>
              <a:prstGeom prst="wedgeRectCallout">
                <a:avLst>
                  <a:gd name="adj1" fmla="val 59318"/>
                  <a:gd name="adj2" fmla="val 2837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defines a linear model with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parameters given by a “weight vector”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606C004-D010-4597-BD27-A7483BB01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143" y="2294469"/>
                <a:ext cx="3575424" cy="965224"/>
              </a:xfrm>
              <a:prstGeom prst="wedgeRectCallout">
                <a:avLst>
                  <a:gd name="adj1" fmla="val 59318"/>
                  <a:gd name="adj2" fmla="val 28371"/>
                </a:avLst>
              </a:prstGeom>
              <a:blipFill>
                <a:blip r:embed="rId6"/>
                <a:stretch>
                  <a:fillRect l="-1550" t="-4348" b="-1242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472DBF81-0F92-4117-B0D7-7288A2588739}"/>
                  </a:ext>
                </a:extLst>
              </p:cNvPr>
              <p:cNvSpPr/>
              <p:nvPr/>
            </p:nvSpPr>
            <p:spPr>
              <a:xfrm>
                <a:off x="7039788" y="3435931"/>
                <a:ext cx="5000250" cy="888418"/>
              </a:xfrm>
              <a:prstGeom prst="wedgeRectCallout">
                <a:avLst>
                  <a:gd name="adj1" fmla="val -393"/>
                  <a:gd name="adj2" fmla="val -6919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Each of these weights have a simple interpretation: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“weight” or importance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feature in making this prediction 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472DBF81-0F92-4117-B0D7-7288A2588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788" y="3435931"/>
                <a:ext cx="5000250" cy="888418"/>
              </a:xfrm>
              <a:prstGeom prst="wedgeRectCallout">
                <a:avLst>
                  <a:gd name="adj1" fmla="val -393"/>
                  <a:gd name="adj2" fmla="val -69198"/>
                </a:avLst>
              </a:prstGeom>
              <a:blipFill>
                <a:blip r:embed="rId7"/>
                <a:stretch>
                  <a:fillRect l="-1217" r="-365" b="-1590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28C92F1-DF49-4C97-8300-0C9446561C08}"/>
              </a:ext>
            </a:extLst>
          </p:cNvPr>
          <p:cNvSpPr/>
          <p:nvPr/>
        </p:nvSpPr>
        <p:spPr>
          <a:xfrm>
            <a:off x="7858563" y="4458451"/>
            <a:ext cx="4215651" cy="888418"/>
          </a:xfrm>
          <a:prstGeom prst="wedgeRectCallout">
            <a:avLst>
              <a:gd name="adj1" fmla="val 76"/>
              <a:gd name="adj2" fmla="val -649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The “optimal” weights are unknown and have to be learned by solving an </a:t>
            </a:r>
            <a:r>
              <a:rPr lang="en-IN" dirty="0">
                <a:solidFill>
                  <a:srgbClr val="FF0000"/>
                </a:solidFill>
                <a:latin typeface="Abadi Extra Light" panose="020B0204020104020204" pitchFamily="34" charset="0"/>
              </a:rPr>
              <a:t>optimization problem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, using some </a:t>
            </a:r>
            <a:r>
              <a:rPr lang="en-IN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training data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Simple Linear Models as Building 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In some regression problems, each output itself is a real-valued vector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GB" sz="24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Example: Given a full body image of a person, predict height, weight, hand size, and leg size (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=4)</m:t>
                    </m:r>
                  </m:oMath>
                </a14:m>
                <a:endParaRPr lang="en-IN" sz="2000" b="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IN" sz="20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Such problems are commonly known as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multi-output regression</a:t>
                </a: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We can assume a separate linear model for each of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8A7E13-3509-4AFD-9DF2-58E5FDAFA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129" y="3593637"/>
            <a:ext cx="3016997" cy="152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781C68-CF57-46B0-86E5-37267DC56814}"/>
                  </a:ext>
                </a:extLst>
              </p:cNvPr>
              <p:cNvSpPr txBox="1"/>
              <p:nvPr/>
            </p:nvSpPr>
            <p:spPr>
              <a:xfrm>
                <a:off x="5857805" y="3741483"/>
                <a:ext cx="20765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781C68-CF57-46B0-86E5-37267DC56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05" y="3741483"/>
                <a:ext cx="207659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2A751E-A675-4A7C-8920-6145EEB28C57}"/>
                  </a:ext>
                </a:extLst>
              </p:cNvPr>
              <p:cNvSpPr txBox="1"/>
              <p:nvPr/>
            </p:nvSpPr>
            <p:spPr>
              <a:xfrm>
                <a:off x="5857805" y="4465383"/>
                <a:ext cx="16033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1" i="0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2A751E-A675-4A7C-8920-6145EEB28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05" y="4465383"/>
                <a:ext cx="160338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6B2D860-3E57-4C89-AFA8-F26490C09BC0}"/>
              </a:ext>
            </a:extLst>
          </p:cNvPr>
          <p:cNvSpPr/>
          <p:nvPr/>
        </p:nvSpPr>
        <p:spPr>
          <a:xfrm>
            <a:off x="6104964" y="5082496"/>
            <a:ext cx="142875" cy="14001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42335-B2AB-452B-91DE-E5064D2BF4AF}"/>
              </a:ext>
            </a:extLst>
          </p:cNvPr>
          <p:cNvSpPr/>
          <p:nvPr/>
        </p:nvSpPr>
        <p:spPr>
          <a:xfrm>
            <a:off x="6653545" y="5063829"/>
            <a:ext cx="1407302" cy="14001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B2347B-31B7-4F7F-862C-B772F703F5AD}"/>
              </a:ext>
            </a:extLst>
          </p:cNvPr>
          <p:cNvSpPr/>
          <p:nvPr/>
        </p:nvSpPr>
        <p:spPr>
          <a:xfrm>
            <a:off x="8160565" y="5080238"/>
            <a:ext cx="136839" cy="10117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AEF1C3-DD41-4A93-AB43-90DC2CF1A089}"/>
                  </a:ext>
                </a:extLst>
              </p:cNvPr>
              <p:cNvSpPr txBox="1"/>
              <p:nvPr/>
            </p:nvSpPr>
            <p:spPr>
              <a:xfrm>
                <a:off x="7164859" y="5097475"/>
                <a:ext cx="362214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AEF1C3-DD41-4A93-AB43-90DC2CF1A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859" y="5097475"/>
                <a:ext cx="362214" cy="279628"/>
              </a:xfrm>
              <a:prstGeom prst="rect">
                <a:avLst/>
              </a:prstGeom>
              <a:blipFill>
                <a:blip r:embed="rId7"/>
                <a:stretch>
                  <a:fillRect l="-8333" t="-2174" r="-6667" b="-19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92E26B-C79D-4ECB-B77A-A1337C7BF3A3}"/>
                  </a:ext>
                </a:extLst>
              </p:cNvPr>
              <p:cNvSpPr txBox="1"/>
              <p:nvPr/>
            </p:nvSpPr>
            <p:spPr>
              <a:xfrm>
                <a:off x="7176089" y="5404259"/>
                <a:ext cx="362214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92E26B-C79D-4ECB-B77A-A1337C7BF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089" y="5404259"/>
                <a:ext cx="362214" cy="280141"/>
              </a:xfrm>
              <a:prstGeom prst="rect">
                <a:avLst/>
              </a:prstGeom>
              <a:blipFill>
                <a:blip r:embed="rId8"/>
                <a:stretch>
                  <a:fillRect l="-8333" t="-2222" r="-6667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D32A33-D7F1-42CE-90B4-DC971B9C3CB3}"/>
                  </a:ext>
                </a:extLst>
              </p:cNvPr>
              <p:cNvSpPr txBox="1"/>
              <p:nvPr/>
            </p:nvSpPr>
            <p:spPr>
              <a:xfrm>
                <a:off x="7198257" y="6170303"/>
                <a:ext cx="395173" cy="280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D32A33-D7F1-42CE-90B4-DC971B9C3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257" y="6170303"/>
                <a:ext cx="395173" cy="280270"/>
              </a:xfrm>
              <a:prstGeom prst="rect">
                <a:avLst/>
              </a:prstGeom>
              <a:blipFill>
                <a:blip r:embed="rId9"/>
                <a:stretch>
                  <a:fillRect l="-9231" t="-2174" r="-4615" b="-19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914916-1D36-4A4B-9E16-214B092EF54B}"/>
              </a:ext>
            </a:extLst>
          </p:cNvPr>
          <p:cNvCxnSpPr>
            <a:cxnSpLocks/>
          </p:cNvCxnSpPr>
          <p:nvPr/>
        </p:nvCxnSpPr>
        <p:spPr>
          <a:xfrm>
            <a:off x="6653545" y="5265929"/>
            <a:ext cx="5113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439F10-AC8C-4919-AD66-90FE4AD6BC9D}"/>
              </a:ext>
            </a:extLst>
          </p:cNvPr>
          <p:cNvCxnSpPr>
            <a:cxnSpLocks/>
          </p:cNvCxnSpPr>
          <p:nvPr/>
        </p:nvCxnSpPr>
        <p:spPr>
          <a:xfrm>
            <a:off x="6686943" y="6323204"/>
            <a:ext cx="5113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BAB9F7-25EB-4E3C-A55C-89582384D743}"/>
              </a:ext>
            </a:extLst>
          </p:cNvPr>
          <p:cNvCxnSpPr>
            <a:cxnSpLocks/>
          </p:cNvCxnSpPr>
          <p:nvPr/>
        </p:nvCxnSpPr>
        <p:spPr>
          <a:xfrm>
            <a:off x="6664775" y="5570729"/>
            <a:ext cx="5113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85EB64-1CB6-406A-80A8-90C34FA40A5B}"/>
              </a:ext>
            </a:extLst>
          </p:cNvPr>
          <p:cNvCxnSpPr>
            <a:cxnSpLocks/>
          </p:cNvCxnSpPr>
          <p:nvPr/>
        </p:nvCxnSpPr>
        <p:spPr>
          <a:xfrm>
            <a:off x="7527073" y="5265930"/>
            <a:ext cx="5113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E5988-F671-44F7-8DC4-A5039C7FA3C6}"/>
              </a:ext>
            </a:extLst>
          </p:cNvPr>
          <p:cNvCxnSpPr>
            <a:cxnSpLocks/>
          </p:cNvCxnSpPr>
          <p:nvPr/>
        </p:nvCxnSpPr>
        <p:spPr>
          <a:xfrm>
            <a:off x="7527073" y="5570729"/>
            <a:ext cx="5113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B2F19C-21FB-4567-A68A-1A83023B4CC1}"/>
              </a:ext>
            </a:extLst>
          </p:cNvPr>
          <p:cNvCxnSpPr>
            <a:cxnSpLocks/>
          </p:cNvCxnSpPr>
          <p:nvPr/>
        </p:nvCxnSpPr>
        <p:spPr>
          <a:xfrm>
            <a:off x="7549533" y="6323204"/>
            <a:ext cx="5113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FB3F50-5F8C-477E-9BF5-0ECA5D2FCE7C}"/>
              </a:ext>
            </a:extLst>
          </p:cNvPr>
          <p:cNvCxnSpPr>
            <a:cxnSpLocks/>
          </p:cNvCxnSpPr>
          <p:nvPr/>
        </p:nvCxnSpPr>
        <p:spPr>
          <a:xfrm>
            <a:off x="7322082" y="5684400"/>
            <a:ext cx="0" cy="48590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9AF6C-2A02-4326-B8F5-12A4896D419A}"/>
                  </a:ext>
                </a:extLst>
              </p:cNvPr>
              <p:cNvSpPr txBox="1"/>
              <p:nvPr/>
            </p:nvSpPr>
            <p:spPr>
              <a:xfrm>
                <a:off x="6087037" y="6514142"/>
                <a:ext cx="1907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9AF6C-2A02-4326-B8F5-12A4896D4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37" y="6514142"/>
                <a:ext cx="190757" cy="276999"/>
              </a:xfrm>
              <a:prstGeom prst="rect">
                <a:avLst/>
              </a:prstGeom>
              <a:blipFill>
                <a:blip r:embed="rId10"/>
                <a:stretch>
                  <a:fillRect l="-32258" r="-3225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554148-723D-4B17-91F9-8E6C9CE25E97}"/>
                  </a:ext>
                </a:extLst>
              </p:cNvPr>
              <p:cNvSpPr txBox="1"/>
              <p:nvPr/>
            </p:nvSpPr>
            <p:spPr>
              <a:xfrm>
                <a:off x="7216933" y="6482671"/>
                <a:ext cx="280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554148-723D-4B17-91F9-8E6C9CE25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933" y="6482671"/>
                <a:ext cx="280526" cy="276999"/>
              </a:xfrm>
              <a:prstGeom prst="rect">
                <a:avLst/>
              </a:prstGeom>
              <a:blipFill>
                <a:blip r:embed="rId11"/>
                <a:stretch>
                  <a:fillRect l="-19565" r="-1956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6C93AF-F094-4DC8-8291-6D89E7C65D1C}"/>
                  </a:ext>
                </a:extLst>
              </p:cNvPr>
              <p:cNvSpPr txBox="1"/>
              <p:nvPr/>
            </p:nvSpPr>
            <p:spPr>
              <a:xfrm>
                <a:off x="8134229" y="6070743"/>
                <a:ext cx="1907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6C93AF-F094-4DC8-8291-6D89E7C65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229" y="6070743"/>
                <a:ext cx="190757" cy="276999"/>
              </a:xfrm>
              <a:prstGeom prst="rect">
                <a:avLst/>
              </a:prstGeom>
              <a:blipFill>
                <a:blip r:embed="rId12"/>
                <a:stretch>
                  <a:fillRect l="-15625" r="-15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Speech Bubble: Rectangle 34">
                <a:extLst>
                  <a:ext uri="{FF2B5EF4-FFF2-40B4-BE49-F238E27FC236}">
                    <a16:creationId xmlns:a16="http://schemas.microsoft.com/office/drawing/2014/main" id="{91F8B844-D5AB-44A7-BD57-C8EA54DA1FF8}"/>
                  </a:ext>
                </a:extLst>
              </p:cNvPr>
              <p:cNvSpPr/>
              <p:nvPr/>
            </p:nvSpPr>
            <p:spPr>
              <a:xfrm>
                <a:off x="8496304" y="3333750"/>
                <a:ext cx="3430451" cy="969403"/>
              </a:xfrm>
              <a:prstGeom prst="wedgeRectCallout">
                <a:avLst>
                  <a:gd name="adj1" fmla="val -67305"/>
                  <a:gd name="adj2" fmla="val 19695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Now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</a:t>
                </a:r>
                <a:r>
                  <a:rPr lang="en-IN" sz="20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-dim weight vector for predicting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output </a:t>
                </a:r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5" name="Speech Bubble: Rectangle 34">
                <a:extLst>
                  <a:ext uri="{FF2B5EF4-FFF2-40B4-BE49-F238E27FC236}">
                    <a16:creationId xmlns:a16="http://schemas.microsoft.com/office/drawing/2014/main" id="{91F8B844-D5AB-44A7-BD57-C8EA54DA1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4" y="3333750"/>
                <a:ext cx="3430451" cy="969403"/>
              </a:xfrm>
              <a:prstGeom prst="wedgeRectCallout">
                <a:avLst>
                  <a:gd name="adj1" fmla="val -67305"/>
                  <a:gd name="adj2" fmla="val 19695"/>
                </a:avLst>
              </a:prstGeom>
              <a:blipFill>
                <a:blip r:embed="rId13"/>
                <a:stretch>
                  <a:fillRect t="-4969" r="-1351" b="-1242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peech Bubble: Rectangle 35">
                <a:extLst>
                  <a:ext uri="{FF2B5EF4-FFF2-40B4-BE49-F238E27FC236}">
                    <a16:creationId xmlns:a16="http://schemas.microsoft.com/office/drawing/2014/main" id="{BB2ADCE1-8995-4C7C-BB7E-C9DDE726B91C}"/>
                  </a:ext>
                </a:extLst>
              </p:cNvPr>
              <p:cNvSpPr/>
              <p:nvPr/>
            </p:nvSpPr>
            <p:spPr>
              <a:xfrm>
                <a:off x="7782730" y="4357344"/>
                <a:ext cx="3732995" cy="556111"/>
              </a:xfrm>
              <a:prstGeom prst="wedgeRectCallout">
                <a:avLst>
                  <a:gd name="adj1" fmla="val -61275"/>
                  <a:gd name="adj2" fmla="val -486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I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an </a:t>
                </a:r>
                <a:r>
                  <a:rPr lang="en-IN" sz="2000" i="1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MxD</a:t>
                </a:r>
                <a:r>
                  <a:rPr lang="en-IN" sz="20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  <a:r>
                  <a:rPr lang="en-IN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weight matrix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with 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row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6" name="Speech Bubble: Rectangle 35">
                <a:extLst>
                  <a:ext uri="{FF2B5EF4-FFF2-40B4-BE49-F238E27FC236}">
                    <a16:creationId xmlns:a16="http://schemas.microsoft.com/office/drawing/2014/main" id="{BB2ADCE1-8995-4C7C-BB7E-C9DDE726B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730" y="4357344"/>
                <a:ext cx="3732995" cy="556111"/>
              </a:xfrm>
              <a:prstGeom prst="wedgeRectCallout">
                <a:avLst>
                  <a:gd name="adj1" fmla="val -61275"/>
                  <a:gd name="adj2" fmla="val -4869"/>
                </a:avLst>
              </a:prstGeom>
              <a:blipFill>
                <a:blip r:embed="rId14"/>
                <a:stretch>
                  <a:fillRect t="-18280" b="-3118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Speech Bubble: Rectangle 36">
                <a:extLst>
                  <a:ext uri="{FF2B5EF4-FFF2-40B4-BE49-F238E27FC236}">
                    <a16:creationId xmlns:a16="http://schemas.microsoft.com/office/drawing/2014/main" id="{5A24B4C1-BCD9-4B3E-851D-7B920738F57E}"/>
                  </a:ext>
                </a:extLst>
              </p:cNvPr>
              <p:cNvSpPr/>
              <p:nvPr/>
            </p:nvSpPr>
            <p:spPr>
              <a:xfrm>
                <a:off x="8562946" y="5237289"/>
                <a:ext cx="3219479" cy="1156327"/>
              </a:xfrm>
              <a:prstGeom prst="wedgeRectCallout">
                <a:avLst>
                  <a:gd name="adj1" fmla="val -37"/>
                  <a:gd name="adj2" fmla="val -8204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Learning this model will require us to learn this weight matrix (or equivalently, the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weight vectors)</a:t>
                </a:r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7" name="Speech Bubble: Rectangle 36">
                <a:extLst>
                  <a:ext uri="{FF2B5EF4-FFF2-40B4-BE49-F238E27FC236}">
                    <a16:creationId xmlns:a16="http://schemas.microsoft.com/office/drawing/2014/main" id="{5A24B4C1-BCD9-4B3E-851D-7B920738F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946" y="5237289"/>
                <a:ext cx="3219479" cy="1156327"/>
              </a:xfrm>
              <a:prstGeom prst="wedgeRectCallout">
                <a:avLst>
                  <a:gd name="adj1" fmla="val -37"/>
                  <a:gd name="adj2" fmla="val -82047"/>
                </a:avLst>
              </a:prstGeom>
              <a:blipFill>
                <a:blip r:embed="rId15"/>
                <a:stretch>
                  <a:fillRect l="-1887" r="-1321" b="-1141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40550663-5B7C-4A5C-BDC7-C4193E5F96D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1385" y="5719058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Speech Bubble: Rectangle 39">
                <a:extLst>
                  <a:ext uri="{FF2B5EF4-FFF2-40B4-BE49-F238E27FC236}">
                    <a16:creationId xmlns:a16="http://schemas.microsoft.com/office/drawing/2014/main" id="{8EAE0CDB-77FC-4820-82B8-5F4BE5DAA4E3}"/>
                  </a:ext>
                </a:extLst>
              </p:cNvPr>
              <p:cNvSpPr/>
              <p:nvPr/>
            </p:nvSpPr>
            <p:spPr>
              <a:xfrm>
                <a:off x="1350749" y="5268081"/>
                <a:ext cx="4451927" cy="1491589"/>
              </a:xfrm>
              <a:prstGeom prst="wedgeRectCallout">
                <a:avLst>
                  <a:gd name="adj1" fmla="val -62782"/>
                  <a:gd name="adj2" fmla="val -291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Learning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separate models may not be ideal these multiple outputs are somewhat correlated with each other. But this model can be extended to handle such situation (techniques are a bit advanced to be discussed right now – but if curious, you may look up more about </a:t>
                </a:r>
                <a:r>
                  <a:rPr lang="en-GB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multitask learning </a:t>
                </a:r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techniques)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0" name="Speech Bubble: Rectangle 39">
                <a:extLst>
                  <a:ext uri="{FF2B5EF4-FFF2-40B4-BE49-F238E27FC236}">
                    <a16:creationId xmlns:a16="http://schemas.microsoft.com/office/drawing/2014/main" id="{8EAE0CDB-77FC-4820-82B8-5F4BE5DAA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749" y="5268081"/>
                <a:ext cx="4451927" cy="1491589"/>
              </a:xfrm>
              <a:prstGeom prst="wedgeRectCallout">
                <a:avLst>
                  <a:gd name="adj1" fmla="val -62782"/>
                  <a:gd name="adj2" fmla="val -2917"/>
                </a:avLst>
              </a:prstGeom>
              <a:blipFill>
                <a:blip r:embed="rId17"/>
                <a:stretch>
                  <a:fillRect t="-2834" r="-1329" b="-688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0003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5" grpId="0" animBg="1"/>
      <p:bldP spid="15" grpId="0" animBg="1"/>
      <p:bldP spid="16" grpId="0" animBg="1"/>
      <p:bldP spid="6" grpId="0"/>
      <p:bldP spid="18" grpId="0"/>
      <p:bldP spid="19" grpId="0"/>
      <p:bldP spid="23" grpId="0"/>
      <p:bldP spid="33" grpId="0"/>
      <p:bldP spid="34" grpId="0"/>
      <p:bldP spid="35" grpId="0" animBg="1"/>
      <p:bldP spid="36" grpId="0" animBg="1"/>
      <p:bldP spid="37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Simple Linear Models as Building 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A linear model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can also be used in classification problems</a:t>
                </a:r>
                <a:endParaRPr lang="en-IN" sz="20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For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binary </a:t>
                </a:r>
                <a:r>
                  <a:rPr lang="en-GB" sz="240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classfn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, can treat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as the “score” of input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and </a:t>
                </a:r>
                <a:r>
                  <a:rPr lang="en-GB" sz="2400" u="sng" dirty="0">
                    <a:latin typeface="Abadi Extra Light" panose="020B0204020104020204" pitchFamily="34" charset="0"/>
                  </a:rPr>
                  <a:t>threshold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to get binary label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3EEA2C-BD9C-4009-9256-D1419152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472280"/>
            <a:ext cx="6024562" cy="191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4989DB5-742F-4035-9DE9-7A4F7AFD5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3567" y="2898847"/>
            <a:ext cx="1010687" cy="965223"/>
          </a:xfrm>
          <a:prstGeom prst="rect">
            <a:avLst/>
          </a:prstGeom>
        </p:spPr>
      </p:pic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688B9843-6B87-4F08-A1ED-1758449FDC4F}"/>
              </a:ext>
            </a:extLst>
          </p:cNvPr>
          <p:cNvSpPr/>
          <p:nvPr/>
        </p:nvSpPr>
        <p:spPr>
          <a:xfrm>
            <a:off x="6853975" y="2613583"/>
            <a:ext cx="3857508" cy="965224"/>
          </a:xfrm>
          <a:prstGeom prst="wedgeRectCallout">
            <a:avLst>
              <a:gd name="adj1" fmla="val 63847"/>
              <a:gd name="adj2" fmla="val 2146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Recall that the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model can also be seen as a linear model (although it wasn’t formulated like this)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56CC4F98-5479-45CD-9FAD-E327A7BD8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44" y="4666627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264C2CB1-D305-4787-990D-D82A74C2D1A0}"/>
                  </a:ext>
                </a:extLst>
              </p:cNvPr>
              <p:cNvSpPr/>
              <p:nvPr/>
            </p:nvSpPr>
            <p:spPr>
              <a:xfrm>
                <a:off x="1798312" y="4827255"/>
                <a:ext cx="2459363" cy="1912691"/>
              </a:xfrm>
              <a:prstGeom prst="wedgeRectCallout">
                <a:avLst>
                  <a:gd name="adj1" fmla="val -84283"/>
                  <a:gd name="adj2" fmla="val -1504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Wait – when discussing </a:t>
                </a:r>
                <a:r>
                  <a:rPr lang="en-IN" sz="20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LwP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wasn’t the linear model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? Where did the “bias” term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go? </a:t>
                </a:r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264C2CB1-D305-4787-990D-D82A74C2D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12" y="4827255"/>
                <a:ext cx="2459363" cy="1912691"/>
              </a:xfrm>
              <a:prstGeom prst="wedgeRectCallout">
                <a:avLst>
                  <a:gd name="adj1" fmla="val -84283"/>
                  <a:gd name="adj2" fmla="val -15047"/>
                </a:avLst>
              </a:prstGeom>
              <a:blipFill>
                <a:blip r:embed="rId7"/>
                <a:stretch>
                  <a:fillRect t="-1577" r="-3279" b="-504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Speech Bubble: Rectangle 40">
                <a:extLst>
                  <a:ext uri="{FF2B5EF4-FFF2-40B4-BE49-F238E27FC236}">
                    <a16:creationId xmlns:a16="http://schemas.microsoft.com/office/drawing/2014/main" id="{CB515741-C3CE-41FE-ABC8-5D8D927108D9}"/>
                  </a:ext>
                </a:extLst>
              </p:cNvPr>
              <p:cNvSpPr/>
              <p:nvPr/>
            </p:nvSpPr>
            <p:spPr>
              <a:xfrm>
                <a:off x="7056447" y="3787942"/>
                <a:ext cx="4402128" cy="841207"/>
              </a:xfrm>
              <a:prstGeom prst="wedgeRectCallout">
                <a:avLst>
                  <a:gd name="adj1" fmla="val 45621"/>
                  <a:gd name="adj2" fmla="val -9493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Don’t worry. Can easily fold-in the bias term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here as shown in the figure below</a:t>
                </a:r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1" name="Speech Bubble: Rectangle 40">
                <a:extLst>
                  <a:ext uri="{FF2B5EF4-FFF2-40B4-BE49-F238E27FC236}">
                    <a16:creationId xmlns:a16="http://schemas.microsoft.com/office/drawing/2014/main" id="{CB515741-C3CE-41FE-ABC8-5D8D92710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47" y="3787942"/>
                <a:ext cx="4402128" cy="841207"/>
              </a:xfrm>
              <a:prstGeom prst="wedgeRectCallout">
                <a:avLst>
                  <a:gd name="adj1" fmla="val 45621"/>
                  <a:gd name="adj2" fmla="val -94931"/>
                </a:avLst>
              </a:prstGeom>
              <a:blipFill>
                <a:blip r:embed="rId8"/>
                <a:stretch>
                  <a:fillRect l="-1381" b="-294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>
            <a:extLst>
              <a:ext uri="{FF2B5EF4-FFF2-40B4-BE49-F238E27FC236}">
                <a16:creationId xmlns:a16="http://schemas.microsoft.com/office/drawing/2014/main" id="{E8C95804-B788-4094-9EDC-061F5B5D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353" y="4731983"/>
            <a:ext cx="3269901" cy="191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28244BA1-ECB2-4119-8C75-DC1F452BD4D7}"/>
                  </a:ext>
                </a:extLst>
              </p:cNvPr>
              <p:cNvSpPr/>
              <p:nvPr/>
            </p:nvSpPr>
            <p:spPr>
              <a:xfrm>
                <a:off x="4486109" y="4838284"/>
                <a:ext cx="4019809" cy="1912690"/>
              </a:xfrm>
              <a:prstGeom prst="wedgeRectCallout">
                <a:avLst>
                  <a:gd name="adj1" fmla="val 39418"/>
                  <a:gd name="adj2" fmla="val -6414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append a constant feature “1” for each input and rewrite as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where now both </a:t>
                </a:r>
                <a14:m>
                  <m:oMath xmlns:m="http://schemas.openxmlformats.org/officeDocument/2006/math">
                    <m:r>
                      <a:rPr lang="en-I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sz="20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  <a:p>
                <a:endParaRPr lang="en-GB" sz="2000" b="1" i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 will assume the same and omit the explicit bias for simplicity of notation</a:t>
                </a:r>
                <a:endParaRPr lang="en-IN" sz="2000" b="1" i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28244BA1-ECB2-4119-8C75-DC1F452BD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109" y="4838284"/>
                <a:ext cx="4019809" cy="1912690"/>
              </a:xfrm>
              <a:prstGeom prst="wedgeRectCallout">
                <a:avLst>
                  <a:gd name="adj1" fmla="val 39418"/>
                  <a:gd name="adj2" fmla="val -64141"/>
                </a:avLst>
              </a:prstGeom>
              <a:blipFill>
                <a:blip r:embed="rId10"/>
                <a:stretch>
                  <a:fillRect l="-1513" r="-2874" b="-5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8828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8" grpId="0" animBg="1"/>
      <p:bldP spid="4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Simple Linear Models as Building 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Linear models are also used in </a:t>
                </a:r>
                <a:r>
                  <a:rPr lang="en-IN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multiclass classification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problems</a:t>
                </a: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classes, we can assume the following model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Can think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as the score of the input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class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Once learned (using some optimization technique), these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weight vectors (one for each class) can sometimes have nice interpretations, especially when the inputs are images</a:t>
                </a: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2FF8AA-BDCD-45C7-99C0-FFB7298B59D3}"/>
                  </a:ext>
                </a:extLst>
              </p:cNvPr>
              <p:cNvSpPr txBox="1"/>
              <p:nvPr/>
            </p:nvSpPr>
            <p:spPr>
              <a:xfrm>
                <a:off x="3629025" y="2433637"/>
                <a:ext cx="4781758" cy="562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20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∈{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1,2,…,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sz="32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GB" sz="32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2FF8AA-BDCD-45C7-99C0-FFB7298B5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025" y="2433637"/>
                <a:ext cx="4781758" cy="562398"/>
              </a:xfrm>
              <a:prstGeom prst="rect">
                <a:avLst/>
              </a:prstGeom>
              <a:blipFill>
                <a:blip r:embed="rId4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39CAA694-502F-498B-9A2E-58548ED28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68" y="4717563"/>
            <a:ext cx="10287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2B5924C-EF19-4C2E-BC52-15A0019D7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68" y="4746138"/>
            <a:ext cx="1000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757B095-CC00-4616-9ECD-4A6295025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572" y="4755663"/>
            <a:ext cx="10001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41B1FDB-75C4-4B4F-B2B5-BF2140A0B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576" y="4777823"/>
            <a:ext cx="981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E5DA1F-B486-4F95-9508-33A4606B0349}"/>
                  </a:ext>
                </a:extLst>
              </p:cNvPr>
              <p:cNvSpPr txBox="1"/>
              <p:nvPr/>
            </p:nvSpPr>
            <p:spPr>
              <a:xfrm>
                <a:off x="3579718" y="5760973"/>
                <a:ext cx="529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𝑐𝑎𝑟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E5DA1F-B486-4F95-9508-33A4606B0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718" y="5760973"/>
                <a:ext cx="529440" cy="276999"/>
              </a:xfrm>
              <a:prstGeom prst="rect">
                <a:avLst/>
              </a:prstGeom>
              <a:blipFill>
                <a:blip r:embed="rId9"/>
                <a:stretch>
                  <a:fillRect l="-5747" r="-2299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E93316-8B46-4BCE-81CD-4E4A7283552B}"/>
                  </a:ext>
                </a:extLst>
              </p:cNvPr>
              <p:cNvSpPr txBox="1"/>
              <p:nvPr/>
            </p:nvSpPr>
            <p:spPr>
              <a:xfrm>
                <a:off x="4783910" y="5754696"/>
                <a:ext cx="63331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𝑓𝑟𝑜𝑔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E93316-8B46-4BCE-81CD-4E4A72835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910" y="5754696"/>
                <a:ext cx="633314" cy="299569"/>
              </a:xfrm>
              <a:prstGeom prst="rect">
                <a:avLst/>
              </a:prstGeom>
              <a:blipFill>
                <a:blip r:embed="rId10"/>
                <a:stretch>
                  <a:fillRect l="-4808" r="-6731" b="-2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5BC130-C354-496B-9E3C-93A3F7EC0397}"/>
                  </a:ext>
                </a:extLst>
              </p:cNvPr>
              <p:cNvSpPr txBox="1"/>
              <p:nvPr/>
            </p:nvSpPr>
            <p:spPr>
              <a:xfrm>
                <a:off x="6184085" y="5754696"/>
                <a:ext cx="715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h𝑜𝑟𝑠𝑒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5BC130-C354-496B-9E3C-93A3F7EC0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085" y="5754696"/>
                <a:ext cx="715132" cy="276999"/>
              </a:xfrm>
              <a:prstGeom prst="rect">
                <a:avLst/>
              </a:prstGeom>
              <a:blipFill>
                <a:blip r:embed="rId11"/>
                <a:stretch>
                  <a:fillRect l="-4237" r="-2542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989F31-2FC8-4600-8871-DDDB54FDDFD2}"/>
                  </a:ext>
                </a:extLst>
              </p:cNvPr>
              <p:cNvSpPr txBox="1"/>
              <p:nvPr/>
            </p:nvSpPr>
            <p:spPr>
              <a:xfrm>
                <a:off x="7565987" y="5746263"/>
                <a:ext cx="512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989F31-2FC8-4600-8871-DDDB54FDD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987" y="5746263"/>
                <a:ext cx="512576" cy="276999"/>
              </a:xfrm>
              <a:prstGeom prst="rect">
                <a:avLst/>
              </a:prstGeom>
              <a:blipFill>
                <a:blip r:embed="rId12"/>
                <a:stretch>
                  <a:fillRect l="-5952" r="-3571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B8F742B2-DBE0-4449-9C93-00FA57FCA7F9}"/>
              </a:ext>
            </a:extLst>
          </p:cNvPr>
          <p:cNvSpPr/>
          <p:nvPr/>
        </p:nvSpPr>
        <p:spPr>
          <a:xfrm>
            <a:off x="314551" y="4774714"/>
            <a:ext cx="2481942" cy="1913604"/>
          </a:xfrm>
          <a:prstGeom prst="wedgeRectCallout">
            <a:avLst>
              <a:gd name="adj1" fmla="val 68529"/>
              <a:gd name="adj2" fmla="val -1175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The learned weight vectors of each of the 4 classes visualized as images – they kind of look like a “template” of what the images from that class should look like</a:t>
            </a:r>
            <a:endParaRPr lang="en-IN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23" name="Picture 22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3EB349C7-0466-40F7-BB56-63EBDEB33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292" y="4463834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EB664BBC-231C-489E-A3ED-F5E0F4705047}"/>
              </a:ext>
            </a:extLst>
          </p:cNvPr>
          <p:cNvSpPr/>
          <p:nvPr/>
        </p:nvSpPr>
        <p:spPr>
          <a:xfrm>
            <a:off x="8914985" y="4661893"/>
            <a:ext cx="2037975" cy="1178141"/>
          </a:xfrm>
          <a:prstGeom prst="wedgeRectCallout">
            <a:avLst>
              <a:gd name="adj1" fmla="val 63231"/>
              <a:gd name="adj2" fmla="val -1558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These images sort of look like class prototypes if I were using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1784462-190B-414D-A91B-BA6C5520319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40507" y="5840034"/>
            <a:ext cx="1010687" cy="965223"/>
          </a:xfrm>
          <a:prstGeom prst="rect">
            <a:avLst/>
          </a:prstGeom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A820C74F-9AC1-4E0A-B111-499CF1DDAA5C}"/>
              </a:ext>
            </a:extLst>
          </p:cNvPr>
          <p:cNvSpPr/>
          <p:nvPr/>
        </p:nvSpPr>
        <p:spPr>
          <a:xfrm>
            <a:off x="8627823" y="5961631"/>
            <a:ext cx="2130600" cy="843625"/>
          </a:xfrm>
          <a:prstGeom prst="wedgeRectCallout">
            <a:avLst>
              <a:gd name="adj1" fmla="val 63847"/>
              <a:gd name="adj2" fmla="val 2146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Yeah, “sort of”.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</a:p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No wonder why </a:t>
            </a:r>
            <a:r>
              <a:rPr lang="en-IN" sz="1400" b="0" dirty="0" err="1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LwP</a:t>
            </a:r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 (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with Euclidean distances) acts like a linear model. </a:t>
            </a:r>
            <a:endParaRPr lang="en-IN" sz="14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FEE7F629-5418-4396-9392-950170A85726}"/>
              </a:ext>
            </a:extLst>
          </p:cNvPr>
          <p:cNvSpPr/>
          <p:nvPr/>
        </p:nvSpPr>
        <p:spPr>
          <a:xfrm>
            <a:off x="3078576" y="6122537"/>
            <a:ext cx="5481773" cy="562399"/>
          </a:xfrm>
          <a:prstGeom prst="wedgeRectCallout">
            <a:avLst>
              <a:gd name="adj1" fmla="val -55734"/>
              <a:gd name="adj2" fmla="val -173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That’s why the dot product of each of these weight vectors with an image from the correct class will be expected to be the largest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8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9" grpId="0"/>
      <p:bldP spid="20" grpId="0"/>
      <p:bldP spid="21" grpId="0"/>
      <p:bldP spid="22" grpId="0" animBg="1"/>
      <p:bldP spid="24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Simple Linear Models as Building Blocks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Linear models are building blocks for </a:t>
            </a:r>
            <a:r>
              <a:rPr lang="en-IN" sz="2400" dirty="0">
                <a:solidFill>
                  <a:srgbClr val="0000FF"/>
                </a:solidFill>
                <a:latin typeface="Abadi Extra Light" panose="020B0204020104020204" pitchFamily="34" charset="0"/>
              </a:rPr>
              <a:t>dimensionality reduction </a:t>
            </a:r>
            <a:r>
              <a:rPr lang="en-IN" sz="2400" dirty="0">
                <a:latin typeface="Abadi Extra Light" panose="020B0204020104020204" pitchFamily="34" charset="0"/>
              </a:rPr>
              <a:t>methods like PCA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Linear models are building blocks for even </a:t>
            </a:r>
            <a:r>
              <a:rPr lang="en-IN" sz="2400" dirty="0">
                <a:solidFill>
                  <a:srgbClr val="0000FF"/>
                </a:solidFill>
                <a:latin typeface="Abadi Extra Light" panose="020B0204020104020204" pitchFamily="34" charset="0"/>
              </a:rPr>
              <a:t>deep learning </a:t>
            </a:r>
            <a:r>
              <a:rPr lang="en-IN" sz="2400" dirty="0">
                <a:latin typeface="Abadi Extra Light" panose="020B0204020104020204" pitchFamily="34" charset="0"/>
              </a:rPr>
              <a:t>model (each layer is like a multi-output linear model, followed by a nonlinearity)</a:t>
            </a:r>
          </a:p>
          <a:p>
            <a:pPr marL="0" indent="0">
              <a:buNone/>
            </a:pPr>
            <a:endParaRPr lang="en-IN" sz="8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Abadi Extra Light" panose="020B0204020104020204" pitchFamily="34" charset="0"/>
            </a:endParaRP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720327-95BA-4BD3-9077-147636048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044" y="1762401"/>
            <a:ext cx="3696999" cy="148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4C3FE50-87CE-4FA3-9AE2-C14C8296A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579" y="1872148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8E91DCD6-7F5E-400C-8897-2FB4DA6E004D}"/>
                  </a:ext>
                </a:extLst>
              </p:cNvPr>
              <p:cNvSpPr/>
              <p:nvPr/>
            </p:nvSpPr>
            <p:spPr>
              <a:xfrm>
                <a:off x="6296025" y="1872148"/>
                <a:ext cx="4337959" cy="1250487"/>
              </a:xfrm>
              <a:prstGeom prst="wedgeRectCallout">
                <a:avLst>
                  <a:gd name="adj1" fmla="val 61370"/>
                  <a:gd name="adj2" fmla="val -1966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looks very similar to the multi-output model, except that the values of the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latent features are not known and have to be learned</a:t>
                </a:r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8E91DCD6-7F5E-400C-8897-2FB4DA6E0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025" y="1872148"/>
                <a:ext cx="4337959" cy="1250487"/>
              </a:xfrm>
              <a:prstGeom prst="wedgeRectCallout">
                <a:avLst>
                  <a:gd name="adj1" fmla="val 61370"/>
                  <a:gd name="adj2" fmla="val -19663"/>
                </a:avLst>
              </a:prstGeom>
              <a:blipFill>
                <a:blip r:embed="rId5"/>
                <a:stretch>
                  <a:fillRect l="-1255" t="-4348" b="-1062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>
            <a:extLst>
              <a:ext uri="{FF2B5EF4-FFF2-40B4-BE49-F238E27FC236}">
                <a16:creationId xmlns:a16="http://schemas.microsoft.com/office/drawing/2014/main" id="{22A16EE4-138E-4363-ACA0-FD508FFF9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48" y="4173373"/>
            <a:ext cx="3361311" cy="260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1309B23-7D7B-4637-BEA9-9A8D68968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7595" y="4476727"/>
            <a:ext cx="1010687" cy="965223"/>
          </a:xfrm>
          <a:prstGeom prst="rect">
            <a:avLst/>
          </a:prstGeom>
        </p:spPr>
      </p:pic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9FBC0B41-D4B1-4CFE-95E9-12E1A407CC86}"/>
              </a:ext>
            </a:extLst>
          </p:cNvPr>
          <p:cNvSpPr/>
          <p:nvPr/>
        </p:nvSpPr>
        <p:spPr>
          <a:xfrm>
            <a:off x="5376356" y="4562474"/>
            <a:ext cx="4720942" cy="1829473"/>
          </a:xfrm>
          <a:prstGeom prst="wedgeRectCallout">
            <a:avLst>
              <a:gd name="adj1" fmla="val 63861"/>
              <a:gd name="adj2" fmla="val -2194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 a deep learning model, each layer learns a latent feature representation of the inputs using a model like a multi-output linear model, followed by a nonlinearity</a:t>
            </a:r>
          </a:p>
          <a:p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last (output) layer can have one or more outputs</a:t>
            </a:r>
          </a:p>
          <a:p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More on this when we discuss deep learning later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446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8.7|13.3|38.1|41.8|37.8|15.8|30.8|13.3|34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29.8|24.2|19.6|24.4|23.6|17.5|12.5|12.8|15.4|34.2|2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31.4|11.6|10.5|33.4|24.6|10.6|43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4.2|15.7|32.3|36.8|49.8|120.7|69|43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9|21|77.2|40.7|32.7|7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.3|23.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9A3EC7D05E48A26E4471E7A62B6A" ma:contentTypeVersion="11" ma:contentTypeDescription="Create a new document." ma:contentTypeScope="" ma:versionID="2dde37f5db1cf7b03ea35f5a5692b7ba">
  <xsd:schema xmlns:xsd="http://www.w3.org/2001/XMLSchema" xmlns:xs="http://www.w3.org/2001/XMLSchema" xmlns:p="http://schemas.microsoft.com/office/2006/metadata/properties" xmlns:ns2="8cf5328a-8617-474c-9909-cc45ad579cc9" xmlns:ns3="ed1fd18c-690e-4f08-92f4-aa6f50b5c677" targetNamespace="http://schemas.microsoft.com/office/2006/metadata/properties" ma:root="true" ma:fieldsID="528f55dff209735393200d9c6d45c750" ns2:_="" ns3:_="">
    <xsd:import namespace="8cf5328a-8617-474c-9909-cc45ad579cc9"/>
    <xsd:import namespace="ed1fd18c-690e-4f08-92f4-aa6f50b5c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5328a-8617-474c-9909-cc45ad579c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37c2620-d1ec-4608-ab47-b8d402b41a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fd18c-690e-4f08-92f4-aa6f50b5c67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af5c1cf-cb2a-4f4a-a9ae-e1baf0ae920b}" ma:internalName="TaxCatchAll" ma:showField="CatchAllData" ma:web="ed1fd18c-690e-4f08-92f4-aa6f50b5c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1fd18c-690e-4f08-92f4-aa6f50b5c677" xsi:nil="true"/>
    <lcf76f155ced4ddcb4097134ff3c332f xmlns="8cf5328a-8617-474c-9909-cc45ad579cc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950D525-15F5-46B3-9815-471E5AE8AD1D}"/>
</file>

<file path=customXml/itemProps2.xml><?xml version="1.0" encoding="utf-8"?>
<ds:datastoreItem xmlns:ds="http://schemas.openxmlformats.org/officeDocument/2006/customXml" ds:itemID="{368FD09F-7D97-4A6C-8131-6F66E2FA728F}"/>
</file>

<file path=customXml/itemProps3.xml><?xml version="1.0" encoding="utf-8"?>
<ds:datastoreItem xmlns:ds="http://schemas.openxmlformats.org/officeDocument/2006/customXml" ds:itemID="{368B54BC-C8EA-42BA-9183-85F1B747D11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1216</Words>
  <Application>Microsoft Office PowerPoint</Application>
  <PresentationFormat>Widescreen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    Linear Models</vt:lpstr>
      <vt:lpstr>Linear Classifier</vt:lpstr>
      <vt:lpstr>Linear/hyperplane Classifiers</vt:lpstr>
      <vt:lpstr>To b or not to b – that is the question!</vt:lpstr>
      <vt:lpstr>Linear Models</vt:lpstr>
      <vt:lpstr>Simple Linear Models as Building Blocks</vt:lpstr>
      <vt:lpstr>Simple Linear Models as Building Blocks</vt:lpstr>
      <vt:lpstr>Simple Linear Models as Building Blocks</vt:lpstr>
      <vt:lpstr>Simple Linear Models as Building Blocks</vt:lpstr>
      <vt:lpstr>Learning Linear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Anvit Gupta</dc:creator>
  <cp:lastModifiedBy>Pravendra Singh</cp:lastModifiedBy>
  <cp:revision>16</cp:revision>
  <dcterms:created xsi:type="dcterms:W3CDTF">2022-01-22T23:47:33Z</dcterms:created>
  <dcterms:modified xsi:type="dcterms:W3CDTF">2025-01-21T17:29:37Z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0x01010075079A3EC7D05E48A26E4471E7A62B6A</vt:lpwstr>
  </property>
</Properties>
</file>