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38"/>
  </p:notesMasterIdLst>
  <p:sldIdLst>
    <p:sldId id="257" r:id="rId5"/>
    <p:sldId id="340" r:id="rId6"/>
    <p:sldId id="334" r:id="rId7"/>
    <p:sldId id="346" r:id="rId8"/>
    <p:sldId id="336" r:id="rId9"/>
    <p:sldId id="355" r:id="rId10"/>
    <p:sldId id="352" r:id="rId11"/>
    <p:sldId id="353" r:id="rId12"/>
    <p:sldId id="337" r:id="rId13"/>
    <p:sldId id="339" r:id="rId14"/>
    <p:sldId id="338" r:id="rId15"/>
    <p:sldId id="310" r:id="rId16"/>
    <p:sldId id="335" r:id="rId17"/>
    <p:sldId id="347" r:id="rId18"/>
    <p:sldId id="341" r:id="rId19"/>
    <p:sldId id="348" r:id="rId20"/>
    <p:sldId id="349" r:id="rId21"/>
    <p:sldId id="350" r:id="rId22"/>
    <p:sldId id="342" r:id="rId23"/>
    <p:sldId id="343" r:id="rId24"/>
    <p:sldId id="344" r:id="rId25"/>
    <p:sldId id="365" r:id="rId26"/>
    <p:sldId id="361" r:id="rId27"/>
    <p:sldId id="362" r:id="rId28"/>
    <p:sldId id="364" r:id="rId29"/>
    <p:sldId id="366" r:id="rId30"/>
    <p:sldId id="367" r:id="rId31"/>
    <p:sldId id="369" r:id="rId32"/>
    <p:sldId id="368" r:id="rId33"/>
    <p:sldId id="358" r:id="rId34"/>
    <p:sldId id="357" r:id="rId35"/>
    <p:sldId id="360" r:id="rId36"/>
    <p:sldId id="35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it Gupta" userId="f53ebda82f5ae94a" providerId="LiveId" clId="{9FABA419-C573-4A48-9948-7318940A16F6}"/>
    <pc:docChg chg="custSel modSld">
      <pc:chgData name="Anvit Gupta" userId="f53ebda82f5ae94a" providerId="LiveId" clId="{9FABA419-C573-4A48-9948-7318940A16F6}" dt="2025-05-07T16:02:44.855" v="150" actId="20577"/>
      <pc:docMkLst>
        <pc:docMk/>
      </pc:docMkLst>
      <pc:sldChg chg="modNotesTx">
        <pc:chgData name="Anvit Gupta" userId="f53ebda82f5ae94a" providerId="LiveId" clId="{9FABA419-C573-4A48-9948-7318940A16F6}" dt="2025-05-07T16:02:44.855" v="150" actId="20577"/>
        <pc:sldMkLst>
          <pc:docMk/>
          <pc:sldMk cId="2326896293" sldId="31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A106D-926C-4604-8214-B7ED157B3809}"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55B74-7302-4C70-B17F-538DE999A3AD}" type="slidenum">
              <a:rPr lang="en-IN" smtClean="0"/>
              <a:t>‹#›</a:t>
            </a:fld>
            <a:endParaRPr lang="en-IN"/>
          </a:p>
        </p:txBody>
      </p:sp>
    </p:spTree>
    <p:extLst>
      <p:ext uri="{BB962C8B-B14F-4D97-AF65-F5344CB8AC3E}">
        <p14:creationId xmlns:p14="http://schemas.microsoft.com/office/powerpoint/2010/main" val="2569179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355B74-7302-4C70-B17F-538DE999A3AD}" type="slidenum">
              <a:rPr lang="en-IN" smtClean="0"/>
              <a:t>8</a:t>
            </a:fld>
            <a:endParaRPr lang="en-IN"/>
          </a:p>
        </p:txBody>
      </p:sp>
    </p:spTree>
    <p:extLst>
      <p:ext uri="{BB962C8B-B14F-4D97-AF65-F5344CB8AC3E}">
        <p14:creationId xmlns:p14="http://schemas.microsoft.com/office/powerpoint/2010/main" val="108017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it ensures that inversion is possible.</a:t>
            </a:r>
          </a:p>
          <a:p>
            <a:r>
              <a:rPr lang="en-US" dirty="0"/>
              <a:t>Also, overfitting will reduce.</a:t>
            </a:r>
          </a:p>
          <a:p>
            <a:r>
              <a:rPr lang="en-US" dirty="0"/>
              <a:t>Also, it will make the loss function strongly convex.</a:t>
            </a:r>
            <a:endParaRPr lang="en-IN" dirty="0"/>
          </a:p>
        </p:txBody>
      </p:sp>
      <p:sp>
        <p:nvSpPr>
          <p:cNvPr id="4" name="Slide Number Placeholder 3"/>
          <p:cNvSpPr>
            <a:spLocks noGrp="1"/>
          </p:cNvSpPr>
          <p:nvPr>
            <p:ph type="sldNum" sz="quarter" idx="5"/>
          </p:nvPr>
        </p:nvSpPr>
        <p:spPr/>
        <p:txBody>
          <a:bodyPr/>
          <a:lstStyle/>
          <a:p>
            <a:fld id="{F6355B74-7302-4C70-B17F-538DE999A3AD}" type="slidenum">
              <a:rPr lang="en-IN" smtClean="0"/>
              <a:t>12</a:t>
            </a:fld>
            <a:endParaRPr lang="en-IN"/>
          </a:p>
        </p:txBody>
      </p:sp>
    </p:spTree>
    <p:extLst>
      <p:ext uri="{BB962C8B-B14F-4D97-AF65-F5344CB8AC3E}">
        <p14:creationId xmlns:p14="http://schemas.microsoft.com/office/powerpoint/2010/main" val="575707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9208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94654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42413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61883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6123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84165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701A6-BB07-487E-BE62-8266473F6495}"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118112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701A6-BB07-487E-BE62-8266473F6495}"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41901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701A6-BB07-487E-BE62-8266473F6495}" type="datetimeFigureOut">
              <a:rPr lang="en-IN" smtClean="0"/>
              <a:t>07-05-2025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59854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8971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2757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701A6-BB07-487E-BE62-8266473F6495}" type="datetimeFigureOut">
              <a:rPr lang="en-IN" smtClean="0"/>
              <a:t>07-05-2025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E7FED-6384-42B0-A51A-9A1ABEE25B72}" type="slidenum">
              <a:rPr lang="en-IN" smtClean="0"/>
              <a:t>‹#›</a:t>
            </a:fld>
            <a:endParaRPr lang="en-IN"/>
          </a:p>
        </p:txBody>
      </p:sp>
    </p:spTree>
    <p:extLst>
      <p:ext uri="{BB962C8B-B14F-4D97-AF65-F5344CB8AC3E}">
        <p14:creationId xmlns:p14="http://schemas.microsoft.com/office/powerpoint/2010/main" val="31041266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28.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201.png"/><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7.png"/><Relationship Id="rId5" Type="http://schemas.openxmlformats.org/officeDocument/2006/relationships/image" Target="../media/image370.png"/><Relationship Id="rId4" Type="http://schemas.openxmlformats.org/officeDocument/2006/relationships/image" Target="../media/image360.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2.xml"/><Relationship Id="rId7" Type="http://schemas.openxmlformats.org/officeDocument/2006/relationships/image" Target="../media/image43.png"/><Relationship Id="rId12"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2.png"/><Relationship Id="rId11" Type="http://schemas.openxmlformats.org/officeDocument/2006/relationships/image" Target="../media/image8.png"/><Relationship Id="rId5" Type="http://schemas.openxmlformats.org/officeDocument/2006/relationships/image" Target="../media/image41.png"/><Relationship Id="rId10" Type="http://schemas.openxmlformats.org/officeDocument/2006/relationships/image" Target="../media/image14.png"/><Relationship Id="rId4" Type="http://schemas.openxmlformats.org/officeDocument/2006/relationships/image" Target="../media/image40.png"/><Relationship Id="rId9" Type="http://schemas.openxmlformats.org/officeDocument/2006/relationships/image" Target="../media/image45.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7.png"/><Relationship Id="rId7" Type="http://schemas.openxmlformats.org/officeDocument/2006/relationships/image" Target="../media/image8.png"/><Relationship Id="rId12"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png"/><Relationship Id="rId4" Type="http://schemas.openxmlformats.org/officeDocument/2006/relationships/image" Target="../media/image48.png"/><Relationship Id="rId9"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70.png"/><Relationship Id="rId7" Type="http://schemas.openxmlformats.org/officeDocument/2006/relationships/image" Target="../media/image60.png"/><Relationship Id="rId12"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4.png"/><Relationship Id="rId11" Type="http://schemas.openxmlformats.org/officeDocument/2006/relationships/image" Target="../media/image63.png"/><Relationship Id="rId5" Type="http://schemas.openxmlformats.org/officeDocument/2006/relationships/image" Target="../media/image59.png"/><Relationship Id="rId10" Type="http://schemas.openxmlformats.org/officeDocument/2006/relationships/image" Target="../media/image62.png"/><Relationship Id="rId4" Type="http://schemas.openxmlformats.org/officeDocument/2006/relationships/image" Target="../media/image58.png"/><Relationship Id="rId9" Type="http://schemas.openxmlformats.org/officeDocument/2006/relationships/image" Target="../media/image61.png"/></Relationships>
</file>

<file path=ppt/slides/_rels/slide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0.png"/><Relationship Id="rId7"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680.png"/><Relationship Id="rId11" Type="http://schemas.openxmlformats.org/officeDocument/2006/relationships/image" Target="../media/image73.png"/><Relationship Id="rId5" Type="http://schemas.openxmlformats.org/officeDocument/2006/relationships/image" Target="../media/image670.png"/><Relationship Id="rId10" Type="http://schemas.openxmlformats.org/officeDocument/2006/relationships/image" Target="../media/image72.png"/><Relationship Id="rId4" Type="http://schemas.openxmlformats.org/officeDocument/2006/relationships/image" Target="../media/image660.png"/><Relationship Id="rId9" Type="http://schemas.openxmlformats.org/officeDocument/2006/relationships/image" Target="../media/image7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hyperlink" Target="https://www.analyticsvidhya.com/blog/2021/10/understanding-polynomial-regression-model/" TargetMode="External"/><Relationship Id="rId3" Type="http://schemas.openxmlformats.org/officeDocument/2006/relationships/hyperlink" Target="https://ml-cheatsheet.readthedocs.io/en/latest/linear_regression.html" TargetMode="External"/><Relationship Id="rId7" Type="http://schemas.openxmlformats.org/officeDocument/2006/relationships/hyperlink" Target="https://towardsdatascience.com/polynomial-regression-bbe8b9d97491" TargetMode="Externa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s://www.analyticsvidhya.com/blog/2021/06/linear-regression-in-machine-learning/" TargetMode="External"/><Relationship Id="rId5" Type="http://schemas.openxmlformats.org/officeDocument/2006/relationships/hyperlink" Target="https://www.edureka.co/blog/linear-regression-for-machine-learning/" TargetMode="External"/><Relationship Id="rId10" Type="http://schemas.openxmlformats.org/officeDocument/2006/relationships/hyperlink" Target="https://www.machinelearningworks.com/tutorials/polynomial-regression" TargetMode="External"/><Relationship Id="rId4" Type="http://schemas.openxmlformats.org/officeDocument/2006/relationships/hyperlink" Target="https://towardsdatascience.com/introduction-to-machine-learning-algorithms-linear-regression-14c4e325882a" TargetMode="External"/><Relationship Id="rId9" Type="http://schemas.openxmlformats.org/officeDocument/2006/relationships/hyperlink" Target="https://www.coursera.org/lecture/machine-learning/features-and-polynomial-regression-Rqgfz"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75.png"/></Relationships>
</file>

<file path=ppt/slides/_rels/slide2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78.png"/><Relationship Id="rId4" Type="http://schemas.openxmlformats.org/officeDocument/2006/relationships/image" Target="../media/image77.png"/></Relationships>
</file>

<file path=ppt/slides/_rels/slide2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210.png"/><Relationship Id="rId7" Type="http://schemas.openxmlformats.org/officeDocument/2006/relationships/image" Target="../media/image610.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11" Type="http://schemas.openxmlformats.org/officeDocument/2006/relationships/image" Target="../media/image101.png"/><Relationship Id="rId5" Type="http://schemas.openxmlformats.org/officeDocument/2006/relationships/image" Target="../media/image410.png"/><Relationship Id="rId10" Type="http://schemas.openxmlformats.org/officeDocument/2006/relationships/image" Target="../media/image10.png"/><Relationship Id="rId4" Type="http://schemas.openxmlformats.org/officeDocument/2006/relationships/image" Target="../media/image310.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70.png"/><Relationship Id="rId3" Type="http://schemas.openxmlformats.org/officeDocument/2006/relationships/image" Target="../media/image80.png"/><Relationship Id="rId7" Type="http://schemas.openxmlformats.org/officeDocument/2006/relationships/image" Target="../media/image120.png"/><Relationship Id="rId12" Type="http://schemas.openxmlformats.org/officeDocument/2006/relationships/image" Target="../media/image160.png"/><Relationship Id="rId17" Type="http://schemas.openxmlformats.org/officeDocument/2006/relationships/image" Target="../media/image21.png"/><Relationship Id="rId2" Type="http://schemas.openxmlformats.org/officeDocument/2006/relationships/slideLayout" Target="../slideLayouts/slideLayout2.xml"/><Relationship Id="rId16" Type="http://schemas.openxmlformats.org/officeDocument/2006/relationships/image" Target="../media/image200.png"/><Relationship Id="rId1" Type="http://schemas.openxmlformats.org/officeDocument/2006/relationships/tags" Target="../tags/tag4.xml"/><Relationship Id="rId6" Type="http://schemas.openxmlformats.org/officeDocument/2006/relationships/image" Target="../media/image110.png"/><Relationship Id="rId11" Type="http://schemas.openxmlformats.org/officeDocument/2006/relationships/image" Target="../media/image150.png"/><Relationship Id="rId5" Type="http://schemas.openxmlformats.org/officeDocument/2006/relationships/image" Target="../media/image100.png"/><Relationship Id="rId15" Type="http://schemas.openxmlformats.org/officeDocument/2006/relationships/image" Target="../media/image190.png"/><Relationship Id="rId10" Type="http://schemas.openxmlformats.org/officeDocument/2006/relationships/image" Target="../media/image140.png"/><Relationship Id="rId4" Type="http://schemas.openxmlformats.org/officeDocument/2006/relationships/image" Target="../media/image90.png"/><Relationship Id="rId9" Type="http://schemas.openxmlformats.org/officeDocument/2006/relationships/image" Target="../media/image8.png"/><Relationship Id="rId14" Type="http://schemas.openxmlformats.org/officeDocument/2006/relationships/image" Target="../media/image180.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hyperlink" Target="https://towardsdatascience.com/common-loss-functions-in-machine-learning-46af0ffc4d23" TargetMode="Externa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s://www.enjoyalgorithms.com/blog/loss-and-cost-functions-in-machine-learning"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6.png"/><Relationship Id="rId12"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5.png"/><Relationship Id="rId11" Type="http://schemas.openxmlformats.org/officeDocument/2006/relationships/image" Target="../media/image8.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241623" y="2248633"/>
            <a:ext cx="11492918" cy="746975"/>
          </a:xfrm>
        </p:spPr>
        <p:txBody>
          <a:bodyPr>
            <a:noAutofit/>
          </a:bodyPr>
          <a:lstStyle/>
          <a:p>
            <a:br>
              <a:rPr lang="en-GB" b="1" dirty="0">
                <a:solidFill>
                  <a:schemeClr val="accent4"/>
                </a:solidFill>
                <a:latin typeface="Garamond" panose="02020404030301010803" pitchFamily="18" charset="0"/>
                <a:cs typeface="Aldhabi" panose="020B0604020202020204" pitchFamily="2" charset="-78"/>
              </a:rPr>
            </a:br>
            <a:br>
              <a:rPr lang="en-GB" b="1" dirty="0">
                <a:solidFill>
                  <a:schemeClr val="accent4"/>
                </a:solidFill>
                <a:latin typeface="Garamond" panose="02020404030301010803" pitchFamily="18" charset="0"/>
                <a:cs typeface="Aldhabi" panose="020B0604020202020204" pitchFamily="2" charset="-78"/>
              </a:rPr>
            </a:br>
            <a:br>
              <a:rPr lang="en-GB" b="1" dirty="0">
                <a:solidFill>
                  <a:schemeClr val="accent4"/>
                </a:solidFill>
                <a:latin typeface="Garamond" panose="02020404030301010803" pitchFamily="18" charset="0"/>
                <a:cs typeface="Aldhabi" panose="020B0604020202020204" pitchFamily="2" charset="-78"/>
              </a:rPr>
            </a:br>
            <a:br>
              <a:rPr lang="en-GB" b="1" dirty="0">
                <a:solidFill>
                  <a:schemeClr val="accent4"/>
                </a:solidFill>
                <a:latin typeface="Garamond" panose="02020404030301010803" pitchFamily="18" charset="0"/>
                <a:cs typeface="Aldhabi" panose="020B0604020202020204" pitchFamily="2" charset="-78"/>
              </a:rPr>
            </a:br>
            <a:r>
              <a:rPr lang="en-GB" b="1" dirty="0">
                <a:solidFill>
                  <a:schemeClr val="accent4"/>
                </a:solidFill>
                <a:latin typeface="Garamond" panose="02020404030301010803" pitchFamily="18" charset="0"/>
                <a:cs typeface="Aldhabi" panose="020B0604020202020204" pitchFamily="2" charset="-78"/>
              </a:rPr>
              <a:t>Linear Regression </a:t>
            </a:r>
            <a:endParaRPr lang="en-IN" b="1" dirty="0">
              <a:solidFill>
                <a:schemeClr val="accent4"/>
              </a:solidFill>
              <a:latin typeface="Garamond" panose="02020404030301010803" pitchFamily="18" charset="0"/>
              <a:cs typeface="Aldhabi" panose="020B0604020202020204" pitchFamily="2" charset="-78"/>
            </a:endParaRPr>
          </a:p>
        </p:txBody>
      </p:sp>
      <p:sp>
        <p:nvSpPr>
          <p:cNvPr id="6" name="Subtitle 2">
            <a:extLst>
              <a:ext uri="{FF2B5EF4-FFF2-40B4-BE49-F238E27FC236}">
                <a16:creationId xmlns:a16="http://schemas.microsoft.com/office/drawing/2014/main" id="{2E51CF65-CAC6-4DA3-8772-89927E826B5B}"/>
              </a:ext>
            </a:extLst>
          </p:cNvPr>
          <p:cNvSpPr txBox="1">
            <a:spLocks/>
          </p:cNvSpPr>
          <p:nvPr/>
        </p:nvSpPr>
        <p:spPr>
          <a:xfrm>
            <a:off x="2739872" y="3862392"/>
            <a:ext cx="6281737" cy="8207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200">
                <a:solidFill>
                  <a:schemeClr val="accent4"/>
                </a:solidFill>
                <a:latin typeface="Garamond" panose="02020404030301010803" pitchFamily="18" charset="0"/>
              </a:rPr>
              <a:t>CSN-382   </a:t>
            </a:r>
            <a:endParaRPr lang="en-IN" sz="3200" dirty="0">
              <a:solidFill>
                <a:schemeClr val="accent4"/>
              </a:solidFill>
              <a:latin typeface="Garamond" panose="02020404030301010803" pitchFamily="18" charset="0"/>
            </a:endParaRPr>
          </a:p>
          <a:p>
            <a:endParaRPr lang="en-IN" sz="3200" dirty="0">
              <a:solidFill>
                <a:schemeClr val="accent4"/>
              </a:solidFill>
              <a:latin typeface="Garamond" panose="02020404030301010803" pitchFamily="18" charset="0"/>
            </a:endParaRPr>
          </a:p>
        </p:txBody>
      </p:sp>
    </p:spTree>
    <p:extLst>
      <p:ext uri="{BB962C8B-B14F-4D97-AF65-F5344CB8AC3E}">
        <p14:creationId xmlns:p14="http://schemas.microsoft.com/office/powerpoint/2010/main" val="43322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Proof: A bit of calculus/</a:t>
            </a:r>
            <a:r>
              <a:rPr lang="en-IN" dirty="0" err="1">
                <a:solidFill>
                  <a:schemeClr val="accent2">
                    <a:lumMod val="75000"/>
                  </a:schemeClr>
                </a:solidFill>
              </a:rPr>
              <a:t>optim</a:t>
            </a:r>
            <a:r>
              <a:rPr lang="en-IN" dirty="0">
                <a:solidFill>
                  <a:schemeClr val="accent2">
                    <a:lumMod val="75000"/>
                  </a:schemeClr>
                </a:solidFill>
              </a:rPr>
              <a:t>. (more on this later)</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We wanted to find the minima of </a:t>
                </a:r>
                <a14:m>
                  <m:oMath xmlns:m="http://schemas.openxmlformats.org/officeDocument/2006/math">
                    <m:r>
                      <a:rPr lang="en-IN" i="1" dirty="0">
                        <a:latin typeface="Cambria Math" panose="02040503050406030204" pitchFamily="18" charset="0"/>
                      </a:rPr>
                      <m:t>𝐿</m:t>
                    </m:r>
                    <m:d>
                      <m:dPr>
                        <m:ctrlPr>
                          <a:rPr lang="en-IN" b="0" i="1" dirty="0" smtClean="0">
                            <a:latin typeface="Cambria Math" panose="02040503050406030204" pitchFamily="18" charset="0"/>
                          </a:rPr>
                        </m:ctrlPr>
                      </m:dPr>
                      <m:e>
                        <m:r>
                          <a:rPr lang="en-IN" b="1" i="1" dirty="0" smtClean="0">
                            <a:latin typeface="Cambria Math" panose="02040503050406030204" pitchFamily="18" charset="0"/>
                          </a:rPr>
                          <m:t>𝒘</m:t>
                        </m:r>
                      </m:e>
                    </m:d>
                    <m:r>
                      <a:rPr lang="en-IN" b="0" i="0" dirty="0" smtClean="0">
                        <a:latin typeface="Cambria Math" panose="02040503050406030204" pitchFamily="18" charset="0"/>
                      </a:rPr>
                      <m:t>=</m:t>
                    </m:r>
                    <m:nary>
                      <m:naryPr>
                        <m:chr m:val="∑"/>
                        <m:ctrlPr>
                          <a:rPr lang="en-IN" i="1" dirty="0">
                            <a:latin typeface="Cambria Math" panose="02040503050406030204" pitchFamily="18" charset="0"/>
                          </a:rPr>
                        </m:ctrlPr>
                      </m:naryPr>
                      <m:sub>
                        <m:r>
                          <m:rPr>
                            <m:brk m:alnAt="23"/>
                          </m:rPr>
                          <a:rPr lang="en-IN" i="1" dirty="0">
                            <a:latin typeface="Cambria Math" panose="02040503050406030204" pitchFamily="18" charset="0"/>
                          </a:rPr>
                          <m:t>𝑛</m:t>
                        </m:r>
                        <m:r>
                          <a:rPr lang="en-IN" i="1" dirty="0">
                            <a:latin typeface="Cambria Math" panose="02040503050406030204" pitchFamily="18" charset="0"/>
                          </a:rPr>
                          <m:t>=1</m:t>
                        </m:r>
                      </m:sub>
                      <m:sup>
                        <m:r>
                          <a:rPr lang="en-IN" i="1" dirty="0">
                            <a:latin typeface="Cambria Math" panose="02040503050406030204" pitchFamily="18" charset="0"/>
                          </a:rPr>
                          <m:t>𝑁</m:t>
                        </m:r>
                      </m:sup>
                      <m:e>
                        <m:sSup>
                          <m:sSupPr>
                            <m:ctrlPr>
                              <a:rPr lang="en-IN" i="1">
                                <a:latin typeface="Cambria Math" panose="02040503050406030204" pitchFamily="18" charset="0"/>
                              </a:rPr>
                            </m:ctrlPr>
                          </m:sSup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r>
                              <a:rPr lang="en-IN" i="1">
                                <a:latin typeface="Cambria Math" panose="02040503050406030204" pitchFamily="18" charset="0"/>
                              </a:rPr>
                              <m:t>−</m:t>
                            </m:r>
                            <m:sSup>
                              <m:sSupPr>
                                <m:ctrlPr>
                                  <a:rPr lang="en-IN" i="1">
                                    <a:latin typeface="Cambria Math" panose="02040503050406030204" pitchFamily="18" charset="0"/>
                                  </a:rPr>
                                </m:ctrlPr>
                              </m:sSupPr>
                              <m:e>
                                <m:r>
                                  <a:rPr lang="en-IN" b="1" i="1">
                                    <a:latin typeface="Cambria Math" panose="02040503050406030204" pitchFamily="18" charset="0"/>
                                  </a:rPr>
                                  <m:t>𝒘</m:t>
                                </m:r>
                              </m:e>
                              <m:sup>
                                <m:r>
                                  <a:rPr lang="en-IN" i="1">
                                    <a:latin typeface="Cambria Math" panose="02040503050406030204" pitchFamily="18" charset="0"/>
                                  </a:rPr>
                                  <m:t>⊤</m:t>
                                </m:r>
                              </m:sup>
                            </m:sSup>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𝑛</m:t>
                                </m:r>
                              </m:sub>
                            </m:sSub>
                            <m:r>
                              <a:rPr lang="en-IN" i="1">
                                <a:latin typeface="Cambria Math" panose="02040503050406030204" pitchFamily="18" charset="0"/>
                              </a:rPr>
                              <m:t>)</m:t>
                            </m:r>
                          </m:e>
                          <m:sup>
                            <m:r>
                              <a:rPr lang="en-IN" i="1">
                                <a:latin typeface="Cambria Math" panose="02040503050406030204" pitchFamily="18" charset="0"/>
                              </a:rPr>
                              <m:t>2</m:t>
                            </m:r>
                          </m:sup>
                        </m:sSup>
                      </m:e>
                    </m:nary>
                  </m:oMath>
                </a14:m>
                <a:endParaRPr lang="en-IN" dirty="0">
                  <a:latin typeface="Abadi Extra Light" panose="020B0204020104020204" pitchFamily="34" charset="0"/>
                </a:endParaRPr>
              </a:p>
              <a:p>
                <a:pPr marL="0" indent="0">
                  <a:buNone/>
                </a:pPr>
                <a:endParaRPr lang="en-IN" sz="8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Let us apply basic rule of calculus: Take first derivative of </a:t>
                </a:r>
                <a14:m>
                  <m:oMath xmlns:m="http://schemas.openxmlformats.org/officeDocument/2006/math">
                    <m:r>
                      <a:rPr lang="en-IN" i="1" dirty="0">
                        <a:latin typeface="Cambria Math" panose="02040503050406030204" pitchFamily="18" charset="0"/>
                      </a:rPr>
                      <m:t>𝐿</m:t>
                    </m:r>
                    <m:d>
                      <m:dPr>
                        <m:ctrlPr>
                          <a:rPr lang="en-IN" i="1" dirty="0">
                            <a:latin typeface="Cambria Math" panose="02040503050406030204" pitchFamily="18" charset="0"/>
                          </a:rPr>
                        </m:ctrlPr>
                      </m:dPr>
                      <m:e>
                        <m:r>
                          <a:rPr lang="en-IN" b="1" i="1" dirty="0">
                            <a:latin typeface="Cambria Math" panose="02040503050406030204" pitchFamily="18" charset="0"/>
                          </a:rPr>
                          <m:t>𝒘</m:t>
                        </m:r>
                      </m:e>
                    </m:d>
                  </m:oMath>
                </a14:m>
                <a:r>
                  <a:rPr lang="en-IN" dirty="0">
                    <a:latin typeface="Abadi Extra Light" panose="020B0204020104020204" pitchFamily="34" charset="0"/>
                  </a:rPr>
                  <a:t> and set to zero</a:t>
                </a:r>
              </a:p>
              <a:p>
                <a:pPr>
                  <a:buFont typeface="Wingdings" panose="05000000000000000000" pitchFamily="2" charset="2"/>
                  <a:buChar char="§"/>
                </a:pPr>
                <a:endParaRPr lang="en-IN" b="1" dirty="0">
                  <a:latin typeface="Abadi Extra Light" panose="020B0204020104020204" pitchFamily="34" charset="0"/>
                </a:endParaRPr>
              </a:p>
              <a:p>
                <a:pPr>
                  <a:buFont typeface="Wingdings" panose="05000000000000000000" pitchFamily="2" charset="2"/>
                  <a:buChar char="§"/>
                </a:pPr>
                <a:endParaRPr lang="en-IN" b="1"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Using the fact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num>
                      <m:den>
                        <m:r>
                          <a:rPr lang="en-IN" i="1">
                            <a:latin typeface="Cambria Math" panose="02040503050406030204" pitchFamily="18" charset="0"/>
                          </a:rPr>
                          <m:t>𝜕</m:t>
                        </m:r>
                        <m:r>
                          <a:rPr lang="en-IN" b="1" i="1">
                            <a:latin typeface="Cambria Math" panose="02040503050406030204" pitchFamily="18" charset="0"/>
                          </a:rPr>
                          <m:t>𝒘</m:t>
                        </m:r>
                      </m:den>
                    </m:f>
                  </m:oMath>
                </a14:m>
                <a:r>
                  <a:rPr lang="en-IN" dirty="0"/>
                  <a:t> </a:t>
                </a:r>
                <a14:m>
                  <m:oMath xmlns:m="http://schemas.openxmlformats.org/officeDocument/2006/math">
                    <m:sSup>
                      <m:sSupPr>
                        <m:ctrlPr>
                          <a:rPr lang="en-IN" i="1">
                            <a:latin typeface="Cambria Math" panose="02040503050406030204" pitchFamily="18" charset="0"/>
                          </a:rPr>
                        </m:ctrlPr>
                      </m:sSupPr>
                      <m:e>
                        <m:r>
                          <a:rPr lang="en-IN" b="1" i="1">
                            <a:latin typeface="Cambria Math" panose="02040503050406030204" pitchFamily="18" charset="0"/>
                          </a:rPr>
                          <m:t>𝒘</m:t>
                        </m:r>
                      </m:e>
                      <m:sup>
                        <m:r>
                          <a:rPr lang="en-IN" i="1">
                            <a:latin typeface="Cambria Math" panose="02040503050406030204" pitchFamily="18" charset="0"/>
                          </a:rPr>
                          <m:t>⊤</m:t>
                        </m:r>
                      </m:sup>
                    </m:sSup>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𝑛</m:t>
                        </m:r>
                      </m:sub>
                    </m:sSub>
                    <m:r>
                      <a:rPr lang="en-IN" b="0" i="0"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𝒙</m:t>
                        </m:r>
                      </m:e>
                      <m:sub>
                        <m:r>
                          <a:rPr lang="en-IN" b="0" i="1" smtClean="0">
                            <a:latin typeface="Cambria Math" panose="02040503050406030204" pitchFamily="18" charset="0"/>
                          </a:rPr>
                          <m:t>𝑛</m:t>
                        </m:r>
                      </m:sub>
                    </m:sSub>
                  </m:oMath>
                </a14:m>
                <a:r>
                  <a:rPr lang="en-GB" b="1" i="1" dirty="0">
                    <a:latin typeface="Abadi Extra Light" panose="020B0204020104020204" pitchFamily="34" charset="0"/>
                  </a:rPr>
                  <a:t>, </a:t>
                </a:r>
                <a:r>
                  <a:rPr lang="en-GB" dirty="0">
                    <a:latin typeface="Abadi Extra Light" panose="020B0204020104020204" pitchFamily="34" charset="0"/>
                  </a:rPr>
                  <a:t>we get </a:t>
                </a:r>
                <a14:m>
                  <m:oMath xmlns:m="http://schemas.openxmlformats.org/officeDocument/2006/math">
                    <m:nary>
                      <m:naryPr>
                        <m:chr m:val="∑"/>
                        <m:ctrlPr>
                          <a:rPr lang="en-IN" i="1" dirty="0">
                            <a:latin typeface="Cambria Math" panose="02040503050406030204" pitchFamily="18" charset="0"/>
                          </a:rPr>
                        </m:ctrlPr>
                      </m:naryPr>
                      <m:sub>
                        <m:r>
                          <m:rPr>
                            <m:brk m:alnAt="23"/>
                          </m:rPr>
                          <a:rPr lang="en-IN" i="1" dirty="0">
                            <a:latin typeface="Cambria Math" panose="02040503050406030204" pitchFamily="18" charset="0"/>
                          </a:rPr>
                          <m:t>𝑛</m:t>
                        </m:r>
                        <m:r>
                          <a:rPr lang="en-IN" i="1" dirty="0">
                            <a:latin typeface="Cambria Math" panose="02040503050406030204" pitchFamily="18" charset="0"/>
                          </a:rPr>
                          <m:t>=1</m:t>
                        </m:r>
                      </m:sub>
                      <m:sup>
                        <m:r>
                          <a:rPr lang="en-IN" i="1" dirty="0">
                            <a:latin typeface="Cambria Math" panose="02040503050406030204" pitchFamily="18" charset="0"/>
                          </a:rPr>
                          <m:t>𝑁</m:t>
                        </m:r>
                      </m:sup>
                      <m:e>
                        <m:r>
                          <a:rPr lang="en-IN" i="1" dirty="0">
                            <a:latin typeface="Cambria Math" panose="02040503050406030204" pitchFamily="18" charset="0"/>
                          </a:rPr>
                          <m:t>2</m:t>
                        </m:r>
                        <m:d>
                          <m:dPr>
                            <m:ctrlPr>
                              <a:rPr lang="en-IN" i="1" dirty="0">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r>
                              <a:rPr lang="en-IN" i="1">
                                <a:latin typeface="Cambria Math" panose="02040503050406030204" pitchFamily="18" charset="0"/>
                              </a:rPr>
                              <m:t>−</m:t>
                            </m:r>
                            <m:sSup>
                              <m:sSupPr>
                                <m:ctrlPr>
                                  <a:rPr lang="en-IN" i="1">
                                    <a:latin typeface="Cambria Math" panose="02040503050406030204" pitchFamily="18" charset="0"/>
                                  </a:rPr>
                                </m:ctrlPr>
                              </m:sSupPr>
                              <m:e>
                                <m:r>
                                  <a:rPr lang="en-IN" b="1" i="1">
                                    <a:latin typeface="Cambria Math" panose="02040503050406030204" pitchFamily="18" charset="0"/>
                                  </a:rPr>
                                  <m:t>𝒘</m:t>
                                </m:r>
                              </m:e>
                              <m:sup>
                                <m:r>
                                  <a:rPr lang="en-IN" i="1">
                                    <a:latin typeface="Cambria Math" panose="02040503050406030204" pitchFamily="18" charset="0"/>
                                  </a:rPr>
                                  <m:t>⊤</m:t>
                                </m:r>
                              </m:sup>
                            </m:sSup>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𝑛</m:t>
                                </m:r>
                              </m:sub>
                            </m:sSub>
                          </m:e>
                        </m:d>
                        <m:sSub>
                          <m:sSubPr>
                            <m:ctrlPr>
                              <a:rPr lang="en-IN"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𝑛</m:t>
                            </m:r>
                          </m:sub>
                        </m:sSub>
                        <m:r>
                          <a:rPr lang="en-IN" i="1">
                            <a:latin typeface="Cambria Math" panose="02040503050406030204" pitchFamily="18" charset="0"/>
                          </a:rPr>
                          <m:t>=0</m:t>
                        </m:r>
                      </m:e>
                    </m:nary>
                  </m:oMath>
                </a14:m>
                <a:endParaRPr lang="en-IN"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To separate </a:t>
                </a:r>
                <a14:m>
                  <m:oMath xmlns:m="http://schemas.openxmlformats.org/officeDocument/2006/math">
                    <m:r>
                      <a:rPr lang="en-IN" b="1" i="1">
                        <a:latin typeface="Cambria Math" panose="02040503050406030204" pitchFamily="18" charset="0"/>
                      </a:rPr>
                      <m:t>𝒘</m:t>
                    </m:r>
                  </m:oMath>
                </a14:m>
                <a:r>
                  <a:rPr lang="en-GB" dirty="0">
                    <a:latin typeface="Abadi Extra Light" panose="020B0204020104020204" pitchFamily="34" charset="0"/>
                  </a:rPr>
                  <a:t> to get a solution, we write the above as </a:t>
                </a:r>
              </a:p>
              <a:p>
                <a:pPr marL="0" indent="0">
                  <a:buNone/>
                </a:pPr>
                <a:endParaRPr lang="en-GB" sz="800" b="1" dirty="0">
                  <a:latin typeface="Abadi Extra Light" panose="020B0204020104020204" pitchFamily="34" charset="0"/>
                </a:endParaRPr>
              </a:p>
            </p:txBody>
          </p:sp>
        </mc:Choice>
        <mc:Fallback xmlns="">
          <p:sp>
            <p:nvSpPr>
              <p:cNvPr id="47" name="Content Placeholder 2">
                <a:extLst>
                  <a:ext uri="{FF2B5EF4-FFF2-40B4-BE49-F238E27FC236}">
                    <a16:creationId xmlns:a16="http://schemas.microsoft.com/office/drawing/2014/main" id="{60A06722-EDF2-4418-9797-499014F68A53}"/>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645"/>
                </a:stretch>
              </a:blipFill>
            </p:spPr>
            <p:txBody>
              <a:bodyPr/>
              <a:lstStyle/>
              <a:p>
                <a:r>
                  <a:rPr lang="en-IN">
                    <a:noFill/>
                  </a:rPr>
                  <a:t> </a:t>
                </a:r>
              </a:p>
            </p:txBody>
          </p:sp>
        </mc:Fallback>
      </mc:AlternateContent>
      <p:sp>
        <p:nvSpPr>
          <p:cNvPr id="13" name="Slide Number Placeholder 11">
            <a:extLst>
              <a:ext uri="{FF2B5EF4-FFF2-40B4-BE49-F238E27FC236}">
                <a16:creationId xmlns:a16="http://schemas.microsoft.com/office/drawing/2014/main" id="{156971C2-6806-478D-AC45-3E46F3F201C7}"/>
              </a:ext>
            </a:extLst>
          </p:cNvPr>
          <p:cNvSpPr txBox="1">
            <a:spLocks/>
          </p:cNvSpPr>
          <p:nvPr/>
        </p:nvSpPr>
        <p:spPr>
          <a:xfrm>
            <a:off x="11323930" y="136939"/>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10</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07B168E-DFD5-4F13-9818-E617DE2FFD68}"/>
                  </a:ext>
                </a:extLst>
              </p:cNvPr>
              <p:cNvSpPr txBox="1"/>
              <p:nvPr/>
            </p:nvSpPr>
            <p:spPr>
              <a:xfrm>
                <a:off x="621107" y="2531738"/>
                <a:ext cx="11148180" cy="641907"/>
              </a:xfrm>
              <a:prstGeom prst="rect">
                <a:avLst/>
              </a:prstGeom>
              <a:noFill/>
            </p:spPr>
            <p:txBody>
              <a:bodyPr wrap="none" lIns="0" tIns="0" rIns="0" bIns="0" rtlCol="0">
                <a:spAutoFit/>
              </a:bodyPr>
              <a:lstStyle/>
              <a:p>
                <a14:m>
                  <m:oMath xmlns:m="http://schemas.openxmlformats.org/officeDocument/2006/math">
                    <m:f>
                      <m:fPr>
                        <m:ctrlPr>
                          <a:rPr lang="en-IN" sz="2800" i="1" smtClean="0">
                            <a:latin typeface="Cambria Math" panose="02040503050406030204" pitchFamily="18" charset="0"/>
                          </a:rPr>
                        </m:ctrlPr>
                      </m:fPr>
                      <m:num>
                        <m:r>
                          <a:rPr lang="en-IN" sz="2800" i="1">
                            <a:latin typeface="Cambria Math" panose="02040503050406030204" pitchFamily="18" charset="0"/>
                          </a:rPr>
                          <m:t>𝜕</m:t>
                        </m:r>
                        <m:r>
                          <a:rPr lang="en-IN" sz="2800" i="1" dirty="0">
                            <a:latin typeface="Cambria Math" panose="02040503050406030204" pitchFamily="18" charset="0"/>
                          </a:rPr>
                          <m:t>𝐿</m:t>
                        </m:r>
                        <m:d>
                          <m:dPr>
                            <m:ctrlPr>
                              <a:rPr lang="en-IN" sz="2800" i="1" dirty="0">
                                <a:latin typeface="Cambria Math" panose="02040503050406030204" pitchFamily="18" charset="0"/>
                              </a:rPr>
                            </m:ctrlPr>
                          </m:dPr>
                          <m:e>
                            <m:r>
                              <a:rPr lang="en-IN" sz="2800" b="1" i="1" dirty="0">
                                <a:latin typeface="Cambria Math" panose="02040503050406030204" pitchFamily="18" charset="0"/>
                              </a:rPr>
                              <m:t>𝒘</m:t>
                            </m:r>
                          </m:e>
                        </m:d>
                      </m:num>
                      <m:den>
                        <m:r>
                          <a:rPr lang="en-IN" sz="2800" i="1">
                            <a:latin typeface="Cambria Math" panose="02040503050406030204" pitchFamily="18" charset="0"/>
                          </a:rPr>
                          <m:t>𝜕</m:t>
                        </m:r>
                        <m:r>
                          <a:rPr lang="en-IN" sz="2800" b="1" i="1" smtClean="0">
                            <a:latin typeface="Cambria Math" panose="02040503050406030204" pitchFamily="18" charset="0"/>
                          </a:rPr>
                          <m:t>𝒘</m:t>
                        </m:r>
                      </m:den>
                    </m:f>
                    <m:r>
                      <a:rPr lang="en-IN" sz="2800" b="0" i="1" smtClean="0">
                        <a:latin typeface="Cambria Math" panose="02040503050406030204" pitchFamily="18" charset="0"/>
                      </a:rPr>
                      <m:t>=</m:t>
                    </m:r>
                    <m:f>
                      <m:fPr>
                        <m:ctrlPr>
                          <a:rPr lang="en-IN" sz="2800" i="1">
                            <a:latin typeface="Cambria Math" panose="02040503050406030204" pitchFamily="18" charset="0"/>
                          </a:rPr>
                        </m:ctrlPr>
                      </m:fPr>
                      <m:num>
                        <m:r>
                          <a:rPr lang="en-IN" sz="2800" i="1">
                            <a:latin typeface="Cambria Math" panose="02040503050406030204" pitchFamily="18" charset="0"/>
                          </a:rPr>
                          <m:t>𝜕</m:t>
                        </m:r>
                      </m:num>
                      <m:den>
                        <m:r>
                          <a:rPr lang="en-IN" sz="2800" i="1">
                            <a:latin typeface="Cambria Math" panose="02040503050406030204" pitchFamily="18" charset="0"/>
                          </a:rPr>
                          <m:t>𝜕</m:t>
                        </m:r>
                        <m:r>
                          <a:rPr lang="en-IN" sz="2800" b="1" i="1">
                            <a:latin typeface="Cambria Math" panose="02040503050406030204" pitchFamily="18" charset="0"/>
                          </a:rPr>
                          <m:t>𝒘</m:t>
                        </m:r>
                      </m:den>
                    </m:f>
                  </m:oMath>
                </a14:m>
                <a:r>
                  <a:rPr lang="en-IN" sz="2800" dirty="0"/>
                  <a:t> </a:t>
                </a:r>
                <a14:m>
                  <m:oMath xmlns:m="http://schemas.openxmlformats.org/officeDocument/2006/math">
                    <m:nary>
                      <m:naryPr>
                        <m:chr m:val="∑"/>
                        <m:ctrlPr>
                          <a:rPr lang="en-IN" sz="2800" i="1" dirty="0" smtClean="0">
                            <a:latin typeface="Cambria Math" panose="02040503050406030204" pitchFamily="18" charset="0"/>
                          </a:rPr>
                        </m:ctrlPr>
                      </m:naryPr>
                      <m:sub>
                        <m:r>
                          <m:rPr>
                            <m:brk m:alnAt="23"/>
                          </m:rPr>
                          <a:rPr lang="en-IN" sz="2800" i="1" dirty="0">
                            <a:latin typeface="Cambria Math" panose="02040503050406030204" pitchFamily="18" charset="0"/>
                          </a:rPr>
                          <m:t>𝑛</m:t>
                        </m:r>
                        <m:r>
                          <a:rPr lang="en-IN" sz="2800" i="1" dirty="0">
                            <a:latin typeface="Cambria Math" panose="02040503050406030204" pitchFamily="18" charset="0"/>
                          </a:rPr>
                          <m:t>=1</m:t>
                        </m:r>
                      </m:sub>
                      <m:sup>
                        <m:r>
                          <a:rPr lang="en-IN" sz="2800" i="1" dirty="0">
                            <a:latin typeface="Cambria Math" panose="02040503050406030204" pitchFamily="18" charset="0"/>
                          </a:rPr>
                          <m:t>𝑁</m:t>
                        </m:r>
                      </m:sup>
                      <m:e>
                        <m:sSup>
                          <m:sSupPr>
                            <m:ctrlPr>
                              <a:rPr lang="en-IN" sz="2800" i="1">
                                <a:latin typeface="Cambria Math" panose="02040503050406030204" pitchFamily="18" charset="0"/>
                              </a:rPr>
                            </m:ctrlPr>
                          </m:sSupPr>
                          <m:e>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i="1">
                                    <a:latin typeface="Cambria Math" panose="02040503050406030204" pitchFamily="18" charset="0"/>
                                  </a:rPr>
                                  <m:t>𝒘</m:t>
                                </m:r>
                              </m:e>
                              <m:sup>
                                <m:r>
                                  <a:rPr lang="en-IN" sz="2800" i="1">
                                    <a:latin typeface="Cambria Math" panose="02040503050406030204" pitchFamily="18" charset="0"/>
                                  </a:rPr>
                                  <m:t>⊤</m:t>
                                </m:r>
                              </m:sup>
                            </m:sSup>
                            <m:sSub>
                              <m:sSubPr>
                                <m:ctrlPr>
                                  <a:rPr lang="en-IN" sz="2800" b="1" i="1">
                                    <a:latin typeface="Cambria Math" panose="02040503050406030204" pitchFamily="18" charset="0"/>
                                  </a:rPr>
                                </m:ctrlPr>
                              </m:sSubPr>
                              <m:e>
                                <m:r>
                                  <a:rPr lang="en-IN" sz="2800" b="1" i="1">
                                    <a:latin typeface="Cambria Math" panose="02040503050406030204" pitchFamily="18" charset="0"/>
                                  </a:rPr>
                                  <m:t>𝒙</m:t>
                                </m:r>
                              </m:e>
                              <m:sub>
                                <m:r>
                                  <a:rPr lang="en-IN" sz="2800" i="1">
                                    <a:latin typeface="Cambria Math" panose="02040503050406030204" pitchFamily="18" charset="0"/>
                                  </a:rPr>
                                  <m:t>𝑛</m:t>
                                </m:r>
                              </m:sub>
                            </m:sSub>
                            <m:r>
                              <a:rPr lang="en-IN" sz="2800" i="1">
                                <a:latin typeface="Cambria Math" panose="02040503050406030204" pitchFamily="18" charset="0"/>
                              </a:rPr>
                              <m:t>)</m:t>
                            </m:r>
                          </m:e>
                          <m:sup>
                            <m:r>
                              <a:rPr lang="en-IN" sz="2800" i="1">
                                <a:latin typeface="Cambria Math" panose="02040503050406030204" pitchFamily="18" charset="0"/>
                              </a:rPr>
                              <m:t>2</m:t>
                            </m:r>
                          </m:sup>
                        </m:sSup>
                      </m:e>
                    </m:nary>
                    <m:r>
                      <a:rPr lang="en-IN" sz="2800" i="1">
                        <a:latin typeface="Cambria Math" panose="02040503050406030204" pitchFamily="18" charset="0"/>
                      </a:rPr>
                      <m:t>=</m:t>
                    </m:r>
                    <m:nary>
                      <m:naryPr>
                        <m:chr m:val="∑"/>
                        <m:ctrlPr>
                          <a:rPr lang="en-IN" sz="2800" i="1" dirty="0">
                            <a:latin typeface="Cambria Math" panose="02040503050406030204" pitchFamily="18" charset="0"/>
                          </a:rPr>
                        </m:ctrlPr>
                      </m:naryPr>
                      <m:sub>
                        <m:r>
                          <m:rPr>
                            <m:brk m:alnAt="23"/>
                          </m:rPr>
                          <a:rPr lang="en-IN" sz="2800" i="1" dirty="0">
                            <a:latin typeface="Cambria Math" panose="02040503050406030204" pitchFamily="18" charset="0"/>
                          </a:rPr>
                          <m:t>𝑛</m:t>
                        </m:r>
                        <m:r>
                          <a:rPr lang="en-IN" sz="2800" i="1" dirty="0">
                            <a:latin typeface="Cambria Math" panose="02040503050406030204" pitchFamily="18" charset="0"/>
                          </a:rPr>
                          <m:t>=1</m:t>
                        </m:r>
                      </m:sub>
                      <m:sup>
                        <m:r>
                          <a:rPr lang="en-IN" sz="2800" i="1" dirty="0">
                            <a:latin typeface="Cambria Math" panose="02040503050406030204" pitchFamily="18" charset="0"/>
                          </a:rPr>
                          <m:t>𝑁</m:t>
                        </m:r>
                      </m:sup>
                      <m:e>
                        <m:r>
                          <a:rPr lang="en-IN" sz="2800" i="1" dirty="0">
                            <a:latin typeface="Cambria Math" panose="02040503050406030204" pitchFamily="18" charset="0"/>
                          </a:rPr>
                          <m:t>2</m:t>
                        </m:r>
                        <m:d>
                          <m:dPr>
                            <m:ctrlPr>
                              <a:rPr lang="en-IN" sz="2800" i="1" dirty="0">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i="1">
                                    <a:latin typeface="Cambria Math" panose="02040503050406030204" pitchFamily="18" charset="0"/>
                                  </a:rPr>
                                  <m:t>𝒘</m:t>
                                </m:r>
                              </m:e>
                              <m:sup>
                                <m:r>
                                  <a:rPr lang="en-IN" sz="2800" i="1">
                                    <a:latin typeface="Cambria Math" panose="02040503050406030204" pitchFamily="18" charset="0"/>
                                  </a:rPr>
                                  <m:t>⊤</m:t>
                                </m:r>
                              </m:sup>
                            </m:sSup>
                            <m:sSub>
                              <m:sSubPr>
                                <m:ctrlPr>
                                  <a:rPr lang="en-IN" sz="2800" b="1" i="1">
                                    <a:latin typeface="Cambria Math" panose="02040503050406030204" pitchFamily="18" charset="0"/>
                                  </a:rPr>
                                </m:ctrlPr>
                              </m:sSubPr>
                              <m:e>
                                <m:r>
                                  <a:rPr lang="en-IN" sz="2800" b="1" i="1">
                                    <a:latin typeface="Cambria Math" panose="02040503050406030204" pitchFamily="18" charset="0"/>
                                  </a:rPr>
                                  <m:t>𝒙</m:t>
                                </m:r>
                              </m:e>
                              <m:sub>
                                <m:r>
                                  <a:rPr lang="en-IN" sz="2800" i="1">
                                    <a:latin typeface="Cambria Math" panose="02040503050406030204" pitchFamily="18" charset="0"/>
                                  </a:rPr>
                                  <m:t>𝑛</m:t>
                                </m:r>
                              </m:sub>
                            </m:sSub>
                          </m:e>
                        </m:d>
                        <m:f>
                          <m:fPr>
                            <m:ctrlPr>
                              <a:rPr lang="en-IN" sz="2800" i="1">
                                <a:latin typeface="Cambria Math" panose="02040503050406030204" pitchFamily="18" charset="0"/>
                              </a:rPr>
                            </m:ctrlPr>
                          </m:fPr>
                          <m:num>
                            <m:r>
                              <a:rPr lang="en-IN" sz="2800" i="1">
                                <a:latin typeface="Cambria Math" panose="02040503050406030204" pitchFamily="18" charset="0"/>
                              </a:rPr>
                              <m:t>𝜕</m:t>
                            </m:r>
                          </m:num>
                          <m:den>
                            <m:r>
                              <a:rPr lang="en-IN" sz="2800" i="1">
                                <a:latin typeface="Cambria Math" panose="02040503050406030204" pitchFamily="18" charset="0"/>
                              </a:rPr>
                              <m:t>𝜕</m:t>
                            </m:r>
                            <m:r>
                              <a:rPr lang="en-IN" sz="2800" b="1" i="1">
                                <a:latin typeface="Cambria Math" panose="02040503050406030204" pitchFamily="18" charset="0"/>
                              </a:rPr>
                              <m:t>𝒘</m:t>
                            </m:r>
                          </m:den>
                        </m:f>
                      </m:e>
                    </m:nary>
                    <m:d>
                      <m:dPr>
                        <m:ctrlPr>
                          <a:rPr lang="en-IN" sz="2800" b="1"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i="1">
                                <a:latin typeface="Cambria Math" panose="02040503050406030204" pitchFamily="18" charset="0"/>
                              </a:rPr>
                              <m:t>𝒘</m:t>
                            </m:r>
                          </m:e>
                          <m:sup>
                            <m:r>
                              <a:rPr lang="en-IN" sz="2800" i="1">
                                <a:latin typeface="Cambria Math" panose="02040503050406030204" pitchFamily="18" charset="0"/>
                              </a:rPr>
                              <m:t>⊤</m:t>
                            </m:r>
                          </m:sup>
                        </m:sSup>
                        <m:sSub>
                          <m:sSubPr>
                            <m:ctrlPr>
                              <a:rPr lang="en-IN" sz="2800" b="1" i="1">
                                <a:latin typeface="Cambria Math" panose="02040503050406030204" pitchFamily="18" charset="0"/>
                              </a:rPr>
                            </m:ctrlPr>
                          </m:sSubPr>
                          <m:e>
                            <m:r>
                              <a:rPr lang="en-IN" sz="2800" b="1" i="1">
                                <a:latin typeface="Cambria Math" panose="02040503050406030204" pitchFamily="18" charset="0"/>
                              </a:rPr>
                              <m:t>𝒙</m:t>
                            </m:r>
                          </m:e>
                          <m:sub>
                            <m:r>
                              <a:rPr lang="en-IN" sz="2800" i="1">
                                <a:latin typeface="Cambria Math" panose="02040503050406030204" pitchFamily="18" charset="0"/>
                              </a:rPr>
                              <m:t>𝑛</m:t>
                            </m:r>
                          </m:sub>
                        </m:sSub>
                      </m:e>
                    </m:d>
                    <m:r>
                      <a:rPr lang="en-IN" sz="2800" b="1" i="1" smtClean="0">
                        <a:latin typeface="Cambria Math" panose="02040503050406030204" pitchFamily="18" charset="0"/>
                      </a:rPr>
                      <m:t>=</m:t>
                    </m:r>
                    <m:r>
                      <a:rPr lang="en-IN" sz="2800" b="0" i="1" smtClean="0">
                        <a:latin typeface="Cambria Math" panose="02040503050406030204" pitchFamily="18" charset="0"/>
                      </a:rPr>
                      <m:t>0</m:t>
                    </m:r>
                  </m:oMath>
                </a14:m>
                <a:endParaRPr lang="en-IN" sz="2800" dirty="0"/>
              </a:p>
            </p:txBody>
          </p:sp>
        </mc:Choice>
        <mc:Fallback xmlns="">
          <p:sp>
            <p:nvSpPr>
              <p:cNvPr id="5" name="TextBox 4">
                <a:extLst>
                  <a:ext uri="{FF2B5EF4-FFF2-40B4-BE49-F238E27FC236}">
                    <a16:creationId xmlns:a16="http://schemas.microsoft.com/office/drawing/2014/main" id="{A07B168E-DFD5-4F13-9818-E617DE2FFD68}"/>
                  </a:ext>
                </a:extLst>
              </p:cNvPr>
              <p:cNvSpPr txBox="1">
                <a:spLocks noRot="1" noChangeAspect="1" noMove="1" noResize="1" noEditPoints="1" noAdjustHandles="1" noChangeArrowheads="1" noChangeShapeType="1" noTextEdit="1"/>
              </p:cNvSpPr>
              <p:nvPr/>
            </p:nvSpPr>
            <p:spPr>
              <a:xfrm>
                <a:off x="621107" y="2531738"/>
                <a:ext cx="11148180" cy="641907"/>
              </a:xfrm>
              <a:prstGeom prst="rect">
                <a:avLst/>
              </a:prstGeom>
              <a:blipFill>
                <a:blip r:embed="rId4"/>
                <a:stretch>
                  <a:fillRect l="-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5E04861-D48A-477C-8B59-D93E21DDB141}"/>
                  </a:ext>
                </a:extLst>
              </p:cNvPr>
              <p:cNvSpPr txBox="1"/>
              <p:nvPr/>
            </p:nvSpPr>
            <p:spPr>
              <a:xfrm>
                <a:off x="2031080" y="4574597"/>
                <a:ext cx="3163623"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IN" sz="2400" i="1" dirty="0" smtClean="0">
                              <a:latin typeface="Cambria Math" panose="02040503050406030204" pitchFamily="18" charset="0"/>
                            </a:rPr>
                          </m:ctrlPr>
                        </m:naryPr>
                        <m:sub>
                          <m:r>
                            <m:rPr>
                              <m:brk m:alnAt="23"/>
                            </m:rPr>
                            <a:rPr lang="en-IN" sz="2400" i="1" dirty="0">
                              <a:latin typeface="Cambria Math" panose="02040503050406030204" pitchFamily="18" charset="0"/>
                            </a:rPr>
                            <m:t>𝑛</m:t>
                          </m:r>
                          <m:r>
                            <a:rPr lang="en-IN" sz="2400" i="1" dirty="0">
                              <a:latin typeface="Cambria Math" panose="02040503050406030204" pitchFamily="18" charset="0"/>
                            </a:rPr>
                            <m:t>=1</m:t>
                          </m:r>
                        </m:sub>
                        <m:sup>
                          <m:r>
                            <a:rPr lang="en-IN" sz="2400" i="1" dirty="0">
                              <a:latin typeface="Cambria Math" panose="02040503050406030204" pitchFamily="18" charset="0"/>
                            </a:rPr>
                            <m:t>𝑁</m:t>
                          </m:r>
                        </m:sup>
                        <m:e>
                          <m:r>
                            <a:rPr lang="en-IN" sz="2400" i="1" dirty="0">
                              <a:latin typeface="Cambria Math" panose="02040503050406030204" pitchFamily="18" charset="0"/>
                            </a:rPr>
                            <m:t>2</m:t>
                          </m:r>
                          <m:sSub>
                            <m:sSubPr>
                              <m:ctrlPr>
                                <a:rPr lang="en-IN" sz="2400" i="1">
                                  <a:latin typeface="Cambria Math" panose="02040503050406030204" pitchFamily="18" charset="0"/>
                                </a:rPr>
                              </m:ctrlPr>
                            </m:sSubPr>
                            <m:e>
                              <m:r>
                                <a:rPr lang="en-IN" sz="2400" b="1" i="1">
                                  <a:latin typeface="Cambria Math" panose="02040503050406030204" pitchFamily="18" charset="0"/>
                                </a:rPr>
                                <m:t>𝒙</m:t>
                              </m:r>
                            </m:e>
                            <m:sub>
                              <m:r>
                                <a:rPr lang="en-IN" sz="2400" i="1">
                                  <a:latin typeface="Cambria Math" panose="02040503050406030204" pitchFamily="18" charset="0"/>
                                </a:rPr>
                                <m:t>𝑛</m:t>
                              </m:r>
                            </m:sub>
                          </m:sSub>
                          <m:d>
                            <m:dPr>
                              <m:ctrlPr>
                                <a:rPr lang="en-IN" sz="2400" i="1" dirty="0">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r>
                                <a:rPr lang="en-IN" sz="2400" i="1">
                                  <a:latin typeface="Cambria Math" panose="02040503050406030204" pitchFamily="18" charset="0"/>
                                </a:rPr>
                                <m:t>−</m:t>
                              </m:r>
                              <m:sSubSup>
                                <m:sSubSupPr>
                                  <m:ctrlPr>
                                    <a:rPr lang="en-IN" sz="2400" b="1" i="1" smtClean="0">
                                      <a:latin typeface="Cambria Math" panose="02040503050406030204" pitchFamily="18" charset="0"/>
                                    </a:rPr>
                                  </m:ctrlPr>
                                </m:sSubSupPr>
                                <m:e>
                                  <m:r>
                                    <a:rPr lang="en-IN" sz="2400" b="1" i="1" smtClean="0">
                                      <a:latin typeface="Cambria Math" panose="02040503050406030204" pitchFamily="18" charset="0"/>
                                    </a:rPr>
                                    <m:t>𝒙</m:t>
                                  </m:r>
                                </m:e>
                                <m:sub>
                                  <m:r>
                                    <a:rPr lang="en-IN" sz="2400" b="0" i="1" smtClean="0">
                                      <a:latin typeface="Cambria Math" panose="02040503050406030204" pitchFamily="18" charset="0"/>
                                    </a:rPr>
                                    <m:t>𝑛</m:t>
                                  </m:r>
                                </m:sub>
                                <m:sup>
                                  <m:r>
                                    <a:rPr lang="en-IN" sz="2400" i="1">
                                      <a:latin typeface="Cambria Math" panose="02040503050406030204" pitchFamily="18" charset="0"/>
                                    </a:rPr>
                                    <m:t>⊤</m:t>
                                  </m:r>
                                </m:sup>
                              </m:sSubSup>
                              <m:r>
                                <a:rPr lang="en-IN" sz="2400" b="1" i="1" smtClean="0">
                                  <a:latin typeface="Cambria Math" panose="02040503050406030204" pitchFamily="18" charset="0"/>
                                </a:rPr>
                                <m:t>𝒘</m:t>
                              </m:r>
                            </m:e>
                          </m:d>
                          <m:r>
                            <a:rPr lang="en-IN" sz="2400" i="1">
                              <a:latin typeface="Cambria Math" panose="02040503050406030204" pitchFamily="18" charset="0"/>
                            </a:rPr>
                            <m:t>=0</m:t>
                          </m:r>
                        </m:e>
                      </m:nary>
                    </m:oMath>
                  </m:oMathPara>
                </a14:m>
                <a:endParaRPr lang="en-IN" sz="2400" dirty="0"/>
              </a:p>
            </p:txBody>
          </p:sp>
        </mc:Choice>
        <mc:Fallback xmlns="">
          <p:sp>
            <p:nvSpPr>
              <p:cNvPr id="8" name="TextBox 7">
                <a:extLst>
                  <a:ext uri="{FF2B5EF4-FFF2-40B4-BE49-F238E27FC236}">
                    <a16:creationId xmlns:a16="http://schemas.microsoft.com/office/drawing/2014/main" id="{45E04861-D48A-477C-8B59-D93E21DDB141}"/>
                  </a:ext>
                </a:extLst>
              </p:cNvPr>
              <p:cNvSpPr txBox="1">
                <a:spLocks noRot="1" noChangeAspect="1" noMove="1" noResize="1" noEditPoints="1" noAdjustHandles="1" noChangeArrowheads="1" noChangeShapeType="1" noTextEdit="1"/>
              </p:cNvSpPr>
              <p:nvPr/>
            </p:nvSpPr>
            <p:spPr>
              <a:xfrm>
                <a:off x="2031080" y="4574597"/>
                <a:ext cx="3163623" cy="1038489"/>
              </a:xfrm>
              <a:prstGeom prst="rect">
                <a:avLst/>
              </a:prstGeom>
              <a:blipFill>
                <a:blip r:embed="rId5"/>
                <a:stretch>
                  <a:fillRect/>
                </a:stretch>
              </a:blipFill>
            </p:spPr>
            <p:txBody>
              <a:bodyPr/>
              <a:lstStyle/>
              <a:p>
                <a:r>
                  <a:rPr lang="en-IN">
                    <a:noFill/>
                  </a:rPr>
                  <a:t> </a:t>
                </a:r>
              </a:p>
            </p:txBody>
          </p:sp>
        </mc:Fallback>
      </mc:AlternateContent>
      <p:sp>
        <p:nvSpPr>
          <p:cNvPr id="9" name="Arrow: Right 8">
            <a:extLst>
              <a:ext uri="{FF2B5EF4-FFF2-40B4-BE49-F238E27FC236}">
                <a16:creationId xmlns:a16="http://schemas.microsoft.com/office/drawing/2014/main" id="{D6FC9161-EEC4-4201-A3C9-C3524760EC4B}"/>
              </a:ext>
            </a:extLst>
          </p:cNvPr>
          <p:cNvSpPr/>
          <p:nvPr/>
        </p:nvSpPr>
        <p:spPr>
          <a:xfrm>
            <a:off x="5388759" y="5003098"/>
            <a:ext cx="621378" cy="286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CFF396-99BE-4F9E-A8F3-1667158E895B}"/>
                  </a:ext>
                </a:extLst>
              </p:cNvPr>
              <p:cNvSpPr txBox="1"/>
              <p:nvPr/>
            </p:nvSpPr>
            <p:spPr>
              <a:xfrm>
                <a:off x="6096000" y="4566062"/>
                <a:ext cx="3078663"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IN" sz="2400" i="1" dirty="0" smtClean="0">
                              <a:latin typeface="Cambria Math" panose="02040503050406030204" pitchFamily="18" charset="0"/>
                            </a:rPr>
                          </m:ctrlPr>
                        </m:naryPr>
                        <m:sub>
                          <m:r>
                            <m:rPr>
                              <m:brk m:alnAt="23"/>
                            </m:rPr>
                            <a:rPr lang="en-IN" sz="2400" i="1" dirty="0">
                              <a:latin typeface="Cambria Math" panose="02040503050406030204" pitchFamily="18" charset="0"/>
                            </a:rPr>
                            <m:t>𝑛</m:t>
                          </m:r>
                          <m:r>
                            <a:rPr lang="en-IN" sz="2400" i="1" dirty="0">
                              <a:latin typeface="Cambria Math" panose="02040503050406030204" pitchFamily="18" charset="0"/>
                            </a:rPr>
                            <m:t>=1</m:t>
                          </m:r>
                        </m:sub>
                        <m:sup>
                          <m:r>
                            <a:rPr lang="en-IN" sz="2400" i="1" dirty="0">
                              <a:latin typeface="Cambria Math" panose="02040503050406030204" pitchFamily="18" charset="0"/>
                            </a:rPr>
                            <m:t>𝑁</m:t>
                          </m:r>
                        </m:sup>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sSub>
                            <m:sSubPr>
                              <m:ctrlPr>
                                <a:rPr lang="en-IN" sz="2400" i="1">
                                  <a:latin typeface="Cambria Math" panose="02040503050406030204" pitchFamily="18" charset="0"/>
                                </a:rPr>
                              </m:ctrlPr>
                            </m:sSubPr>
                            <m:e>
                              <m:r>
                                <a:rPr lang="en-IN" sz="2400" b="1" i="1">
                                  <a:latin typeface="Cambria Math" panose="02040503050406030204" pitchFamily="18" charset="0"/>
                                </a:rPr>
                                <m:t>𝒙</m:t>
                              </m:r>
                            </m:e>
                            <m:sub>
                              <m:r>
                                <a:rPr lang="en-IN" sz="2400" i="1">
                                  <a:latin typeface="Cambria Math" panose="02040503050406030204" pitchFamily="18" charset="0"/>
                                </a:rPr>
                                <m:t>𝑛</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𝒙</m:t>
                              </m:r>
                            </m:e>
                            <m:sub>
                              <m:r>
                                <a:rPr lang="en-IN" sz="2400" b="0" i="1" smtClean="0">
                                  <a:latin typeface="Cambria Math" panose="02040503050406030204" pitchFamily="18" charset="0"/>
                                </a:rPr>
                                <m:t>𝑛</m:t>
                              </m:r>
                            </m:sub>
                          </m:sSub>
                          <m:sSubSup>
                            <m:sSubSupPr>
                              <m:ctrlPr>
                                <a:rPr lang="en-IN" sz="2400" b="1" i="1">
                                  <a:latin typeface="Cambria Math" panose="02040503050406030204" pitchFamily="18" charset="0"/>
                                </a:rPr>
                              </m:ctrlPr>
                            </m:sSubSupPr>
                            <m:e>
                              <m:r>
                                <a:rPr lang="en-IN" sz="2400" b="1" i="1">
                                  <a:latin typeface="Cambria Math" panose="02040503050406030204" pitchFamily="18" charset="0"/>
                                </a:rPr>
                                <m:t>𝒙</m:t>
                              </m:r>
                            </m:e>
                            <m:sub>
                              <m:r>
                                <a:rPr lang="en-IN" sz="2400" i="1">
                                  <a:latin typeface="Cambria Math" panose="02040503050406030204" pitchFamily="18" charset="0"/>
                                </a:rPr>
                                <m:t>𝑛</m:t>
                              </m:r>
                            </m:sub>
                            <m:sup>
                              <m:r>
                                <a:rPr lang="en-IN" sz="2400" i="1">
                                  <a:latin typeface="Cambria Math" panose="02040503050406030204" pitchFamily="18" charset="0"/>
                                </a:rPr>
                                <m:t>⊤</m:t>
                              </m:r>
                            </m:sup>
                          </m:sSubSup>
                          <m:r>
                            <a:rPr lang="en-IN" sz="2400" b="1" i="1" smtClean="0">
                              <a:latin typeface="Cambria Math" panose="02040503050406030204" pitchFamily="18" charset="0"/>
                            </a:rPr>
                            <m:t>𝒘</m:t>
                          </m:r>
                          <m:r>
                            <a:rPr lang="en-IN" sz="2400" i="1">
                              <a:latin typeface="Cambria Math" panose="02040503050406030204" pitchFamily="18" charset="0"/>
                            </a:rPr>
                            <m:t>=0</m:t>
                          </m:r>
                        </m:e>
                      </m:nary>
                    </m:oMath>
                  </m:oMathPara>
                </a14:m>
                <a:endParaRPr lang="en-IN" sz="2400" dirty="0"/>
              </a:p>
            </p:txBody>
          </p:sp>
        </mc:Choice>
        <mc:Fallback xmlns="">
          <p:sp>
            <p:nvSpPr>
              <p:cNvPr id="20" name="TextBox 19">
                <a:extLst>
                  <a:ext uri="{FF2B5EF4-FFF2-40B4-BE49-F238E27FC236}">
                    <a16:creationId xmlns:a16="http://schemas.microsoft.com/office/drawing/2014/main" id="{DCCFF396-99BE-4F9E-A8F3-1667158E895B}"/>
                  </a:ext>
                </a:extLst>
              </p:cNvPr>
              <p:cNvSpPr txBox="1">
                <a:spLocks noRot="1" noChangeAspect="1" noMove="1" noResize="1" noEditPoints="1" noAdjustHandles="1" noChangeArrowheads="1" noChangeShapeType="1" noTextEdit="1"/>
              </p:cNvSpPr>
              <p:nvPr/>
            </p:nvSpPr>
            <p:spPr>
              <a:xfrm>
                <a:off x="6096000" y="4566062"/>
                <a:ext cx="3078663" cy="103848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A6D80DB-8FC4-49B7-8D41-924E0E5FFBC4}"/>
                  </a:ext>
                </a:extLst>
              </p:cNvPr>
              <p:cNvSpPr txBox="1"/>
              <p:nvPr/>
            </p:nvSpPr>
            <p:spPr>
              <a:xfrm>
                <a:off x="1234535" y="5753965"/>
                <a:ext cx="5892767" cy="597215"/>
              </a:xfrm>
              <a:prstGeom prst="rect">
                <a:avLst/>
              </a:prstGeom>
              <a:noFill/>
            </p:spPr>
            <p:txBody>
              <a:bodyPr wrap="none" lIns="0" tIns="0" rIns="0" bIns="0" rtlCol="0">
                <a:spAutoFit/>
              </a:bodyPr>
              <a:lstStyle/>
              <a:p>
                <a14:m>
                  <m:oMath xmlns:m="http://schemas.openxmlformats.org/officeDocument/2006/math">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𝒘</m:t>
                        </m:r>
                      </m:e>
                      <m:sub>
                        <m:r>
                          <a:rPr lang="en-IN" sz="3200" b="0" i="1" smtClean="0">
                            <a:latin typeface="Cambria Math" panose="02040503050406030204" pitchFamily="18" charset="0"/>
                          </a:rPr>
                          <m:t>𝐿𝑆</m:t>
                        </m:r>
                      </m:sub>
                    </m:sSub>
                  </m:oMath>
                </a14:m>
                <a:r>
                  <a:rPr lang="en-IN" sz="3200" dirty="0"/>
                  <a:t>= </a:t>
                </a:r>
                <a14:m>
                  <m:oMath xmlns:m="http://schemas.openxmlformats.org/officeDocument/2006/math">
                    <m:sSup>
                      <m:sSupPr>
                        <m:ctrlPr>
                          <a:rPr lang="en-IN" sz="3200" i="1" smtClean="0">
                            <a:latin typeface="Cambria Math" panose="02040503050406030204" pitchFamily="18" charset="0"/>
                          </a:rPr>
                        </m:ctrlPr>
                      </m:sSupPr>
                      <m:e>
                        <m:r>
                          <a:rPr lang="en-IN" sz="3200" dirty="0">
                            <a:latin typeface="Cambria Math" panose="02040503050406030204" pitchFamily="18" charset="0"/>
                          </a:rPr>
                          <m:t>(</m:t>
                        </m:r>
                        <m:nary>
                          <m:naryPr>
                            <m:chr m:val="∑"/>
                            <m:ctrlPr>
                              <a:rPr lang="en-IN" sz="3200" i="1" dirty="0">
                                <a:latin typeface="Cambria Math" panose="02040503050406030204" pitchFamily="18" charset="0"/>
                              </a:rPr>
                            </m:ctrlPr>
                          </m:naryPr>
                          <m:sub>
                            <m:r>
                              <m:rPr>
                                <m:brk m:alnAt="23"/>
                              </m:rPr>
                              <a:rPr lang="en-IN" sz="3200" i="1" dirty="0">
                                <a:latin typeface="Cambria Math" panose="02040503050406030204" pitchFamily="18" charset="0"/>
                              </a:rPr>
                              <m:t>𝑛</m:t>
                            </m:r>
                            <m:r>
                              <a:rPr lang="en-IN" sz="3200" i="1" dirty="0">
                                <a:latin typeface="Cambria Math" panose="02040503050406030204" pitchFamily="18" charset="0"/>
                              </a:rPr>
                              <m:t>=1</m:t>
                            </m:r>
                          </m:sub>
                          <m:sup>
                            <m:r>
                              <a:rPr lang="en-IN" sz="3200" i="1" dirty="0">
                                <a:latin typeface="Cambria Math" panose="02040503050406030204" pitchFamily="18" charset="0"/>
                              </a:rPr>
                              <m:t>𝑁</m:t>
                            </m:r>
                          </m:sup>
                          <m:e>
                            <m:sSub>
                              <m:sSubPr>
                                <m:ctrlPr>
                                  <a:rPr lang="en-IN" sz="3200" i="1" dirty="0">
                                    <a:latin typeface="Cambria Math" panose="02040503050406030204" pitchFamily="18" charset="0"/>
                                  </a:rPr>
                                </m:ctrlPr>
                              </m:sSubPr>
                              <m:e>
                                <m:r>
                                  <a:rPr lang="en-IN" sz="3200" b="1" i="1" dirty="0">
                                    <a:latin typeface="Cambria Math" panose="02040503050406030204" pitchFamily="18" charset="0"/>
                                  </a:rPr>
                                  <m:t>𝒙</m:t>
                                </m:r>
                              </m:e>
                              <m:sub>
                                <m:r>
                                  <a:rPr lang="en-IN" sz="3200" i="1" dirty="0">
                                    <a:latin typeface="Cambria Math" panose="02040503050406030204" pitchFamily="18" charset="0"/>
                                  </a:rPr>
                                  <m:t>𝑛</m:t>
                                </m:r>
                              </m:sub>
                            </m:sSub>
                            <m:r>
                              <a:rPr lang="en-IN" sz="3200" i="1" dirty="0">
                                <a:latin typeface="Cambria Math" panose="02040503050406030204" pitchFamily="18" charset="0"/>
                              </a:rPr>
                              <m:t> </m:t>
                            </m:r>
                            <m:sSubSup>
                              <m:sSubSupPr>
                                <m:ctrlPr>
                                  <a:rPr lang="en-IN" sz="3200" i="1" dirty="0">
                                    <a:latin typeface="Cambria Math" panose="02040503050406030204" pitchFamily="18" charset="0"/>
                                  </a:rPr>
                                </m:ctrlPr>
                              </m:sSubSupPr>
                              <m:e>
                                <m:r>
                                  <a:rPr lang="en-IN" sz="3200" b="1" i="1" dirty="0">
                                    <a:latin typeface="Cambria Math" panose="02040503050406030204" pitchFamily="18" charset="0"/>
                                  </a:rPr>
                                  <m:t>𝒙</m:t>
                                </m:r>
                              </m:e>
                              <m:sub>
                                <m:r>
                                  <a:rPr lang="en-IN" sz="3200" i="1" dirty="0">
                                    <a:latin typeface="Cambria Math" panose="02040503050406030204" pitchFamily="18" charset="0"/>
                                  </a:rPr>
                                  <m:t>𝑛</m:t>
                                </m:r>
                              </m:sub>
                              <m:sup>
                                <m:r>
                                  <a:rPr lang="en-IN" sz="3200" i="1" dirty="0">
                                    <a:latin typeface="Cambria Math" panose="02040503050406030204" pitchFamily="18" charset="0"/>
                                  </a:rPr>
                                  <m:t>⊤</m:t>
                                </m:r>
                              </m:sup>
                            </m:sSubSup>
                            <m:r>
                              <a:rPr lang="en-IN" sz="3200" i="1" dirty="0">
                                <a:latin typeface="Cambria Math" panose="02040503050406030204" pitchFamily="18" charset="0"/>
                              </a:rPr>
                              <m:t>)</m:t>
                            </m:r>
                            <m:r>
                              <a:rPr lang="en-IN" sz="3200" i="1" baseline="30000" dirty="0">
                                <a:latin typeface="Cambria Math" panose="02040503050406030204" pitchFamily="18" charset="0"/>
                              </a:rPr>
                              <m:t> </m:t>
                            </m:r>
                          </m:e>
                        </m:nary>
                      </m:e>
                      <m:sup>
                        <m:r>
                          <a:rPr lang="en-IN" sz="3200" b="0" i="1" smtClean="0">
                            <a:latin typeface="Cambria Math" panose="02040503050406030204" pitchFamily="18" charset="0"/>
                          </a:rPr>
                          <m:t>−1</m:t>
                        </m:r>
                      </m:sup>
                    </m:sSup>
                    <m:r>
                      <a:rPr lang="en-IN" sz="3200" b="0" i="1" smtClean="0">
                        <a:latin typeface="Cambria Math" panose="02040503050406030204" pitchFamily="18" charset="0"/>
                      </a:rPr>
                      <m:t>(</m:t>
                    </m:r>
                    <m:nary>
                      <m:naryPr>
                        <m:chr m:val="∑"/>
                        <m:ctrlPr>
                          <a:rPr lang="en-IN" sz="3200" i="1" smtClean="0">
                            <a:latin typeface="Cambria Math" panose="02040503050406030204" pitchFamily="18" charset="0"/>
                          </a:rPr>
                        </m:ctrlPr>
                      </m:naryPr>
                      <m:sub>
                        <m:r>
                          <m:rPr>
                            <m:brk m:alnAt="23"/>
                          </m:rPr>
                          <a:rPr lang="en-IN" sz="3200" b="0" i="1" smtClean="0">
                            <a:latin typeface="Cambria Math" panose="02040503050406030204" pitchFamily="18" charset="0"/>
                          </a:rPr>
                          <m:t>𝑛</m:t>
                        </m:r>
                        <m:r>
                          <a:rPr lang="en-IN" sz="3200" b="0" i="1" smtClean="0">
                            <a:latin typeface="Cambria Math" panose="02040503050406030204" pitchFamily="18" charset="0"/>
                          </a:rPr>
                          <m:t>=1</m:t>
                        </m:r>
                      </m:sub>
                      <m:sup>
                        <m:r>
                          <a:rPr lang="en-IN" sz="3200" b="0" i="1" smtClean="0">
                            <a:latin typeface="Cambria Math" panose="02040503050406030204" pitchFamily="18" charset="0"/>
                          </a:rPr>
                          <m:t>𝑁</m:t>
                        </m:r>
                      </m:sup>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𝑛</m:t>
                            </m:r>
                          </m:sub>
                        </m:sSub>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𝑛</m:t>
                            </m:r>
                          </m:sub>
                        </m:sSub>
                      </m:e>
                    </m:nary>
                    <m:r>
                      <a:rPr lang="en-IN" sz="3200" b="0" i="1" smtClean="0">
                        <a:latin typeface="Cambria Math" panose="02040503050406030204" pitchFamily="18" charset="0"/>
                      </a:rPr>
                      <m:t>)</m:t>
                    </m:r>
                  </m:oMath>
                </a14:m>
                <a:endParaRPr lang="en-IN" sz="3200" dirty="0"/>
              </a:p>
            </p:txBody>
          </p:sp>
        </mc:Choice>
        <mc:Fallback xmlns="">
          <p:sp>
            <p:nvSpPr>
              <p:cNvPr id="24" name="TextBox 23">
                <a:extLst>
                  <a:ext uri="{FF2B5EF4-FFF2-40B4-BE49-F238E27FC236}">
                    <a16:creationId xmlns:a16="http://schemas.microsoft.com/office/drawing/2014/main" id="{1A6D80DB-8FC4-49B7-8D41-924E0E5FFBC4}"/>
                  </a:ext>
                </a:extLst>
              </p:cNvPr>
              <p:cNvSpPr txBox="1">
                <a:spLocks noRot="1" noChangeAspect="1" noMove="1" noResize="1" noEditPoints="1" noAdjustHandles="1" noChangeArrowheads="1" noChangeShapeType="1" noTextEdit="1"/>
              </p:cNvSpPr>
              <p:nvPr/>
            </p:nvSpPr>
            <p:spPr>
              <a:xfrm>
                <a:off x="1234535" y="5753965"/>
                <a:ext cx="5892767" cy="597215"/>
              </a:xfrm>
              <a:prstGeom prst="rect">
                <a:avLst/>
              </a:prstGeom>
              <a:blipFill>
                <a:blip r:embed="rId7"/>
                <a:stretch>
                  <a:fillRect t="-3061" b="-40816"/>
                </a:stretch>
              </a:blipFill>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B9A66FEF-677B-4A9F-BAF6-2F39827DB4FA}"/>
              </a:ext>
            </a:extLst>
          </p:cNvPr>
          <p:cNvSpPr/>
          <p:nvPr/>
        </p:nvSpPr>
        <p:spPr>
          <a:xfrm>
            <a:off x="9492813" y="2295103"/>
            <a:ext cx="2078080" cy="333667"/>
          </a:xfrm>
          <a:prstGeom prst="wedgeRectCallout">
            <a:avLst>
              <a:gd name="adj1" fmla="val -62067"/>
              <a:gd name="adj2" fmla="val 484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Chain rule of calculus</a:t>
            </a:r>
          </a:p>
        </p:txBody>
      </p:sp>
      <mc:AlternateContent xmlns:mc="http://schemas.openxmlformats.org/markup-compatibility/2006" xmlns:a14="http://schemas.microsoft.com/office/drawing/2010/main">
        <mc:Choice Requires="a14">
          <p:sp>
            <p:nvSpPr>
              <p:cNvPr id="12" name="Speech Bubble: Rectangle 11">
                <a:extLst>
                  <a:ext uri="{FF2B5EF4-FFF2-40B4-BE49-F238E27FC236}">
                    <a16:creationId xmlns:a16="http://schemas.microsoft.com/office/drawing/2014/main" id="{24FC87B4-901B-412F-9A3D-2100D69990AA}"/>
                  </a:ext>
                </a:extLst>
              </p:cNvPr>
              <p:cNvSpPr/>
              <p:nvPr/>
            </p:nvSpPr>
            <p:spPr>
              <a:xfrm>
                <a:off x="2927350" y="3116878"/>
                <a:ext cx="4622742" cy="333667"/>
              </a:xfrm>
              <a:prstGeom prst="wedgeRectCallout">
                <a:avLst>
                  <a:gd name="adj1" fmla="val -36175"/>
                  <a:gd name="adj2" fmla="val 8361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Partial derivative of dot product w.r.t each element of </a:t>
                </a:r>
                <a14:m>
                  <m:oMath xmlns:m="http://schemas.openxmlformats.org/officeDocument/2006/math">
                    <m:r>
                      <a:rPr lang="en-IN" sz="1600" b="1" i="1" smtClean="0">
                        <a:solidFill>
                          <a:schemeClr val="tx1"/>
                        </a:solidFill>
                        <a:latin typeface="Cambria Math" panose="02040503050406030204" pitchFamily="18" charset="0"/>
                      </a:rPr>
                      <m:t>𝒘</m:t>
                    </m:r>
                  </m:oMath>
                </a14:m>
                <a:endParaRPr lang="en-IN" sz="1600" b="1" dirty="0">
                  <a:solidFill>
                    <a:schemeClr val="tx1"/>
                  </a:solidFill>
                  <a:latin typeface="Abadi Extra Light" panose="020B0204020104020204" pitchFamily="34" charset="0"/>
                </a:endParaRPr>
              </a:p>
            </p:txBody>
          </p:sp>
        </mc:Choice>
        <mc:Fallback xmlns="">
          <p:sp>
            <p:nvSpPr>
              <p:cNvPr id="12" name="Speech Bubble: Rectangle 11">
                <a:extLst>
                  <a:ext uri="{FF2B5EF4-FFF2-40B4-BE49-F238E27FC236}">
                    <a16:creationId xmlns:a16="http://schemas.microsoft.com/office/drawing/2014/main" id="{24FC87B4-901B-412F-9A3D-2100D69990AA}"/>
                  </a:ext>
                </a:extLst>
              </p:cNvPr>
              <p:cNvSpPr>
                <a:spLocks noRot="1" noChangeAspect="1" noMove="1" noResize="1" noEditPoints="1" noAdjustHandles="1" noChangeArrowheads="1" noChangeShapeType="1" noTextEdit="1"/>
              </p:cNvSpPr>
              <p:nvPr/>
            </p:nvSpPr>
            <p:spPr>
              <a:xfrm>
                <a:off x="2927350" y="3116878"/>
                <a:ext cx="4622742" cy="333667"/>
              </a:xfrm>
              <a:prstGeom prst="wedgeRectCallout">
                <a:avLst>
                  <a:gd name="adj1" fmla="val -36175"/>
                  <a:gd name="adj2" fmla="val 83616"/>
                </a:avLst>
              </a:prstGeom>
              <a:blipFill>
                <a:blip r:embed="rId8"/>
                <a:stretch>
                  <a:fillRect l="-525" t="-2597"/>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11C0E786-CBD4-4D1C-97DB-4B42FB58E7C8}"/>
                  </a:ext>
                </a:extLst>
              </p:cNvPr>
              <p:cNvSpPr/>
              <p:nvPr/>
            </p:nvSpPr>
            <p:spPr>
              <a:xfrm>
                <a:off x="7635331" y="3184790"/>
                <a:ext cx="4291424" cy="333667"/>
              </a:xfrm>
              <a:prstGeom prst="wedgeRectCallout">
                <a:avLst>
                  <a:gd name="adj1" fmla="val -52955"/>
                  <a:gd name="adj2" fmla="val 6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Result of this derivative is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1" i="1" smtClean="0">
                            <a:solidFill>
                              <a:schemeClr val="tx1"/>
                            </a:solidFill>
                            <a:latin typeface="Cambria Math" panose="02040503050406030204" pitchFamily="18" charset="0"/>
                          </a:rPr>
                          <m:t>𝒙</m:t>
                        </m:r>
                      </m:e>
                      <m:sub>
                        <m:r>
                          <a:rPr lang="en-IN" sz="1600" b="0" i="1" smtClean="0">
                            <a:solidFill>
                              <a:schemeClr val="tx1"/>
                            </a:solidFill>
                            <a:latin typeface="Cambria Math" panose="02040503050406030204" pitchFamily="18" charset="0"/>
                          </a:rPr>
                          <m:t>𝑛</m:t>
                        </m:r>
                      </m:sub>
                    </m:sSub>
                  </m:oMath>
                </a14:m>
                <a:r>
                  <a:rPr lang="en-IN" sz="1600" dirty="0">
                    <a:solidFill>
                      <a:schemeClr val="tx1"/>
                    </a:solidFill>
                    <a:latin typeface="Abadi Extra Light" panose="020B0204020104020204" pitchFamily="34" charset="0"/>
                  </a:rPr>
                  <a:t> - same size as </a:t>
                </a:r>
                <a14:m>
                  <m:oMath xmlns:m="http://schemas.openxmlformats.org/officeDocument/2006/math">
                    <m:r>
                      <a:rPr lang="en-IN" sz="1600" b="1" i="1" smtClean="0">
                        <a:solidFill>
                          <a:schemeClr val="tx1"/>
                        </a:solidFill>
                        <a:latin typeface="Cambria Math" panose="02040503050406030204" pitchFamily="18" charset="0"/>
                      </a:rPr>
                      <m:t>𝒘</m:t>
                    </m:r>
                  </m:oMath>
                </a14:m>
                <a:endParaRPr lang="en-IN" sz="1600" b="1" dirty="0">
                  <a:solidFill>
                    <a:schemeClr val="tx1"/>
                  </a:solidFill>
                  <a:latin typeface="Abadi Extra Light" panose="020B0204020104020204" pitchFamily="34" charset="0"/>
                </a:endParaRPr>
              </a:p>
            </p:txBody>
          </p:sp>
        </mc:Choice>
        <mc:Fallback xmlns="">
          <p:sp>
            <p:nvSpPr>
              <p:cNvPr id="14" name="Speech Bubble: Rectangle 13">
                <a:extLst>
                  <a:ext uri="{FF2B5EF4-FFF2-40B4-BE49-F238E27FC236}">
                    <a16:creationId xmlns:a16="http://schemas.microsoft.com/office/drawing/2014/main" id="{11C0E786-CBD4-4D1C-97DB-4B42FB58E7C8}"/>
                  </a:ext>
                </a:extLst>
              </p:cNvPr>
              <p:cNvSpPr>
                <a:spLocks noRot="1" noChangeAspect="1" noMove="1" noResize="1" noEditPoints="1" noAdjustHandles="1" noChangeArrowheads="1" noChangeShapeType="1" noTextEdit="1"/>
              </p:cNvSpPr>
              <p:nvPr/>
            </p:nvSpPr>
            <p:spPr>
              <a:xfrm>
                <a:off x="7635331" y="3184790"/>
                <a:ext cx="4291424" cy="333667"/>
              </a:xfrm>
              <a:prstGeom prst="wedgeRectCallout">
                <a:avLst>
                  <a:gd name="adj1" fmla="val -52955"/>
                  <a:gd name="adj2" fmla="val 648"/>
                </a:avLst>
              </a:prstGeom>
              <a:blipFill>
                <a:blip r:embed="rId9"/>
                <a:stretch>
                  <a:fillRect t="-3448" b="-18966"/>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17E14E6-8248-40EC-9ADC-16A9EFE518AE}"/>
                  </a:ext>
                </a:extLst>
              </p:cNvPr>
              <p:cNvSpPr txBox="1"/>
              <p:nvPr/>
            </p:nvSpPr>
            <p:spPr>
              <a:xfrm>
                <a:off x="7124794" y="5858737"/>
                <a:ext cx="292894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3200" i="1" smtClean="0">
                              <a:latin typeface="Cambria Math" panose="02040503050406030204" pitchFamily="18" charset="0"/>
                            </a:rPr>
                          </m:ctrlPr>
                        </m:sSupPr>
                        <m:e>
                          <m:r>
                            <a:rPr lang="en-IN" sz="3200" b="0" i="0" smtClean="0">
                              <a:latin typeface="Cambria Math" panose="02040503050406030204" pitchFamily="18" charset="0"/>
                            </a:rPr>
                            <m:t>=</m:t>
                          </m:r>
                          <m:r>
                            <a:rPr lang="en-IN" sz="3200" dirty="0">
                              <a:latin typeface="Cambria Math" panose="02040503050406030204" pitchFamily="18" charset="0"/>
                            </a:rPr>
                            <m:t>(</m:t>
                          </m:r>
                          <m:sSup>
                            <m:sSupPr>
                              <m:ctrlPr>
                                <a:rPr lang="en-IN" sz="3200" i="1">
                                  <a:latin typeface="Cambria Math" panose="02040503050406030204" pitchFamily="18" charset="0"/>
                                </a:rPr>
                              </m:ctrlPr>
                            </m:sSupPr>
                            <m:e>
                              <m:r>
                                <a:rPr lang="en-IN" sz="3200" b="1" i="1">
                                  <a:latin typeface="Cambria Math" panose="02040503050406030204" pitchFamily="18" charset="0"/>
                                </a:rPr>
                                <m:t>𝑿</m:t>
                              </m:r>
                            </m:e>
                            <m:sup>
                              <m:r>
                                <a:rPr lang="en-IN" sz="3200" i="1">
                                  <a:latin typeface="Cambria Math" panose="02040503050406030204" pitchFamily="18" charset="0"/>
                                </a:rPr>
                                <m:t>⊤</m:t>
                              </m:r>
                            </m:sup>
                          </m:sSup>
                          <m:r>
                            <a:rPr lang="en-IN" sz="3200" b="1" i="1" smtClean="0">
                              <a:latin typeface="Cambria Math" panose="02040503050406030204" pitchFamily="18" charset="0"/>
                            </a:rPr>
                            <m:t>𝑿</m:t>
                          </m:r>
                          <m:r>
                            <a:rPr lang="en-IN" sz="3200" b="0" i="1" dirty="0" smtClean="0">
                              <a:latin typeface="Cambria Math" panose="02040503050406030204" pitchFamily="18" charset="0"/>
                            </a:rPr>
                            <m:t>)</m:t>
                          </m:r>
                        </m:e>
                        <m:sup>
                          <m:r>
                            <a:rPr lang="en-IN" sz="3200" i="1">
                              <a:latin typeface="Cambria Math" panose="02040503050406030204" pitchFamily="18" charset="0"/>
                            </a:rPr>
                            <m:t>−1</m:t>
                          </m:r>
                        </m:sup>
                      </m:sSup>
                      <m:sSup>
                        <m:sSupPr>
                          <m:ctrlPr>
                            <a:rPr lang="en-IN" sz="3200" i="1">
                              <a:latin typeface="Cambria Math" panose="02040503050406030204" pitchFamily="18" charset="0"/>
                            </a:rPr>
                          </m:ctrlPr>
                        </m:sSupPr>
                        <m:e>
                          <m:r>
                            <a:rPr lang="en-IN" sz="3200" b="1" i="1">
                              <a:latin typeface="Cambria Math" panose="02040503050406030204" pitchFamily="18" charset="0"/>
                            </a:rPr>
                            <m:t>𝑿</m:t>
                          </m:r>
                        </m:e>
                        <m:sup>
                          <m:r>
                            <a:rPr lang="en-IN" sz="3200" i="1">
                              <a:latin typeface="Cambria Math" panose="02040503050406030204" pitchFamily="18" charset="0"/>
                            </a:rPr>
                            <m:t>⊤</m:t>
                          </m:r>
                        </m:sup>
                      </m:sSup>
                      <m:r>
                        <a:rPr lang="en-IN" sz="3200" b="1" i="1" smtClean="0">
                          <a:latin typeface="Cambria Math" panose="02040503050406030204" pitchFamily="18" charset="0"/>
                        </a:rPr>
                        <m:t>𝒚</m:t>
                      </m:r>
                    </m:oMath>
                  </m:oMathPara>
                </a14:m>
                <a:endParaRPr lang="en-IN" sz="3200" b="1" dirty="0"/>
              </a:p>
            </p:txBody>
          </p:sp>
        </mc:Choice>
        <mc:Fallback xmlns="">
          <p:sp>
            <p:nvSpPr>
              <p:cNvPr id="15" name="TextBox 14">
                <a:extLst>
                  <a:ext uri="{FF2B5EF4-FFF2-40B4-BE49-F238E27FC236}">
                    <a16:creationId xmlns:a16="http://schemas.microsoft.com/office/drawing/2014/main" id="{817E14E6-8248-40EC-9ADC-16A9EFE518AE}"/>
                  </a:ext>
                </a:extLst>
              </p:cNvPr>
              <p:cNvSpPr txBox="1">
                <a:spLocks noRot="1" noChangeAspect="1" noMove="1" noResize="1" noEditPoints="1" noAdjustHandles="1" noChangeArrowheads="1" noChangeShapeType="1" noTextEdit="1"/>
              </p:cNvSpPr>
              <p:nvPr/>
            </p:nvSpPr>
            <p:spPr>
              <a:xfrm>
                <a:off x="7124794" y="5858737"/>
                <a:ext cx="2928943" cy="492443"/>
              </a:xfrm>
              <a:prstGeom prst="rect">
                <a:avLst/>
              </a:prstGeom>
              <a:blipFill>
                <a:blip r:embed="rId10"/>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46059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2" end="2"/>
                                            </p:txEl>
                                          </p:spTgt>
                                        </p:tgtEl>
                                        <p:attrNameLst>
                                          <p:attrName>style.visibility</p:attrName>
                                        </p:attrNameLst>
                                      </p:cBhvr>
                                      <p:to>
                                        <p:strVal val="visible"/>
                                      </p:to>
                                    </p:set>
                                    <p:animEffect transition="in" filter="wipe(down)">
                                      <p:cBhvr>
                                        <p:cTn id="12" dur="500"/>
                                        <p:tgtEl>
                                          <p:spTgt spid="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7">
                                            <p:txEl>
                                              <p:pRg st="5" end="5"/>
                                            </p:txEl>
                                          </p:spTgt>
                                        </p:tgtEl>
                                        <p:attrNameLst>
                                          <p:attrName>style.visibility</p:attrName>
                                        </p:attrNameLst>
                                      </p:cBhvr>
                                      <p:to>
                                        <p:strVal val="visible"/>
                                      </p:to>
                                    </p:set>
                                    <p:animEffect transition="in" filter="wipe(down)">
                                      <p:cBhvr>
                                        <p:cTn id="27" dur="500"/>
                                        <p:tgtEl>
                                          <p:spTgt spid="4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7">
                                            <p:txEl>
                                              <p:pRg st="6" end="6"/>
                                            </p:txEl>
                                          </p:spTgt>
                                        </p:tgtEl>
                                        <p:attrNameLst>
                                          <p:attrName>style.visibility</p:attrName>
                                        </p:attrNameLst>
                                      </p:cBhvr>
                                      <p:to>
                                        <p:strVal val="visible"/>
                                      </p:to>
                                    </p:set>
                                    <p:animEffect transition="in" filter="wipe(down)">
                                      <p:cBhvr>
                                        <p:cTn id="42" dur="500"/>
                                        <p:tgtEl>
                                          <p:spTgt spid="4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down)">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P spid="20" grpId="0"/>
      <p:bldP spid="24" grpId="0"/>
      <p:bldP spid="11" grpId="0" animBg="1"/>
      <p:bldP spid="12" grpId="0" animBg="1"/>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Problem(s) with the Solution!</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We minimized the objective </a:t>
                </a:r>
                <a14:m>
                  <m:oMath xmlns:m="http://schemas.openxmlformats.org/officeDocument/2006/math">
                    <m:r>
                      <a:rPr lang="en-IN" i="1" dirty="0">
                        <a:latin typeface="Cambria Math" panose="02040503050406030204" pitchFamily="18" charset="0"/>
                      </a:rPr>
                      <m:t>𝐿</m:t>
                    </m:r>
                    <m:d>
                      <m:dPr>
                        <m:ctrlPr>
                          <a:rPr lang="en-IN" i="1" dirty="0">
                            <a:latin typeface="Cambria Math" panose="02040503050406030204" pitchFamily="18" charset="0"/>
                          </a:rPr>
                        </m:ctrlPr>
                      </m:dPr>
                      <m:e>
                        <m:r>
                          <a:rPr lang="en-IN" b="1" i="1" dirty="0">
                            <a:latin typeface="Cambria Math" panose="02040503050406030204" pitchFamily="18" charset="0"/>
                          </a:rPr>
                          <m:t>𝒘</m:t>
                        </m:r>
                      </m:e>
                    </m:d>
                    <m:r>
                      <a:rPr lang="en-IN" i="1" dirty="0">
                        <a:latin typeface="Cambria Math" panose="02040503050406030204" pitchFamily="18" charset="0"/>
                      </a:rPr>
                      <m:t>=</m:t>
                    </m:r>
                  </m:oMath>
                </a14:m>
                <a:r>
                  <a:rPr lang="en-IN" dirty="0"/>
                  <a:t> </a:t>
                </a:r>
                <a14:m>
                  <m:oMath xmlns:m="http://schemas.openxmlformats.org/officeDocument/2006/math">
                    <m:nary>
                      <m:naryPr>
                        <m:chr m:val="∑"/>
                        <m:ctrlPr>
                          <a:rPr lang="en-IN" i="1" dirty="0">
                            <a:latin typeface="Cambria Math" panose="02040503050406030204" pitchFamily="18" charset="0"/>
                          </a:rPr>
                        </m:ctrlPr>
                      </m:naryPr>
                      <m:sub>
                        <m:r>
                          <m:rPr>
                            <m:brk m:alnAt="23"/>
                          </m:rPr>
                          <a:rPr lang="en-IN" i="1" dirty="0">
                            <a:latin typeface="Cambria Math" panose="02040503050406030204" pitchFamily="18" charset="0"/>
                          </a:rPr>
                          <m:t>𝑛</m:t>
                        </m:r>
                        <m:r>
                          <a:rPr lang="en-IN" i="1" dirty="0">
                            <a:latin typeface="Cambria Math" panose="02040503050406030204" pitchFamily="18" charset="0"/>
                          </a:rPr>
                          <m:t>=1</m:t>
                        </m:r>
                      </m:sub>
                      <m:sup>
                        <m:r>
                          <a:rPr lang="en-IN" i="1" dirty="0">
                            <a:latin typeface="Cambria Math" panose="02040503050406030204" pitchFamily="18" charset="0"/>
                          </a:rPr>
                          <m:t>𝑁</m:t>
                        </m:r>
                      </m:sup>
                      <m:e>
                        <m:sSup>
                          <m:sSupPr>
                            <m:ctrlPr>
                              <a:rPr lang="en-IN" i="1">
                                <a:latin typeface="Cambria Math" panose="02040503050406030204" pitchFamily="18" charset="0"/>
                              </a:rPr>
                            </m:ctrlPr>
                          </m:sSup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r>
                              <a:rPr lang="en-IN" i="1">
                                <a:latin typeface="Cambria Math" panose="02040503050406030204" pitchFamily="18" charset="0"/>
                              </a:rPr>
                              <m:t>−</m:t>
                            </m:r>
                            <m:sSup>
                              <m:sSupPr>
                                <m:ctrlPr>
                                  <a:rPr lang="en-IN" i="1">
                                    <a:latin typeface="Cambria Math" panose="02040503050406030204" pitchFamily="18" charset="0"/>
                                  </a:rPr>
                                </m:ctrlPr>
                              </m:sSupPr>
                              <m:e>
                                <m:r>
                                  <a:rPr lang="en-IN" b="1" i="1">
                                    <a:latin typeface="Cambria Math" panose="02040503050406030204" pitchFamily="18" charset="0"/>
                                  </a:rPr>
                                  <m:t>𝒘</m:t>
                                </m:r>
                              </m:e>
                              <m:sup>
                                <m:r>
                                  <a:rPr lang="en-IN" i="1">
                                    <a:latin typeface="Cambria Math" panose="02040503050406030204" pitchFamily="18" charset="0"/>
                                  </a:rPr>
                                  <m:t>⊤</m:t>
                                </m:r>
                              </m:sup>
                            </m:sSup>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𝑛</m:t>
                                </m:r>
                              </m:sub>
                            </m:sSub>
                            <m:r>
                              <a:rPr lang="en-IN" i="1">
                                <a:latin typeface="Cambria Math" panose="02040503050406030204" pitchFamily="18" charset="0"/>
                              </a:rPr>
                              <m:t>)</m:t>
                            </m:r>
                          </m:e>
                          <m:sup>
                            <m:r>
                              <a:rPr lang="en-IN" i="1">
                                <a:latin typeface="Cambria Math" panose="02040503050406030204" pitchFamily="18" charset="0"/>
                              </a:rPr>
                              <m:t>2</m:t>
                            </m:r>
                          </m:sup>
                        </m:sSup>
                      </m:e>
                    </m:nary>
                  </m:oMath>
                </a14:m>
                <a:r>
                  <a:rPr lang="en-IN" dirty="0">
                    <a:latin typeface="Abadi Extra Light" panose="020B0204020104020204" pitchFamily="34" charset="0"/>
                  </a:rPr>
                  <a:t> </a:t>
                </a:r>
                <a:r>
                  <a:rPr lang="en-IN" dirty="0" err="1">
                    <a:latin typeface="Abadi Extra Light" panose="020B0204020104020204" pitchFamily="34" charset="0"/>
                  </a:rPr>
                  <a:t>w.r.t.</a:t>
                </a:r>
                <a:r>
                  <a:rPr lang="en-IN" dirty="0">
                    <a:latin typeface="Abadi Extra Light" panose="020B0204020104020204" pitchFamily="34" charset="0"/>
                  </a:rPr>
                  <a:t> </a:t>
                </a:r>
                <a14:m>
                  <m:oMath xmlns:m="http://schemas.openxmlformats.org/officeDocument/2006/math">
                    <m:r>
                      <a:rPr lang="en-IN" b="1" i="1" smtClean="0">
                        <a:latin typeface="Cambria Math" panose="02040503050406030204" pitchFamily="18" charset="0"/>
                      </a:rPr>
                      <m:t>𝒘</m:t>
                    </m:r>
                  </m:oMath>
                </a14:m>
                <a:r>
                  <a:rPr lang="en-IN" dirty="0">
                    <a:latin typeface="Abadi Extra Light" panose="020B0204020104020204" pitchFamily="34" charset="0"/>
                  </a:rPr>
                  <a:t> and got</a:t>
                </a:r>
              </a:p>
              <a:p>
                <a:pPr>
                  <a:buFont typeface="Wingdings" panose="05000000000000000000" pitchFamily="2" charset="2"/>
                  <a:buChar char="§"/>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Problem: The matrix </a:t>
                </a:r>
                <a14:m>
                  <m:oMath xmlns:m="http://schemas.openxmlformats.org/officeDocument/2006/math">
                    <m:sSup>
                      <m:sSupPr>
                        <m:ctrlPr>
                          <a:rPr lang="en-IN" i="1">
                            <a:latin typeface="Cambria Math" panose="02040503050406030204" pitchFamily="18" charset="0"/>
                          </a:rPr>
                        </m:ctrlPr>
                      </m:sSupPr>
                      <m:e>
                        <m:r>
                          <a:rPr lang="en-IN" b="1" i="1">
                            <a:latin typeface="Cambria Math" panose="02040503050406030204" pitchFamily="18" charset="0"/>
                          </a:rPr>
                          <m:t>𝑿</m:t>
                        </m:r>
                      </m:e>
                      <m:sup>
                        <m:r>
                          <a:rPr lang="en-IN" i="1">
                            <a:latin typeface="Cambria Math" panose="02040503050406030204" pitchFamily="18" charset="0"/>
                          </a:rPr>
                          <m:t>⊤</m:t>
                        </m:r>
                      </m:sup>
                    </m:sSup>
                    <m:r>
                      <a:rPr lang="en-IN" b="1" i="1">
                        <a:latin typeface="Cambria Math" panose="02040503050406030204" pitchFamily="18" charset="0"/>
                      </a:rPr>
                      <m:t>𝑿</m:t>
                    </m:r>
                  </m:oMath>
                </a14:m>
                <a:r>
                  <a:rPr lang="en-IN" dirty="0">
                    <a:latin typeface="Abadi Extra Light" panose="020B0204020104020204" pitchFamily="34" charset="0"/>
                  </a:rPr>
                  <a:t> may not be invertible</a:t>
                </a:r>
              </a:p>
              <a:p>
                <a:pPr lvl="1">
                  <a:buFont typeface="Wingdings" panose="05000000000000000000" pitchFamily="2" charset="2"/>
                  <a:buChar char="§"/>
                </a:pPr>
                <a:r>
                  <a:rPr lang="en-IN" dirty="0">
                    <a:latin typeface="Abadi Extra Light" panose="020B0204020104020204" pitchFamily="34" charset="0"/>
                  </a:rPr>
                  <a:t>This may lead to non-unique solutions for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𝒘</m:t>
                        </m:r>
                      </m:e>
                      <m:sub>
                        <m:r>
                          <a:rPr lang="en-IN" i="1">
                            <a:latin typeface="Cambria Math" panose="02040503050406030204" pitchFamily="18" charset="0"/>
                          </a:rPr>
                          <m:t>𝑜𝑝𝑡</m:t>
                        </m:r>
                      </m:sub>
                    </m:sSub>
                  </m:oMath>
                </a14:m>
                <a:endParaRPr lang="en-IN" dirty="0">
                  <a:latin typeface="Abadi Extra Light" panose="020B0204020104020204" pitchFamily="34" charset="0"/>
                </a:endParaRPr>
              </a:p>
              <a:p>
                <a:pPr marL="457200" lvl="1" indent="0">
                  <a:buNone/>
                </a:pPr>
                <a:endParaRPr lang="en-IN" sz="8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Problem: </a:t>
                </a:r>
                <a:r>
                  <a:rPr lang="en-IN" b="1" dirty="0">
                    <a:latin typeface="Abadi Extra Light" panose="020B0204020104020204" pitchFamily="34" charset="0"/>
                  </a:rPr>
                  <a:t>Overfitting</a:t>
                </a:r>
                <a:r>
                  <a:rPr lang="en-IN" dirty="0">
                    <a:latin typeface="Abadi Extra Light" panose="020B0204020104020204" pitchFamily="34" charset="0"/>
                  </a:rPr>
                  <a:t> since we only minimized loss defined on training data</a:t>
                </a:r>
              </a:p>
              <a:p>
                <a:pPr lvl="1">
                  <a:buFont typeface="Wingdings" panose="05000000000000000000" pitchFamily="2" charset="2"/>
                  <a:buChar char="§"/>
                </a:pPr>
                <a:r>
                  <a:rPr lang="en-IN" dirty="0">
                    <a:latin typeface="Abadi Extra Light" panose="020B0204020104020204" pitchFamily="34" charset="0"/>
                  </a:rPr>
                  <a:t>Weights </a:t>
                </a:r>
                <a14:m>
                  <m:oMath xmlns:m="http://schemas.openxmlformats.org/officeDocument/2006/math">
                    <m:r>
                      <a:rPr lang="en-IN" b="1" i="1" smtClean="0">
                        <a:latin typeface="Cambria Math" panose="02040503050406030204" pitchFamily="18" charset="0"/>
                      </a:rPr>
                      <m:t>𝒘</m:t>
                    </m:r>
                    <m:r>
                      <a:rPr lang="en-IN" b="1" i="0"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1</m:t>
                        </m:r>
                      </m:sub>
                    </m:sSub>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2</m:t>
                        </m:r>
                      </m:sub>
                    </m:sSub>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𝐷</m:t>
                        </m:r>
                      </m:sub>
                    </m:sSub>
                    <m:r>
                      <a:rPr lang="en-IN" b="0" i="0" smtClean="0">
                        <a:latin typeface="Cambria Math" panose="02040503050406030204" pitchFamily="18" charset="0"/>
                      </a:rPr>
                      <m:t>]</m:t>
                    </m:r>
                  </m:oMath>
                </a14:m>
                <a:r>
                  <a:rPr lang="en-IN" b="1" dirty="0">
                    <a:latin typeface="Abadi Extra Light" panose="020B0204020104020204" pitchFamily="34" charset="0"/>
                  </a:rPr>
                  <a:t> </a:t>
                </a:r>
                <a:r>
                  <a:rPr lang="en-IN" dirty="0">
                    <a:latin typeface="Abadi Extra Light" panose="020B0204020104020204" pitchFamily="34" charset="0"/>
                  </a:rPr>
                  <a:t>may become arbitrarily large to fit training data perfectly</a:t>
                </a:r>
              </a:p>
              <a:p>
                <a:pPr lvl="1">
                  <a:buFont typeface="Wingdings" panose="05000000000000000000" pitchFamily="2" charset="2"/>
                  <a:buChar char="§"/>
                </a:pPr>
                <a:r>
                  <a:rPr lang="en-IN" dirty="0">
                    <a:latin typeface="Abadi Extra Light" panose="020B0204020104020204" pitchFamily="34" charset="0"/>
                  </a:rPr>
                  <a:t>Such weights may perform poorly on the test data however</a:t>
                </a:r>
              </a:p>
              <a:p>
                <a:pPr marL="457200" lvl="1" indent="0">
                  <a:buNone/>
                </a:pPr>
                <a:endParaRPr lang="en-IN" sz="8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One Solution: Minimize a </a:t>
                </a:r>
                <a:r>
                  <a:rPr lang="en-IN" b="1" dirty="0">
                    <a:latin typeface="Abadi Extra Light" panose="020B0204020104020204" pitchFamily="34" charset="0"/>
                  </a:rPr>
                  <a:t>regularized objective </a:t>
                </a:r>
                <a14:m>
                  <m:oMath xmlns:m="http://schemas.openxmlformats.org/officeDocument/2006/math">
                    <m:r>
                      <a:rPr lang="en-IN" i="1" dirty="0" smtClean="0">
                        <a:solidFill>
                          <a:srgbClr val="FF0000"/>
                        </a:solidFill>
                        <a:latin typeface="Cambria Math" panose="02040503050406030204" pitchFamily="18" charset="0"/>
                      </a:rPr>
                      <m:t>𝐿</m:t>
                    </m:r>
                    <m:d>
                      <m:dPr>
                        <m:ctrlPr>
                          <a:rPr lang="en-IN" i="1" dirty="0">
                            <a:solidFill>
                              <a:srgbClr val="FF0000"/>
                            </a:solidFill>
                            <a:latin typeface="Cambria Math" panose="02040503050406030204" pitchFamily="18" charset="0"/>
                          </a:rPr>
                        </m:ctrlPr>
                      </m:dPr>
                      <m:e>
                        <m:r>
                          <a:rPr lang="en-IN" b="1" i="1" dirty="0">
                            <a:solidFill>
                              <a:srgbClr val="FF0000"/>
                            </a:solidFill>
                            <a:latin typeface="Cambria Math" panose="02040503050406030204" pitchFamily="18" charset="0"/>
                          </a:rPr>
                          <m:t>𝒘</m:t>
                        </m:r>
                      </m:e>
                    </m:d>
                    <m:r>
                      <a:rPr lang="en-IN" b="0" i="0" dirty="0" smtClean="0">
                        <a:latin typeface="Cambria Math" panose="02040503050406030204" pitchFamily="18" charset="0"/>
                      </a:rPr>
                      <m:t>+</m:t>
                    </m:r>
                  </m:oMath>
                </a14:m>
                <a:r>
                  <a:rPr lang="en-IN" dirty="0">
                    <a:latin typeface="Abadi Extra Light" panose="020B0204020104020204" pitchFamily="34" charset="0"/>
                  </a:rPr>
                  <a:t> </a:t>
                </a:r>
                <a14:m>
                  <m:oMath xmlns:m="http://schemas.openxmlformats.org/officeDocument/2006/math">
                    <m:r>
                      <a:rPr lang="en-IN" b="0" i="1" dirty="0" smtClean="0">
                        <a:solidFill>
                          <a:srgbClr val="0000FF"/>
                        </a:solidFill>
                        <a:latin typeface="Cambria Math" panose="02040503050406030204" pitchFamily="18" charset="0"/>
                      </a:rPr>
                      <m:t>𝜆</m:t>
                    </m:r>
                    <m:r>
                      <a:rPr lang="en-IN" b="0" i="1" dirty="0" smtClean="0">
                        <a:solidFill>
                          <a:srgbClr val="00B050"/>
                        </a:solidFill>
                        <a:latin typeface="Cambria Math" panose="02040503050406030204" pitchFamily="18" charset="0"/>
                      </a:rPr>
                      <m:t> </m:t>
                    </m:r>
                    <m:r>
                      <a:rPr lang="en-IN" b="0" i="1" dirty="0" smtClean="0">
                        <a:solidFill>
                          <a:srgbClr val="00B050"/>
                        </a:solidFill>
                        <a:latin typeface="Cambria Math" panose="02040503050406030204" pitchFamily="18" charset="0"/>
                      </a:rPr>
                      <m:t>𝑅</m:t>
                    </m:r>
                    <m:d>
                      <m:dPr>
                        <m:ctrlPr>
                          <a:rPr lang="en-IN" i="1" dirty="0">
                            <a:solidFill>
                              <a:srgbClr val="00B050"/>
                            </a:solidFill>
                            <a:latin typeface="Cambria Math" panose="02040503050406030204" pitchFamily="18" charset="0"/>
                          </a:rPr>
                        </m:ctrlPr>
                      </m:dPr>
                      <m:e>
                        <m:r>
                          <a:rPr lang="en-IN" b="1" i="1" dirty="0">
                            <a:solidFill>
                              <a:srgbClr val="00B050"/>
                            </a:solidFill>
                            <a:latin typeface="Cambria Math" panose="02040503050406030204" pitchFamily="18" charset="0"/>
                          </a:rPr>
                          <m:t>𝒘</m:t>
                        </m:r>
                      </m:e>
                    </m:d>
                  </m:oMath>
                </a14:m>
                <a:endParaRPr lang="en-IN" dirty="0">
                  <a:latin typeface="Abadi Extra Light" panose="020B0204020104020204" pitchFamily="34" charset="0"/>
                </a:endParaRPr>
              </a:p>
              <a:p>
                <a:pPr lvl="1">
                  <a:buFont typeface="Wingdings" panose="05000000000000000000" pitchFamily="2" charset="2"/>
                  <a:buChar char="§"/>
                </a:pPr>
                <a:r>
                  <a:rPr lang="en-IN" dirty="0">
                    <a:latin typeface="Abadi Extra Light" panose="020B0204020104020204" pitchFamily="34" charset="0"/>
                  </a:rPr>
                  <a:t>The reg. will prevent the elements of </a:t>
                </a:r>
                <a14:m>
                  <m:oMath xmlns:m="http://schemas.openxmlformats.org/officeDocument/2006/math">
                    <m:r>
                      <a:rPr lang="en-IN" b="1" i="1" smtClean="0">
                        <a:latin typeface="Cambria Math" panose="02040503050406030204" pitchFamily="18" charset="0"/>
                      </a:rPr>
                      <m:t>𝒘</m:t>
                    </m:r>
                  </m:oMath>
                </a14:m>
                <a:r>
                  <a:rPr lang="en-IN" b="1" dirty="0">
                    <a:latin typeface="Abadi Extra Light" panose="020B0204020104020204" pitchFamily="34" charset="0"/>
                  </a:rPr>
                  <a:t> </a:t>
                </a:r>
                <a:r>
                  <a:rPr lang="en-IN" dirty="0">
                    <a:latin typeface="Abadi Extra Light" panose="020B0204020104020204" pitchFamily="34" charset="0"/>
                  </a:rPr>
                  <a:t>from becoming too large</a:t>
                </a:r>
              </a:p>
              <a:p>
                <a:pPr lvl="1">
                  <a:buFont typeface="Wingdings" panose="05000000000000000000" pitchFamily="2" charset="2"/>
                  <a:buChar char="§"/>
                </a:pPr>
                <a:r>
                  <a:rPr lang="en-IN" dirty="0">
                    <a:latin typeface="Abadi Extra Light" panose="020B0204020104020204" pitchFamily="34" charset="0"/>
                  </a:rPr>
                  <a:t>Reason: Now we are minimizing </a:t>
                </a:r>
                <a:r>
                  <a:rPr lang="en-IN" dirty="0">
                    <a:solidFill>
                      <a:srgbClr val="FF0000"/>
                    </a:solidFill>
                    <a:latin typeface="Abadi Extra Light" panose="020B0204020104020204" pitchFamily="34" charset="0"/>
                  </a:rPr>
                  <a:t>training error </a:t>
                </a:r>
                <a:r>
                  <a:rPr lang="en-IN" dirty="0">
                    <a:latin typeface="Abadi Extra Light" panose="020B0204020104020204" pitchFamily="34" charset="0"/>
                  </a:rPr>
                  <a:t>+ </a:t>
                </a:r>
                <a:r>
                  <a:rPr lang="en-IN" dirty="0">
                    <a:solidFill>
                      <a:srgbClr val="00B050"/>
                    </a:solidFill>
                    <a:latin typeface="Abadi Extra Light" panose="020B0204020104020204" pitchFamily="34" charset="0"/>
                  </a:rPr>
                  <a:t>magnitude of vector </a:t>
                </a:r>
                <a14:m>
                  <m:oMath xmlns:m="http://schemas.openxmlformats.org/officeDocument/2006/math">
                    <m:r>
                      <a:rPr lang="en-IN" b="1" i="1" smtClean="0">
                        <a:solidFill>
                          <a:schemeClr val="tx1"/>
                        </a:solidFill>
                        <a:latin typeface="Cambria Math" panose="02040503050406030204" pitchFamily="18" charset="0"/>
                      </a:rPr>
                      <m:t>𝒘</m:t>
                    </m:r>
                  </m:oMath>
                </a14:m>
                <a:endParaRPr lang="en-IN" dirty="0">
                  <a:latin typeface="Abadi Extra Light" panose="020B0204020104020204" pitchFamily="34" charset="0"/>
                </a:endParaRPr>
              </a:p>
            </p:txBody>
          </p:sp>
        </mc:Choice>
        <mc:Fallback xmlns="">
          <p:sp>
            <p:nvSpPr>
              <p:cNvPr id="47" name="Content Placeholder 2">
                <a:extLst>
                  <a:ext uri="{FF2B5EF4-FFF2-40B4-BE49-F238E27FC236}">
                    <a16:creationId xmlns:a16="http://schemas.microsoft.com/office/drawing/2014/main" id="{60A06722-EDF2-4418-9797-499014F68A53}"/>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754"/>
                </a:stretch>
              </a:blipFill>
            </p:spPr>
            <p:txBody>
              <a:bodyPr/>
              <a:lstStyle/>
              <a:p>
                <a:r>
                  <a:rPr lang="en-IN">
                    <a:noFill/>
                  </a:rPr>
                  <a:t> </a:t>
                </a:r>
              </a:p>
            </p:txBody>
          </p:sp>
        </mc:Fallback>
      </mc:AlternateContent>
      <p:sp>
        <p:nvSpPr>
          <p:cNvPr id="4" name="Rectangle 3">
            <a:extLst>
              <a:ext uri="{FF2B5EF4-FFF2-40B4-BE49-F238E27FC236}">
                <a16:creationId xmlns:a16="http://schemas.microsoft.com/office/drawing/2014/main" id="{E0B7C1B5-3176-4080-B64A-BFD8FD179C12}"/>
              </a:ext>
            </a:extLst>
          </p:cNvPr>
          <p:cNvSpPr/>
          <p:nvPr/>
        </p:nvSpPr>
        <p:spPr>
          <a:xfrm>
            <a:off x="6979640" y="5256056"/>
            <a:ext cx="2422839" cy="406513"/>
          </a:xfrm>
          <a:prstGeom prst="rect">
            <a:avLst/>
          </a:prstGeom>
          <a:solidFill>
            <a:schemeClr val="bg1">
              <a:alpha val="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lide Number Placeholder 11">
            <a:extLst>
              <a:ext uri="{FF2B5EF4-FFF2-40B4-BE49-F238E27FC236}">
                <a16:creationId xmlns:a16="http://schemas.microsoft.com/office/drawing/2014/main" id="{156971C2-6806-478D-AC45-3E46F3F201C7}"/>
              </a:ext>
            </a:extLst>
          </p:cNvPr>
          <p:cNvSpPr txBox="1">
            <a:spLocks/>
          </p:cNvSpPr>
          <p:nvPr/>
        </p:nvSpPr>
        <p:spPr>
          <a:xfrm>
            <a:off x="11323930" y="136939"/>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11</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C8424F5-688B-4EC6-9189-A4B18C815F39}"/>
                  </a:ext>
                </a:extLst>
              </p:cNvPr>
              <p:cNvSpPr txBox="1"/>
              <p:nvPr/>
            </p:nvSpPr>
            <p:spPr>
              <a:xfrm>
                <a:off x="1505998" y="1776845"/>
                <a:ext cx="5892767" cy="597215"/>
              </a:xfrm>
              <a:prstGeom prst="rect">
                <a:avLst/>
              </a:prstGeom>
              <a:noFill/>
            </p:spPr>
            <p:txBody>
              <a:bodyPr wrap="none" lIns="0" tIns="0" rIns="0" bIns="0" rtlCol="0">
                <a:spAutoFit/>
              </a:bodyPr>
              <a:lstStyle/>
              <a:p>
                <a14:m>
                  <m:oMath xmlns:m="http://schemas.openxmlformats.org/officeDocument/2006/math">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𝒘</m:t>
                        </m:r>
                      </m:e>
                      <m:sub>
                        <m:r>
                          <a:rPr lang="en-IN" sz="3200" b="0" i="1" smtClean="0">
                            <a:latin typeface="Cambria Math" panose="02040503050406030204" pitchFamily="18" charset="0"/>
                          </a:rPr>
                          <m:t>𝐿𝑆</m:t>
                        </m:r>
                      </m:sub>
                    </m:sSub>
                  </m:oMath>
                </a14:m>
                <a:r>
                  <a:rPr lang="en-IN" sz="3200" dirty="0"/>
                  <a:t>= </a:t>
                </a:r>
                <a14:m>
                  <m:oMath xmlns:m="http://schemas.openxmlformats.org/officeDocument/2006/math">
                    <m:sSup>
                      <m:sSupPr>
                        <m:ctrlPr>
                          <a:rPr lang="en-IN" sz="3200" i="1" smtClean="0">
                            <a:latin typeface="Cambria Math" panose="02040503050406030204" pitchFamily="18" charset="0"/>
                          </a:rPr>
                        </m:ctrlPr>
                      </m:sSupPr>
                      <m:e>
                        <m:r>
                          <a:rPr lang="en-IN" sz="3200" dirty="0">
                            <a:latin typeface="Cambria Math" panose="02040503050406030204" pitchFamily="18" charset="0"/>
                          </a:rPr>
                          <m:t>(</m:t>
                        </m:r>
                        <m:nary>
                          <m:naryPr>
                            <m:chr m:val="∑"/>
                            <m:ctrlPr>
                              <a:rPr lang="en-IN" sz="3200" i="1" dirty="0">
                                <a:latin typeface="Cambria Math" panose="02040503050406030204" pitchFamily="18" charset="0"/>
                              </a:rPr>
                            </m:ctrlPr>
                          </m:naryPr>
                          <m:sub>
                            <m:r>
                              <m:rPr>
                                <m:brk m:alnAt="23"/>
                              </m:rPr>
                              <a:rPr lang="en-IN" sz="3200" i="1" dirty="0">
                                <a:latin typeface="Cambria Math" panose="02040503050406030204" pitchFamily="18" charset="0"/>
                              </a:rPr>
                              <m:t>𝑛</m:t>
                            </m:r>
                            <m:r>
                              <a:rPr lang="en-IN" sz="3200" i="1" dirty="0">
                                <a:latin typeface="Cambria Math" panose="02040503050406030204" pitchFamily="18" charset="0"/>
                              </a:rPr>
                              <m:t>=1</m:t>
                            </m:r>
                          </m:sub>
                          <m:sup>
                            <m:r>
                              <a:rPr lang="en-IN" sz="3200" i="1" dirty="0">
                                <a:latin typeface="Cambria Math" panose="02040503050406030204" pitchFamily="18" charset="0"/>
                              </a:rPr>
                              <m:t>𝑁</m:t>
                            </m:r>
                          </m:sup>
                          <m:e>
                            <m:sSub>
                              <m:sSubPr>
                                <m:ctrlPr>
                                  <a:rPr lang="en-IN" sz="3200" i="1" dirty="0">
                                    <a:latin typeface="Cambria Math" panose="02040503050406030204" pitchFamily="18" charset="0"/>
                                  </a:rPr>
                                </m:ctrlPr>
                              </m:sSubPr>
                              <m:e>
                                <m:r>
                                  <a:rPr lang="en-IN" sz="3200" b="1" i="1" dirty="0">
                                    <a:latin typeface="Cambria Math" panose="02040503050406030204" pitchFamily="18" charset="0"/>
                                  </a:rPr>
                                  <m:t>𝒙</m:t>
                                </m:r>
                              </m:e>
                              <m:sub>
                                <m:r>
                                  <a:rPr lang="en-IN" sz="3200" i="1" dirty="0">
                                    <a:latin typeface="Cambria Math" panose="02040503050406030204" pitchFamily="18" charset="0"/>
                                  </a:rPr>
                                  <m:t>𝑛</m:t>
                                </m:r>
                              </m:sub>
                            </m:sSub>
                            <m:r>
                              <a:rPr lang="en-IN" sz="3200" i="1" dirty="0">
                                <a:latin typeface="Cambria Math" panose="02040503050406030204" pitchFamily="18" charset="0"/>
                              </a:rPr>
                              <m:t> </m:t>
                            </m:r>
                            <m:sSubSup>
                              <m:sSubSupPr>
                                <m:ctrlPr>
                                  <a:rPr lang="en-IN" sz="3200" i="1" dirty="0">
                                    <a:latin typeface="Cambria Math" panose="02040503050406030204" pitchFamily="18" charset="0"/>
                                  </a:rPr>
                                </m:ctrlPr>
                              </m:sSubSupPr>
                              <m:e>
                                <m:r>
                                  <a:rPr lang="en-IN" sz="3200" b="1" i="1" dirty="0">
                                    <a:latin typeface="Cambria Math" panose="02040503050406030204" pitchFamily="18" charset="0"/>
                                  </a:rPr>
                                  <m:t>𝒙</m:t>
                                </m:r>
                              </m:e>
                              <m:sub>
                                <m:r>
                                  <a:rPr lang="en-IN" sz="3200" i="1" dirty="0">
                                    <a:latin typeface="Cambria Math" panose="02040503050406030204" pitchFamily="18" charset="0"/>
                                  </a:rPr>
                                  <m:t>𝑛</m:t>
                                </m:r>
                              </m:sub>
                              <m:sup>
                                <m:r>
                                  <a:rPr lang="en-IN" sz="3200" i="1" dirty="0">
                                    <a:latin typeface="Cambria Math" panose="02040503050406030204" pitchFamily="18" charset="0"/>
                                  </a:rPr>
                                  <m:t>⊤</m:t>
                                </m:r>
                              </m:sup>
                            </m:sSubSup>
                            <m:r>
                              <a:rPr lang="en-IN" sz="3200" i="1" dirty="0">
                                <a:latin typeface="Cambria Math" panose="02040503050406030204" pitchFamily="18" charset="0"/>
                              </a:rPr>
                              <m:t>)</m:t>
                            </m:r>
                            <m:r>
                              <a:rPr lang="en-IN" sz="3200" i="1" baseline="30000" dirty="0">
                                <a:latin typeface="Cambria Math" panose="02040503050406030204" pitchFamily="18" charset="0"/>
                              </a:rPr>
                              <m:t> </m:t>
                            </m:r>
                          </m:e>
                        </m:nary>
                      </m:e>
                      <m:sup>
                        <m:r>
                          <a:rPr lang="en-IN" sz="3200" b="0" i="1" smtClean="0">
                            <a:latin typeface="Cambria Math" panose="02040503050406030204" pitchFamily="18" charset="0"/>
                          </a:rPr>
                          <m:t>−1</m:t>
                        </m:r>
                      </m:sup>
                    </m:sSup>
                    <m:r>
                      <a:rPr lang="en-IN" sz="3200" b="0" i="1" smtClean="0">
                        <a:latin typeface="Cambria Math" panose="02040503050406030204" pitchFamily="18" charset="0"/>
                      </a:rPr>
                      <m:t>(</m:t>
                    </m:r>
                    <m:nary>
                      <m:naryPr>
                        <m:chr m:val="∑"/>
                        <m:ctrlPr>
                          <a:rPr lang="en-IN" sz="3200" i="1" smtClean="0">
                            <a:latin typeface="Cambria Math" panose="02040503050406030204" pitchFamily="18" charset="0"/>
                          </a:rPr>
                        </m:ctrlPr>
                      </m:naryPr>
                      <m:sub>
                        <m:r>
                          <m:rPr>
                            <m:brk m:alnAt="23"/>
                          </m:rPr>
                          <a:rPr lang="en-IN" sz="3200" b="0" i="1" smtClean="0">
                            <a:latin typeface="Cambria Math" panose="02040503050406030204" pitchFamily="18" charset="0"/>
                          </a:rPr>
                          <m:t>𝑛</m:t>
                        </m:r>
                        <m:r>
                          <a:rPr lang="en-IN" sz="3200" b="0" i="1" smtClean="0">
                            <a:latin typeface="Cambria Math" panose="02040503050406030204" pitchFamily="18" charset="0"/>
                          </a:rPr>
                          <m:t>=1</m:t>
                        </m:r>
                      </m:sub>
                      <m:sup>
                        <m:r>
                          <a:rPr lang="en-IN" sz="3200" b="0" i="1" smtClean="0">
                            <a:latin typeface="Cambria Math" panose="02040503050406030204" pitchFamily="18" charset="0"/>
                          </a:rPr>
                          <m:t>𝑁</m:t>
                        </m:r>
                      </m:sup>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𝑛</m:t>
                            </m:r>
                          </m:sub>
                        </m:sSub>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𝑛</m:t>
                            </m:r>
                          </m:sub>
                        </m:sSub>
                      </m:e>
                    </m:nary>
                    <m:r>
                      <a:rPr lang="en-IN" sz="3200" b="0" i="1" smtClean="0">
                        <a:latin typeface="Cambria Math" panose="02040503050406030204" pitchFamily="18" charset="0"/>
                      </a:rPr>
                      <m:t>)</m:t>
                    </m:r>
                  </m:oMath>
                </a14:m>
                <a:endParaRPr lang="en-IN" sz="3200" dirty="0"/>
              </a:p>
            </p:txBody>
          </p:sp>
        </mc:Choice>
        <mc:Fallback xmlns="">
          <p:sp>
            <p:nvSpPr>
              <p:cNvPr id="54" name="TextBox 53">
                <a:extLst>
                  <a:ext uri="{FF2B5EF4-FFF2-40B4-BE49-F238E27FC236}">
                    <a16:creationId xmlns:a16="http://schemas.microsoft.com/office/drawing/2014/main" id="{CC8424F5-688B-4EC6-9189-A4B18C815F39}"/>
                  </a:ext>
                </a:extLst>
              </p:cNvPr>
              <p:cNvSpPr txBox="1">
                <a:spLocks noRot="1" noChangeAspect="1" noMove="1" noResize="1" noEditPoints="1" noAdjustHandles="1" noChangeArrowheads="1" noChangeShapeType="1" noTextEdit="1"/>
              </p:cNvSpPr>
              <p:nvPr/>
            </p:nvSpPr>
            <p:spPr>
              <a:xfrm>
                <a:off x="1505998" y="1776845"/>
                <a:ext cx="5892767" cy="597215"/>
              </a:xfrm>
              <a:prstGeom prst="rect">
                <a:avLst/>
              </a:prstGeom>
              <a:blipFill>
                <a:blip r:embed="rId4"/>
                <a:stretch>
                  <a:fillRect t="-2041" b="-418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81A752-0BD0-4B5C-B5BA-D1E267DBB1B0}"/>
                  </a:ext>
                </a:extLst>
              </p:cNvPr>
              <p:cNvSpPr txBox="1"/>
              <p:nvPr/>
            </p:nvSpPr>
            <p:spPr>
              <a:xfrm>
                <a:off x="7569261" y="1881617"/>
                <a:ext cx="292894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3200" i="1" smtClean="0">
                              <a:latin typeface="Cambria Math" panose="02040503050406030204" pitchFamily="18" charset="0"/>
                            </a:rPr>
                          </m:ctrlPr>
                        </m:sSupPr>
                        <m:e>
                          <m:r>
                            <a:rPr lang="en-IN" sz="3200" b="0" i="0" smtClean="0">
                              <a:latin typeface="Cambria Math" panose="02040503050406030204" pitchFamily="18" charset="0"/>
                            </a:rPr>
                            <m:t>=</m:t>
                          </m:r>
                          <m:r>
                            <a:rPr lang="en-IN" sz="3200" dirty="0">
                              <a:latin typeface="Cambria Math" panose="02040503050406030204" pitchFamily="18" charset="0"/>
                            </a:rPr>
                            <m:t>(</m:t>
                          </m:r>
                          <m:sSup>
                            <m:sSupPr>
                              <m:ctrlPr>
                                <a:rPr lang="en-IN" sz="3200" i="1">
                                  <a:latin typeface="Cambria Math" panose="02040503050406030204" pitchFamily="18" charset="0"/>
                                </a:rPr>
                              </m:ctrlPr>
                            </m:sSupPr>
                            <m:e>
                              <m:r>
                                <a:rPr lang="en-IN" sz="3200" b="1" i="1">
                                  <a:latin typeface="Cambria Math" panose="02040503050406030204" pitchFamily="18" charset="0"/>
                                </a:rPr>
                                <m:t>𝑿</m:t>
                              </m:r>
                            </m:e>
                            <m:sup>
                              <m:r>
                                <a:rPr lang="en-IN" sz="3200" i="1">
                                  <a:latin typeface="Cambria Math" panose="02040503050406030204" pitchFamily="18" charset="0"/>
                                </a:rPr>
                                <m:t>⊤</m:t>
                              </m:r>
                            </m:sup>
                          </m:sSup>
                          <m:r>
                            <a:rPr lang="en-IN" sz="3200" b="1" i="1" smtClean="0">
                              <a:latin typeface="Cambria Math" panose="02040503050406030204" pitchFamily="18" charset="0"/>
                            </a:rPr>
                            <m:t>𝑿</m:t>
                          </m:r>
                          <m:r>
                            <a:rPr lang="en-IN" sz="3200" b="0" i="1" dirty="0" smtClean="0">
                              <a:latin typeface="Cambria Math" panose="02040503050406030204" pitchFamily="18" charset="0"/>
                            </a:rPr>
                            <m:t>)</m:t>
                          </m:r>
                        </m:e>
                        <m:sup>
                          <m:r>
                            <a:rPr lang="en-IN" sz="3200" i="1">
                              <a:latin typeface="Cambria Math" panose="02040503050406030204" pitchFamily="18" charset="0"/>
                            </a:rPr>
                            <m:t>−1</m:t>
                          </m:r>
                        </m:sup>
                      </m:sSup>
                      <m:sSup>
                        <m:sSupPr>
                          <m:ctrlPr>
                            <a:rPr lang="en-IN" sz="3200" i="1">
                              <a:latin typeface="Cambria Math" panose="02040503050406030204" pitchFamily="18" charset="0"/>
                            </a:rPr>
                          </m:ctrlPr>
                        </m:sSupPr>
                        <m:e>
                          <m:r>
                            <a:rPr lang="en-IN" sz="3200" b="1" i="1">
                              <a:latin typeface="Cambria Math" panose="02040503050406030204" pitchFamily="18" charset="0"/>
                            </a:rPr>
                            <m:t>𝑿</m:t>
                          </m:r>
                        </m:e>
                        <m:sup>
                          <m:r>
                            <a:rPr lang="en-IN" sz="3200" i="1">
                              <a:latin typeface="Cambria Math" panose="02040503050406030204" pitchFamily="18" charset="0"/>
                            </a:rPr>
                            <m:t>⊤</m:t>
                          </m:r>
                        </m:sup>
                      </m:sSup>
                      <m:r>
                        <a:rPr lang="en-IN" sz="3200" b="1" i="1" smtClean="0">
                          <a:latin typeface="Cambria Math" panose="02040503050406030204" pitchFamily="18" charset="0"/>
                        </a:rPr>
                        <m:t>𝒚</m:t>
                      </m:r>
                    </m:oMath>
                  </m:oMathPara>
                </a14:m>
                <a:endParaRPr lang="en-IN" sz="3200" b="1" dirty="0"/>
              </a:p>
            </p:txBody>
          </p:sp>
        </mc:Choice>
        <mc:Fallback xmlns="">
          <p:sp>
            <p:nvSpPr>
              <p:cNvPr id="6" name="TextBox 5">
                <a:extLst>
                  <a:ext uri="{FF2B5EF4-FFF2-40B4-BE49-F238E27FC236}">
                    <a16:creationId xmlns:a16="http://schemas.microsoft.com/office/drawing/2014/main" id="{EE81A752-0BD0-4B5C-B5BA-D1E267DBB1B0}"/>
                  </a:ext>
                </a:extLst>
              </p:cNvPr>
              <p:cNvSpPr txBox="1">
                <a:spLocks noRot="1" noChangeAspect="1" noMove="1" noResize="1" noEditPoints="1" noAdjustHandles="1" noChangeArrowheads="1" noChangeShapeType="1" noTextEdit="1"/>
              </p:cNvSpPr>
              <p:nvPr/>
            </p:nvSpPr>
            <p:spPr>
              <a:xfrm>
                <a:off x="7569261" y="1881617"/>
                <a:ext cx="2928943" cy="49244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8F6159CC-BEF7-45CB-9135-254E8B021AA3}"/>
                  </a:ext>
                </a:extLst>
              </p:cNvPr>
              <p:cNvSpPr/>
              <p:nvPr/>
            </p:nvSpPr>
            <p:spPr>
              <a:xfrm>
                <a:off x="8379713" y="4625034"/>
                <a:ext cx="3697155" cy="588982"/>
              </a:xfrm>
              <a:prstGeom prst="wedgeRectCallout">
                <a:avLst>
                  <a:gd name="adj1" fmla="val -37887"/>
                  <a:gd name="adj2" fmla="val 6970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sz="2000" i="1" dirty="0" smtClean="0">
                        <a:solidFill>
                          <a:schemeClr val="tx1"/>
                        </a:solidFill>
                        <a:latin typeface="Cambria Math" panose="02040503050406030204" pitchFamily="18" charset="0"/>
                      </a:rPr>
                      <m:t>𝑅</m:t>
                    </m:r>
                    <m:d>
                      <m:dPr>
                        <m:ctrlPr>
                          <a:rPr lang="en-IN" sz="2000" i="1" dirty="0">
                            <a:solidFill>
                              <a:schemeClr val="tx1"/>
                            </a:solidFill>
                            <a:latin typeface="Cambria Math" panose="02040503050406030204" pitchFamily="18" charset="0"/>
                          </a:rPr>
                        </m:ctrlPr>
                      </m:dPr>
                      <m:e>
                        <m:r>
                          <a:rPr lang="en-IN" sz="2000" b="1" i="1" dirty="0">
                            <a:solidFill>
                              <a:schemeClr val="tx1"/>
                            </a:solidFill>
                            <a:latin typeface="Cambria Math" panose="02040503050406030204" pitchFamily="18" charset="0"/>
                          </a:rPr>
                          <m:t>𝒘</m:t>
                        </m:r>
                      </m:e>
                    </m:d>
                    <m:r>
                      <a:rPr lang="en-IN" sz="2000" b="1" i="1" dirty="0">
                        <a:solidFill>
                          <a:schemeClr val="tx1"/>
                        </a:solidFill>
                        <a:latin typeface="Cambria Math" panose="02040503050406030204" pitchFamily="18" charset="0"/>
                      </a:rPr>
                      <m:t> </m:t>
                    </m:r>
                  </m:oMath>
                </a14:m>
                <a:r>
                  <a:rPr lang="en-IN" sz="2000" b="0" dirty="0">
                    <a:solidFill>
                      <a:schemeClr val="tx1"/>
                    </a:solidFill>
                    <a:latin typeface="Abadi Extra Light" panose="020B0204020104020204" pitchFamily="34" charset="0"/>
                  </a:rPr>
                  <a:t>is called the </a:t>
                </a:r>
                <a:r>
                  <a:rPr lang="en-IN" sz="2000" b="0" dirty="0" err="1">
                    <a:solidFill>
                      <a:srgbClr val="00B050"/>
                    </a:solidFill>
                    <a:latin typeface="Abadi Extra Light" panose="020B0204020104020204" pitchFamily="34" charset="0"/>
                  </a:rPr>
                  <a:t>Regularizer</a:t>
                </a:r>
                <a:r>
                  <a:rPr lang="en-IN" sz="2000" b="0" dirty="0">
                    <a:solidFill>
                      <a:srgbClr val="0000FF"/>
                    </a:solidFill>
                    <a:latin typeface="Abadi Extra Light" panose="020B0204020104020204" pitchFamily="34" charset="0"/>
                  </a:rPr>
                  <a:t> </a:t>
                </a:r>
                <a:r>
                  <a:rPr lang="en-IN" sz="2000" b="0" dirty="0">
                    <a:solidFill>
                      <a:schemeClr val="tx1"/>
                    </a:solidFill>
                    <a:latin typeface="Abadi Extra Light" panose="020B0204020104020204" pitchFamily="34" charset="0"/>
                  </a:rPr>
                  <a:t>and measures the “magnitude” of </a:t>
                </a:r>
                <a14:m>
                  <m:oMath xmlns:m="http://schemas.openxmlformats.org/officeDocument/2006/math">
                    <m:r>
                      <a:rPr lang="en-IN" sz="2000" b="1" i="1" dirty="0">
                        <a:solidFill>
                          <a:schemeClr val="tx1"/>
                        </a:solidFill>
                        <a:latin typeface="Cambria Math" panose="02040503050406030204" pitchFamily="18" charset="0"/>
                      </a:rPr>
                      <m:t>𝒘</m:t>
                    </m:r>
                  </m:oMath>
                </a14:m>
                <a:r>
                  <a:rPr lang="en-IN" sz="2000" b="0" dirty="0">
                    <a:solidFill>
                      <a:schemeClr val="tx1"/>
                    </a:solidFill>
                    <a:latin typeface="Abadi Extra Light" panose="020B0204020104020204" pitchFamily="34" charset="0"/>
                  </a:rPr>
                  <a:t> </a:t>
                </a:r>
                <a:endParaRPr lang="en-IN" sz="2000" b="0" dirty="0">
                  <a:solidFill>
                    <a:srgbClr val="0000FF"/>
                  </a:solidFill>
                  <a:latin typeface="Abadi Extra Light" panose="020B0204020104020204" pitchFamily="34" charset="0"/>
                </a:endParaRPr>
              </a:p>
            </p:txBody>
          </p:sp>
        </mc:Choice>
        <mc:Fallback xmlns="">
          <p:sp>
            <p:nvSpPr>
              <p:cNvPr id="14" name="Speech Bubble: Rectangle 13">
                <a:extLst>
                  <a:ext uri="{FF2B5EF4-FFF2-40B4-BE49-F238E27FC236}">
                    <a16:creationId xmlns:a16="http://schemas.microsoft.com/office/drawing/2014/main" id="{8F6159CC-BEF7-45CB-9135-254E8B021AA3}"/>
                  </a:ext>
                </a:extLst>
              </p:cNvPr>
              <p:cNvSpPr>
                <a:spLocks noRot="1" noChangeAspect="1" noMove="1" noResize="1" noEditPoints="1" noAdjustHandles="1" noChangeArrowheads="1" noChangeShapeType="1" noTextEdit="1"/>
              </p:cNvSpPr>
              <p:nvPr/>
            </p:nvSpPr>
            <p:spPr>
              <a:xfrm>
                <a:off x="8379713" y="4625034"/>
                <a:ext cx="3697155" cy="588982"/>
              </a:xfrm>
              <a:prstGeom prst="wedgeRectCallout">
                <a:avLst>
                  <a:gd name="adj1" fmla="val -37887"/>
                  <a:gd name="adj2" fmla="val 69702"/>
                </a:avLst>
              </a:prstGeom>
              <a:blipFill>
                <a:blip r:embed="rId6"/>
                <a:stretch>
                  <a:fillRect l="-1645" t="-11864" r="-658" b="-5932"/>
                </a:stretch>
              </a:blipFill>
              <a:ln>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Speech Bubble: Rectangle 8">
                <a:extLst>
                  <a:ext uri="{FF2B5EF4-FFF2-40B4-BE49-F238E27FC236}">
                    <a16:creationId xmlns:a16="http://schemas.microsoft.com/office/drawing/2014/main" id="{EB09904C-C015-41B8-8B1A-1595247D65E5}"/>
                  </a:ext>
                </a:extLst>
              </p:cNvPr>
              <p:cNvSpPr/>
              <p:nvPr/>
            </p:nvSpPr>
            <p:spPr>
              <a:xfrm>
                <a:off x="9588617" y="5544163"/>
                <a:ext cx="2603383" cy="1144155"/>
              </a:xfrm>
              <a:prstGeom prst="wedgeRectCallout">
                <a:avLst>
                  <a:gd name="adj1" fmla="val -93846"/>
                  <a:gd name="adj2" fmla="val -4450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sz="1600" b="0" i="1" smtClean="0">
                        <a:solidFill>
                          <a:srgbClr val="0000FF"/>
                        </a:solidFill>
                        <a:latin typeface="Cambria Math" panose="02040503050406030204" pitchFamily="18" charset="0"/>
                      </a:rPr>
                      <m:t>𝜆</m:t>
                    </m:r>
                    <m:r>
                      <a:rPr lang="en-IN" sz="1600" b="0" i="1" smtClean="0">
                        <a:solidFill>
                          <a:srgbClr val="0000FF"/>
                        </a:solidFill>
                        <a:latin typeface="Cambria Math" panose="02040503050406030204" pitchFamily="18" charset="0"/>
                      </a:rPr>
                      <m:t>≥0</m:t>
                    </m:r>
                  </m:oMath>
                </a14:m>
                <a:r>
                  <a:rPr lang="en-IN" sz="1600" b="0" dirty="0">
                    <a:solidFill>
                      <a:srgbClr val="0000FF"/>
                    </a:solidFill>
                    <a:latin typeface="Abadi Extra Light" panose="020B0204020104020204" pitchFamily="34" charset="0"/>
                  </a:rPr>
                  <a:t> </a:t>
                </a:r>
                <a:r>
                  <a:rPr lang="en-IN" sz="1600" b="0" dirty="0">
                    <a:solidFill>
                      <a:schemeClr val="tx1"/>
                    </a:solidFill>
                    <a:latin typeface="Abadi Extra Light" panose="020B0204020104020204" pitchFamily="34" charset="0"/>
                  </a:rPr>
                  <a:t>is the </a:t>
                </a:r>
                <a:r>
                  <a:rPr lang="en-IN" sz="1600" b="0" dirty="0">
                    <a:solidFill>
                      <a:srgbClr val="0000FF"/>
                    </a:solidFill>
                    <a:latin typeface="Abadi Extra Light" panose="020B0204020104020204" pitchFamily="34" charset="0"/>
                  </a:rPr>
                  <a:t>reg. </a:t>
                </a:r>
                <a:r>
                  <a:rPr lang="en-IN" sz="1600" b="0" dirty="0" err="1">
                    <a:solidFill>
                      <a:srgbClr val="0000FF"/>
                    </a:solidFill>
                    <a:latin typeface="Abadi Extra Light" panose="020B0204020104020204" pitchFamily="34" charset="0"/>
                  </a:rPr>
                  <a:t>hyperparam</a:t>
                </a:r>
                <a:r>
                  <a:rPr lang="en-IN" sz="1600" dirty="0">
                    <a:solidFill>
                      <a:schemeClr val="tx1"/>
                    </a:solidFill>
                    <a:latin typeface="Abadi Extra Light" panose="020B0204020104020204" pitchFamily="34" charset="0"/>
                  </a:rPr>
                  <a:t>. C</a:t>
                </a:r>
                <a:r>
                  <a:rPr lang="en-IN" sz="1600" b="0" dirty="0">
                    <a:solidFill>
                      <a:schemeClr val="tx1"/>
                    </a:solidFill>
                    <a:latin typeface="Abadi Extra Light" panose="020B0204020104020204" pitchFamily="34" charset="0"/>
                  </a:rPr>
                  <a:t>ontrols how much we wish to regularize (needs to be tuned via cross-validation)</a:t>
                </a:r>
                <a:endParaRPr lang="en-IN" sz="1600" b="0" dirty="0">
                  <a:solidFill>
                    <a:srgbClr val="0000FF"/>
                  </a:solidFill>
                  <a:latin typeface="Abadi Extra Light" panose="020B0204020104020204" pitchFamily="34" charset="0"/>
                </a:endParaRPr>
              </a:p>
            </p:txBody>
          </p:sp>
        </mc:Choice>
        <mc:Fallback xmlns="">
          <p:sp>
            <p:nvSpPr>
              <p:cNvPr id="9" name="Speech Bubble: Rectangle 8">
                <a:extLst>
                  <a:ext uri="{FF2B5EF4-FFF2-40B4-BE49-F238E27FC236}">
                    <a16:creationId xmlns:a16="http://schemas.microsoft.com/office/drawing/2014/main" id="{EB09904C-C015-41B8-8B1A-1595247D65E5}"/>
                  </a:ext>
                </a:extLst>
              </p:cNvPr>
              <p:cNvSpPr>
                <a:spLocks noRot="1" noChangeAspect="1" noMove="1" noResize="1" noEditPoints="1" noAdjustHandles="1" noChangeArrowheads="1" noChangeShapeType="1" noTextEdit="1"/>
              </p:cNvSpPr>
              <p:nvPr/>
            </p:nvSpPr>
            <p:spPr>
              <a:xfrm>
                <a:off x="9588617" y="5544163"/>
                <a:ext cx="2603383" cy="1144155"/>
              </a:xfrm>
              <a:prstGeom prst="wedgeRectCallout">
                <a:avLst>
                  <a:gd name="adj1" fmla="val -93846"/>
                  <a:gd name="adj2" fmla="val -44502"/>
                </a:avLst>
              </a:prstGeom>
              <a:blipFill>
                <a:blip r:embed="rId7"/>
                <a:stretch>
                  <a:fillRect r="-801" b="-3158"/>
                </a:stretch>
              </a:blipFill>
              <a:ln>
                <a:solidFill>
                  <a:schemeClr val="accent2"/>
                </a:solidFill>
              </a:ln>
            </p:spPr>
            <p:txBody>
              <a:bodyPr/>
              <a:lstStyle/>
              <a:p>
                <a:r>
                  <a:rPr lang="en-IN">
                    <a:noFill/>
                  </a:rPr>
                  <a:t> </a:t>
                </a:r>
              </a:p>
            </p:txBody>
          </p:sp>
        </mc:Fallback>
      </mc:AlternateContent>
      <p:sp>
        <p:nvSpPr>
          <p:cNvPr id="15" name="Speech Bubble: Rectangle 14">
            <a:extLst>
              <a:ext uri="{FF2B5EF4-FFF2-40B4-BE49-F238E27FC236}">
                <a16:creationId xmlns:a16="http://schemas.microsoft.com/office/drawing/2014/main" id="{6A833937-B5A4-44B4-8FFC-3343D4A66D28}"/>
              </a:ext>
            </a:extLst>
          </p:cNvPr>
          <p:cNvSpPr/>
          <p:nvPr/>
        </p:nvSpPr>
        <p:spPr>
          <a:xfrm>
            <a:off x="8046397" y="2583807"/>
            <a:ext cx="4052534" cy="1082168"/>
          </a:xfrm>
          <a:prstGeom prst="wedgeRectCallout">
            <a:avLst>
              <a:gd name="adj1" fmla="val 47679"/>
              <a:gd name="adj2" fmla="val 139685"/>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badi Extra Light" panose="020B0204020104020204" pitchFamily="34" charset="0"/>
              </a:rPr>
              <a:t>Two popular examples of regularization for linear regression are:</a:t>
            </a:r>
          </a:p>
          <a:p>
            <a:pPr marL="342900" indent="-342900">
              <a:buFont typeface="+mj-lt"/>
              <a:buAutoNum type="arabicPeriod"/>
            </a:pPr>
            <a:r>
              <a:rPr lang="en-US" sz="1600" dirty="0">
                <a:solidFill>
                  <a:schemeClr val="tx1"/>
                </a:solidFill>
                <a:latin typeface="Abadi Extra Light" panose="020B0204020104020204" pitchFamily="34" charset="0"/>
              </a:rPr>
              <a:t>Ridge Regression or L2 Regularization</a:t>
            </a:r>
          </a:p>
          <a:p>
            <a:pPr marL="342900" indent="-342900">
              <a:buFont typeface="+mj-lt"/>
              <a:buAutoNum type="arabicPeriod"/>
            </a:pPr>
            <a:r>
              <a:rPr lang="en-US" sz="1600" dirty="0">
                <a:solidFill>
                  <a:schemeClr val="tx1"/>
                </a:solidFill>
                <a:latin typeface="Abadi Extra Light" panose="020B0204020104020204" pitchFamily="34" charset="0"/>
              </a:rPr>
              <a:t>Lasso Regression or L1 Regularization</a:t>
            </a:r>
            <a:endParaRPr lang="en-IN" sz="16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64626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down)">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xEl>
                                              <p:pRg st="3" end="3"/>
                                            </p:txEl>
                                          </p:spTgt>
                                        </p:tgtEl>
                                        <p:attrNameLst>
                                          <p:attrName>style.visibility</p:attrName>
                                        </p:attrNameLst>
                                      </p:cBhvr>
                                      <p:to>
                                        <p:strVal val="visible"/>
                                      </p:to>
                                    </p:set>
                                    <p:animEffect transition="in" filter="wipe(down)">
                                      <p:cBhvr>
                                        <p:cTn id="22" dur="500"/>
                                        <p:tgtEl>
                                          <p:spTgt spid="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7">
                                            <p:txEl>
                                              <p:pRg st="4" end="4"/>
                                            </p:txEl>
                                          </p:spTgt>
                                        </p:tgtEl>
                                        <p:attrNameLst>
                                          <p:attrName>style.visibility</p:attrName>
                                        </p:attrNameLst>
                                      </p:cBhvr>
                                      <p:to>
                                        <p:strVal val="visible"/>
                                      </p:to>
                                    </p:set>
                                    <p:animEffect transition="in" filter="wipe(down)">
                                      <p:cBhvr>
                                        <p:cTn id="27" dur="500"/>
                                        <p:tgtEl>
                                          <p:spTgt spid="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7">
                                            <p:txEl>
                                              <p:pRg st="6" end="6"/>
                                            </p:txEl>
                                          </p:spTgt>
                                        </p:tgtEl>
                                        <p:attrNameLst>
                                          <p:attrName>style.visibility</p:attrName>
                                        </p:attrNameLst>
                                      </p:cBhvr>
                                      <p:to>
                                        <p:strVal val="visible"/>
                                      </p:to>
                                    </p:set>
                                    <p:animEffect transition="in" filter="wipe(down)">
                                      <p:cBhvr>
                                        <p:cTn id="32" dur="500"/>
                                        <p:tgtEl>
                                          <p:spTgt spid="4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7">
                                            <p:txEl>
                                              <p:pRg st="7" end="7"/>
                                            </p:txEl>
                                          </p:spTgt>
                                        </p:tgtEl>
                                        <p:attrNameLst>
                                          <p:attrName>style.visibility</p:attrName>
                                        </p:attrNameLst>
                                      </p:cBhvr>
                                      <p:to>
                                        <p:strVal val="visible"/>
                                      </p:to>
                                    </p:set>
                                    <p:animEffect transition="in" filter="wipe(down)">
                                      <p:cBhvr>
                                        <p:cTn id="37" dur="500"/>
                                        <p:tgtEl>
                                          <p:spTgt spid="4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7">
                                            <p:txEl>
                                              <p:pRg st="8" end="8"/>
                                            </p:txEl>
                                          </p:spTgt>
                                        </p:tgtEl>
                                        <p:attrNameLst>
                                          <p:attrName>style.visibility</p:attrName>
                                        </p:attrNameLst>
                                      </p:cBhvr>
                                      <p:to>
                                        <p:strVal val="visible"/>
                                      </p:to>
                                    </p:set>
                                    <p:animEffect transition="in" filter="wipe(down)">
                                      <p:cBhvr>
                                        <p:cTn id="42" dur="500"/>
                                        <p:tgtEl>
                                          <p:spTgt spid="4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7">
                                            <p:txEl>
                                              <p:pRg st="10" end="10"/>
                                            </p:txEl>
                                          </p:spTgt>
                                        </p:tgtEl>
                                        <p:attrNameLst>
                                          <p:attrName>style.visibility</p:attrName>
                                        </p:attrNameLst>
                                      </p:cBhvr>
                                      <p:to>
                                        <p:strVal val="visible"/>
                                      </p:to>
                                    </p:set>
                                    <p:animEffect transition="in" filter="wipe(down)">
                                      <p:cBhvr>
                                        <p:cTn id="47" dur="500"/>
                                        <p:tgtEl>
                                          <p:spTgt spid="47">
                                            <p:txEl>
                                              <p:pRg st="10" end="10"/>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down)">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down)">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down)">
                                      <p:cBhvr>
                                        <p:cTn id="60" dur="500"/>
                                        <p:tgtEl>
                                          <p:spTgt spid="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47">
                                            <p:txEl>
                                              <p:pRg st="11" end="11"/>
                                            </p:txEl>
                                          </p:spTgt>
                                        </p:tgtEl>
                                        <p:attrNameLst>
                                          <p:attrName>style.visibility</p:attrName>
                                        </p:attrNameLst>
                                      </p:cBhvr>
                                      <p:to>
                                        <p:strVal val="visible"/>
                                      </p:to>
                                    </p:set>
                                    <p:animEffect transition="in" filter="wipe(down)">
                                      <p:cBhvr>
                                        <p:cTn id="65" dur="500"/>
                                        <p:tgtEl>
                                          <p:spTgt spid="47">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7">
                                            <p:txEl>
                                              <p:pRg st="12" end="12"/>
                                            </p:txEl>
                                          </p:spTgt>
                                        </p:tgtEl>
                                        <p:attrNameLst>
                                          <p:attrName>style.visibility</p:attrName>
                                        </p:attrNameLst>
                                      </p:cBhvr>
                                      <p:to>
                                        <p:strVal val="visible"/>
                                      </p:to>
                                    </p:set>
                                    <p:animEffect transition="in" filter="wipe(down)">
                                      <p:cBhvr>
                                        <p:cTn id="70" dur="500"/>
                                        <p:tgtEl>
                                          <p:spTgt spid="47">
                                            <p:txEl>
                                              <p:pRg st="12" end="1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down)">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4" grpId="0"/>
      <p:bldP spid="6" grpId="0"/>
      <p:bldP spid="14" grpId="0" animBg="1"/>
      <p:bldP spid="9"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182759" y="169682"/>
            <a:ext cx="11823103" cy="821500"/>
          </a:xfrm>
        </p:spPr>
        <p:txBody>
          <a:bodyPr>
            <a:normAutofit/>
          </a:bodyPr>
          <a:lstStyle/>
          <a:p>
            <a:r>
              <a:rPr lang="en-IN" dirty="0">
                <a:solidFill>
                  <a:schemeClr val="accent2">
                    <a:lumMod val="75000"/>
                  </a:schemeClr>
                </a:solidFill>
              </a:rPr>
              <a:t>Regularized Least Squares (a.k.a. Ridge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8E4822D-8FBF-48F6-A98A-E5B0E4057F0F}"/>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Recall that the regularized objective is of the form </a:t>
                </a:r>
                <a14:m>
                  <m:oMath xmlns:m="http://schemas.openxmlformats.org/officeDocument/2006/math">
                    <m:sSub>
                      <m:sSubPr>
                        <m:ctrlPr>
                          <a:rPr lang="en-IN" i="1" dirty="0" smtClean="0">
                            <a:solidFill>
                              <a:schemeClr val="tx1"/>
                            </a:solidFill>
                            <a:latin typeface="Cambria Math" panose="02040503050406030204" pitchFamily="18" charset="0"/>
                          </a:rPr>
                        </m:ctrlPr>
                      </m:sSubPr>
                      <m:e>
                        <m:r>
                          <a:rPr lang="en-IN" b="0" i="1" dirty="0" smtClean="0">
                            <a:solidFill>
                              <a:schemeClr val="tx1"/>
                            </a:solidFill>
                            <a:latin typeface="Cambria Math" panose="02040503050406030204" pitchFamily="18" charset="0"/>
                          </a:rPr>
                          <m:t>𝐿</m:t>
                        </m:r>
                      </m:e>
                      <m:sub>
                        <m:r>
                          <a:rPr lang="en-IN" b="0" i="1" dirty="0" smtClean="0">
                            <a:solidFill>
                              <a:schemeClr val="tx1"/>
                            </a:solidFill>
                            <a:latin typeface="Cambria Math" panose="02040503050406030204" pitchFamily="18" charset="0"/>
                          </a:rPr>
                          <m:t>𝑟𝑒𝑔</m:t>
                        </m:r>
                      </m:sub>
                    </m:sSub>
                    <m:r>
                      <a:rPr lang="en-IN" b="0" i="1" dirty="0" smtClean="0">
                        <a:solidFill>
                          <a:schemeClr val="tx1"/>
                        </a:solidFill>
                        <a:latin typeface="Cambria Math" panose="02040503050406030204" pitchFamily="18" charset="0"/>
                      </a:rPr>
                      <m:t>(</m:t>
                    </m:r>
                    <m:r>
                      <a:rPr lang="en-IN" b="1" i="1" dirty="0" smtClean="0">
                        <a:solidFill>
                          <a:schemeClr val="tx1"/>
                        </a:solidFill>
                        <a:latin typeface="Cambria Math" panose="02040503050406030204" pitchFamily="18" charset="0"/>
                      </a:rPr>
                      <m:t>𝒘</m:t>
                    </m:r>
                    <m:r>
                      <a:rPr lang="en-IN" b="0" i="1" dirty="0" smtClean="0">
                        <a:solidFill>
                          <a:schemeClr val="tx1"/>
                        </a:solidFill>
                        <a:latin typeface="Cambria Math" panose="02040503050406030204" pitchFamily="18" charset="0"/>
                      </a:rPr>
                      <m:t>)</m:t>
                    </m:r>
                    <m:r>
                      <a:rPr lang="en-IN" b="0" i="0" dirty="0" smtClean="0">
                        <a:solidFill>
                          <a:schemeClr val="tx1"/>
                        </a:solidFill>
                        <a:latin typeface="Cambria Math" panose="02040503050406030204" pitchFamily="18" charset="0"/>
                      </a:rPr>
                      <m:t>= </m:t>
                    </m:r>
                    <m:r>
                      <a:rPr lang="en-IN" i="1" dirty="0">
                        <a:solidFill>
                          <a:srgbClr val="FF0000"/>
                        </a:solidFill>
                        <a:latin typeface="Cambria Math" panose="02040503050406030204" pitchFamily="18" charset="0"/>
                      </a:rPr>
                      <m:t>𝐿</m:t>
                    </m:r>
                    <m:d>
                      <m:dPr>
                        <m:ctrlPr>
                          <a:rPr lang="en-IN" i="1" dirty="0">
                            <a:solidFill>
                              <a:srgbClr val="FF0000"/>
                            </a:solidFill>
                            <a:latin typeface="Cambria Math" panose="02040503050406030204" pitchFamily="18" charset="0"/>
                          </a:rPr>
                        </m:ctrlPr>
                      </m:dPr>
                      <m:e>
                        <m:r>
                          <a:rPr lang="en-IN" b="1" i="1" dirty="0">
                            <a:solidFill>
                              <a:srgbClr val="FF0000"/>
                            </a:solidFill>
                            <a:latin typeface="Cambria Math" panose="02040503050406030204" pitchFamily="18" charset="0"/>
                          </a:rPr>
                          <m:t>𝒘</m:t>
                        </m:r>
                      </m:e>
                    </m:d>
                    <m:r>
                      <a:rPr lang="en-IN" dirty="0">
                        <a:latin typeface="Cambria Math" panose="02040503050406030204" pitchFamily="18" charset="0"/>
                      </a:rPr>
                      <m:t>+</m:t>
                    </m:r>
                    <m:r>
                      <a:rPr lang="en-IN" i="1" dirty="0">
                        <a:solidFill>
                          <a:srgbClr val="0000FF"/>
                        </a:solidFill>
                        <a:latin typeface="Cambria Math" panose="02040503050406030204" pitchFamily="18" charset="0"/>
                      </a:rPr>
                      <m:t>𝜆</m:t>
                    </m:r>
                    <m:r>
                      <a:rPr lang="en-IN" i="1" dirty="0">
                        <a:solidFill>
                          <a:srgbClr val="00B050"/>
                        </a:solidFill>
                        <a:latin typeface="Cambria Math" panose="02040503050406030204" pitchFamily="18" charset="0"/>
                      </a:rPr>
                      <m:t> </m:t>
                    </m:r>
                    <m:r>
                      <a:rPr lang="en-IN" i="1" dirty="0">
                        <a:solidFill>
                          <a:srgbClr val="00B050"/>
                        </a:solidFill>
                        <a:latin typeface="Cambria Math" panose="02040503050406030204" pitchFamily="18" charset="0"/>
                      </a:rPr>
                      <m:t>𝑅</m:t>
                    </m:r>
                    <m:d>
                      <m:dPr>
                        <m:ctrlPr>
                          <a:rPr lang="en-IN" i="1" dirty="0">
                            <a:solidFill>
                              <a:srgbClr val="00B050"/>
                            </a:solidFill>
                            <a:latin typeface="Cambria Math" panose="02040503050406030204" pitchFamily="18" charset="0"/>
                          </a:rPr>
                        </m:ctrlPr>
                      </m:dPr>
                      <m:e>
                        <m:r>
                          <a:rPr lang="en-IN" b="1" i="1" dirty="0">
                            <a:solidFill>
                              <a:srgbClr val="00B050"/>
                            </a:solidFill>
                            <a:latin typeface="Cambria Math" panose="02040503050406030204" pitchFamily="18" charset="0"/>
                          </a:rPr>
                          <m:t>𝒘</m:t>
                        </m:r>
                      </m:e>
                    </m:d>
                  </m:oMath>
                </a14:m>
                <a:endParaRPr lang="en-IN" dirty="0">
                  <a:latin typeface="Abadi Extra Light" panose="020B0204020104020204" pitchFamily="34" charset="0"/>
                </a:endParaRPr>
              </a:p>
              <a:p>
                <a:pPr marL="0" indent="0">
                  <a:buNone/>
                </a:pPr>
                <a:endParaRPr lang="en-IN" sz="8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One possible/popular </a:t>
                </a:r>
                <a:r>
                  <a:rPr lang="en-IN" dirty="0" err="1">
                    <a:latin typeface="Abadi Extra Light" panose="020B0204020104020204" pitchFamily="34" charset="0"/>
                  </a:rPr>
                  <a:t>regularizer</a:t>
                </a:r>
                <a:r>
                  <a:rPr lang="en-IN" dirty="0">
                    <a:latin typeface="Abadi Extra Light" panose="020B0204020104020204" pitchFamily="34" charset="0"/>
                  </a:rPr>
                  <a:t>: the squared Euclidean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ℓ</m:t>
                        </m:r>
                      </m:e>
                      <m:sub>
                        <m:r>
                          <a:rPr lang="en-IN" b="0" i="1" smtClean="0">
                            <a:latin typeface="Cambria Math" panose="02040503050406030204" pitchFamily="18" charset="0"/>
                          </a:rPr>
                          <m:t>2</m:t>
                        </m:r>
                      </m:sub>
                    </m:sSub>
                  </m:oMath>
                </a14:m>
                <a:r>
                  <a:rPr lang="en-IN" dirty="0">
                    <a:latin typeface="Abadi Extra Light" panose="020B0204020104020204" pitchFamily="34" charset="0"/>
                  </a:rPr>
                  <a:t> squared) norm of </a:t>
                </a:r>
                <a14:m>
                  <m:oMath xmlns:m="http://schemas.openxmlformats.org/officeDocument/2006/math">
                    <m:r>
                      <a:rPr lang="en-IN" b="1" i="1" smtClean="0">
                        <a:latin typeface="Cambria Math" panose="02040503050406030204" pitchFamily="18" charset="0"/>
                      </a:rPr>
                      <m:t>𝒘</m:t>
                    </m:r>
                  </m:oMath>
                </a14:m>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With this </a:t>
                </a:r>
                <a:r>
                  <a:rPr lang="en-IN" dirty="0" err="1">
                    <a:latin typeface="Abadi Extra Light" panose="020B0204020104020204" pitchFamily="34" charset="0"/>
                  </a:rPr>
                  <a:t>regularizer</a:t>
                </a:r>
                <a:r>
                  <a:rPr lang="en-IN" dirty="0">
                    <a:latin typeface="Abadi Extra Light" panose="020B0204020104020204" pitchFamily="34" charset="0"/>
                  </a:rPr>
                  <a:t>, we have the regularized least squares problem as</a:t>
                </a: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Proceeding just like the LS case, we can find the optimal </a:t>
                </a:r>
                <a14:m>
                  <m:oMath xmlns:m="http://schemas.openxmlformats.org/officeDocument/2006/math">
                    <m:r>
                      <a:rPr lang="en-IN" b="1" i="1" smtClean="0">
                        <a:latin typeface="Cambria Math" panose="02040503050406030204" pitchFamily="18" charset="0"/>
                      </a:rPr>
                      <m:t>𝒘</m:t>
                    </m:r>
                  </m:oMath>
                </a14:m>
                <a:r>
                  <a:rPr lang="en-IN" dirty="0">
                    <a:latin typeface="Abadi Extra Light" panose="020B0204020104020204" pitchFamily="34" charset="0"/>
                  </a:rPr>
                  <a:t> which is given by </a:t>
                </a:r>
              </a:p>
              <a:p>
                <a:pPr marL="0" indent="0">
                  <a:buNone/>
                </a:pPr>
                <a:endParaRPr lang="en-IN" i="1" dirty="0">
                  <a:solidFill>
                    <a:srgbClr val="00B050"/>
                  </a:solidFill>
                  <a:latin typeface="Abadi Extra Light" panose="020B0204020104020204" pitchFamily="34" charset="0"/>
                </a:endParaRPr>
              </a:p>
              <a:p>
                <a:pPr marL="0" indent="0">
                  <a:buNone/>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58E4822D-8FBF-48F6-A98A-E5B0E4057F0F}"/>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4"/>
                <a:stretch>
                  <a:fillRect l="-935" t="-1645"/>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6DD584-20FC-42AB-AEF8-6B24E413FA5B}"/>
                  </a:ext>
                </a:extLst>
              </p:cNvPr>
              <p:cNvSpPr txBox="1"/>
              <p:nvPr/>
            </p:nvSpPr>
            <p:spPr>
              <a:xfrm>
                <a:off x="386783" y="5645936"/>
                <a:ext cx="7779107" cy="597215"/>
              </a:xfrm>
              <a:prstGeom prst="rect">
                <a:avLst/>
              </a:prstGeom>
              <a:noFill/>
            </p:spPr>
            <p:txBody>
              <a:bodyPr wrap="square" lIns="0" tIns="0" rIns="0" bIns="0" rtlCol="0">
                <a:spAutoFit/>
              </a:bodyPr>
              <a:lstStyle/>
              <a:p>
                <a14:m>
                  <m:oMath xmlns:m="http://schemas.openxmlformats.org/officeDocument/2006/math">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𝒘</m:t>
                        </m:r>
                      </m:e>
                      <m:sub>
                        <m:r>
                          <a:rPr lang="en-IN" sz="3200" b="0" i="1" smtClean="0">
                            <a:latin typeface="Cambria Math" panose="02040503050406030204" pitchFamily="18" charset="0"/>
                          </a:rPr>
                          <m:t>𝑟𝑖𝑑𝑔𝑒</m:t>
                        </m:r>
                      </m:sub>
                    </m:sSub>
                  </m:oMath>
                </a14:m>
                <a:r>
                  <a:rPr lang="en-IN" sz="3200" dirty="0"/>
                  <a:t>= </a:t>
                </a:r>
                <a14:m>
                  <m:oMath xmlns:m="http://schemas.openxmlformats.org/officeDocument/2006/math">
                    <m:sSup>
                      <m:sSupPr>
                        <m:ctrlPr>
                          <a:rPr lang="en-IN" sz="3200" i="1" smtClean="0">
                            <a:latin typeface="Cambria Math" panose="02040503050406030204" pitchFamily="18" charset="0"/>
                          </a:rPr>
                        </m:ctrlPr>
                      </m:sSupPr>
                      <m:e>
                        <m:r>
                          <a:rPr lang="en-IN" sz="3200" dirty="0">
                            <a:latin typeface="Cambria Math" panose="02040503050406030204" pitchFamily="18" charset="0"/>
                          </a:rPr>
                          <m:t>(</m:t>
                        </m:r>
                        <m:nary>
                          <m:naryPr>
                            <m:chr m:val="∑"/>
                            <m:ctrlPr>
                              <a:rPr lang="en-IN" sz="3200" i="1" dirty="0">
                                <a:latin typeface="Cambria Math" panose="02040503050406030204" pitchFamily="18" charset="0"/>
                              </a:rPr>
                            </m:ctrlPr>
                          </m:naryPr>
                          <m:sub>
                            <m:r>
                              <m:rPr>
                                <m:brk m:alnAt="23"/>
                              </m:rPr>
                              <a:rPr lang="en-IN" sz="3200" i="1" dirty="0">
                                <a:latin typeface="Cambria Math" panose="02040503050406030204" pitchFamily="18" charset="0"/>
                              </a:rPr>
                              <m:t>𝑛</m:t>
                            </m:r>
                            <m:r>
                              <a:rPr lang="en-IN" sz="3200" i="1" dirty="0">
                                <a:latin typeface="Cambria Math" panose="02040503050406030204" pitchFamily="18" charset="0"/>
                              </a:rPr>
                              <m:t>=1</m:t>
                            </m:r>
                          </m:sub>
                          <m:sup>
                            <m:r>
                              <a:rPr lang="en-IN" sz="3200" i="1" dirty="0">
                                <a:latin typeface="Cambria Math" panose="02040503050406030204" pitchFamily="18" charset="0"/>
                              </a:rPr>
                              <m:t>𝑁</m:t>
                            </m:r>
                          </m:sup>
                          <m:e>
                            <m:sSub>
                              <m:sSubPr>
                                <m:ctrlPr>
                                  <a:rPr lang="en-IN" sz="3200" i="1" dirty="0">
                                    <a:latin typeface="Cambria Math" panose="02040503050406030204" pitchFamily="18" charset="0"/>
                                  </a:rPr>
                                </m:ctrlPr>
                              </m:sSubPr>
                              <m:e>
                                <m:r>
                                  <a:rPr lang="en-IN" sz="3200" b="1" i="1" dirty="0">
                                    <a:latin typeface="Cambria Math" panose="02040503050406030204" pitchFamily="18" charset="0"/>
                                  </a:rPr>
                                  <m:t>𝒙</m:t>
                                </m:r>
                              </m:e>
                              <m:sub>
                                <m:r>
                                  <a:rPr lang="en-IN" sz="3200" i="1" dirty="0">
                                    <a:latin typeface="Cambria Math" panose="02040503050406030204" pitchFamily="18" charset="0"/>
                                  </a:rPr>
                                  <m:t>𝑛</m:t>
                                </m:r>
                              </m:sub>
                            </m:sSub>
                            <m:r>
                              <a:rPr lang="en-IN" sz="3200" i="1" dirty="0">
                                <a:latin typeface="Cambria Math" panose="02040503050406030204" pitchFamily="18" charset="0"/>
                              </a:rPr>
                              <m:t> </m:t>
                            </m:r>
                            <m:sSubSup>
                              <m:sSubSupPr>
                                <m:ctrlPr>
                                  <a:rPr lang="en-IN" sz="3200" i="1" dirty="0">
                                    <a:latin typeface="Cambria Math" panose="02040503050406030204" pitchFamily="18" charset="0"/>
                                  </a:rPr>
                                </m:ctrlPr>
                              </m:sSubSupPr>
                              <m:e>
                                <m:r>
                                  <a:rPr lang="en-IN" sz="3200" b="1" i="1" dirty="0">
                                    <a:latin typeface="Cambria Math" panose="02040503050406030204" pitchFamily="18" charset="0"/>
                                  </a:rPr>
                                  <m:t>𝒙</m:t>
                                </m:r>
                              </m:e>
                              <m:sub>
                                <m:r>
                                  <a:rPr lang="en-IN" sz="3200" i="1" dirty="0">
                                    <a:latin typeface="Cambria Math" panose="02040503050406030204" pitchFamily="18" charset="0"/>
                                  </a:rPr>
                                  <m:t>𝑛</m:t>
                                </m:r>
                              </m:sub>
                              <m:sup>
                                <m:r>
                                  <a:rPr lang="en-IN" sz="3200" i="1" dirty="0">
                                    <a:latin typeface="Cambria Math" panose="02040503050406030204" pitchFamily="18" charset="0"/>
                                  </a:rPr>
                                  <m:t>⊤</m:t>
                                </m:r>
                              </m:sup>
                            </m:sSubSup>
                            <m:r>
                              <a:rPr lang="en-IN" sz="3200" b="0" i="1" dirty="0" smtClean="0">
                                <a:solidFill>
                                  <a:srgbClr val="7030A0"/>
                                </a:solidFill>
                                <a:latin typeface="Cambria Math" panose="02040503050406030204" pitchFamily="18" charset="0"/>
                              </a:rPr>
                              <m:t>+</m:t>
                            </m:r>
                            <m:r>
                              <a:rPr lang="en-IN" sz="3200" b="0" i="1" dirty="0" smtClean="0">
                                <a:solidFill>
                                  <a:srgbClr val="7030A0"/>
                                </a:solidFill>
                                <a:latin typeface="Cambria Math" panose="02040503050406030204" pitchFamily="18" charset="0"/>
                              </a:rPr>
                              <m:t>𝜆</m:t>
                            </m:r>
                            <m:sSub>
                              <m:sSubPr>
                                <m:ctrlPr>
                                  <a:rPr lang="en-IN" sz="3200" b="0" i="1" dirty="0" smtClean="0">
                                    <a:solidFill>
                                      <a:srgbClr val="7030A0"/>
                                    </a:solidFill>
                                    <a:latin typeface="Cambria Math" panose="02040503050406030204" pitchFamily="18" charset="0"/>
                                  </a:rPr>
                                </m:ctrlPr>
                              </m:sSubPr>
                              <m:e>
                                <m:r>
                                  <a:rPr lang="en-IN" sz="3200" b="0" i="1" dirty="0" smtClean="0">
                                    <a:solidFill>
                                      <a:srgbClr val="7030A0"/>
                                    </a:solidFill>
                                    <a:latin typeface="Cambria Math" panose="02040503050406030204" pitchFamily="18" charset="0"/>
                                  </a:rPr>
                                  <m:t>𝐼</m:t>
                                </m:r>
                              </m:e>
                              <m:sub>
                                <m:r>
                                  <a:rPr lang="en-IN" sz="3200" b="0" i="1" dirty="0" smtClean="0">
                                    <a:solidFill>
                                      <a:srgbClr val="7030A0"/>
                                    </a:solidFill>
                                    <a:latin typeface="Cambria Math" panose="02040503050406030204" pitchFamily="18" charset="0"/>
                                  </a:rPr>
                                  <m:t>𝐷</m:t>
                                </m:r>
                              </m:sub>
                            </m:sSub>
                            <m:r>
                              <a:rPr lang="en-IN" sz="3200" i="1" dirty="0">
                                <a:latin typeface="Cambria Math" panose="02040503050406030204" pitchFamily="18" charset="0"/>
                              </a:rPr>
                              <m:t>)</m:t>
                            </m:r>
                            <m:r>
                              <a:rPr lang="en-IN" sz="3200" i="1" baseline="30000" dirty="0">
                                <a:latin typeface="Cambria Math" panose="02040503050406030204" pitchFamily="18" charset="0"/>
                              </a:rPr>
                              <m:t> </m:t>
                            </m:r>
                          </m:e>
                        </m:nary>
                      </m:e>
                      <m:sup>
                        <m:r>
                          <a:rPr lang="en-IN" sz="3200" b="0" i="1" smtClean="0">
                            <a:latin typeface="Cambria Math" panose="02040503050406030204" pitchFamily="18" charset="0"/>
                          </a:rPr>
                          <m:t>−1</m:t>
                        </m:r>
                      </m:sup>
                    </m:sSup>
                    <m:r>
                      <a:rPr lang="en-IN" sz="3200" b="0" i="1" smtClean="0">
                        <a:latin typeface="Cambria Math" panose="02040503050406030204" pitchFamily="18" charset="0"/>
                      </a:rPr>
                      <m:t>(</m:t>
                    </m:r>
                    <m:nary>
                      <m:naryPr>
                        <m:chr m:val="∑"/>
                        <m:ctrlPr>
                          <a:rPr lang="en-IN" sz="3200" i="1" smtClean="0">
                            <a:latin typeface="Cambria Math" panose="02040503050406030204" pitchFamily="18" charset="0"/>
                          </a:rPr>
                        </m:ctrlPr>
                      </m:naryPr>
                      <m:sub>
                        <m:r>
                          <m:rPr>
                            <m:brk m:alnAt="23"/>
                          </m:rPr>
                          <a:rPr lang="en-IN" sz="3200" b="0" i="1" smtClean="0">
                            <a:latin typeface="Cambria Math" panose="02040503050406030204" pitchFamily="18" charset="0"/>
                          </a:rPr>
                          <m:t>𝑛</m:t>
                        </m:r>
                        <m:r>
                          <a:rPr lang="en-IN" sz="3200" b="0" i="1" smtClean="0">
                            <a:latin typeface="Cambria Math" panose="02040503050406030204" pitchFamily="18" charset="0"/>
                          </a:rPr>
                          <m:t>=1</m:t>
                        </m:r>
                      </m:sub>
                      <m:sup>
                        <m:r>
                          <a:rPr lang="en-IN" sz="3200" b="0" i="1" smtClean="0">
                            <a:latin typeface="Cambria Math" panose="02040503050406030204" pitchFamily="18" charset="0"/>
                          </a:rPr>
                          <m:t>𝑁</m:t>
                        </m:r>
                      </m:sup>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𝑛</m:t>
                            </m:r>
                          </m:sub>
                        </m:sSub>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𝑛</m:t>
                            </m:r>
                          </m:sub>
                        </m:sSub>
                      </m:e>
                    </m:nary>
                    <m:r>
                      <a:rPr lang="en-IN" sz="3200" b="0" i="1" smtClean="0">
                        <a:latin typeface="Cambria Math" panose="02040503050406030204" pitchFamily="18" charset="0"/>
                      </a:rPr>
                      <m:t>)</m:t>
                    </m:r>
                  </m:oMath>
                </a14:m>
                <a:endParaRPr lang="en-IN" sz="3200" dirty="0"/>
              </a:p>
            </p:txBody>
          </p:sp>
        </mc:Choice>
        <mc:Fallback xmlns="">
          <p:sp>
            <p:nvSpPr>
              <p:cNvPr id="11" name="TextBox 10">
                <a:extLst>
                  <a:ext uri="{FF2B5EF4-FFF2-40B4-BE49-F238E27FC236}">
                    <a16:creationId xmlns:a16="http://schemas.microsoft.com/office/drawing/2014/main" id="{726DD584-20FC-42AB-AEF8-6B24E413FA5B}"/>
                  </a:ext>
                </a:extLst>
              </p:cNvPr>
              <p:cNvSpPr txBox="1">
                <a:spLocks noRot="1" noChangeAspect="1" noMove="1" noResize="1" noEditPoints="1" noAdjustHandles="1" noChangeArrowheads="1" noChangeShapeType="1" noTextEdit="1"/>
              </p:cNvSpPr>
              <p:nvPr/>
            </p:nvSpPr>
            <p:spPr>
              <a:xfrm>
                <a:off x="386783" y="5645936"/>
                <a:ext cx="7779107" cy="597215"/>
              </a:xfrm>
              <a:prstGeom prst="rect">
                <a:avLst/>
              </a:prstGeom>
              <a:blipFill>
                <a:blip r:embed="rId5"/>
                <a:stretch>
                  <a:fillRect t="-6122" b="-37755"/>
                </a:stretch>
              </a:blipFill>
            </p:spPr>
            <p:txBody>
              <a:bodyPr/>
              <a:lstStyle/>
              <a:p>
                <a:r>
                  <a:rPr lang="en-IN">
                    <a:noFill/>
                  </a:rPr>
                  <a:t> </a:t>
                </a:r>
              </a:p>
            </p:txBody>
          </p:sp>
        </mc:Fallback>
      </mc:AlternateContent>
      <p:sp>
        <p:nvSpPr>
          <p:cNvPr id="14" name="Rectangle 13">
            <a:extLst>
              <a:ext uri="{FF2B5EF4-FFF2-40B4-BE49-F238E27FC236}">
                <a16:creationId xmlns:a16="http://schemas.microsoft.com/office/drawing/2014/main" id="{8533DA38-FEC5-4953-8978-C1D48731F640}"/>
              </a:ext>
            </a:extLst>
          </p:cNvPr>
          <p:cNvSpPr/>
          <p:nvPr/>
        </p:nvSpPr>
        <p:spPr>
          <a:xfrm>
            <a:off x="304297" y="5557644"/>
            <a:ext cx="11667496" cy="830688"/>
          </a:xfrm>
          <a:prstGeom prst="rect">
            <a:avLst/>
          </a:prstGeom>
          <a:solidFill>
            <a:schemeClr val="bg2">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2727B9C-AC82-4EBE-AA16-669F993CA515}"/>
                  </a:ext>
                </a:extLst>
              </p:cNvPr>
              <p:cNvSpPr txBox="1"/>
              <p:nvPr/>
            </p:nvSpPr>
            <p:spPr>
              <a:xfrm>
                <a:off x="4244829" y="2402768"/>
                <a:ext cx="3592137"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dirty="0" smtClean="0">
                          <a:solidFill>
                            <a:srgbClr val="00B050"/>
                          </a:solidFill>
                          <a:latin typeface="Cambria Math" panose="02040503050406030204" pitchFamily="18" charset="0"/>
                        </a:rPr>
                        <m:t>𝑅</m:t>
                      </m:r>
                      <m:d>
                        <m:dPr>
                          <m:ctrlPr>
                            <a:rPr lang="en-IN" sz="2800" i="1" dirty="0">
                              <a:solidFill>
                                <a:srgbClr val="00B050"/>
                              </a:solidFill>
                              <a:latin typeface="Cambria Math" panose="02040503050406030204" pitchFamily="18" charset="0"/>
                            </a:rPr>
                          </m:ctrlPr>
                        </m:dPr>
                        <m:e>
                          <m:r>
                            <a:rPr lang="en-IN" sz="2800" b="1" i="1" dirty="0">
                              <a:solidFill>
                                <a:srgbClr val="00B050"/>
                              </a:solidFill>
                              <a:latin typeface="Cambria Math" panose="02040503050406030204" pitchFamily="18" charset="0"/>
                            </a:rPr>
                            <m:t>𝒘</m:t>
                          </m:r>
                        </m:e>
                      </m:d>
                      <m:r>
                        <a:rPr lang="en-IN" sz="2800" b="1" i="1" dirty="0">
                          <a:solidFill>
                            <a:srgbClr val="00B050"/>
                          </a:solidFill>
                          <a:latin typeface="Cambria Math" panose="02040503050406030204" pitchFamily="18" charset="0"/>
                        </a:rPr>
                        <m:t>=</m:t>
                      </m:r>
                      <m:r>
                        <a:rPr lang="en-IN" sz="2800" b="0" i="0" dirty="0" smtClean="0">
                          <a:solidFill>
                            <a:srgbClr val="00B050"/>
                          </a:solidFill>
                          <a:latin typeface="Cambria Math" panose="02040503050406030204" pitchFamily="18" charset="0"/>
                        </a:rPr>
                        <m:t> </m:t>
                      </m:r>
                      <m:sSubSup>
                        <m:sSubSupPr>
                          <m:ctrlPr>
                            <a:rPr lang="en-IN" sz="2800" b="0" i="1" dirty="0" smtClean="0">
                              <a:solidFill>
                                <a:srgbClr val="00B050"/>
                              </a:solidFill>
                              <a:latin typeface="Cambria Math" panose="02040503050406030204" pitchFamily="18" charset="0"/>
                            </a:rPr>
                          </m:ctrlPr>
                        </m:sSubSupPr>
                        <m:e>
                          <m:d>
                            <m:dPr>
                              <m:begChr m:val="‖"/>
                              <m:endChr m:val="‖"/>
                              <m:ctrlPr>
                                <a:rPr lang="en-IN" sz="2800" b="1" i="1" dirty="0">
                                  <a:solidFill>
                                    <a:srgbClr val="00B050"/>
                                  </a:solidFill>
                                  <a:latin typeface="Cambria Math" panose="02040503050406030204" pitchFamily="18" charset="0"/>
                                </a:rPr>
                              </m:ctrlPr>
                            </m:dPr>
                            <m:e>
                              <m:r>
                                <a:rPr lang="en-IN" sz="2800" b="1" i="1" dirty="0">
                                  <a:solidFill>
                                    <a:srgbClr val="00B050"/>
                                  </a:solidFill>
                                  <a:latin typeface="Cambria Math" panose="02040503050406030204" pitchFamily="18" charset="0"/>
                                </a:rPr>
                                <m:t>𝒘</m:t>
                              </m:r>
                            </m:e>
                          </m:d>
                        </m:e>
                        <m:sub>
                          <m:r>
                            <a:rPr lang="en-IN" sz="2800" b="0" i="1" dirty="0" smtClean="0">
                              <a:solidFill>
                                <a:srgbClr val="00B050"/>
                              </a:solidFill>
                              <a:latin typeface="Cambria Math" panose="02040503050406030204" pitchFamily="18" charset="0"/>
                            </a:rPr>
                            <m:t>2</m:t>
                          </m:r>
                        </m:sub>
                        <m:sup>
                          <m:r>
                            <a:rPr lang="en-IN" sz="2800" b="0" i="1" dirty="0" smtClean="0">
                              <a:solidFill>
                                <a:srgbClr val="00B050"/>
                              </a:solidFill>
                              <a:latin typeface="Cambria Math" panose="02040503050406030204" pitchFamily="18" charset="0"/>
                            </a:rPr>
                            <m:t>2</m:t>
                          </m:r>
                        </m:sup>
                      </m:sSubSup>
                      <m:r>
                        <a:rPr lang="en-IN" sz="2800" b="0" i="0" dirty="0" smtClean="0">
                          <a:solidFill>
                            <a:srgbClr val="00B050"/>
                          </a:solidFill>
                          <a:latin typeface="Cambria Math" panose="02040503050406030204" pitchFamily="18" charset="0"/>
                        </a:rPr>
                        <m:t>= </m:t>
                      </m:r>
                      <m:sSup>
                        <m:sSupPr>
                          <m:ctrlPr>
                            <a:rPr lang="en-IN" sz="2800" b="0" i="1" dirty="0" smtClean="0">
                              <a:solidFill>
                                <a:srgbClr val="00B050"/>
                              </a:solidFill>
                              <a:latin typeface="Cambria Math" panose="02040503050406030204" pitchFamily="18" charset="0"/>
                            </a:rPr>
                          </m:ctrlPr>
                        </m:sSupPr>
                        <m:e>
                          <m:r>
                            <a:rPr lang="en-IN" sz="2800" b="1" i="1" dirty="0" smtClean="0">
                              <a:solidFill>
                                <a:srgbClr val="00B050"/>
                              </a:solidFill>
                              <a:latin typeface="Cambria Math" panose="02040503050406030204" pitchFamily="18" charset="0"/>
                            </a:rPr>
                            <m:t>𝒘</m:t>
                          </m:r>
                        </m:e>
                        <m:sup>
                          <m:r>
                            <a:rPr lang="en-IN" sz="2800" b="0" i="1" dirty="0" smtClean="0">
                              <a:solidFill>
                                <a:srgbClr val="00B050"/>
                              </a:solidFill>
                              <a:latin typeface="Cambria Math" panose="02040503050406030204" pitchFamily="18" charset="0"/>
                            </a:rPr>
                            <m:t>⊤</m:t>
                          </m:r>
                        </m:sup>
                      </m:sSup>
                      <m:r>
                        <a:rPr lang="en-IN" sz="2800" b="1" i="1" dirty="0" smtClean="0">
                          <a:solidFill>
                            <a:srgbClr val="00B050"/>
                          </a:solidFill>
                          <a:latin typeface="Cambria Math" panose="02040503050406030204" pitchFamily="18" charset="0"/>
                        </a:rPr>
                        <m:t>𝒘</m:t>
                      </m:r>
                    </m:oMath>
                  </m:oMathPara>
                </a14:m>
                <a:endParaRPr lang="en-IN" sz="2800" b="1" dirty="0"/>
              </a:p>
            </p:txBody>
          </p:sp>
        </mc:Choice>
        <mc:Fallback xmlns="">
          <p:sp>
            <p:nvSpPr>
              <p:cNvPr id="3" name="TextBox 2">
                <a:extLst>
                  <a:ext uri="{FF2B5EF4-FFF2-40B4-BE49-F238E27FC236}">
                    <a16:creationId xmlns:a16="http://schemas.microsoft.com/office/drawing/2014/main" id="{A2727B9C-AC82-4EBE-AA16-669F993CA515}"/>
                  </a:ext>
                </a:extLst>
              </p:cNvPr>
              <p:cNvSpPr txBox="1">
                <a:spLocks noRot="1" noChangeAspect="1" noMove="1" noResize="1" noEditPoints="1" noAdjustHandles="1" noChangeArrowheads="1" noChangeShapeType="1" noTextEdit="1"/>
              </p:cNvSpPr>
              <p:nvPr/>
            </p:nvSpPr>
            <p:spPr>
              <a:xfrm>
                <a:off x="4244829" y="2402768"/>
                <a:ext cx="3592137" cy="43665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170D8B-7CFE-4912-9965-9791F629A77A}"/>
                  </a:ext>
                </a:extLst>
              </p:cNvPr>
              <p:cNvSpPr txBox="1"/>
              <p:nvPr/>
            </p:nvSpPr>
            <p:spPr>
              <a:xfrm>
                <a:off x="2881938" y="3523391"/>
                <a:ext cx="4990725" cy="465897"/>
              </a:xfrm>
              <a:prstGeom prst="rect">
                <a:avLst/>
              </a:prstGeom>
              <a:noFill/>
            </p:spPr>
            <p:txBody>
              <a:bodyPr wrap="none" lIns="0" tIns="0" rIns="0" bIns="0" rtlCol="0">
                <a:spAutoFit/>
              </a:bodyPr>
              <a:lstStyle/>
              <a:p>
                <a14:m>
                  <m:oMath xmlns:m="http://schemas.openxmlformats.org/officeDocument/2006/math">
                    <m:sSub>
                      <m:sSubPr>
                        <m:ctrlPr>
                          <a:rPr lang="en-IN" sz="2800" i="1" smtClean="0">
                            <a:latin typeface="Cambria Math" panose="02040503050406030204" pitchFamily="18" charset="0"/>
                          </a:rPr>
                        </m:ctrlPr>
                      </m:sSubPr>
                      <m:e>
                        <m:r>
                          <a:rPr lang="en-IN" sz="2800" b="1" i="1">
                            <a:latin typeface="Cambria Math" panose="02040503050406030204" pitchFamily="18" charset="0"/>
                          </a:rPr>
                          <m:t>𝒘</m:t>
                        </m:r>
                      </m:e>
                      <m:sub>
                        <m:r>
                          <a:rPr lang="en-IN" sz="2800" b="0" i="1" smtClean="0">
                            <a:latin typeface="Cambria Math" panose="02040503050406030204" pitchFamily="18" charset="0"/>
                          </a:rPr>
                          <m:t>𝑟𝑖𝑑𝑔𝑒</m:t>
                        </m:r>
                      </m:sub>
                    </m:sSub>
                    <m:r>
                      <m:rPr>
                        <m:nor/>
                      </m:rPr>
                      <a:rPr lang="en-IN" sz="2800" dirty="0">
                        <a:latin typeface="Cambria Math" panose="02040503050406030204" pitchFamily="18" charset="0"/>
                        <a:ea typeface="Cambria Math" panose="02040503050406030204" pitchFamily="18" charset="0"/>
                      </a:rPr>
                      <m:t>=</m:t>
                    </m:r>
                    <m:r>
                      <m:rPr>
                        <m:nor/>
                      </m:rPr>
                      <a:rPr lang="en-IN" sz="2800" dirty="0"/>
                      <m:t> </m:t>
                    </m:r>
                    <m:sSub>
                      <m:sSubPr>
                        <m:ctrlPr>
                          <a:rPr lang="en-IN" sz="2800" i="1">
                            <a:latin typeface="Cambria Math" panose="02040503050406030204" pitchFamily="18" charset="0"/>
                          </a:rPr>
                        </m:ctrlPr>
                      </m:sSubPr>
                      <m:e>
                        <m:r>
                          <m:rPr>
                            <m:nor/>
                          </m:rPr>
                          <a:rPr lang="en-IN" sz="2800" dirty="0"/>
                          <m:t>arg</m:t>
                        </m:r>
                        <m:r>
                          <m:rPr>
                            <m:nor/>
                          </m:rPr>
                          <a:rPr lang="en-IN" sz="2800" dirty="0"/>
                          <m:t> </m:t>
                        </m:r>
                        <m:r>
                          <m:rPr>
                            <m:nor/>
                          </m:rPr>
                          <a:rPr lang="en-IN" sz="2800" dirty="0"/>
                          <m:t>min</m:t>
                        </m:r>
                      </m:e>
                      <m:sub>
                        <m:r>
                          <a:rPr lang="en-IN" sz="2800" b="1" i="1">
                            <a:latin typeface="Cambria Math" panose="02040503050406030204" pitchFamily="18" charset="0"/>
                          </a:rPr>
                          <m:t>𝒘</m:t>
                        </m:r>
                      </m:sub>
                    </m:sSub>
                    <m:r>
                      <a:rPr lang="en-IN" sz="2800" i="1">
                        <a:latin typeface="Cambria Math" panose="02040503050406030204" pitchFamily="18" charset="0"/>
                      </a:rPr>
                      <m:t> </m:t>
                    </m:r>
                    <m:r>
                      <a:rPr lang="en-IN" sz="2800" i="1" dirty="0" smtClean="0">
                        <a:solidFill>
                          <a:srgbClr val="FF0000"/>
                        </a:solidFill>
                        <a:latin typeface="Cambria Math" panose="02040503050406030204" pitchFamily="18" charset="0"/>
                      </a:rPr>
                      <m:t>𝐿</m:t>
                    </m:r>
                    <m:d>
                      <m:dPr>
                        <m:ctrlPr>
                          <a:rPr lang="en-IN" sz="2800" i="1" dirty="0">
                            <a:solidFill>
                              <a:srgbClr val="FF0000"/>
                            </a:solidFill>
                            <a:latin typeface="Cambria Math" panose="02040503050406030204" pitchFamily="18" charset="0"/>
                          </a:rPr>
                        </m:ctrlPr>
                      </m:dPr>
                      <m:e>
                        <m:r>
                          <a:rPr lang="en-IN" sz="2800" b="1" i="1" dirty="0">
                            <a:solidFill>
                              <a:srgbClr val="FF0000"/>
                            </a:solidFill>
                            <a:latin typeface="Cambria Math" panose="02040503050406030204" pitchFamily="18" charset="0"/>
                          </a:rPr>
                          <m:t>𝒘</m:t>
                        </m:r>
                      </m:e>
                    </m:d>
                  </m:oMath>
                </a14:m>
                <a:r>
                  <a:rPr lang="en-IN" sz="2800" dirty="0">
                    <a:solidFill>
                      <a:srgbClr val="FF0000"/>
                    </a:solidFill>
                  </a:rPr>
                  <a:t> </a:t>
                </a:r>
                <a:r>
                  <a:rPr lang="en-IN" sz="2800" dirty="0"/>
                  <a:t>+ </a:t>
                </a:r>
                <a14:m>
                  <m:oMath xmlns:m="http://schemas.openxmlformats.org/officeDocument/2006/math">
                    <m:r>
                      <a:rPr lang="en-IN" sz="2800" i="1" dirty="0" smtClean="0">
                        <a:solidFill>
                          <a:srgbClr val="0000FF"/>
                        </a:solidFill>
                        <a:latin typeface="Cambria Math" panose="02040503050406030204" pitchFamily="18" charset="0"/>
                      </a:rPr>
                      <m:t>𝜆</m:t>
                    </m:r>
                    <m:r>
                      <a:rPr lang="en-IN" sz="2800" i="1" dirty="0">
                        <a:solidFill>
                          <a:schemeClr val="tx1"/>
                        </a:solidFill>
                        <a:latin typeface="Cambria Math" panose="02040503050406030204" pitchFamily="18" charset="0"/>
                      </a:rPr>
                      <m:t> </m:t>
                    </m:r>
                    <m:r>
                      <a:rPr lang="en-IN" sz="2800" i="1" dirty="0" smtClean="0">
                        <a:solidFill>
                          <a:srgbClr val="00B050"/>
                        </a:solidFill>
                        <a:latin typeface="Cambria Math" panose="02040503050406030204" pitchFamily="18" charset="0"/>
                      </a:rPr>
                      <m:t>𝑅</m:t>
                    </m:r>
                    <m:d>
                      <m:dPr>
                        <m:ctrlPr>
                          <a:rPr lang="en-IN" sz="2800" i="1" dirty="0">
                            <a:solidFill>
                              <a:srgbClr val="00B050"/>
                            </a:solidFill>
                            <a:latin typeface="Cambria Math" panose="02040503050406030204" pitchFamily="18" charset="0"/>
                          </a:rPr>
                        </m:ctrlPr>
                      </m:dPr>
                      <m:e>
                        <m:r>
                          <a:rPr lang="en-IN" sz="2800" b="1" i="1" dirty="0">
                            <a:solidFill>
                              <a:srgbClr val="00B050"/>
                            </a:solidFill>
                            <a:latin typeface="Cambria Math" panose="02040503050406030204" pitchFamily="18" charset="0"/>
                          </a:rPr>
                          <m:t>𝒘</m:t>
                        </m:r>
                      </m:e>
                    </m:d>
                  </m:oMath>
                </a14:m>
                <a:endParaRPr lang="en-IN" sz="2800" dirty="0"/>
              </a:p>
            </p:txBody>
          </p:sp>
        </mc:Choice>
        <mc:Fallback xmlns="">
          <p:sp>
            <p:nvSpPr>
              <p:cNvPr id="5" name="TextBox 4">
                <a:extLst>
                  <a:ext uri="{FF2B5EF4-FFF2-40B4-BE49-F238E27FC236}">
                    <a16:creationId xmlns:a16="http://schemas.microsoft.com/office/drawing/2014/main" id="{B8170D8B-7CFE-4912-9965-9791F629A77A}"/>
                  </a:ext>
                </a:extLst>
              </p:cNvPr>
              <p:cNvSpPr txBox="1">
                <a:spLocks noRot="1" noChangeAspect="1" noMove="1" noResize="1" noEditPoints="1" noAdjustHandles="1" noChangeArrowheads="1" noChangeShapeType="1" noTextEdit="1"/>
              </p:cNvSpPr>
              <p:nvPr/>
            </p:nvSpPr>
            <p:spPr>
              <a:xfrm>
                <a:off x="2881938" y="3523391"/>
                <a:ext cx="4990725" cy="465897"/>
              </a:xfrm>
              <a:prstGeom prst="rect">
                <a:avLst/>
              </a:prstGeom>
              <a:blipFill>
                <a:blip r:embed="rId7"/>
                <a:stretch>
                  <a:fillRect t="-22368" b="-394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A9F60C5-176D-49BE-AD9E-CD5EF258F736}"/>
                  </a:ext>
                </a:extLst>
              </p:cNvPr>
              <p:cNvSpPr/>
              <p:nvPr/>
            </p:nvSpPr>
            <p:spPr>
              <a:xfrm>
                <a:off x="3690684" y="3976855"/>
                <a:ext cx="6547755" cy="974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800" i="1" smtClean="0">
                              <a:latin typeface="Cambria Math" panose="02040503050406030204" pitchFamily="18" charset="0"/>
                            </a:rPr>
                          </m:ctrlPr>
                        </m:sSubPr>
                        <m:e>
                          <m:r>
                            <m:rPr>
                              <m:nor/>
                            </m:rPr>
                            <a:rPr lang="en-IN" sz="2800" b="0" i="0" smtClean="0">
                              <a:latin typeface="Cambria Math" panose="02040503050406030204" pitchFamily="18" charset="0"/>
                            </a:rPr>
                            <m:t>= </m:t>
                          </m:r>
                          <m:r>
                            <m:rPr>
                              <m:nor/>
                            </m:rPr>
                            <a:rPr lang="en-IN" sz="2800" dirty="0"/>
                            <m:t>arg</m:t>
                          </m:r>
                          <m:r>
                            <m:rPr>
                              <m:nor/>
                            </m:rPr>
                            <a:rPr lang="en-IN" sz="2800" dirty="0"/>
                            <m:t> </m:t>
                          </m:r>
                          <m:r>
                            <m:rPr>
                              <m:nor/>
                            </m:rPr>
                            <a:rPr lang="en-IN" sz="2800" dirty="0"/>
                            <m:t>min</m:t>
                          </m:r>
                        </m:e>
                        <m:sub>
                          <m:r>
                            <a:rPr lang="en-IN" sz="2800" b="1" i="1">
                              <a:latin typeface="Cambria Math" panose="02040503050406030204" pitchFamily="18" charset="0"/>
                            </a:rPr>
                            <m:t>𝒘</m:t>
                          </m:r>
                        </m:sub>
                      </m:sSub>
                      <m:nary>
                        <m:naryPr>
                          <m:chr m:val="∑"/>
                          <m:limLoc m:val="subSup"/>
                          <m:ctrlPr>
                            <a:rPr lang="en-IN" sz="2800" i="1" smtClean="0">
                              <a:solidFill>
                                <a:srgbClr val="FF0000"/>
                              </a:solidFill>
                              <a:latin typeface="Cambria Math" panose="02040503050406030204" pitchFamily="18" charset="0"/>
                            </a:rPr>
                          </m:ctrlPr>
                        </m:naryPr>
                        <m:sub>
                          <m:r>
                            <m:rPr>
                              <m:brk m:alnAt="25"/>
                            </m:rPr>
                            <a:rPr lang="en-IN" sz="2800" i="1">
                              <a:solidFill>
                                <a:srgbClr val="FF0000"/>
                              </a:solidFill>
                              <a:latin typeface="Cambria Math" panose="02040503050406030204" pitchFamily="18" charset="0"/>
                            </a:rPr>
                            <m:t>𝑛</m:t>
                          </m:r>
                          <m:r>
                            <a:rPr lang="en-IN" sz="2800" i="1">
                              <a:solidFill>
                                <a:srgbClr val="FF0000"/>
                              </a:solidFill>
                              <a:latin typeface="Cambria Math" panose="02040503050406030204" pitchFamily="18" charset="0"/>
                            </a:rPr>
                            <m:t>=1</m:t>
                          </m:r>
                        </m:sub>
                        <m:sup>
                          <m:r>
                            <a:rPr lang="en-IN" sz="2800" i="1">
                              <a:solidFill>
                                <a:srgbClr val="FF0000"/>
                              </a:solidFill>
                              <a:latin typeface="Cambria Math" panose="02040503050406030204" pitchFamily="18" charset="0"/>
                            </a:rPr>
                            <m:t>𝑁</m:t>
                          </m:r>
                        </m:sup>
                        <m:e>
                          <m:sSup>
                            <m:sSupPr>
                              <m:ctrlPr>
                                <a:rPr lang="en-IN" sz="2800" i="1">
                                  <a:solidFill>
                                    <a:srgbClr val="FF0000"/>
                                  </a:solidFill>
                                  <a:latin typeface="Cambria Math" panose="02040503050406030204" pitchFamily="18" charset="0"/>
                                </a:rPr>
                              </m:ctrlPr>
                            </m:sSupPr>
                            <m:e>
                              <m:r>
                                <a:rPr lang="en-IN" sz="2800" i="1">
                                  <a:solidFill>
                                    <a:srgbClr val="FF0000"/>
                                  </a:solidFill>
                                  <a:latin typeface="Cambria Math" panose="02040503050406030204" pitchFamily="18" charset="0"/>
                                </a:rPr>
                                <m:t>(</m:t>
                              </m:r>
                              <m:sSub>
                                <m:sSubPr>
                                  <m:ctrlPr>
                                    <a:rPr lang="en-IN" sz="2800" i="1">
                                      <a:solidFill>
                                        <a:srgbClr val="FF0000"/>
                                      </a:solidFill>
                                      <a:latin typeface="Cambria Math" panose="02040503050406030204" pitchFamily="18" charset="0"/>
                                    </a:rPr>
                                  </m:ctrlPr>
                                </m:sSubPr>
                                <m:e>
                                  <m:r>
                                    <a:rPr lang="en-IN" sz="2800" i="1">
                                      <a:solidFill>
                                        <a:srgbClr val="FF0000"/>
                                      </a:solidFill>
                                      <a:latin typeface="Cambria Math" panose="02040503050406030204" pitchFamily="18" charset="0"/>
                                    </a:rPr>
                                    <m:t>𝑦</m:t>
                                  </m:r>
                                </m:e>
                                <m:sub>
                                  <m:r>
                                    <a:rPr lang="en-IN" sz="2800" i="1">
                                      <a:solidFill>
                                        <a:srgbClr val="FF0000"/>
                                      </a:solidFill>
                                      <a:latin typeface="Cambria Math" panose="02040503050406030204" pitchFamily="18" charset="0"/>
                                    </a:rPr>
                                    <m:t>𝑛</m:t>
                                  </m:r>
                                </m:sub>
                              </m:sSub>
                              <m:r>
                                <a:rPr lang="en-IN" sz="2800" i="1">
                                  <a:solidFill>
                                    <a:srgbClr val="FF0000"/>
                                  </a:solidFill>
                                  <a:latin typeface="Cambria Math" panose="02040503050406030204" pitchFamily="18" charset="0"/>
                                </a:rPr>
                                <m:t>−</m:t>
                              </m:r>
                              <m:sSup>
                                <m:sSupPr>
                                  <m:ctrlPr>
                                    <a:rPr lang="en-IN" sz="2800" i="1">
                                      <a:solidFill>
                                        <a:srgbClr val="FF0000"/>
                                      </a:solidFill>
                                      <a:latin typeface="Cambria Math" panose="02040503050406030204" pitchFamily="18" charset="0"/>
                                    </a:rPr>
                                  </m:ctrlPr>
                                </m:sSupPr>
                                <m:e>
                                  <m:r>
                                    <a:rPr lang="en-IN" sz="2800" b="1" i="1">
                                      <a:solidFill>
                                        <a:srgbClr val="FF0000"/>
                                      </a:solidFill>
                                      <a:latin typeface="Cambria Math" panose="02040503050406030204" pitchFamily="18" charset="0"/>
                                    </a:rPr>
                                    <m:t>𝒘</m:t>
                                  </m:r>
                                </m:e>
                                <m:sup>
                                  <m:r>
                                    <a:rPr lang="en-IN" sz="2800" i="1">
                                      <a:solidFill>
                                        <a:srgbClr val="FF0000"/>
                                      </a:solidFill>
                                      <a:latin typeface="Cambria Math" panose="02040503050406030204" pitchFamily="18" charset="0"/>
                                    </a:rPr>
                                    <m:t>⊤</m:t>
                                  </m:r>
                                </m:sup>
                              </m:sSup>
                              <m:sSub>
                                <m:sSubPr>
                                  <m:ctrlPr>
                                    <a:rPr lang="en-IN" sz="2800" b="1" i="1">
                                      <a:solidFill>
                                        <a:srgbClr val="FF0000"/>
                                      </a:solidFill>
                                      <a:latin typeface="Cambria Math" panose="02040503050406030204" pitchFamily="18" charset="0"/>
                                    </a:rPr>
                                  </m:ctrlPr>
                                </m:sSubPr>
                                <m:e>
                                  <m:r>
                                    <a:rPr lang="en-IN" sz="2800" b="1" i="1">
                                      <a:solidFill>
                                        <a:srgbClr val="FF0000"/>
                                      </a:solidFill>
                                      <a:latin typeface="Cambria Math" panose="02040503050406030204" pitchFamily="18" charset="0"/>
                                    </a:rPr>
                                    <m:t>𝒙</m:t>
                                  </m:r>
                                </m:e>
                                <m:sub>
                                  <m:r>
                                    <a:rPr lang="en-IN" sz="2800" i="1">
                                      <a:solidFill>
                                        <a:srgbClr val="FF0000"/>
                                      </a:solidFill>
                                      <a:latin typeface="Cambria Math" panose="02040503050406030204" pitchFamily="18" charset="0"/>
                                    </a:rPr>
                                    <m:t>𝑛</m:t>
                                  </m:r>
                                </m:sub>
                              </m:sSub>
                              <m:r>
                                <a:rPr lang="en-IN" sz="2800" i="1">
                                  <a:solidFill>
                                    <a:srgbClr val="FF0000"/>
                                  </a:solidFill>
                                  <a:latin typeface="Cambria Math" panose="02040503050406030204" pitchFamily="18" charset="0"/>
                                </a:rPr>
                                <m:t>)</m:t>
                              </m:r>
                            </m:e>
                            <m:sup>
                              <m:r>
                                <a:rPr lang="en-IN" sz="2800" i="1">
                                  <a:solidFill>
                                    <a:srgbClr val="FF0000"/>
                                  </a:solidFill>
                                  <a:latin typeface="Cambria Math" panose="02040503050406030204" pitchFamily="18" charset="0"/>
                                </a:rPr>
                                <m:t>2</m:t>
                              </m:r>
                            </m:sup>
                          </m:sSup>
                        </m:e>
                      </m:nary>
                      <m:r>
                        <a:rPr lang="en-IN" sz="2800" b="0" i="1" smtClean="0">
                          <a:latin typeface="Cambria Math" panose="02040503050406030204" pitchFamily="18" charset="0"/>
                        </a:rPr>
                        <m:t>+</m:t>
                      </m:r>
                      <m:r>
                        <a:rPr lang="en-IN" sz="2800" b="0" i="1" smtClean="0">
                          <a:solidFill>
                            <a:srgbClr val="0000FF"/>
                          </a:solidFill>
                          <a:latin typeface="Cambria Math" panose="02040503050406030204" pitchFamily="18" charset="0"/>
                        </a:rPr>
                        <m:t>𝜆</m:t>
                      </m:r>
                      <m:sSup>
                        <m:sSupPr>
                          <m:ctrlPr>
                            <a:rPr lang="en-IN" sz="2800" i="1" dirty="0" smtClean="0">
                              <a:solidFill>
                                <a:srgbClr val="00B050"/>
                              </a:solidFill>
                              <a:latin typeface="Cambria Math" panose="02040503050406030204" pitchFamily="18" charset="0"/>
                            </a:rPr>
                          </m:ctrlPr>
                        </m:sSupPr>
                        <m:e>
                          <m:r>
                            <a:rPr lang="en-IN" sz="2800" b="1" i="1" dirty="0">
                              <a:solidFill>
                                <a:srgbClr val="00B050"/>
                              </a:solidFill>
                              <a:latin typeface="Cambria Math" panose="02040503050406030204" pitchFamily="18" charset="0"/>
                            </a:rPr>
                            <m:t>𝒘</m:t>
                          </m:r>
                        </m:e>
                        <m:sup>
                          <m:r>
                            <a:rPr lang="en-IN" sz="2800" i="1" dirty="0">
                              <a:solidFill>
                                <a:srgbClr val="00B050"/>
                              </a:solidFill>
                              <a:latin typeface="Cambria Math" panose="02040503050406030204" pitchFamily="18" charset="0"/>
                            </a:rPr>
                            <m:t>⊤</m:t>
                          </m:r>
                        </m:sup>
                      </m:sSup>
                      <m:r>
                        <a:rPr lang="en-IN" sz="2800" b="1" i="1" dirty="0">
                          <a:solidFill>
                            <a:srgbClr val="00B050"/>
                          </a:solidFill>
                          <a:latin typeface="Cambria Math" panose="02040503050406030204" pitchFamily="18" charset="0"/>
                        </a:rPr>
                        <m:t>𝒘</m:t>
                      </m:r>
                    </m:oMath>
                  </m:oMathPara>
                </a14:m>
                <a:endParaRPr lang="en-IN" sz="2800" dirty="0"/>
              </a:p>
            </p:txBody>
          </p:sp>
        </mc:Choice>
        <mc:Fallback xmlns="">
          <p:sp>
            <p:nvSpPr>
              <p:cNvPr id="7" name="Rectangle 6">
                <a:extLst>
                  <a:ext uri="{FF2B5EF4-FFF2-40B4-BE49-F238E27FC236}">
                    <a16:creationId xmlns:a16="http://schemas.microsoft.com/office/drawing/2014/main" id="{3A9F60C5-176D-49BE-AD9E-CD5EF258F736}"/>
                  </a:ext>
                </a:extLst>
              </p:cNvPr>
              <p:cNvSpPr>
                <a:spLocks noRot="1" noChangeAspect="1" noMove="1" noResize="1" noEditPoints="1" noAdjustHandles="1" noChangeArrowheads="1" noChangeShapeType="1" noTextEdit="1"/>
              </p:cNvSpPr>
              <p:nvPr/>
            </p:nvSpPr>
            <p:spPr>
              <a:xfrm>
                <a:off x="3690684" y="3976855"/>
                <a:ext cx="6547755" cy="974177"/>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85FB04C-E62E-4D14-9196-F4B889000713}"/>
                  </a:ext>
                </a:extLst>
              </p:cNvPr>
              <p:cNvSpPr txBox="1"/>
              <p:nvPr/>
            </p:nvSpPr>
            <p:spPr>
              <a:xfrm>
                <a:off x="7826697" y="5716594"/>
                <a:ext cx="4179165"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3200" i="1" smtClean="0">
                              <a:latin typeface="Cambria Math" panose="02040503050406030204" pitchFamily="18" charset="0"/>
                            </a:rPr>
                          </m:ctrlPr>
                        </m:sSupPr>
                        <m:e>
                          <m:r>
                            <a:rPr lang="en-IN" sz="3200" b="0" i="0" smtClean="0">
                              <a:latin typeface="Cambria Math" panose="02040503050406030204" pitchFamily="18" charset="0"/>
                            </a:rPr>
                            <m:t>=</m:t>
                          </m:r>
                          <m:r>
                            <a:rPr lang="en-IN" sz="3200" dirty="0">
                              <a:latin typeface="Cambria Math" panose="02040503050406030204" pitchFamily="18" charset="0"/>
                            </a:rPr>
                            <m:t>(</m:t>
                          </m:r>
                          <m:sSup>
                            <m:sSupPr>
                              <m:ctrlPr>
                                <a:rPr lang="en-IN" sz="3200" i="1">
                                  <a:latin typeface="Cambria Math" panose="02040503050406030204" pitchFamily="18" charset="0"/>
                                </a:rPr>
                              </m:ctrlPr>
                            </m:sSupPr>
                            <m:e>
                              <m:r>
                                <a:rPr lang="en-IN" sz="3200" b="1" i="1">
                                  <a:latin typeface="Cambria Math" panose="02040503050406030204" pitchFamily="18" charset="0"/>
                                </a:rPr>
                                <m:t>𝑿</m:t>
                              </m:r>
                            </m:e>
                            <m:sup>
                              <m:r>
                                <a:rPr lang="en-IN" sz="3200" i="1">
                                  <a:latin typeface="Cambria Math" panose="02040503050406030204" pitchFamily="18" charset="0"/>
                                </a:rPr>
                                <m:t>⊤</m:t>
                              </m:r>
                            </m:sup>
                          </m:sSup>
                          <m:r>
                            <a:rPr lang="en-IN" sz="3200" b="1" i="1" smtClean="0">
                              <a:latin typeface="Cambria Math" panose="02040503050406030204" pitchFamily="18" charset="0"/>
                            </a:rPr>
                            <m:t>𝑿</m:t>
                          </m:r>
                          <m:r>
                            <a:rPr lang="en-IN" sz="3200" i="1" dirty="0" smtClean="0">
                              <a:solidFill>
                                <a:srgbClr val="7030A0"/>
                              </a:solidFill>
                              <a:latin typeface="Cambria Math" panose="02040503050406030204" pitchFamily="18" charset="0"/>
                            </a:rPr>
                            <m:t>+</m:t>
                          </m:r>
                          <m:r>
                            <a:rPr lang="en-IN" sz="3200" i="1" dirty="0" smtClean="0">
                              <a:solidFill>
                                <a:srgbClr val="7030A0"/>
                              </a:solidFill>
                              <a:latin typeface="Cambria Math" panose="02040503050406030204" pitchFamily="18" charset="0"/>
                            </a:rPr>
                            <m:t>𝜆</m:t>
                          </m:r>
                          <m:sSub>
                            <m:sSubPr>
                              <m:ctrlPr>
                                <a:rPr lang="en-IN" sz="3200" i="1" dirty="0">
                                  <a:solidFill>
                                    <a:srgbClr val="7030A0"/>
                                  </a:solidFill>
                                  <a:latin typeface="Cambria Math" panose="02040503050406030204" pitchFamily="18" charset="0"/>
                                </a:rPr>
                              </m:ctrlPr>
                            </m:sSubPr>
                            <m:e>
                              <m:r>
                                <a:rPr lang="en-IN" sz="3200" i="1" dirty="0">
                                  <a:solidFill>
                                    <a:srgbClr val="7030A0"/>
                                  </a:solidFill>
                                  <a:latin typeface="Cambria Math" panose="02040503050406030204" pitchFamily="18" charset="0"/>
                                </a:rPr>
                                <m:t>𝐼</m:t>
                              </m:r>
                            </m:e>
                            <m:sub>
                              <m:r>
                                <a:rPr lang="en-IN" sz="3200" i="1" dirty="0">
                                  <a:solidFill>
                                    <a:srgbClr val="7030A0"/>
                                  </a:solidFill>
                                  <a:latin typeface="Cambria Math" panose="02040503050406030204" pitchFamily="18" charset="0"/>
                                </a:rPr>
                                <m:t>𝐷</m:t>
                              </m:r>
                            </m:sub>
                          </m:sSub>
                          <m:r>
                            <a:rPr lang="en-IN" sz="3200" b="0" i="1" dirty="0" smtClean="0">
                              <a:latin typeface="Cambria Math" panose="02040503050406030204" pitchFamily="18" charset="0"/>
                            </a:rPr>
                            <m:t>)</m:t>
                          </m:r>
                        </m:e>
                        <m:sup>
                          <m:r>
                            <a:rPr lang="en-IN" sz="3200" i="1">
                              <a:latin typeface="Cambria Math" panose="02040503050406030204" pitchFamily="18" charset="0"/>
                            </a:rPr>
                            <m:t>−1</m:t>
                          </m:r>
                        </m:sup>
                      </m:sSup>
                      <m:sSup>
                        <m:sSupPr>
                          <m:ctrlPr>
                            <a:rPr lang="en-IN" sz="3200" i="1">
                              <a:latin typeface="Cambria Math" panose="02040503050406030204" pitchFamily="18" charset="0"/>
                            </a:rPr>
                          </m:ctrlPr>
                        </m:sSupPr>
                        <m:e>
                          <m:r>
                            <a:rPr lang="en-IN" sz="3200" b="1" i="1">
                              <a:latin typeface="Cambria Math" panose="02040503050406030204" pitchFamily="18" charset="0"/>
                            </a:rPr>
                            <m:t>𝑿</m:t>
                          </m:r>
                        </m:e>
                        <m:sup>
                          <m:r>
                            <a:rPr lang="en-IN" sz="3200" i="1">
                              <a:latin typeface="Cambria Math" panose="02040503050406030204" pitchFamily="18" charset="0"/>
                            </a:rPr>
                            <m:t>⊤</m:t>
                          </m:r>
                        </m:sup>
                      </m:sSup>
                      <m:r>
                        <a:rPr lang="en-IN" sz="3200" b="1" i="1" smtClean="0">
                          <a:latin typeface="Cambria Math" panose="02040503050406030204" pitchFamily="18" charset="0"/>
                        </a:rPr>
                        <m:t>𝒚</m:t>
                      </m:r>
                    </m:oMath>
                  </m:oMathPara>
                </a14:m>
                <a:endParaRPr lang="en-IN" sz="3200" b="1" dirty="0"/>
              </a:p>
            </p:txBody>
          </p:sp>
        </mc:Choice>
        <mc:Fallback xmlns="">
          <p:sp>
            <p:nvSpPr>
              <p:cNvPr id="13" name="TextBox 12">
                <a:extLst>
                  <a:ext uri="{FF2B5EF4-FFF2-40B4-BE49-F238E27FC236}">
                    <a16:creationId xmlns:a16="http://schemas.microsoft.com/office/drawing/2014/main" id="{985FB04C-E62E-4D14-9196-F4B889000713}"/>
                  </a:ext>
                </a:extLst>
              </p:cNvPr>
              <p:cNvSpPr txBox="1">
                <a:spLocks noRot="1" noChangeAspect="1" noMove="1" noResize="1" noEditPoints="1" noAdjustHandles="1" noChangeArrowheads="1" noChangeShapeType="1" noTextEdit="1"/>
              </p:cNvSpPr>
              <p:nvPr/>
            </p:nvSpPr>
            <p:spPr>
              <a:xfrm>
                <a:off x="7826697" y="5716594"/>
                <a:ext cx="4179165" cy="492443"/>
              </a:xfrm>
              <a:prstGeom prst="rect">
                <a:avLst/>
              </a:prstGeom>
              <a:blipFill>
                <a:blip r:embed="rId9"/>
                <a:stretch>
                  <a:fillRect/>
                </a:stretch>
              </a:blipFill>
            </p:spPr>
            <p:txBody>
              <a:bodyPr/>
              <a:lstStyle/>
              <a:p>
                <a:r>
                  <a:rPr lang="en-IN">
                    <a:noFill/>
                  </a:rPr>
                  <a:t> </a:t>
                </a:r>
              </a:p>
            </p:txBody>
          </p:sp>
        </mc:Fallback>
      </mc:AlternateContent>
      <p:pic>
        <p:nvPicPr>
          <p:cNvPr id="15" name="Picture 2">
            <a:extLst>
              <a:ext uri="{FF2B5EF4-FFF2-40B4-BE49-F238E27FC236}">
                <a16:creationId xmlns:a16="http://schemas.microsoft.com/office/drawing/2014/main" id="{75E9D91B-EC18-48E5-984C-6EFA34C0E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759" y="3606829"/>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16" name="Speech Bubble: Rectangle 15">
            <a:extLst>
              <a:ext uri="{FF2B5EF4-FFF2-40B4-BE49-F238E27FC236}">
                <a16:creationId xmlns:a16="http://schemas.microsoft.com/office/drawing/2014/main" id="{2BAE2EBB-9AF3-4EF1-86A6-76CE06366C2C}"/>
              </a:ext>
            </a:extLst>
          </p:cNvPr>
          <p:cNvSpPr/>
          <p:nvPr/>
        </p:nvSpPr>
        <p:spPr>
          <a:xfrm>
            <a:off x="1063156" y="4128586"/>
            <a:ext cx="2119486" cy="465897"/>
          </a:xfrm>
          <a:prstGeom prst="wedgeRectCallout">
            <a:avLst>
              <a:gd name="adj1" fmla="val -67837"/>
              <a:gd name="adj2" fmla="val 56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Why is the method called “ridge” regression </a:t>
            </a:r>
          </a:p>
        </p:txBody>
      </p:sp>
      <p:pic>
        <p:nvPicPr>
          <p:cNvPr id="17" name="Picture 16">
            <a:extLst>
              <a:ext uri="{FF2B5EF4-FFF2-40B4-BE49-F238E27FC236}">
                <a16:creationId xmlns:a16="http://schemas.microsoft.com/office/drawing/2014/main" id="{EB26A28D-A33E-4278-B360-B798A1DB6533}"/>
              </a:ext>
            </a:extLst>
          </p:cNvPr>
          <p:cNvPicPr>
            <a:picLocks noChangeAspect="1"/>
          </p:cNvPicPr>
          <p:nvPr/>
        </p:nvPicPr>
        <p:blipFill>
          <a:blip r:embed="rId11"/>
          <a:stretch>
            <a:fillRect/>
          </a:stretch>
        </p:blipFill>
        <p:spPr>
          <a:xfrm>
            <a:off x="10879502" y="2432719"/>
            <a:ext cx="1004822" cy="965223"/>
          </a:xfrm>
          <a:prstGeom prst="rect">
            <a:avLst/>
          </a:prstGeom>
        </p:spPr>
      </p:pic>
      <mc:AlternateContent xmlns:mc="http://schemas.openxmlformats.org/markup-compatibility/2006" xmlns:a14="http://schemas.microsoft.com/office/drawing/2010/main">
        <mc:Choice Requires="a14">
          <p:sp>
            <p:nvSpPr>
              <p:cNvPr id="18" name="Speech Bubble: Rectangle 17">
                <a:extLst>
                  <a:ext uri="{FF2B5EF4-FFF2-40B4-BE49-F238E27FC236}">
                    <a16:creationId xmlns:a16="http://schemas.microsoft.com/office/drawing/2014/main" id="{110D5986-4182-4F58-A323-A999F4D1E2D0}"/>
                  </a:ext>
                </a:extLst>
              </p:cNvPr>
              <p:cNvSpPr/>
              <p:nvPr/>
            </p:nvSpPr>
            <p:spPr>
              <a:xfrm>
                <a:off x="8493814" y="3334416"/>
                <a:ext cx="3368781" cy="965223"/>
              </a:xfrm>
              <a:prstGeom prst="wedgeRectCallout">
                <a:avLst>
                  <a:gd name="adj1" fmla="val 33049"/>
                  <a:gd name="adj2" fmla="val -9507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Look at the form of the solution. We are adding a small value </a:t>
                </a:r>
                <a14:m>
                  <m:oMath xmlns:m="http://schemas.openxmlformats.org/officeDocument/2006/math">
                    <m:r>
                      <a:rPr lang="en-IN" sz="1600" b="0" i="1" smtClean="0">
                        <a:solidFill>
                          <a:schemeClr val="tx1"/>
                        </a:solidFill>
                        <a:latin typeface="Cambria Math" panose="02040503050406030204" pitchFamily="18" charset="0"/>
                      </a:rPr>
                      <m:t>𝜆</m:t>
                    </m:r>
                  </m:oMath>
                </a14:m>
                <a:r>
                  <a:rPr lang="en-IN" sz="1600" b="0" dirty="0">
                    <a:solidFill>
                      <a:schemeClr val="tx1"/>
                    </a:solidFill>
                    <a:latin typeface="Abadi Extra Light" panose="020B0204020104020204" pitchFamily="34" charset="0"/>
                  </a:rPr>
                  <a:t> to the diagonals of the </a:t>
                </a:r>
                <a:r>
                  <a:rPr lang="en-IN" sz="1600" b="0" dirty="0" err="1">
                    <a:solidFill>
                      <a:schemeClr val="tx1"/>
                    </a:solidFill>
                    <a:latin typeface="Abadi Extra Light" panose="020B0204020104020204" pitchFamily="34" charset="0"/>
                  </a:rPr>
                  <a:t>DxD</a:t>
                </a:r>
                <a:r>
                  <a:rPr lang="en-IN" sz="1600" b="0" dirty="0">
                    <a:solidFill>
                      <a:schemeClr val="tx1"/>
                    </a:solidFill>
                    <a:latin typeface="Abadi Extra Light" panose="020B0204020104020204" pitchFamily="34" charset="0"/>
                  </a:rPr>
                  <a:t> matrix </a:t>
                </a:r>
                <a14:m>
                  <m:oMath xmlns:m="http://schemas.openxmlformats.org/officeDocument/2006/math">
                    <m:sSup>
                      <m:sSupPr>
                        <m:ctrlPr>
                          <a:rPr lang="en-IN" sz="1600" i="1" smtClean="0">
                            <a:solidFill>
                              <a:schemeClr val="tx1"/>
                            </a:solidFill>
                            <a:latin typeface="Cambria Math" panose="02040503050406030204" pitchFamily="18" charset="0"/>
                          </a:rPr>
                        </m:ctrlPr>
                      </m:sSupPr>
                      <m:e>
                        <m:r>
                          <a:rPr lang="en-IN" sz="1600" b="1" i="1">
                            <a:solidFill>
                              <a:schemeClr val="tx1"/>
                            </a:solidFill>
                            <a:latin typeface="Cambria Math" panose="02040503050406030204" pitchFamily="18" charset="0"/>
                          </a:rPr>
                          <m:t>𝑿</m:t>
                        </m:r>
                      </m:e>
                      <m:sup>
                        <m:r>
                          <a:rPr lang="en-IN" sz="1600" i="1">
                            <a:solidFill>
                              <a:schemeClr val="tx1"/>
                            </a:solidFill>
                            <a:latin typeface="Cambria Math" panose="02040503050406030204" pitchFamily="18" charset="0"/>
                          </a:rPr>
                          <m:t>⊤</m:t>
                        </m:r>
                      </m:sup>
                    </m:sSup>
                    <m:r>
                      <a:rPr lang="en-IN" sz="1600" b="1" i="1">
                        <a:solidFill>
                          <a:schemeClr val="tx1"/>
                        </a:solidFill>
                        <a:latin typeface="Cambria Math" panose="02040503050406030204" pitchFamily="18" charset="0"/>
                      </a:rPr>
                      <m:t>𝑿</m:t>
                    </m:r>
                  </m:oMath>
                </a14:m>
                <a:r>
                  <a:rPr lang="en-IN" sz="1600" b="0" dirty="0">
                    <a:solidFill>
                      <a:schemeClr val="tx1"/>
                    </a:solidFill>
                    <a:latin typeface="Abadi Extra Light" panose="020B0204020104020204" pitchFamily="34" charset="0"/>
                  </a:rPr>
                  <a:t>(like adding a ridge/mountain to some land)</a:t>
                </a:r>
              </a:p>
            </p:txBody>
          </p:sp>
        </mc:Choice>
        <mc:Fallback xmlns="">
          <p:sp>
            <p:nvSpPr>
              <p:cNvPr id="18" name="Speech Bubble: Rectangle 17">
                <a:extLst>
                  <a:ext uri="{FF2B5EF4-FFF2-40B4-BE49-F238E27FC236}">
                    <a16:creationId xmlns:a16="http://schemas.microsoft.com/office/drawing/2014/main" id="{110D5986-4182-4F58-A323-A999F4D1E2D0}"/>
                  </a:ext>
                </a:extLst>
              </p:cNvPr>
              <p:cNvSpPr>
                <a:spLocks noRot="1" noChangeAspect="1" noMove="1" noResize="1" noEditPoints="1" noAdjustHandles="1" noChangeArrowheads="1" noChangeShapeType="1" noTextEdit="1"/>
              </p:cNvSpPr>
              <p:nvPr/>
            </p:nvSpPr>
            <p:spPr>
              <a:xfrm>
                <a:off x="8493814" y="3334416"/>
                <a:ext cx="3368781" cy="965223"/>
              </a:xfrm>
              <a:prstGeom prst="wedgeRectCallout">
                <a:avLst>
                  <a:gd name="adj1" fmla="val 33049"/>
                  <a:gd name="adj2" fmla="val -95071"/>
                </a:avLst>
              </a:prstGeom>
              <a:blipFill>
                <a:blip r:embed="rId12"/>
                <a:stretch>
                  <a:fillRect l="-721" r="-2342" b="-9052"/>
                </a:stretch>
              </a:blipFill>
              <a:ln>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32689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down)">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down)">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3" grpId="0"/>
      <p:bldP spid="5" grpId="0"/>
      <p:bldP spid="7" grpId="0"/>
      <p:bldP spid="13" grpId="0"/>
      <p:bldP spid="16"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closer look at </a:t>
                </a:r>
                <a14:m>
                  <m:oMath xmlns:m="http://schemas.openxmlformats.org/officeDocument/2006/math">
                    <m:sSub>
                      <m:sSubPr>
                        <m:ctrlPr>
                          <a:rPr lang="en-IN" b="0" i="1" smtClean="0">
                            <a:solidFill>
                              <a:schemeClr val="accent2">
                                <a:lumMod val="75000"/>
                              </a:schemeClr>
                            </a:solidFill>
                            <a:latin typeface="Cambria Math" panose="02040503050406030204" pitchFamily="18" charset="0"/>
                          </a:rPr>
                        </m:ctrlPr>
                      </m:sSubPr>
                      <m:e>
                        <m:r>
                          <a:rPr lang="en-IN" b="0" i="1" smtClean="0">
                            <a:solidFill>
                              <a:schemeClr val="accent2">
                                <a:lumMod val="75000"/>
                              </a:schemeClr>
                            </a:solidFill>
                            <a:latin typeface="Cambria Math" panose="02040503050406030204" pitchFamily="18" charset="0"/>
                          </a:rPr>
                          <m:t>ℓ</m:t>
                        </m:r>
                      </m:e>
                      <m:sub>
                        <m:r>
                          <a:rPr lang="en-IN" b="0" i="1" smtClean="0">
                            <a:solidFill>
                              <a:schemeClr val="accent2">
                                <a:lumMod val="75000"/>
                              </a:schemeClr>
                            </a:solidFill>
                            <a:latin typeface="Cambria Math" panose="02040503050406030204" pitchFamily="18" charset="0"/>
                          </a:rPr>
                          <m:t>2</m:t>
                        </m:r>
                      </m:sub>
                    </m:sSub>
                  </m:oMath>
                </a14:m>
                <a:r>
                  <a:rPr lang="en-IN" dirty="0">
                    <a:solidFill>
                      <a:schemeClr val="accent2">
                        <a:lumMod val="75000"/>
                      </a:schemeClr>
                    </a:solidFill>
                  </a:rPr>
                  <a:t> regularization</a:t>
                </a: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3"/>
                <a:stretch>
                  <a:fillRect l="-2130" t="-15556" b="-274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regularized objective we minimized is</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Minimizing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𝐿</m:t>
                        </m:r>
                      </m:e>
                      <m:sub>
                        <m:r>
                          <a:rPr lang="en-IN" i="1">
                            <a:latin typeface="Cambria Math" panose="02040503050406030204" pitchFamily="18" charset="0"/>
                          </a:rPr>
                          <m:t>𝑟𝑒𝑔</m:t>
                        </m:r>
                      </m:sub>
                    </m:sSub>
                    <m:d>
                      <m:dPr>
                        <m:ctrlPr>
                          <a:rPr lang="en-IN" i="1">
                            <a:latin typeface="Cambria Math" panose="02040503050406030204" pitchFamily="18" charset="0"/>
                          </a:rPr>
                        </m:ctrlPr>
                      </m:dPr>
                      <m:e>
                        <m:r>
                          <a:rPr lang="en-IN" b="1" i="1">
                            <a:latin typeface="Cambria Math" panose="02040503050406030204" pitchFamily="18" charset="0"/>
                          </a:rPr>
                          <m:t>𝒘</m:t>
                        </m:r>
                      </m:e>
                    </m:d>
                    <m:r>
                      <a:rPr lang="en-IN" i="1">
                        <a:latin typeface="Cambria Math" panose="02040503050406030204" pitchFamily="18" charset="0"/>
                      </a:rPr>
                      <m:t> </m:t>
                    </m:r>
                  </m:oMath>
                </a14:m>
                <a:r>
                  <a:rPr lang="en-GB" dirty="0" err="1">
                    <a:latin typeface="Abadi Extra Light" panose="020B0204020104020204" pitchFamily="34" charset="0"/>
                  </a:rPr>
                  <a:t>w.r.t.</a:t>
                </a:r>
                <a:r>
                  <a:rPr lang="en-GB" dirty="0">
                    <a:latin typeface="Abadi Extra Light" panose="020B0204020104020204" pitchFamily="34" charset="0"/>
                  </a:rPr>
                  <a:t> </a:t>
                </a:r>
                <a14:m>
                  <m:oMath xmlns:m="http://schemas.openxmlformats.org/officeDocument/2006/math">
                    <m:r>
                      <a:rPr lang="en-IN" b="1" i="1" smtClean="0">
                        <a:latin typeface="Cambria Math" panose="02040503050406030204" pitchFamily="18" charset="0"/>
                      </a:rPr>
                      <m:t>𝒘</m:t>
                    </m:r>
                  </m:oMath>
                </a14:m>
                <a:r>
                  <a:rPr lang="en-GB" b="1" dirty="0">
                    <a:latin typeface="Abadi Extra Light" panose="020B0204020104020204" pitchFamily="34" charset="0"/>
                  </a:rPr>
                  <a:t> </a:t>
                </a:r>
                <a:r>
                  <a:rPr lang="en-GB" dirty="0">
                    <a:latin typeface="Abadi Extra Light" panose="020B0204020104020204" pitchFamily="34" charset="0"/>
                  </a:rPr>
                  <a:t>gives a solution for </a:t>
                </a:r>
                <a14:m>
                  <m:oMath xmlns:m="http://schemas.openxmlformats.org/officeDocument/2006/math">
                    <m:r>
                      <a:rPr lang="en-IN" b="1" i="1" smtClean="0">
                        <a:latin typeface="Cambria Math" panose="02040503050406030204" pitchFamily="18" charset="0"/>
                      </a:rPr>
                      <m:t>𝒘</m:t>
                    </m:r>
                  </m:oMath>
                </a14:m>
                <a:r>
                  <a:rPr lang="en-GB" b="1" dirty="0">
                    <a:latin typeface="Abadi Extra Light" panose="020B0204020104020204" pitchFamily="34" charset="0"/>
                  </a:rPr>
                  <a:t> </a:t>
                </a:r>
                <a:r>
                  <a:rPr lang="en-GB" dirty="0">
                    <a:latin typeface="Abadi Extra Light" panose="020B0204020104020204" pitchFamily="34" charset="0"/>
                  </a:rPr>
                  <a:t>that</a:t>
                </a:r>
              </a:p>
              <a:p>
                <a:pPr lvl="1">
                  <a:buFont typeface="Wingdings" panose="05000000000000000000" pitchFamily="2" charset="2"/>
                  <a:buChar char="§"/>
                </a:pPr>
                <a:r>
                  <a:rPr lang="en-GB" dirty="0">
                    <a:latin typeface="Abadi Extra Light" panose="020B0204020104020204" pitchFamily="34" charset="0"/>
                  </a:rPr>
                  <a:t>Keeps the training error small</a:t>
                </a:r>
              </a:p>
              <a:p>
                <a:pPr lvl="1">
                  <a:buFont typeface="Wingdings" panose="05000000000000000000" pitchFamily="2" charset="2"/>
                  <a:buChar char="§"/>
                </a:pPr>
                <a:r>
                  <a:rPr lang="en-GB" dirty="0">
                    <a:latin typeface="Abadi Extra Light" panose="020B0204020104020204" pitchFamily="34" charset="0"/>
                  </a:rPr>
                  <a:t>Has a small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ℓ</m:t>
                        </m:r>
                      </m:e>
                      <m:sub>
                        <m:r>
                          <a:rPr lang="en-IN" b="0" i="1" smtClean="0">
                            <a:latin typeface="Cambria Math" panose="02040503050406030204" pitchFamily="18" charset="0"/>
                          </a:rPr>
                          <m:t>2</m:t>
                        </m:r>
                      </m:sub>
                    </m:sSub>
                  </m:oMath>
                </a14:m>
                <a:r>
                  <a:rPr lang="en-GB" dirty="0">
                    <a:latin typeface="Abadi Extra Light" panose="020B0204020104020204" pitchFamily="34" charset="0"/>
                  </a:rPr>
                  <a:t> squared norm </a:t>
                </a:r>
                <a14:m>
                  <m:oMath xmlns:m="http://schemas.openxmlformats.org/officeDocument/2006/math">
                    <m:sSup>
                      <m:sSupPr>
                        <m:ctrlPr>
                          <a:rPr lang="en-IN" i="1" dirty="0">
                            <a:latin typeface="Cambria Math" panose="02040503050406030204" pitchFamily="18" charset="0"/>
                          </a:rPr>
                        </m:ctrlPr>
                      </m:sSupPr>
                      <m:e>
                        <m:r>
                          <a:rPr lang="en-IN" b="1" i="1" dirty="0">
                            <a:latin typeface="Cambria Math" panose="02040503050406030204" pitchFamily="18" charset="0"/>
                          </a:rPr>
                          <m:t>𝒘</m:t>
                        </m:r>
                      </m:e>
                      <m:sup>
                        <m:r>
                          <a:rPr lang="en-IN" i="1" dirty="0">
                            <a:latin typeface="Cambria Math" panose="02040503050406030204" pitchFamily="18" charset="0"/>
                          </a:rPr>
                          <m:t>⊤</m:t>
                        </m:r>
                      </m:sup>
                    </m:sSup>
                    <m:r>
                      <a:rPr lang="en-IN" b="1" i="1" dirty="0">
                        <a:latin typeface="Cambria Math" panose="02040503050406030204" pitchFamily="18" charset="0"/>
                      </a:rPr>
                      <m:t>𝒘</m:t>
                    </m:r>
                  </m:oMath>
                </a14:m>
                <a:r>
                  <a:rPr lang="en-IN" dirty="0"/>
                  <a:t> = </a:t>
                </a:r>
                <a14:m>
                  <m:oMath xmlns:m="http://schemas.openxmlformats.org/officeDocument/2006/math">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𝑑</m:t>
                        </m:r>
                        <m:r>
                          <a:rPr lang="en-IN" i="1">
                            <a:latin typeface="Cambria Math" panose="02040503050406030204" pitchFamily="18" charset="0"/>
                          </a:rPr>
                          <m:t>=1</m:t>
                        </m:r>
                      </m:sub>
                      <m:sup>
                        <m:r>
                          <a:rPr lang="en-IN" i="1">
                            <a:latin typeface="Cambria Math" panose="02040503050406030204" pitchFamily="18" charset="0"/>
                          </a:rPr>
                          <m:t>𝐷</m:t>
                        </m:r>
                      </m:sup>
                      <m:e>
                        <m:sSubSup>
                          <m:sSubSupPr>
                            <m:ctrlPr>
                              <a:rPr lang="en-IN" i="1">
                                <a:latin typeface="Cambria Math" panose="02040503050406030204" pitchFamily="18" charset="0"/>
                              </a:rPr>
                            </m:ctrlPr>
                          </m:sSubSupPr>
                          <m:e>
                            <m:r>
                              <a:rPr lang="en-IN" i="1">
                                <a:latin typeface="Cambria Math" panose="02040503050406030204" pitchFamily="18" charset="0"/>
                              </a:rPr>
                              <m:t>𝑤</m:t>
                            </m:r>
                          </m:e>
                          <m:sub>
                            <m:r>
                              <a:rPr lang="en-IN" i="1">
                                <a:latin typeface="Cambria Math" panose="02040503050406030204" pitchFamily="18" charset="0"/>
                              </a:rPr>
                              <m:t>𝑑</m:t>
                            </m:r>
                          </m:sub>
                          <m:sup>
                            <m:r>
                              <a:rPr lang="en-IN" i="1">
                                <a:latin typeface="Cambria Math" panose="02040503050406030204" pitchFamily="18" charset="0"/>
                              </a:rPr>
                              <m:t>2</m:t>
                            </m:r>
                          </m:sup>
                        </m:sSubSup>
                      </m:e>
                    </m:nary>
                  </m:oMath>
                </a14:m>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Small entries in </a:t>
                </a:r>
                <a14:m>
                  <m:oMath xmlns:m="http://schemas.openxmlformats.org/officeDocument/2006/math">
                    <m:r>
                      <a:rPr lang="en-IN" b="1" i="1">
                        <a:latin typeface="Cambria Math" panose="02040503050406030204" pitchFamily="18" charset="0"/>
                      </a:rPr>
                      <m:t>𝒘</m:t>
                    </m:r>
                  </m:oMath>
                </a14:m>
                <a:r>
                  <a:rPr lang="en-GB" dirty="0">
                    <a:latin typeface="Abadi Extra Light" panose="020B0204020104020204" pitchFamily="34" charset="0"/>
                  </a:rPr>
                  <a:t> are good since they lead to “smooth” models</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4"/>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740CE1D-80D8-470A-8CD9-710D2FA7A9BE}"/>
                  </a:ext>
                </a:extLst>
              </p:cNvPr>
              <p:cNvSpPr/>
              <p:nvPr/>
            </p:nvSpPr>
            <p:spPr>
              <a:xfrm>
                <a:off x="3660461" y="1613891"/>
                <a:ext cx="4688335" cy="7222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solidFill>
                                <a:schemeClr val="tx1"/>
                              </a:solidFill>
                              <a:latin typeface="Cambria Math" panose="02040503050406030204" pitchFamily="18" charset="0"/>
                            </a:rPr>
                          </m:ctrlPr>
                        </m:sSubPr>
                        <m:e>
                          <m:r>
                            <a:rPr lang="en-IN" sz="2000" b="0" i="1" smtClean="0">
                              <a:solidFill>
                                <a:schemeClr val="tx1"/>
                              </a:solidFill>
                              <a:latin typeface="Cambria Math" panose="02040503050406030204" pitchFamily="18" charset="0"/>
                            </a:rPr>
                            <m:t>𝐿</m:t>
                          </m:r>
                        </m:e>
                        <m:sub>
                          <m:r>
                            <a:rPr lang="en-IN" sz="2000" b="0" i="1" smtClean="0">
                              <a:solidFill>
                                <a:schemeClr val="tx1"/>
                              </a:solidFill>
                              <a:latin typeface="Cambria Math" panose="02040503050406030204" pitchFamily="18" charset="0"/>
                            </a:rPr>
                            <m:t>𝑟𝑒𝑔</m:t>
                          </m:r>
                        </m:sub>
                      </m:sSub>
                      <m:d>
                        <m:dPr>
                          <m:ctrlPr>
                            <a:rPr lang="en-IN" sz="2000" b="0" i="1" smtClean="0">
                              <a:solidFill>
                                <a:schemeClr val="tx1"/>
                              </a:solidFill>
                              <a:latin typeface="Cambria Math" panose="02040503050406030204" pitchFamily="18" charset="0"/>
                            </a:rPr>
                          </m:ctrlPr>
                        </m:dPr>
                        <m:e>
                          <m:r>
                            <a:rPr lang="en-IN" sz="2000" b="1" i="1" smtClean="0">
                              <a:solidFill>
                                <a:schemeClr val="tx1"/>
                              </a:solidFill>
                              <a:latin typeface="Cambria Math" panose="02040503050406030204" pitchFamily="18" charset="0"/>
                            </a:rPr>
                            <m:t>𝒘</m:t>
                          </m:r>
                        </m:e>
                      </m:d>
                      <m:r>
                        <a:rPr lang="en-IN" sz="2000" b="0" i="1" smtClean="0">
                          <a:solidFill>
                            <a:schemeClr val="tx1"/>
                          </a:solidFill>
                          <a:latin typeface="Cambria Math" panose="02040503050406030204" pitchFamily="18" charset="0"/>
                        </a:rPr>
                        <m:t>=</m:t>
                      </m:r>
                      <m:nary>
                        <m:naryPr>
                          <m:chr m:val="∑"/>
                          <m:limLoc m:val="subSup"/>
                          <m:ctrlPr>
                            <a:rPr lang="en-IN" sz="2000" i="1" smtClean="0">
                              <a:solidFill>
                                <a:schemeClr val="tx1"/>
                              </a:solidFill>
                              <a:latin typeface="Cambria Math" panose="02040503050406030204" pitchFamily="18" charset="0"/>
                            </a:rPr>
                          </m:ctrlPr>
                        </m:naryPr>
                        <m:sub>
                          <m:r>
                            <m:rPr>
                              <m:brk m:alnAt="25"/>
                            </m:rPr>
                            <a:rPr lang="en-IN" sz="2000" i="1">
                              <a:solidFill>
                                <a:schemeClr val="tx1"/>
                              </a:solidFill>
                              <a:latin typeface="Cambria Math" panose="02040503050406030204" pitchFamily="18" charset="0"/>
                            </a:rPr>
                            <m:t>𝑛</m:t>
                          </m:r>
                          <m:r>
                            <a:rPr lang="en-IN" sz="2000" i="1">
                              <a:solidFill>
                                <a:schemeClr val="tx1"/>
                              </a:solidFill>
                              <a:latin typeface="Cambria Math" panose="02040503050406030204" pitchFamily="18" charset="0"/>
                            </a:rPr>
                            <m:t>=1</m:t>
                          </m:r>
                        </m:sub>
                        <m:sup>
                          <m:r>
                            <a:rPr lang="en-IN" sz="2000" i="1">
                              <a:solidFill>
                                <a:schemeClr val="tx1"/>
                              </a:solidFill>
                              <a:latin typeface="Cambria Math" panose="02040503050406030204" pitchFamily="18" charset="0"/>
                            </a:rPr>
                            <m:t>𝑁</m:t>
                          </m:r>
                        </m:sup>
                        <m:e>
                          <m:sSup>
                            <m:sSupPr>
                              <m:ctrlPr>
                                <a:rPr lang="en-IN" sz="2000" i="1">
                                  <a:solidFill>
                                    <a:schemeClr val="tx1"/>
                                  </a:solidFill>
                                  <a:latin typeface="Cambria Math" panose="02040503050406030204" pitchFamily="18" charset="0"/>
                                </a:rPr>
                              </m:ctrlPr>
                            </m:sSupPr>
                            <m:e>
                              <m:r>
                                <a:rPr lang="en-IN" sz="2000" i="1">
                                  <a:solidFill>
                                    <a:schemeClr val="tx1"/>
                                  </a:solidFill>
                                  <a:latin typeface="Cambria Math" panose="02040503050406030204" pitchFamily="18" charset="0"/>
                                </a:rPr>
                                <m:t>(</m:t>
                              </m:r>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𝑦</m:t>
                                  </m:r>
                                </m:e>
                                <m:sub>
                                  <m:r>
                                    <a:rPr lang="en-IN" sz="2000" i="1">
                                      <a:solidFill>
                                        <a:schemeClr val="tx1"/>
                                      </a:solidFill>
                                      <a:latin typeface="Cambria Math" panose="02040503050406030204" pitchFamily="18" charset="0"/>
                                    </a:rPr>
                                    <m:t>𝑛</m:t>
                                  </m:r>
                                </m:sub>
                              </m:sSub>
                              <m:r>
                                <a:rPr lang="en-IN" sz="2000" i="1">
                                  <a:solidFill>
                                    <a:schemeClr val="tx1"/>
                                  </a:solidFill>
                                  <a:latin typeface="Cambria Math" panose="02040503050406030204" pitchFamily="18" charset="0"/>
                                </a:rPr>
                                <m:t>−</m:t>
                              </m:r>
                              <m:sSup>
                                <m:sSupPr>
                                  <m:ctrlPr>
                                    <a:rPr lang="en-IN" sz="2000" i="1">
                                      <a:solidFill>
                                        <a:schemeClr val="tx1"/>
                                      </a:solidFill>
                                      <a:latin typeface="Cambria Math" panose="02040503050406030204" pitchFamily="18" charset="0"/>
                                    </a:rPr>
                                  </m:ctrlPr>
                                </m:sSupPr>
                                <m:e>
                                  <m:r>
                                    <a:rPr lang="en-IN" sz="2000" b="1" i="1">
                                      <a:solidFill>
                                        <a:schemeClr val="tx1"/>
                                      </a:solidFill>
                                      <a:latin typeface="Cambria Math" panose="02040503050406030204" pitchFamily="18" charset="0"/>
                                    </a:rPr>
                                    <m:t>𝒘</m:t>
                                  </m:r>
                                </m:e>
                                <m:sup>
                                  <m:r>
                                    <a:rPr lang="en-IN" sz="2000" i="1">
                                      <a:solidFill>
                                        <a:schemeClr val="tx1"/>
                                      </a:solidFill>
                                      <a:latin typeface="Cambria Math" panose="02040503050406030204" pitchFamily="18" charset="0"/>
                                    </a:rPr>
                                    <m:t>⊤</m:t>
                                  </m:r>
                                </m:sup>
                              </m:sSup>
                              <m:sSub>
                                <m:sSubPr>
                                  <m:ctrlPr>
                                    <a:rPr lang="en-IN" sz="2000" b="1" i="1">
                                      <a:solidFill>
                                        <a:schemeClr val="tx1"/>
                                      </a:solidFill>
                                      <a:latin typeface="Cambria Math" panose="02040503050406030204" pitchFamily="18" charset="0"/>
                                    </a:rPr>
                                  </m:ctrlPr>
                                </m:sSubPr>
                                <m:e>
                                  <m:r>
                                    <a:rPr lang="en-IN" sz="2000" b="1" i="1">
                                      <a:solidFill>
                                        <a:schemeClr val="tx1"/>
                                      </a:solidFill>
                                      <a:latin typeface="Cambria Math" panose="02040503050406030204" pitchFamily="18" charset="0"/>
                                    </a:rPr>
                                    <m:t>𝒙</m:t>
                                  </m:r>
                                </m:e>
                                <m:sub>
                                  <m:r>
                                    <a:rPr lang="en-IN" sz="2000" i="1">
                                      <a:solidFill>
                                        <a:schemeClr val="tx1"/>
                                      </a:solidFill>
                                      <a:latin typeface="Cambria Math" panose="02040503050406030204" pitchFamily="18" charset="0"/>
                                    </a:rPr>
                                    <m:t>𝑛</m:t>
                                  </m:r>
                                </m:sub>
                              </m:sSub>
                              <m:r>
                                <a:rPr lang="en-IN" sz="2000" i="1">
                                  <a:solidFill>
                                    <a:schemeClr val="tx1"/>
                                  </a:solidFill>
                                  <a:latin typeface="Cambria Math" panose="02040503050406030204" pitchFamily="18" charset="0"/>
                                </a:rPr>
                                <m:t>)</m:t>
                              </m:r>
                            </m:e>
                            <m:sup>
                              <m:r>
                                <a:rPr lang="en-IN" sz="2000" i="1">
                                  <a:solidFill>
                                    <a:schemeClr val="tx1"/>
                                  </a:solidFill>
                                  <a:latin typeface="Cambria Math" panose="02040503050406030204" pitchFamily="18" charset="0"/>
                                </a:rPr>
                                <m:t>2</m:t>
                              </m:r>
                            </m:sup>
                          </m:sSup>
                        </m:e>
                      </m:nary>
                      <m:r>
                        <a:rPr lang="en-IN" sz="2000" b="0" i="1" smtClean="0">
                          <a:solidFill>
                            <a:schemeClr val="tx1"/>
                          </a:solidFill>
                          <a:latin typeface="Cambria Math" panose="02040503050406030204" pitchFamily="18" charset="0"/>
                        </a:rPr>
                        <m:t>+</m:t>
                      </m:r>
                      <m:r>
                        <a:rPr lang="en-IN" sz="2000" b="0" i="1" smtClean="0">
                          <a:solidFill>
                            <a:schemeClr val="tx1"/>
                          </a:solidFill>
                          <a:latin typeface="Cambria Math" panose="02040503050406030204" pitchFamily="18" charset="0"/>
                        </a:rPr>
                        <m:t>𝜆</m:t>
                      </m:r>
                      <m:sSup>
                        <m:sSupPr>
                          <m:ctrlPr>
                            <a:rPr lang="en-IN" sz="2000" i="1" dirty="0" smtClean="0">
                              <a:solidFill>
                                <a:schemeClr val="tx1"/>
                              </a:solidFill>
                              <a:latin typeface="Cambria Math" panose="02040503050406030204" pitchFamily="18" charset="0"/>
                            </a:rPr>
                          </m:ctrlPr>
                        </m:sSupPr>
                        <m:e>
                          <m:r>
                            <a:rPr lang="en-IN" sz="2000" b="1" i="1" dirty="0">
                              <a:solidFill>
                                <a:schemeClr val="tx1"/>
                              </a:solidFill>
                              <a:latin typeface="Cambria Math" panose="02040503050406030204" pitchFamily="18" charset="0"/>
                            </a:rPr>
                            <m:t>𝒘</m:t>
                          </m:r>
                        </m:e>
                        <m:sup>
                          <m:r>
                            <a:rPr lang="en-IN" sz="2000" i="1" dirty="0">
                              <a:solidFill>
                                <a:schemeClr val="tx1"/>
                              </a:solidFill>
                              <a:latin typeface="Cambria Math" panose="02040503050406030204" pitchFamily="18" charset="0"/>
                            </a:rPr>
                            <m:t>⊤</m:t>
                          </m:r>
                        </m:sup>
                      </m:sSup>
                      <m:r>
                        <a:rPr lang="en-IN" sz="2000" b="1" i="1" dirty="0">
                          <a:solidFill>
                            <a:schemeClr val="tx1"/>
                          </a:solidFill>
                          <a:latin typeface="Cambria Math" panose="02040503050406030204" pitchFamily="18" charset="0"/>
                        </a:rPr>
                        <m:t>𝒘</m:t>
                      </m:r>
                    </m:oMath>
                  </m:oMathPara>
                </a14:m>
                <a:endParaRPr lang="en-IN" sz="2000" dirty="0"/>
              </a:p>
            </p:txBody>
          </p:sp>
        </mc:Choice>
        <mc:Fallback xmlns="">
          <p:sp>
            <p:nvSpPr>
              <p:cNvPr id="5" name="Rectangle 4">
                <a:extLst>
                  <a:ext uri="{FF2B5EF4-FFF2-40B4-BE49-F238E27FC236}">
                    <a16:creationId xmlns:a16="http://schemas.microsoft.com/office/drawing/2014/main" id="{6740CE1D-80D8-470A-8CD9-710D2FA7A9BE}"/>
                  </a:ext>
                </a:extLst>
              </p:cNvPr>
              <p:cNvSpPr>
                <a:spLocks noRot="1" noChangeAspect="1" noMove="1" noResize="1" noEditPoints="1" noAdjustHandles="1" noChangeArrowheads="1" noChangeShapeType="1" noTextEdit="1"/>
              </p:cNvSpPr>
              <p:nvPr/>
            </p:nvSpPr>
            <p:spPr>
              <a:xfrm>
                <a:off x="3660461" y="1613891"/>
                <a:ext cx="4688335" cy="722249"/>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Speech Bubble: Rectangle 8">
                <a:extLst>
                  <a:ext uri="{FF2B5EF4-FFF2-40B4-BE49-F238E27FC236}">
                    <a16:creationId xmlns:a16="http://schemas.microsoft.com/office/drawing/2014/main" id="{30B422CB-E913-410C-B62E-622BFAAE7C51}"/>
                  </a:ext>
                </a:extLst>
              </p:cNvPr>
              <p:cNvSpPr/>
              <p:nvPr/>
            </p:nvSpPr>
            <p:spPr>
              <a:xfrm>
                <a:off x="7134282" y="2862433"/>
                <a:ext cx="2861701" cy="1093964"/>
              </a:xfrm>
              <a:prstGeom prst="wedgeRectCallout">
                <a:avLst>
                  <a:gd name="adj1" fmla="val -64965"/>
                  <a:gd name="adj2" fmla="val 1329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Good because, consequently, the individual entries of the weight vector </a:t>
                </a:r>
                <a14:m>
                  <m:oMath xmlns:m="http://schemas.openxmlformats.org/officeDocument/2006/math">
                    <m:r>
                      <a:rPr lang="en-IN" sz="1600" b="1" i="1" smtClean="0">
                        <a:solidFill>
                          <a:schemeClr val="tx1"/>
                        </a:solidFill>
                        <a:latin typeface="Cambria Math" panose="02040503050406030204" pitchFamily="18" charset="0"/>
                      </a:rPr>
                      <m:t>𝒘</m:t>
                    </m:r>
                  </m:oMath>
                </a14:m>
                <a:r>
                  <a:rPr lang="en-IN" sz="1600" b="1" dirty="0">
                    <a:solidFill>
                      <a:schemeClr val="tx1"/>
                    </a:solidFill>
                    <a:latin typeface="Abadi Extra Light" panose="020B0204020104020204" pitchFamily="34" charset="0"/>
                  </a:rPr>
                  <a:t> </a:t>
                </a:r>
                <a:r>
                  <a:rPr lang="en-IN" sz="1600" dirty="0">
                    <a:solidFill>
                      <a:schemeClr val="tx1"/>
                    </a:solidFill>
                    <a:latin typeface="Abadi Extra Light" panose="020B0204020104020204" pitchFamily="34" charset="0"/>
                  </a:rPr>
                  <a:t>are also prevented from becoming too large</a:t>
                </a:r>
              </a:p>
            </p:txBody>
          </p:sp>
        </mc:Choice>
        <mc:Fallback xmlns="">
          <p:sp>
            <p:nvSpPr>
              <p:cNvPr id="9" name="Speech Bubble: Rectangle 8">
                <a:extLst>
                  <a:ext uri="{FF2B5EF4-FFF2-40B4-BE49-F238E27FC236}">
                    <a16:creationId xmlns:a16="http://schemas.microsoft.com/office/drawing/2014/main" id="{30B422CB-E913-410C-B62E-622BFAAE7C51}"/>
                  </a:ext>
                </a:extLst>
              </p:cNvPr>
              <p:cNvSpPr>
                <a:spLocks noRot="1" noChangeAspect="1" noMove="1" noResize="1" noEditPoints="1" noAdjustHandles="1" noChangeArrowheads="1" noChangeShapeType="1" noTextEdit="1"/>
              </p:cNvSpPr>
              <p:nvPr/>
            </p:nvSpPr>
            <p:spPr>
              <a:xfrm>
                <a:off x="7134282" y="2862433"/>
                <a:ext cx="2861701" cy="1093964"/>
              </a:xfrm>
              <a:prstGeom prst="wedgeRectCallout">
                <a:avLst>
                  <a:gd name="adj1" fmla="val -64965"/>
                  <a:gd name="adj2" fmla="val 13291"/>
                </a:avLst>
              </a:prstGeom>
              <a:blipFill>
                <a:blip r:embed="rId6"/>
                <a:stretch>
                  <a:fillRect r="-914" b="-4945"/>
                </a:stretch>
              </a:blipFill>
              <a:ln w="19050">
                <a:solidFill>
                  <a:schemeClr val="accent2"/>
                </a:solidFill>
              </a:ln>
            </p:spPr>
            <p:txBody>
              <a:bodyPr/>
              <a:lstStyle/>
              <a:p>
                <a:r>
                  <a:rPr lang="en-IN">
                    <a:noFill/>
                  </a:rPr>
                  <a:t> </a:t>
                </a:r>
              </a:p>
            </p:txBody>
          </p:sp>
        </mc:Fallback>
      </mc:AlternateContent>
      <p:pic>
        <p:nvPicPr>
          <p:cNvPr id="10" name="Picture 9">
            <a:extLst>
              <a:ext uri="{FF2B5EF4-FFF2-40B4-BE49-F238E27FC236}">
                <a16:creationId xmlns:a16="http://schemas.microsoft.com/office/drawing/2014/main" id="{F8AF9502-2385-4636-8018-57CDE34BBAFD}"/>
              </a:ext>
            </a:extLst>
          </p:cNvPr>
          <p:cNvPicPr>
            <a:picLocks noChangeAspect="1"/>
          </p:cNvPicPr>
          <p:nvPr/>
        </p:nvPicPr>
        <p:blipFill>
          <a:blip r:embed="rId7"/>
          <a:stretch>
            <a:fillRect/>
          </a:stretch>
        </p:blipFill>
        <p:spPr>
          <a:xfrm>
            <a:off x="11025102" y="1953497"/>
            <a:ext cx="1004822" cy="965223"/>
          </a:xfrm>
          <a:prstGeom prst="rect">
            <a:avLst/>
          </a:prstGeom>
        </p:spPr>
      </p:pic>
      <p:sp>
        <p:nvSpPr>
          <p:cNvPr id="11" name="Speech Bubble: Rectangle 10">
            <a:extLst>
              <a:ext uri="{FF2B5EF4-FFF2-40B4-BE49-F238E27FC236}">
                <a16:creationId xmlns:a16="http://schemas.microsoft.com/office/drawing/2014/main" id="{8424ADAB-DDCD-4E40-B5AA-6242C8AE27B5}"/>
              </a:ext>
            </a:extLst>
          </p:cNvPr>
          <p:cNvSpPr/>
          <p:nvPr/>
        </p:nvSpPr>
        <p:spPr>
          <a:xfrm>
            <a:off x="8978233" y="539166"/>
            <a:ext cx="2708578" cy="1297601"/>
          </a:xfrm>
          <a:prstGeom prst="wedgeRectCallout">
            <a:avLst>
              <a:gd name="adj1" fmla="val 38164"/>
              <a:gd name="adj2" fmla="val 786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Remember – in general, weights with large magnitude are bad since they can cause overfitting on training data and may not work well on test data</a:t>
            </a:r>
          </a:p>
        </p:txBody>
      </p:sp>
      <p:graphicFrame>
        <p:nvGraphicFramePr>
          <p:cNvPr id="8" name="Table 12">
            <a:extLst>
              <a:ext uri="{FF2B5EF4-FFF2-40B4-BE49-F238E27FC236}">
                <a16:creationId xmlns:a16="http://schemas.microsoft.com/office/drawing/2014/main" id="{7F22197B-A8DF-4E43-AB15-620205CF2664}"/>
              </a:ext>
            </a:extLst>
          </p:cNvPr>
          <p:cNvGraphicFramePr>
            <a:graphicFrameLocks noGrp="1"/>
          </p:cNvGraphicFramePr>
          <p:nvPr/>
        </p:nvGraphicFramePr>
        <p:xfrm>
          <a:off x="1794547" y="4803445"/>
          <a:ext cx="3916224" cy="490463"/>
        </p:xfrm>
        <a:graphic>
          <a:graphicData uri="http://schemas.openxmlformats.org/drawingml/2006/table">
            <a:tbl>
              <a:tblPr firstRow="1" bandRow="1">
                <a:tableStyleId>{5C22544A-7EE6-4342-B048-85BDC9FD1C3A}</a:tableStyleId>
              </a:tblPr>
              <a:tblGrid>
                <a:gridCol w="489528">
                  <a:extLst>
                    <a:ext uri="{9D8B030D-6E8A-4147-A177-3AD203B41FA5}">
                      <a16:colId xmlns:a16="http://schemas.microsoft.com/office/drawing/2014/main" val="1285945924"/>
                    </a:ext>
                  </a:extLst>
                </a:gridCol>
                <a:gridCol w="489528">
                  <a:extLst>
                    <a:ext uri="{9D8B030D-6E8A-4147-A177-3AD203B41FA5}">
                      <a16:colId xmlns:a16="http://schemas.microsoft.com/office/drawing/2014/main" val="1645969278"/>
                    </a:ext>
                  </a:extLst>
                </a:gridCol>
                <a:gridCol w="489528">
                  <a:extLst>
                    <a:ext uri="{9D8B030D-6E8A-4147-A177-3AD203B41FA5}">
                      <a16:colId xmlns:a16="http://schemas.microsoft.com/office/drawing/2014/main" val="2114266566"/>
                    </a:ext>
                  </a:extLst>
                </a:gridCol>
                <a:gridCol w="489528">
                  <a:extLst>
                    <a:ext uri="{9D8B030D-6E8A-4147-A177-3AD203B41FA5}">
                      <a16:colId xmlns:a16="http://schemas.microsoft.com/office/drawing/2014/main" val="26988876"/>
                    </a:ext>
                  </a:extLst>
                </a:gridCol>
                <a:gridCol w="489528">
                  <a:extLst>
                    <a:ext uri="{9D8B030D-6E8A-4147-A177-3AD203B41FA5}">
                      <a16:colId xmlns:a16="http://schemas.microsoft.com/office/drawing/2014/main" val="2838169489"/>
                    </a:ext>
                  </a:extLst>
                </a:gridCol>
                <a:gridCol w="489528">
                  <a:extLst>
                    <a:ext uri="{9D8B030D-6E8A-4147-A177-3AD203B41FA5}">
                      <a16:colId xmlns:a16="http://schemas.microsoft.com/office/drawing/2014/main" val="3270164878"/>
                    </a:ext>
                  </a:extLst>
                </a:gridCol>
                <a:gridCol w="489528">
                  <a:extLst>
                    <a:ext uri="{9D8B030D-6E8A-4147-A177-3AD203B41FA5}">
                      <a16:colId xmlns:a16="http://schemas.microsoft.com/office/drawing/2014/main" val="284521032"/>
                    </a:ext>
                  </a:extLst>
                </a:gridCol>
                <a:gridCol w="489528">
                  <a:extLst>
                    <a:ext uri="{9D8B030D-6E8A-4147-A177-3AD203B41FA5}">
                      <a16:colId xmlns:a16="http://schemas.microsoft.com/office/drawing/2014/main" val="2421899733"/>
                    </a:ext>
                  </a:extLst>
                </a:gridCol>
              </a:tblGrid>
              <a:tr h="490463">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dirty="0"/>
                    </a:p>
                  </a:txBody>
                  <a:tcPr/>
                </a:tc>
                <a:tc>
                  <a:txBody>
                    <a:bodyPr/>
                    <a:lstStyle/>
                    <a:p>
                      <a:pPr algn="ctr"/>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3046818381"/>
                  </a:ext>
                </a:extLst>
              </a:tr>
            </a:tbl>
          </a:graphicData>
        </a:graphic>
      </p:graphicFrame>
      <p:sp>
        <p:nvSpPr>
          <p:cNvPr id="14" name="TextBox 13">
            <a:extLst>
              <a:ext uri="{FF2B5EF4-FFF2-40B4-BE49-F238E27FC236}">
                <a16:creationId xmlns:a16="http://schemas.microsoft.com/office/drawing/2014/main" id="{D67DFBE7-D7C0-4E0C-9B6D-92522078DB97}"/>
              </a:ext>
            </a:extLst>
          </p:cNvPr>
          <p:cNvSpPr txBox="1"/>
          <p:nvPr/>
        </p:nvSpPr>
        <p:spPr>
          <a:xfrm>
            <a:off x="1877674" y="4910176"/>
            <a:ext cx="383438" cy="276999"/>
          </a:xfrm>
          <a:prstGeom prst="rect">
            <a:avLst/>
          </a:prstGeom>
          <a:noFill/>
        </p:spPr>
        <p:txBody>
          <a:bodyPr wrap="none" rtlCol="0">
            <a:spAutoFit/>
          </a:bodyPr>
          <a:lstStyle/>
          <a:p>
            <a:r>
              <a:rPr lang="en-IN" sz="1200" b="1" dirty="0"/>
              <a:t>1.2</a:t>
            </a:r>
          </a:p>
        </p:txBody>
      </p:sp>
      <p:sp>
        <p:nvSpPr>
          <p:cNvPr id="15" name="TextBox 14">
            <a:extLst>
              <a:ext uri="{FF2B5EF4-FFF2-40B4-BE49-F238E27FC236}">
                <a16:creationId xmlns:a16="http://schemas.microsoft.com/office/drawing/2014/main" id="{C3FC09EB-1649-4486-A04B-754CF50AA8F3}"/>
              </a:ext>
            </a:extLst>
          </p:cNvPr>
          <p:cNvSpPr txBox="1"/>
          <p:nvPr/>
        </p:nvSpPr>
        <p:spPr>
          <a:xfrm>
            <a:off x="2341033" y="4910176"/>
            <a:ext cx="380232" cy="276999"/>
          </a:xfrm>
          <a:prstGeom prst="rect">
            <a:avLst/>
          </a:prstGeom>
          <a:noFill/>
        </p:spPr>
        <p:txBody>
          <a:bodyPr wrap="none" rtlCol="0">
            <a:spAutoFit/>
          </a:bodyPr>
          <a:lstStyle/>
          <a:p>
            <a:r>
              <a:rPr lang="en-IN" sz="1200" b="1" dirty="0"/>
              <a:t>0.5</a:t>
            </a:r>
          </a:p>
        </p:txBody>
      </p:sp>
      <p:sp>
        <p:nvSpPr>
          <p:cNvPr id="16" name="TextBox 15">
            <a:extLst>
              <a:ext uri="{FF2B5EF4-FFF2-40B4-BE49-F238E27FC236}">
                <a16:creationId xmlns:a16="http://schemas.microsoft.com/office/drawing/2014/main" id="{59E069CD-5F1D-430A-9500-68D00C82DC53}"/>
              </a:ext>
            </a:extLst>
          </p:cNvPr>
          <p:cNvSpPr txBox="1"/>
          <p:nvPr/>
        </p:nvSpPr>
        <p:spPr>
          <a:xfrm>
            <a:off x="2809578" y="4906026"/>
            <a:ext cx="383438" cy="276999"/>
          </a:xfrm>
          <a:prstGeom prst="rect">
            <a:avLst/>
          </a:prstGeom>
          <a:noFill/>
        </p:spPr>
        <p:txBody>
          <a:bodyPr wrap="none" rtlCol="0">
            <a:spAutoFit/>
          </a:bodyPr>
          <a:lstStyle/>
          <a:p>
            <a:r>
              <a:rPr lang="en-IN" sz="1200" b="1" dirty="0"/>
              <a:t>2.4</a:t>
            </a:r>
          </a:p>
        </p:txBody>
      </p:sp>
      <p:sp>
        <p:nvSpPr>
          <p:cNvPr id="17" name="TextBox 16">
            <a:extLst>
              <a:ext uri="{FF2B5EF4-FFF2-40B4-BE49-F238E27FC236}">
                <a16:creationId xmlns:a16="http://schemas.microsoft.com/office/drawing/2014/main" id="{9B4D0700-E2B9-47EA-8FFB-FBA504A756D3}"/>
              </a:ext>
            </a:extLst>
          </p:cNvPr>
          <p:cNvSpPr txBox="1"/>
          <p:nvPr/>
        </p:nvSpPr>
        <p:spPr>
          <a:xfrm>
            <a:off x="3278123" y="4909061"/>
            <a:ext cx="383438" cy="276999"/>
          </a:xfrm>
          <a:prstGeom prst="rect">
            <a:avLst/>
          </a:prstGeom>
          <a:noFill/>
        </p:spPr>
        <p:txBody>
          <a:bodyPr wrap="none" rtlCol="0">
            <a:spAutoFit/>
          </a:bodyPr>
          <a:lstStyle/>
          <a:p>
            <a:r>
              <a:rPr lang="en-IN" sz="1200" b="1" dirty="0"/>
              <a:t>0.3</a:t>
            </a:r>
          </a:p>
        </p:txBody>
      </p:sp>
      <p:sp>
        <p:nvSpPr>
          <p:cNvPr id="18" name="TextBox 17">
            <a:extLst>
              <a:ext uri="{FF2B5EF4-FFF2-40B4-BE49-F238E27FC236}">
                <a16:creationId xmlns:a16="http://schemas.microsoft.com/office/drawing/2014/main" id="{CBE08198-7C5C-4395-9AB7-3DF8FABFC8DC}"/>
              </a:ext>
            </a:extLst>
          </p:cNvPr>
          <p:cNvSpPr txBox="1"/>
          <p:nvPr/>
        </p:nvSpPr>
        <p:spPr>
          <a:xfrm>
            <a:off x="3806051" y="4906025"/>
            <a:ext cx="383438" cy="276999"/>
          </a:xfrm>
          <a:prstGeom prst="rect">
            <a:avLst/>
          </a:prstGeom>
          <a:noFill/>
        </p:spPr>
        <p:txBody>
          <a:bodyPr wrap="none" rtlCol="0">
            <a:spAutoFit/>
          </a:bodyPr>
          <a:lstStyle/>
          <a:p>
            <a:r>
              <a:rPr lang="en-IN" sz="1200" b="1" dirty="0"/>
              <a:t>0.8</a:t>
            </a:r>
          </a:p>
        </p:txBody>
      </p:sp>
      <p:sp>
        <p:nvSpPr>
          <p:cNvPr id="19" name="TextBox 18">
            <a:extLst>
              <a:ext uri="{FF2B5EF4-FFF2-40B4-BE49-F238E27FC236}">
                <a16:creationId xmlns:a16="http://schemas.microsoft.com/office/drawing/2014/main" id="{A35198A9-E4BC-4026-9B22-815A88653DE1}"/>
              </a:ext>
            </a:extLst>
          </p:cNvPr>
          <p:cNvSpPr txBox="1"/>
          <p:nvPr/>
        </p:nvSpPr>
        <p:spPr>
          <a:xfrm>
            <a:off x="4304331" y="4906025"/>
            <a:ext cx="383438" cy="276999"/>
          </a:xfrm>
          <a:prstGeom prst="rect">
            <a:avLst/>
          </a:prstGeom>
          <a:noFill/>
        </p:spPr>
        <p:txBody>
          <a:bodyPr wrap="none" rtlCol="0">
            <a:spAutoFit/>
          </a:bodyPr>
          <a:lstStyle/>
          <a:p>
            <a:r>
              <a:rPr lang="en-IN" sz="1200" b="1" dirty="0"/>
              <a:t>0.1</a:t>
            </a:r>
          </a:p>
        </p:txBody>
      </p:sp>
      <p:sp>
        <p:nvSpPr>
          <p:cNvPr id="20" name="TextBox 19">
            <a:extLst>
              <a:ext uri="{FF2B5EF4-FFF2-40B4-BE49-F238E27FC236}">
                <a16:creationId xmlns:a16="http://schemas.microsoft.com/office/drawing/2014/main" id="{231CCDE4-2765-48E9-A75D-54D2BC19259C}"/>
              </a:ext>
            </a:extLst>
          </p:cNvPr>
          <p:cNvSpPr txBox="1"/>
          <p:nvPr/>
        </p:nvSpPr>
        <p:spPr>
          <a:xfrm>
            <a:off x="4802524" y="4906024"/>
            <a:ext cx="383438" cy="276999"/>
          </a:xfrm>
          <a:prstGeom prst="rect">
            <a:avLst/>
          </a:prstGeom>
          <a:noFill/>
        </p:spPr>
        <p:txBody>
          <a:bodyPr wrap="none" rtlCol="0">
            <a:spAutoFit/>
          </a:bodyPr>
          <a:lstStyle/>
          <a:p>
            <a:r>
              <a:rPr lang="en-IN" sz="1200" b="1" dirty="0"/>
              <a:t>0.9</a:t>
            </a:r>
          </a:p>
        </p:txBody>
      </p:sp>
      <p:sp>
        <p:nvSpPr>
          <p:cNvPr id="21" name="TextBox 20">
            <a:extLst>
              <a:ext uri="{FF2B5EF4-FFF2-40B4-BE49-F238E27FC236}">
                <a16:creationId xmlns:a16="http://schemas.microsoft.com/office/drawing/2014/main" id="{A7E4B04A-4D19-43E3-B910-43148C708B49}"/>
              </a:ext>
            </a:extLst>
          </p:cNvPr>
          <p:cNvSpPr txBox="1"/>
          <p:nvPr/>
        </p:nvSpPr>
        <p:spPr>
          <a:xfrm>
            <a:off x="5257384" y="4906024"/>
            <a:ext cx="383438" cy="276999"/>
          </a:xfrm>
          <a:prstGeom prst="rect">
            <a:avLst/>
          </a:prstGeom>
          <a:noFill/>
        </p:spPr>
        <p:txBody>
          <a:bodyPr wrap="none" rtlCol="0">
            <a:spAutoFit/>
          </a:bodyPr>
          <a:lstStyle/>
          <a:p>
            <a:r>
              <a:rPr lang="en-IN" sz="1200" b="1" dirty="0"/>
              <a:t>2.1</a:t>
            </a:r>
          </a:p>
        </p:txBody>
      </p:sp>
      <p:graphicFrame>
        <p:nvGraphicFramePr>
          <p:cNvPr id="22" name="Table 12">
            <a:extLst>
              <a:ext uri="{FF2B5EF4-FFF2-40B4-BE49-F238E27FC236}">
                <a16:creationId xmlns:a16="http://schemas.microsoft.com/office/drawing/2014/main" id="{3FAE1CF5-FF89-4EBB-B0E2-6747DAD0BF5E}"/>
              </a:ext>
            </a:extLst>
          </p:cNvPr>
          <p:cNvGraphicFramePr>
            <a:graphicFrameLocks noGrp="1"/>
          </p:cNvGraphicFramePr>
          <p:nvPr/>
        </p:nvGraphicFramePr>
        <p:xfrm>
          <a:off x="1794547" y="5433512"/>
          <a:ext cx="3916224" cy="490463"/>
        </p:xfrm>
        <a:graphic>
          <a:graphicData uri="http://schemas.openxmlformats.org/drawingml/2006/table">
            <a:tbl>
              <a:tblPr firstRow="1" bandRow="1">
                <a:tableStyleId>{5C22544A-7EE6-4342-B048-85BDC9FD1C3A}</a:tableStyleId>
              </a:tblPr>
              <a:tblGrid>
                <a:gridCol w="489528">
                  <a:extLst>
                    <a:ext uri="{9D8B030D-6E8A-4147-A177-3AD203B41FA5}">
                      <a16:colId xmlns:a16="http://schemas.microsoft.com/office/drawing/2014/main" val="1285945924"/>
                    </a:ext>
                  </a:extLst>
                </a:gridCol>
                <a:gridCol w="489528">
                  <a:extLst>
                    <a:ext uri="{9D8B030D-6E8A-4147-A177-3AD203B41FA5}">
                      <a16:colId xmlns:a16="http://schemas.microsoft.com/office/drawing/2014/main" val="1645969278"/>
                    </a:ext>
                  </a:extLst>
                </a:gridCol>
                <a:gridCol w="489528">
                  <a:extLst>
                    <a:ext uri="{9D8B030D-6E8A-4147-A177-3AD203B41FA5}">
                      <a16:colId xmlns:a16="http://schemas.microsoft.com/office/drawing/2014/main" val="2114266566"/>
                    </a:ext>
                  </a:extLst>
                </a:gridCol>
                <a:gridCol w="489528">
                  <a:extLst>
                    <a:ext uri="{9D8B030D-6E8A-4147-A177-3AD203B41FA5}">
                      <a16:colId xmlns:a16="http://schemas.microsoft.com/office/drawing/2014/main" val="26988876"/>
                    </a:ext>
                  </a:extLst>
                </a:gridCol>
                <a:gridCol w="489528">
                  <a:extLst>
                    <a:ext uri="{9D8B030D-6E8A-4147-A177-3AD203B41FA5}">
                      <a16:colId xmlns:a16="http://schemas.microsoft.com/office/drawing/2014/main" val="2838169489"/>
                    </a:ext>
                  </a:extLst>
                </a:gridCol>
                <a:gridCol w="489528">
                  <a:extLst>
                    <a:ext uri="{9D8B030D-6E8A-4147-A177-3AD203B41FA5}">
                      <a16:colId xmlns:a16="http://schemas.microsoft.com/office/drawing/2014/main" val="3270164878"/>
                    </a:ext>
                  </a:extLst>
                </a:gridCol>
                <a:gridCol w="489528">
                  <a:extLst>
                    <a:ext uri="{9D8B030D-6E8A-4147-A177-3AD203B41FA5}">
                      <a16:colId xmlns:a16="http://schemas.microsoft.com/office/drawing/2014/main" val="284521032"/>
                    </a:ext>
                  </a:extLst>
                </a:gridCol>
                <a:gridCol w="489528">
                  <a:extLst>
                    <a:ext uri="{9D8B030D-6E8A-4147-A177-3AD203B41FA5}">
                      <a16:colId xmlns:a16="http://schemas.microsoft.com/office/drawing/2014/main" val="2421899733"/>
                    </a:ext>
                  </a:extLst>
                </a:gridCol>
              </a:tblGrid>
              <a:tr h="490463">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dirty="0"/>
                    </a:p>
                  </a:txBody>
                  <a:tcPr/>
                </a:tc>
                <a:tc>
                  <a:txBody>
                    <a:bodyPr/>
                    <a:lstStyle/>
                    <a:p>
                      <a:pPr algn="ctr"/>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3046818381"/>
                  </a:ext>
                </a:extLst>
              </a:tr>
            </a:tbl>
          </a:graphicData>
        </a:graphic>
      </p:graphicFrame>
      <p:sp>
        <p:nvSpPr>
          <p:cNvPr id="23" name="TextBox 22">
            <a:extLst>
              <a:ext uri="{FF2B5EF4-FFF2-40B4-BE49-F238E27FC236}">
                <a16:creationId xmlns:a16="http://schemas.microsoft.com/office/drawing/2014/main" id="{8FEB8472-6A69-4B90-A696-F7A133263906}"/>
              </a:ext>
            </a:extLst>
          </p:cNvPr>
          <p:cNvSpPr txBox="1"/>
          <p:nvPr/>
        </p:nvSpPr>
        <p:spPr>
          <a:xfrm>
            <a:off x="1877674" y="5540243"/>
            <a:ext cx="383438" cy="276999"/>
          </a:xfrm>
          <a:prstGeom prst="rect">
            <a:avLst/>
          </a:prstGeom>
          <a:noFill/>
        </p:spPr>
        <p:txBody>
          <a:bodyPr wrap="none" rtlCol="0">
            <a:spAutoFit/>
          </a:bodyPr>
          <a:lstStyle/>
          <a:p>
            <a:r>
              <a:rPr lang="en-IN" sz="1200" b="1" dirty="0"/>
              <a:t>1.2</a:t>
            </a:r>
          </a:p>
        </p:txBody>
      </p:sp>
      <p:sp>
        <p:nvSpPr>
          <p:cNvPr id="24" name="TextBox 23">
            <a:extLst>
              <a:ext uri="{FF2B5EF4-FFF2-40B4-BE49-F238E27FC236}">
                <a16:creationId xmlns:a16="http://schemas.microsoft.com/office/drawing/2014/main" id="{2E0895FC-4B85-45CB-B864-9AC964FFF82E}"/>
              </a:ext>
            </a:extLst>
          </p:cNvPr>
          <p:cNvSpPr txBox="1"/>
          <p:nvPr/>
        </p:nvSpPr>
        <p:spPr>
          <a:xfrm>
            <a:off x="2341033" y="5540243"/>
            <a:ext cx="380232" cy="276999"/>
          </a:xfrm>
          <a:prstGeom prst="rect">
            <a:avLst/>
          </a:prstGeom>
          <a:noFill/>
        </p:spPr>
        <p:txBody>
          <a:bodyPr wrap="none" rtlCol="0">
            <a:spAutoFit/>
          </a:bodyPr>
          <a:lstStyle/>
          <a:p>
            <a:r>
              <a:rPr lang="en-IN" sz="1200" b="1" dirty="0"/>
              <a:t>0.5</a:t>
            </a:r>
          </a:p>
        </p:txBody>
      </p:sp>
      <p:sp>
        <p:nvSpPr>
          <p:cNvPr id="25" name="TextBox 24">
            <a:extLst>
              <a:ext uri="{FF2B5EF4-FFF2-40B4-BE49-F238E27FC236}">
                <a16:creationId xmlns:a16="http://schemas.microsoft.com/office/drawing/2014/main" id="{EB158AB6-4BCA-458E-A3B1-EF6E068CF3A2}"/>
              </a:ext>
            </a:extLst>
          </p:cNvPr>
          <p:cNvSpPr txBox="1"/>
          <p:nvPr/>
        </p:nvSpPr>
        <p:spPr>
          <a:xfrm>
            <a:off x="2809578" y="5536093"/>
            <a:ext cx="383438" cy="276999"/>
          </a:xfrm>
          <a:prstGeom prst="rect">
            <a:avLst/>
          </a:prstGeom>
          <a:noFill/>
        </p:spPr>
        <p:txBody>
          <a:bodyPr wrap="none" rtlCol="0">
            <a:spAutoFit/>
          </a:bodyPr>
          <a:lstStyle/>
          <a:p>
            <a:r>
              <a:rPr lang="en-IN" sz="1200" b="1" dirty="0"/>
              <a:t>2.4</a:t>
            </a:r>
          </a:p>
        </p:txBody>
      </p:sp>
      <p:sp>
        <p:nvSpPr>
          <p:cNvPr id="26" name="TextBox 25">
            <a:extLst>
              <a:ext uri="{FF2B5EF4-FFF2-40B4-BE49-F238E27FC236}">
                <a16:creationId xmlns:a16="http://schemas.microsoft.com/office/drawing/2014/main" id="{C9C8261A-0E01-4545-AEA1-A573A5DA3018}"/>
              </a:ext>
            </a:extLst>
          </p:cNvPr>
          <p:cNvSpPr txBox="1"/>
          <p:nvPr/>
        </p:nvSpPr>
        <p:spPr>
          <a:xfrm>
            <a:off x="3278123" y="5539128"/>
            <a:ext cx="383438" cy="276999"/>
          </a:xfrm>
          <a:prstGeom prst="rect">
            <a:avLst/>
          </a:prstGeom>
          <a:noFill/>
        </p:spPr>
        <p:txBody>
          <a:bodyPr wrap="none" rtlCol="0">
            <a:spAutoFit/>
          </a:bodyPr>
          <a:lstStyle/>
          <a:p>
            <a:r>
              <a:rPr lang="en-IN" sz="1200" b="1" dirty="0"/>
              <a:t>0.3</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34A7D99-F105-45C8-A72F-7371CD06681A}"/>
                  </a:ext>
                </a:extLst>
              </p:cNvPr>
              <p:cNvSpPr txBox="1"/>
              <p:nvPr/>
            </p:nvSpPr>
            <p:spPr>
              <a:xfrm>
                <a:off x="3666960" y="5536091"/>
                <a:ext cx="644728" cy="276999"/>
              </a:xfrm>
              <a:prstGeom prst="rect">
                <a:avLst/>
              </a:prstGeom>
              <a:noFill/>
            </p:spPr>
            <p:txBody>
              <a:bodyPr wrap="none" rtlCol="0">
                <a:spAutoFit/>
              </a:bodyPr>
              <a:lstStyle/>
              <a:p>
                <a:r>
                  <a:rPr lang="en-IN" sz="1200" b="1" dirty="0"/>
                  <a:t>0.8 </a:t>
                </a:r>
                <a14:m>
                  <m:oMath xmlns:m="http://schemas.openxmlformats.org/officeDocument/2006/math">
                    <m:r>
                      <a:rPr lang="en-IN" sz="1200" b="1" i="0" smtClean="0">
                        <a:latin typeface="Cambria Math" panose="02040503050406030204" pitchFamily="18" charset="0"/>
                      </a:rPr>
                      <m:t>+ </m:t>
                    </m:r>
                    <m:r>
                      <a:rPr lang="en-IN" sz="1200" b="1" i="1" smtClean="0">
                        <a:latin typeface="Cambria Math" panose="02040503050406030204" pitchFamily="18" charset="0"/>
                      </a:rPr>
                      <m:t>𝝐</m:t>
                    </m:r>
                  </m:oMath>
                </a14:m>
                <a:endParaRPr lang="en-IN" sz="1200" b="1" dirty="0"/>
              </a:p>
            </p:txBody>
          </p:sp>
        </mc:Choice>
        <mc:Fallback xmlns="">
          <p:sp>
            <p:nvSpPr>
              <p:cNvPr id="27" name="TextBox 26">
                <a:extLst>
                  <a:ext uri="{FF2B5EF4-FFF2-40B4-BE49-F238E27FC236}">
                    <a16:creationId xmlns:a16="http://schemas.microsoft.com/office/drawing/2014/main" id="{E34A7D99-F105-45C8-A72F-7371CD06681A}"/>
                  </a:ext>
                </a:extLst>
              </p:cNvPr>
              <p:cNvSpPr txBox="1">
                <a:spLocks noRot="1" noChangeAspect="1" noMove="1" noResize="1" noEditPoints="1" noAdjustHandles="1" noChangeArrowheads="1" noChangeShapeType="1" noTextEdit="1"/>
              </p:cNvSpPr>
              <p:nvPr/>
            </p:nvSpPr>
            <p:spPr>
              <a:xfrm>
                <a:off x="3666960" y="5536091"/>
                <a:ext cx="644728" cy="276999"/>
              </a:xfrm>
              <a:prstGeom prst="rect">
                <a:avLst/>
              </a:prstGeom>
              <a:blipFill>
                <a:blip r:embed="rId8"/>
                <a:stretch>
                  <a:fillRect l="-952" b="-15217"/>
                </a:stretch>
              </a:blipFill>
            </p:spPr>
            <p:txBody>
              <a:bodyPr/>
              <a:lstStyle/>
              <a:p>
                <a:r>
                  <a:rPr lang="en-IN">
                    <a:noFill/>
                  </a:rPr>
                  <a:t> </a:t>
                </a:r>
              </a:p>
            </p:txBody>
          </p:sp>
        </mc:Fallback>
      </mc:AlternateContent>
      <p:sp>
        <p:nvSpPr>
          <p:cNvPr id="28" name="TextBox 27">
            <a:extLst>
              <a:ext uri="{FF2B5EF4-FFF2-40B4-BE49-F238E27FC236}">
                <a16:creationId xmlns:a16="http://schemas.microsoft.com/office/drawing/2014/main" id="{E9D71273-FCE1-47AF-93AF-499C50B7883D}"/>
              </a:ext>
            </a:extLst>
          </p:cNvPr>
          <p:cNvSpPr txBox="1"/>
          <p:nvPr/>
        </p:nvSpPr>
        <p:spPr>
          <a:xfrm>
            <a:off x="4304331" y="5536092"/>
            <a:ext cx="383438" cy="276999"/>
          </a:xfrm>
          <a:prstGeom prst="rect">
            <a:avLst/>
          </a:prstGeom>
          <a:noFill/>
        </p:spPr>
        <p:txBody>
          <a:bodyPr wrap="none" rtlCol="0">
            <a:spAutoFit/>
          </a:bodyPr>
          <a:lstStyle/>
          <a:p>
            <a:r>
              <a:rPr lang="en-IN" sz="1200" b="1" dirty="0"/>
              <a:t>0.1</a:t>
            </a:r>
          </a:p>
        </p:txBody>
      </p:sp>
      <p:sp>
        <p:nvSpPr>
          <p:cNvPr id="29" name="TextBox 28">
            <a:extLst>
              <a:ext uri="{FF2B5EF4-FFF2-40B4-BE49-F238E27FC236}">
                <a16:creationId xmlns:a16="http://schemas.microsoft.com/office/drawing/2014/main" id="{D21A5808-F96B-4FBD-B491-935C42BD299A}"/>
              </a:ext>
            </a:extLst>
          </p:cNvPr>
          <p:cNvSpPr txBox="1"/>
          <p:nvPr/>
        </p:nvSpPr>
        <p:spPr>
          <a:xfrm>
            <a:off x="4802524" y="5536091"/>
            <a:ext cx="383438" cy="276999"/>
          </a:xfrm>
          <a:prstGeom prst="rect">
            <a:avLst/>
          </a:prstGeom>
          <a:noFill/>
        </p:spPr>
        <p:txBody>
          <a:bodyPr wrap="none" rtlCol="0">
            <a:spAutoFit/>
          </a:bodyPr>
          <a:lstStyle/>
          <a:p>
            <a:r>
              <a:rPr lang="en-IN" sz="1200" b="1" dirty="0"/>
              <a:t>0.9</a:t>
            </a:r>
          </a:p>
        </p:txBody>
      </p:sp>
      <p:sp>
        <p:nvSpPr>
          <p:cNvPr id="30" name="TextBox 29">
            <a:extLst>
              <a:ext uri="{FF2B5EF4-FFF2-40B4-BE49-F238E27FC236}">
                <a16:creationId xmlns:a16="http://schemas.microsoft.com/office/drawing/2014/main" id="{74FE2D6C-0380-4AE8-98C7-C2CD4D1FD908}"/>
              </a:ext>
            </a:extLst>
          </p:cNvPr>
          <p:cNvSpPr txBox="1"/>
          <p:nvPr/>
        </p:nvSpPr>
        <p:spPr>
          <a:xfrm>
            <a:off x="5257384" y="5536091"/>
            <a:ext cx="383438" cy="276999"/>
          </a:xfrm>
          <a:prstGeom prst="rect">
            <a:avLst/>
          </a:prstGeom>
          <a:noFill/>
        </p:spPr>
        <p:txBody>
          <a:bodyPr wrap="none" rtlCol="0">
            <a:spAutoFit/>
          </a:bodyPr>
          <a:lstStyle/>
          <a:p>
            <a:r>
              <a:rPr lang="en-IN" sz="1200" b="1" dirty="0"/>
              <a:t>2.1</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9E1091A-AEB9-41A8-9F37-768F4776F76B}"/>
                  </a:ext>
                </a:extLst>
              </p:cNvPr>
              <p:cNvSpPr txBox="1"/>
              <p:nvPr/>
            </p:nvSpPr>
            <p:spPr>
              <a:xfrm>
                <a:off x="858687" y="4859857"/>
                <a:ext cx="7913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𝒙</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 </m:t>
                      </m:r>
                    </m:oMath>
                  </m:oMathPara>
                </a14:m>
                <a:endParaRPr lang="en-IN" sz="2400" dirty="0"/>
              </a:p>
            </p:txBody>
          </p:sp>
        </mc:Choice>
        <mc:Fallback xmlns="">
          <p:sp>
            <p:nvSpPr>
              <p:cNvPr id="31" name="TextBox 30">
                <a:extLst>
                  <a:ext uri="{FF2B5EF4-FFF2-40B4-BE49-F238E27FC236}">
                    <a16:creationId xmlns:a16="http://schemas.microsoft.com/office/drawing/2014/main" id="{39E1091A-AEB9-41A8-9F37-768F4776F76B}"/>
                  </a:ext>
                </a:extLst>
              </p:cNvPr>
              <p:cNvSpPr txBox="1">
                <a:spLocks noRot="1" noChangeAspect="1" noMove="1" noResize="1" noEditPoints="1" noAdjustHandles="1" noChangeArrowheads="1" noChangeShapeType="1" noTextEdit="1"/>
              </p:cNvSpPr>
              <p:nvPr/>
            </p:nvSpPr>
            <p:spPr>
              <a:xfrm>
                <a:off x="858687" y="4859857"/>
                <a:ext cx="791370" cy="369332"/>
              </a:xfrm>
              <a:prstGeom prst="rect">
                <a:avLst/>
              </a:prstGeom>
              <a:blipFill>
                <a:blip r:embed="rId9"/>
                <a:stretch>
                  <a:fillRect l="-5385" b="-98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B938DAE-9E8C-4271-BAC5-614829A75355}"/>
                  </a:ext>
                </a:extLst>
              </p:cNvPr>
              <p:cNvSpPr txBox="1"/>
              <p:nvPr/>
            </p:nvSpPr>
            <p:spPr>
              <a:xfrm>
                <a:off x="812071" y="5450486"/>
                <a:ext cx="8484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𝒙</m:t>
                          </m:r>
                        </m:e>
                        <m:sub>
                          <m:r>
                            <a:rPr lang="en-IN" sz="2400" b="0" i="1" smtClean="0">
                              <a:latin typeface="Cambria Math" panose="02040503050406030204" pitchFamily="18" charset="0"/>
                            </a:rPr>
                            <m:t>𝑚</m:t>
                          </m:r>
                        </m:sub>
                      </m:sSub>
                      <m:r>
                        <a:rPr lang="en-IN" sz="2400" b="0" i="1" smtClean="0">
                          <a:latin typeface="Cambria Math" panose="02040503050406030204" pitchFamily="18" charset="0"/>
                        </a:rPr>
                        <m:t>= </m:t>
                      </m:r>
                    </m:oMath>
                  </m:oMathPara>
                </a14:m>
                <a:endParaRPr lang="en-IN" sz="2400" dirty="0"/>
              </a:p>
            </p:txBody>
          </p:sp>
        </mc:Choice>
        <mc:Fallback xmlns="">
          <p:sp>
            <p:nvSpPr>
              <p:cNvPr id="32" name="TextBox 31">
                <a:extLst>
                  <a:ext uri="{FF2B5EF4-FFF2-40B4-BE49-F238E27FC236}">
                    <a16:creationId xmlns:a16="http://schemas.microsoft.com/office/drawing/2014/main" id="{BB938DAE-9E8C-4271-BAC5-614829A75355}"/>
                  </a:ext>
                </a:extLst>
              </p:cNvPr>
              <p:cNvSpPr txBox="1">
                <a:spLocks noRot="1" noChangeAspect="1" noMove="1" noResize="1" noEditPoints="1" noAdjustHandles="1" noChangeArrowheads="1" noChangeShapeType="1" noTextEdit="1"/>
              </p:cNvSpPr>
              <p:nvPr/>
            </p:nvSpPr>
            <p:spPr>
              <a:xfrm>
                <a:off x="812071" y="5450486"/>
                <a:ext cx="848437" cy="369332"/>
              </a:xfrm>
              <a:prstGeom prst="rect">
                <a:avLst/>
              </a:prstGeom>
              <a:blipFill>
                <a:blip r:embed="rId10"/>
                <a:stretch>
                  <a:fillRect l="-5036" b="-98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7F2B947-078D-49E8-9C7E-CCD3DABE1ED1}"/>
                  </a:ext>
                </a:extLst>
              </p:cNvPr>
              <p:cNvSpPr txBox="1"/>
              <p:nvPr/>
            </p:nvSpPr>
            <p:spPr>
              <a:xfrm>
                <a:off x="6102939" y="4822929"/>
                <a:ext cx="12457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=0.8 </m:t>
                      </m:r>
                    </m:oMath>
                  </m:oMathPara>
                </a14:m>
                <a:endParaRPr lang="en-IN" sz="2400" dirty="0"/>
              </a:p>
            </p:txBody>
          </p:sp>
        </mc:Choice>
        <mc:Fallback xmlns="">
          <p:sp>
            <p:nvSpPr>
              <p:cNvPr id="33" name="TextBox 32">
                <a:extLst>
                  <a:ext uri="{FF2B5EF4-FFF2-40B4-BE49-F238E27FC236}">
                    <a16:creationId xmlns:a16="http://schemas.microsoft.com/office/drawing/2014/main" id="{27F2B947-078D-49E8-9C7E-CCD3DABE1ED1}"/>
                  </a:ext>
                </a:extLst>
              </p:cNvPr>
              <p:cNvSpPr txBox="1">
                <a:spLocks noRot="1" noChangeAspect="1" noMove="1" noResize="1" noEditPoints="1" noAdjustHandles="1" noChangeArrowheads="1" noChangeShapeType="1" noTextEdit="1"/>
              </p:cNvSpPr>
              <p:nvPr/>
            </p:nvSpPr>
            <p:spPr>
              <a:xfrm>
                <a:off x="6102939" y="4822929"/>
                <a:ext cx="1245726" cy="369332"/>
              </a:xfrm>
              <a:prstGeom prst="rect">
                <a:avLst/>
              </a:prstGeom>
              <a:blipFill>
                <a:blip r:embed="rId11"/>
                <a:stretch>
                  <a:fillRect l="-5882" r="-490"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D6C44C0-62C4-4CCC-B5D0-B850667C5BF3}"/>
                  </a:ext>
                </a:extLst>
              </p:cNvPr>
              <p:cNvSpPr txBox="1"/>
              <p:nvPr/>
            </p:nvSpPr>
            <p:spPr>
              <a:xfrm>
                <a:off x="6087528" y="5351425"/>
                <a:ext cx="14172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𝑚</m:t>
                          </m:r>
                        </m:sub>
                      </m:sSub>
                      <m:r>
                        <a:rPr lang="en-IN" sz="2400" b="0" i="1" smtClean="0">
                          <a:latin typeface="Cambria Math" panose="02040503050406030204" pitchFamily="18" charset="0"/>
                        </a:rPr>
                        <m:t>=100 </m:t>
                      </m:r>
                    </m:oMath>
                  </m:oMathPara>
                </a14:m>
                <a:endParaRPr lang="en-IN" sz="2400" dirty="0"/>
              </a:p>
            </p:txBody>
          </p:sp>
        </mc:Choice>
        <mc:Fallback xmlns="">
          <p:sp>
            <p:nvSpPr>
              <p:cNvPr id="34" name="TextBox 33">
                <a:extLst>
                  <a:ext uri="{FF2B5EF4-FFF2-40B4-BE49-F238E27FC236}">
                    <a16:creationId xmlns:a16="http://schemas.microsoft.com/office/drawing/2014/main" id="{CD6C44C0-62C4-4CCC-B5D0-B850667C5BF3}"/>
                  </a:ext>
                </a:extLst>
              </p:cNvPr>
              <p:cNvSpPr txBox="1">
                <a:spLocks noRot="1" noChangeAspect="1" noMove="1" noResize="1" noEditPoints="1" noAdjustHandles="1" noChangeArrowheads="1" noChangeShapeType="1" noTextEdit="1"/>
              </p:cNvSpPr>
              <p:nvPr/>
            </p:nvSpPr>
            <p:spPr>
              <a:xfrm>
                <a:off x="6087528" y="5351425"/>
                <a:ext cx="1417247" cy="369332"/>
              </a:xfrm>
              <a:prstGeom prst="rect">
                <a:avLst/>
              </a:prstGeom>
              <a:blipFill>
                <a:blip r:embed="rId12"/>
                <a:stretch>
                  <a:fillRect l="-4741" r="-431" b="-26667"/>
                </a:stretch>
              </a:blipFill>
            </p:spPr>
            <p:txBody>
              <a:bodyPr/>
              <a:lstStyle/>
              <a:p>
                <a:r>
                  <a:rPr lang="en-IN">
                    <a:noFill/>
                  </a:rPr>
                  <a:t> </a:t>
                </a:r>
              </a:p>
            </p:txBody>
          </p:sp>
        </mc:Fallback>
      </mc:AlternateContent>
      <p:sp>
        <p:nvSpPr>
          <p:cNvPr id="35" name="Rectangle 34">
            <a:extLst>
              <a:ext uri="{FF2B5EF4-FFF2-40B4-BE49-F238E27FC236}">
                <a16:creationId xmlns:a16="http://schemas.microsoft.com/office/drawing/2014/main" id="{3A8061AB-64F3-42D5-A25C-C5024AD57C01}"/>
              </a:ext>
            </a:extLst>
          </p:cNvPr>
          <p:cNvSpPr/>
          <p:nvPr/>
        </p:nvSpPr>
        <p:spPr>
          <a:xfrm>
            <a:off x="3732983" y="4683371"/>
            <a:ext cx="499926" cy="1320800"/>
          </a:xfrm>
          <a:prstGeom prst="rect">
            <a:avLst/>
          </a:prstGeom>
          <a:solidFill>
            <a:schemeClr val="bg1">
              <a:alpha val="0"/>
            </a:schemeClr>
          </a:solid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BC423FC6-F5C5-46D0-93B5-0DFBC8DF359E}"/>
              </a:ext>
            </a:extLst>
          </p:cNvPr>
          <p:cNvSpPr txBox="1"/>
          <p:nvPr/>
        </p:nvSpPr>
        <p:spPr>
          <a:xfrm>
            <a:off x="2145530" y="5953585"/>
            <a:ext cx="3111854" cy="523220"/>
          </a:xfrm>
          <a:prstGeom prst="rect">
            <a:avLst/>
          </a:prstGeom>
          <a:noFill/>
        </p:spPr>
        <p:txBody>
          <a:bodyPr wrap="square" rtlCol="0">
            <a:spAutoFit/>
          </a:bodyPr>
          <a:lstStyle/>
          <a:p>
            <a:r>
              <a:rPr lang="en-IN" sz="1400" dirty="0">
                <a:latin typeface="Abadi Extra Light" panose="020B0204020104020204" pitchFamily="34" charset="0"/>
              </a:rPr>
              <a:t>Exact same feature vectors only differing in just one feature by a small amount</a:t>
            </a:r>
          </a:p>
        </p:txBody>
      </p:sp>
      <p:cxnSp>
        <p:nvCxnSpPr>
          <p:cNvPr id="39" name="Straight Arrow Connector 38">
            <a:extLst>
              <a:ext uri="{FF2B5EF4-FFF2-40B4-BE49-F238E27FC236}">
                <a16:creationId xmlns:a16="http://schemas.microsoft.com/office/drawing/2014/main" id="{3F14BF48-B9ED-42A2-918C-FF43FF73B327}"/>
              </a:ext>
            </a:extLst>
          </p:cNvPr>
          <p:cNvCxnSpPr>
            <a:cxnSpLocks/>
          </p:cNvCxnSpPr>
          <p:nvPr/>
        </p:nvCxnSpPr>
        <p:spPr>
          <a:xfrm flipV="1">
            <a:off x="6722489" y="5720758"/>
            <a:ext cx="189980" cy="2328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5FF4A16-7F72-467E-9EC2-87BD0C8C64D2}"/>
              </a:ext>
            </a:extLst>
          </p:cNvPr>
          <p:cNvSpPr txBox="1"/>
          <p:nvPr/>
        </p:nvSpPr>
        <p:spPr>
          <a:xfrm>
            <a:off x="5288910" y="5923975"/>
            <a:ext cx="3111854" cy="523220"/>
          </a:xfrm>
          <a:prstGeom prst="rect">
            <a:avLst/>
          </a:prstGeom>
          <a:noFill/>
        </p:spPr>
        <p:txBody>
          <a:bodyPr wrap="square" rtlCol="0">
            <a:spAutoFit/>
          </a:bodyPr>
          <a:lstStyle/>
          <a:p>
            <a:r>
              <a:rPr lang="en-IN" sz="1400" dirty="0">
                <a:latin typeface="Abadi Extra Light" panose="020B0204020104020204" pitchFamily="34" charset="0"/>
              </a:rPr>
              <a:t>Very different outputs though (maybe one of these two training ex. is an outlier)</a:t>
            </a:r>
          </a:p>
        </p:txBody>
      </p:sp>
      <p:graphicFrame>
        <p:nvGraphicFramePr>
          <p:cNvPr id="44" name="Table 12">
            <a:extLst>
              <a:ext uri="{FF2B5EF4-FFF2-40B4-BE49-F238E27FC236}">
                <a16:creationId xmlns:a16="http://schemas.microsoft.com/office/drawing/2014/main" id="{4A7E16F8-66CB-4ED4-952C-12874E962E00}"/>
              </a:ext>
            </a:extLst>
          </p:cNvPr>
          <p:cNvGraphicFramePr>
            <a:graphicFrameLocks noGrp="1"/>
          </p:cNvGraphicFramePr>
          <p:nvPr/>
        </p:nvGraphicFramePr>
        <p:xfrm>
          <a:off x="7874910" y="4946466"/>
          <a:ext cx="3916224" cy="490463"/>
        </p:xfrm>
        <a:graphic>
          <a:graphicData uri="http://schemas.openxmlformats.org/drawingml/2006/table">
            <a:tbl>
              <a:tblPr firstRow="1" bandRow="1">
                <a:tableStyleId>{5C22544A-7EE6-4342-B048-85BDC9FD1C3A}</a:tableStyleId>
              </a:tblPr>
              <a:tblGrid>
                <a:gridCol w="489528">
                  <a:extLst>
                    <a:ext uri="{9D8B030D-6E8A-4147-A177-3AD203B41FA5}">
                      <a16:colId xmlns:a16="http://schemas.microsoft.com/office/drawing/2014/main" val="1285945924"/>
                    </a:ext>
                  </a:extLst>
                </a:gridCol>
                <a:gridCol w="489528">
                  <a:extLst>
                    <a:ext uri="{9D8B030D-6E8A-4147-A177-3AD203B41FA5}">
                      <a16:colId xmlns:a16="http://schemas.microsoft.com/office/drawing/2014/main" val="1645969278"/>
                    </a:ext>
                  </a:extLst>
                </a:gridCol>
                <a:gridCol w="489528">
                  <a:extLst>
                    <a:ext uri="{9D8B030D-6E8A-4147-A177-3AD203B41FA5}">
                      <a16:colId xmlns:a16="http://schemas.microsoft.com/office/drawing/2014/main" val="2114266566"/>
                    </a:ext>
                  </a:extLst>
                </a:gridCol>
                <a:gridCol w="489528">
                  <a:extLst>
                    <a:ext uri="{9D8B030D-6E8A-4147-A177-3AD203B41FA5}">
                      <a16:colId xmlns:a16="http://schemas.microsoft.com/office/drawing/2014/main" val="26988876"/>
                    </a:ext>
                  </a:extLst>
                </a:gridCol>
                <a:gridCol w="489528">
                  <a:extLst>
                    <a:ext uri="{9D8B030D-6E8A-4147-A177-3AD203B41FA5}">
                      <a16:colId xmlns:a16="http://schemas.microsoft.com/office/drawing/2014/main" val="2838169489"/>
                    </a:ext>
                  </a:extLst>
                </a:gridCol>
                <a:gridCol w="489528">
                  <a:extLst>
                    <a:ext uri="{9D8B030D-6E8A-4147-A177-3AD203B41FA5}">
                      <a16:colId xmlns:a16="http://schemas.microsoft.com/office/drawing/2014/main" val="3270164878"/>
                    </a:ext>
                  </a:extLst>
                </a:gridCol>
                <a:gridCol w="489528">
                  <a:extLst>
                    <a:ext uri="{9D8B030D-6E8A-4147-A177-3AD203B41FA5}">
                      <a16:colId xmlns:a16="http://schemas.microsoft.com/office/drawing/2014/main" val="284521032"/>
                    </a:ext>
                  </a:extLst>
                </a:gridCol>
                <a:gridCol w="489528">
                  <a:extLst>
                    <a:ext uri="{9D8B030D-6E8A-4147-A177-3AD203B41FA5}">
                      <a16:colId xmlns:a16="http://schemas.microsoft.com/office/drawing/2014/main" val="2421899733"/>
                    </a:ext>
                  </a:extLst>
                </a:gridCol>
              </a:tblGrid>
              <a:tr h="490463">
                <a:tc>
                  <a:txBody>
                    <a:bodyPr/>
                    <a:lstStyle/>
                    <a:p>
                      <a:endParaRPr lang="en-IN" sz="1100" dirty="0"/>
                    </a:p>
                  </a:txBody>
                  <a:tcPr>
                    <a:solidFill>
                      <a:schemeClr val="accent2"/>
                    </a:solidFill>
                  </a:tcPr>
                </a:tc>
                <a:tc>
                  <a:txBody>
                    <a:bodyPr/>
                    <a:lstStyle/>
                    <a:p>
                      <a:endParaRPr lang="en-IN" sz="1100" dirty="0"/>
                    </a:p>
                  </a:txBody>
                  <a:tcPr>
                    <a:solidFill>
                      <a:schemeClr val="accent2"/>
                    </a:solidFill>
                  </a:tcPr>
                </a:tc>
                <a:tc>
                  <a:txBody>
                    <a:bodyPr/>
                    <a:lstStyle/>
                    <a:p>
                      <a:endParaRPr lang="en-IN" sz="1100" dirty="0"/>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100" dirty="0"/>
                    </a:p>
                  </a:txBody>
                  <a:tcPr>
                    <a:solidFill>
                      <a:schemeClr val="accent2"/>
                    </a:solidFill>
                  </a:tcPr>
                </a:tc>
                <a:tc>
                  <a:txBody>
                    <a:bodyPr/>
                    <a:lstStyle/>
                    <a:p>
                      <a:pPr algn="ctr"/>
                      <a:endParaRPr lang="en-IN" sz="1100" dirty="0"/>
                    </a:p>
                  </a:txBody>
                  <a:tcPr>
                    <a:solidFill>
                      <a:schemeClr val="accent2"/>
                    </a:solidFill>
                  </a:tcPr>
                </a:tc>
                <a:tc>
                  <a:txBody>
                    <a:bodyPr/>
                    <a:lstStyle/>
                    <a:p>
                      <a:endParaRPr lang="en-IN" sz="1100" dirty="0"/>
                    </a:p>
                  </a:txBody>
                  <a:tcPr>
                    <a:solidFill>
                      <a:schemeClr val="accent2"/>
                    </a:solidFill>
                  </a:tcPr>
                </a:tc>
                <a:tc>
                  <a:txBody>
                    <a:bodyPr/>
                    <a:lstStyle/>
                    <a:p>
                      <a:endParaRPr lang="en-IN" sz="1100" dirty="0"/>
                    </a:p>
                  </a:txBody>
                  <a:tcPr>
                    <a:solidFill>
                      <a:schemeClr val="accent2"/>
                    </a:solidFill>
                  </a:tcPr>
                </a:tc>
                <a:tc>
                  <a:txBody>
                    <a:bodyPr/>
                    <a:lstStyle/>
                    <a:p>
                      <a:endParaRPr lang="en-IN" sz="1100" dirty="0"/>
                    </a:p>
                  </a:txBody>
                  <a:tcPr>
                    <a:solidFill>
                      <a:schemeClr val="accent2"/>
                    </a:solidFill>
                  </a:tcPr>
                </a:tc>
                <a:extLst>
                  <a:ext uri="{0D108BD9-81ED-4DB2-BD59-A6C34878D82A}">
                    <a16:rowId xmlns:a16="http://schemas.microsoft.com/office/drawing/2014/main" val="3046818381"/>
                  </a:ext>
                </a:extLst>
              </a:tr>
            </a:tbl>
          </a:graphicData>
        </a:graphic>
      </p:graphicFrame>
      <p:sp>
        <p:nvSpPr>
          <p:cNvPr id="47" name="TextBox 46">
            <a:extLst>
              <a:ext uri="{FF2B5EF4-FFF2-40B4-BE49-F238E27FC236}">
                <a16:creationId xmlns:a16="http://schemas.microsoft.com/office/drawing/2014/main" id="{EF14BAC1-8985-411B-B2A7-BFAD8E8BE6A0}"/>
              </a:ext>
            </a:extLst>
          </p:cNvPr>
          <p:cNvSpPr txBox="1"/>
          <p:nvPr/>
        </p:nvSpPr>
        <p:spPr>
          <a:xfrm>
            <a:off x="9815606" y="5044523"/>
            <a:ext cx="577402" cy="276999"/>
          </a:xfrm>
          <a:prstGeom prst="rect">
            <a:avLst/>
          </a:prstGeom>
          <a:noFill/>
        </p:spPr>
        <p:txBody>
          <a:bodyPr wrap="none" rtlCol="0">
            <a:spAutoFit/>
          </a:bodyPr>
          <a:lstStyle/>
          <a:p>
            <a:r>
              <a:rPr lang="en-IN" sz="1200" b="1" dirty="0"/>
              <a:t>10000</a:t>
            </a:r>
          </a:p>
        </p:txBody>
      </p:sp>
      <p:sp>
        <p:nvSpPr>
          <p:cNvPr id="48" name="TextBox 47">
            <a:extLst>
              <a:ext uri="{FF2B5EF4-FFF2-40B4-BE49-F238E27FC236}">
                <a16:creationId xmlns:a16="http://schemas.microsoft.com/office/drawing/2014/main" id="{A8CE8A43-9190-4A8D-9BCF-FF0584FEF673}"/>
              </a:ext>
            </a:extLst>
          </p:cNvPr>
          <p:cNvSpPr txBox="1"/>
          <p:nvPr/>
        </p:nvSpPr>
        <p:spPr>
          <a:xfrm>
            <a:off x="7928862" y="5044522"/>
            <a:ext cx="383438" cy="276999"/>
          </a:xfrm>
          <a:prstGeom prst="rect">
            <a:avLst/>
          </a:prstGeom>
          <a:noFill/>
        </p:spPr>
        <p:txBody>
          <a:bodyPr wrap="none" rtlCol="0">
            <a:spAutoFit/>
          </a:bodyPr>
          <a:lstStyle/>
          <a:p>
            <a:r>
              <a:rPr lang="en-IN" sz="1200" b="1" dirty="0"/>
              <a:t>3.2</a:t>
            </a:r>
          </a:p>
        </p:txBody>
      </p:sp>
      <p:sp>
        <p:nvSpPr>
          <p:cNvPr id="49" name="TextBox 48">
            <a:extLst>
              <a:ext uri="{FF2B5EF4-FFF2-40B4-BE49-F238E27FC236}">
                <a16:creationId xmlns:a16="http://schemas.microsoft.com/office/drawing/2014/main" id="{3BCA0E59-9E9E-4093-9756-2EAD6B9C62A7}"/>
              </a:ext>
            </a:extLst>
          </p:cNvPr>
          <p:cNvSpPr txBox="1"/>
          <p:nvPr/>
        </p:nvSpPr>
        <p:spPr>
          <a:xfrm>
            <a:off x="8412216" y="5045395"/>
            <a:ext cx="383438" cy="276999"/>
          </a:xfrm>
          <a:prstGeom prst="rect">
            <a:avLst/>
          </a:prstGeom>
          <a:noFill/>
        </p:spPr>
        <p:txBody>
          <a:bodyPr wrap="none" rtlCol="0">
            <a:spAutoFit/>
          </a:bodyPr>
          <a:lstStyle/>
          <a:p>
            <a:r>
              <a:rPr lang="en-IN" sz="1200" b="1" dirty="0"/>
              <a:t>1.8</a:t>
            </a:r>
          </a:p>
        </p:txBody>
      </p:sp>
      <p:sp>
        <p:nvSpPr>
          <p:cNvPr id="50" name="TextBox 49">
            <a:extLst>
              <a:ext uri="{FF2B5EF4-FFF2-40B4-BE49-F238E27FC236}">
                <a16:creationId xmlns:a16="http://schemas.microsoft.com/office/drawing/2014/main" id="{640073FE-65B0-4C66-A97E-4F43D7FEDD98}"/>
              </a:ext>
            </a:extLst>
          </p:cNvPr>
          <p:cNvSpPr txBox="1"/>
          <p:nvPr/>
        </p:nvSpPr>
        <p:spPr>
          <a:xfrm>
            <a:off x="8890132" y="5044698"/>
            <a:ext cx="383438" cy="276999"/>
          </a:xfrm>
          <a:prstGeom prst="rect">
            <a:avLst/>
          </a:prstGeom>
          <a:noFill/>
        </p:spPr>
        <p:txBody>
          <a:bodyPr wrap="none" rtlCol="0">
            <a:spAutoFit/>
          </a:bodyPr>
          <a:lstStyle/>
          <a:p>
            <a:r>
              <a:rPr lang="en-IN" sz="1200" b="1" dirty="0"/>
              <a:t>1.3</a:t>
            </a:r>
          </a:p>
        </p:txBody>
      </p:sp>
      <p:sp>
        <p:nvSpPr>
          <p:cNvPr id="51" name="TextBox 50">
            <a:extLst>
              <a:ext uri="{FF2B5EF4-FFF2-40B4-BE49-F238E27FC236}">
                <a16:creationId xmlns:a16="http://schemas.microsoft.com/office/drawing/2014/main" id="{E518D584-9658-4B4E-A468-EFD69CF6C3E5}"/>
              </a:ext>
            </a:extLst>
          </p:cNvPr>
          <p:cNvSpPr txBox="1"/>
          <p:nvPr/>
        </p:nvSpPr>
        <p:spPr>
          <a:xfrm>
            <a:off x="9390732" y="5053197"/>
            <a:ext cx="383438" cy="276999"/>
          </a:xfrm>
          <a:prstGeom prst="rect">
            <a:avLst/>
          </a:prstGeom>
          <a:noFill/>
        </p:spPr>
        <p:txBody>
          <a:bodyPr wrap="none" rtlCol="0">
            <a:spAutoFit/>
          </a:bodyPr>
          <a:lstStyle/>
          <a:p>
            <a:r>
              <a:rPr lang="en-IN" sz="1200" b="1" dirty="0"/>
              <a:t>2.1</a:t>
            </a:r>
          </a:p>
        </p:txBody>
      </p:sp>
      <p:sp>
        <p:nvSpPr>
          <p:cNvPr id="52" name="TextBox 51">
            <a:extLst>
              <a:ext uri="{FF2B5EF4-FFF2-40B4-BE49-F238E27FC236}">
                <a16:creationId xmlns:a16="http://schemas.microsoft.com/office/drawing/2014/main" id="{67C38C7A-4F42-40C9-B888-CBFDC05C058E}"/>
              </a:ext>
            </a:extLst>
          </p:cNvPr>
          <p:cNvSpPr txBox="1"/>
          <p:nvPr/>
        </p:nvSpPr>
        <p:spPr>
          <a:xfrm>
            <a:off x="10350306" y="5036624"/>
            <a:ext cx="383438" cy="276999"/>
          </a:xfrm>
          <a:prstGeom prst="rect">
            <a:avLst/>
          </a:prstGeom>
          <a:noFill/>
        </p:spPr>
        <p:txBody>
          <a:bodyPr wrap="none" rtlCol="0">
            <a:spAutoFit/>
          </a:bodyPr>
          <a:lstStyle/>
          <a:p>
            <a:r>
              <a:rPr lang="en-IN" sz="1200" b="1" dirty="0"/>
              <a:t>2.5</a:t>
            </a:r>
          </a:p>
        </p:txBody>
      </p:sp>
      <p:sp>
        <p:nvSpPr>
          <p:cNvPr id="53" name="TextBox 52">
            <a:extLst>
              <a:ext uri="{FF2B5EF4-FFF2-40B4-BE49-F238E27FC236}">
                <a16:creationId xmlns:a16="http://schemas.microsoft.com/office/drawing/2014/main" id="{6A19721C-FDF3-4F2C-AF33-E948CD2918AE}"/>
              </a:ext>
            </a:extLst>
          </p:cNvPr>
          <p:cNvSpPr txBox="1"/>
          <p:nvPr/>
        </p:nvSpPr>
        <p:spPr>
          <a:xfrm>
            <a:off x="10850906" y="5045395"/>
            <a:ext cx="383438" cy="276999"/>
          </a:xfrm>
          <a:prstGeom prst="rect">
            <a:avLst/>
          </a:prstGeom>
          <a:noFill/>
        </p:spPr>
        <p:txBody>
          <a:bodyPr wrap="none" rtlCol="0">
            <a:spAutoFit/>
          </a:bodyPr>
          <a:lstStyle/>
          <a:p>
            <a:r>
              <a:rPr lang="en-IN" sz="1200" b="1" dirty="0"/>
              <a:t>3.1</a:t>
            </a:r>
          </a:p>
        </p:txBody>
      </p:sp>
      <p:sp>
        <p:nvSpPr>
          <p:cNvPr id="54" name="TextBox 53">
            <a:extLst>
              <a:ext uri="{FF2B5EF4-FFF2-40B4-BE49-F238E27FC236}">
                <a16:creationId xmlns:a16="http://schemas.microsoft.com/office/drawing/2014/main" id="{C7655AE5-4003-44B5-A74A-9894D4AE1A53}"/>
              </a:ext>
            </a:extLst>
          </p:cNvPr>
          <p:cNvSpPr txBox="1"/>
          <p:nvPr/>
        </p:nvSpPr>
        <p:spPr>
          <a:xfrm>
            <a:off x="11351506" y="5045860"/>
            <a:ext cx="383438" cy="276999"/>
          </a:xfrm>
          <a:prstGeom prst="rect">
            <a:avLst/>
          </a:prstGeom>
          <a:noFill/>
        </p:spPr>
        <p:txBody>
          <a:bodyPr wrap="none" rtlCol="0">
            <a:spAutoFit/>
          </a:bodyPr>
          <a:lstStyle/>
          <a:p>
            <a:r>
              <a:rPr lang="en-IN" sz="1200" b="1" dirty="0"/>
              <a:t>0.1</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1E4566C-E5B8-41D8-BC2A-93B3F3101EA6}"/>
                  </a:ext>
                </a:extLst>
              </p:cNvPr>
              <p:cNvSpPr txBox="1"/>
              <p:nvPr/>
            </p:nvSpPr>
            <p:spPr>
              <a:xfrm>
                <a:off x="8228544" y="4634805"/>
                <a:ext cx="3208955" cy="276999"/>
              </a:xfrm>
              <a:prstGeom prst="rect">
                <a:avLst/>
              </a:prstGeom>
              <a:noFill/>
            </p:spPr>
            <p:txBody>
              <a:bodyPr wrap="none" lIns="0" tIns="0" rIns="0" bIns="0" rtlCol="0">
                <a:spAutoFit/>
              </a:bodyPr>
              <a:lstStyle/>
              <a:p>
                <a:r>
                  <a:rPr lang="en-IN" dirty="0">
                    <a:latin typeface="Abadi Extra Light" panose="020B0204020104020204" pitchFamily="34" charset="0"/>
                  </a:rPr>
                  <a:t>A typical </a:t>
                </a:r>
                <a14:m>
                  <m:oMath xmlns:m="http://schemas.openxmlformats.org/officeDocument/2006/math">
                    <m:r>
                      <a:rPr lang="en-IN" b="1" i="1" smtClean="0">
                        <a:latin typeface="Cambria Math" panose="02040503050406030204" pitchFamily="18" charset="0"/>
                      </a:rPr>
                      <m:t>𝒘</m:t>
                    </m:r>
                  </m:oMath>
                </a14:m>
                <a:r>
                  <a:rPr lang="en-IN" dirty="0">
                    <a:latin typeface="Abadi Extra Light" panose="020B0204020104020204" pitchFamily="34" charset="0"/>
                  </a:rPr>
                  <a:t> learned without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ℓ</m:t>
                        </m:r>
                      </m:e>
                      <m:sub>
                        <m:r>
                          <a:rPr lang="en-IN" b="0" i="1" smtClean="0">
                            <a:latin typeface="Cambria Math" panose="02040503050406030204" pitchFamily="18" charset="0"/>
                          </a:rPr>
                          <m:t>2</m:t>
                        </m:r>
                      </m:sub>
                    </m:sSub>
                  </m:oMath>
                </a14:m>
                <a:r>
                  <a:rPr lang="en-IN" dirty="0">
                    <a:latin typeface="Abadi Extra Light" panose="020B0204020104020204" pitchFamily="34" charset="0"/>
                  </a:rPr>
                  <a:t> reg. </a:t>
                </a:r>
              </a:p>
            </p:txBody>
          </p:sp>
        </mc:Choice>
        <mc:Fallback xmlns="">
          <p:sp>
            <p:nvSpPr>
              <p:cNvPr id="55" name="TextBox 54">
                <a:extLst>
                  <a:ext uri="{FF2B5EF4-FFF2-40B4-BE49-F238E27FC236}">
                    <a16:creationId xmlns:a16="http://schemas.microsoft.com/office/drawing/2014/main" id="{E1E4566C-E5B8-41D8-BC2A-93B3F3101EA6}"/>
                  </a:ext>
                </a:extLst>
              </p:cNvPr>
              <p:cNvSpPr txBox="1">
                <a:spLocks noRot="1" noChangeAspect="1" noMove="1" noResize="1" noEditPoints="1" noAdjustHandles="1" noChangeArrowheads="1" noChangeShapeType="1" noTextEdit="1"/>
              </p:cNvSpPr>
              <p:nvPr/>
            </p:nvSpPr>
            <p:spPr>
              <a:xfrm>
                <a:off x="8228544" y="4634805"/>
                <a:ext cx="3208955" cy="276999"/>
              </a:xfrm>
              <a:prstGeom prst="rect">
                <a:avLst/>
              </a:prstGeom>
              <a:blipFill>
                <a:blip r:embed="rId13"/>
                <a:stretch>
                  <a:fillRect l="-4563" t="-28261" r="-3422" b="-50000"/>
                </a:stretch>
              </a:blipFill>
            </p:spPr>
            <p:txBody>
              <a:bodyPr/>
              <a:lstStyle/>
              <a:p>
                <a:r>
                  <a:rPr lang="en-IN">
                    <a:noFill/>
                  </a:rPr>
                  <a:t> </a:t>
                </a:r>
              </a:p>
            </p:txBody>
          </p:sp>
        </mc:Fallback>
      </mc:AlternateContent>
      <p:sp>
        <p:nvSpPr>
          <p:cNvPr id="56" name="Speech Bubble: Rectangle 55">
            <a:extLst>
              <a:ext uri="{FF2B5EF4-FFF2-40B4-BE49-F238E27FC236}">
                <a16:creationId xmlns:a16="http://schemas.microsoft.com/office/drawing/2014/main" id="{182BC9F5-D6CF-4BD8-A3D4-B133FACDCBEA}"/>
              </a:ext>
            </a:extLst>
          </p:cNvPr>
          <p:cNvSpPr/>
          <p:nvPr/>
        </p:nvSpPr>
        <p:spPr>
          <a:xfrm>
            <a:off x="8516493" y="5634937"/>
            <a:ext cx="3410262" cy="876219"/>
          </a:xfrm>
          <a:prstGeom prst="wedgeRectCallout">
            <a:avLst>
              <a:gd name="adj1" fmla="val -5149"/>
              <a:gd name="adj2" fmla="val -7769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Just to fit the training data where one of the inputs was possibly an outlier, this weight became too big. Such a weight vector will possibly do poorly on normal test inputs</a:t>
            </a:r>
          </a:p>
        </p:txBody>
      </p:sp>
      <p:sp>
        <p:nvSpPr>
          <p:cNvPr id="57" name="Speech Bubble: Rectangle 56">
            <a:extLst>
              <a:ext uri="{FF2B5EF4-FFF2-40B4-BE49-F238E27FC236}">
                <a16:creationId xmlns:a16="http://schemas.microsoft.com/office/drawing/2014/main" id="{2C532004-D75E-4E52-9455-B7683D021C95}"/>
              </a:ext>
            </a:extLst>
          </p:cNvPr>
          <p:cNvSpPr/>
          <p:nvPr/>
        </p:nvSpPr>
        <p:spPr>
          <a:xfrm>
            <a:off x="10172326" y="3016777"/>
            <a:ext cx="1860687" cy="1401245"/>
          </a:xfrm>
          <a:prstGeom prst="wedgeRectCallout">
            <a:avLst>
              <a:gd name="adj1" fmla="val -60745"/>
              <a:gd name="adj2" fmla="val 690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 a “smooth” model since its test data predictions may change drastically even with small changes in some feature’s value</a:t>
            </a:r>
          </a:p>
        </p:txBody>
      </p:sp>
    </p:spTree>
    <p:custDataLst>
      <p:tags r:id="rId1"/>
    </p:custDataLst>
    <p:extLst>
      <p:ext uri="{BB962C8B-B14F-4D97-AF65-F5344CB8AC3E}">
        <p14:creationId xmlns:p14="http://schemas.microsoft.com/office/powerpoint/2010/main" val="342184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wipe(down)">
                                      <p:cBhvr>
                                        <p:cTn id="45" dur="500"/>
                                        <p:tgtEl>
                                          <p:spTgt spid="4">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down)">
                                      <p:cBhvr>
                                        <p:cTn id="50" dur="500"/>
                                        <p:tgtEl>
                                          <p:spTgt spid="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down)">
                                      <p:cBhvr>
                                        <p:cTn id="56" dur="500"/>
                                        <p:tgtEl>
                                          <p:spTgt spid="15"/>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down)">
                                      <p:cBhvr>
                                        <p:cTn id="59" dur="500"/>
                                        <p:tgtEl>
                                          <p:spTgt spid="16"/>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down)">
                                      <p:cBhvr>
                                        <p:cTn id="65" dur="500"/>
                                        <p:tgtEl>
                                          <p:spTgt spid="18"/>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down)">
                                      <p:cBhvr>
                                        <p:cTn id="74" dur="500"/>
                                        <p:tgtEl>
                                          <p:spTgt spid="21"/>
                                        </p:tgtEl>
                                      </p:cBhvr>
                                    </p:animEffect>
                                  </p:childTnLst>
                                </p:cTn>
                              </p:par>
                              <p:par>
                                <p:cTn id="75" presetID="22" presetClass="entr" presetSubtype="4"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down)">
                                      <p:cBhvr>
                                        <p:cTn id="77" dur="500"/>
                                        <p:tgtEl>
                                          <p:spTgt spid="22"/>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down)">
                                      <p:cBhvr>
                                        <p:cTn id="80" dur="500"/>
                                        <p:tgtEl>
                                          <p:spTgt spid="23"/>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wipe(down)">
                                      <p:cBhvr>
                                        <p:cTn id="83" dur="500"/>
                                        <p:tgtEl>
                                          <p:spTgt spid="24"/>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down)">
                                      <p:cBhvr>
                                        <p:cTn id="86" dur="500"/>
                                        <p:tgtEl>
                                          <p:spTgt spid="25"/>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down)">
                                      <p:cBhvr>
                                        <p:cTn id="89" dur="500"/>
                                        <p:tgtEl>
                                          <p:spTgt spid="26"/>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down)">
                                      <p:cBhvr>
                                        <p:cTn id="92" dur="500"/>
                                        <p:tgtEl>
                                          <p:spTgt spid="27"/>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down)">
                                      <p:cBhvr>
                                        <p:cTn id="95" dur="500"/>
                                        <p:tgtEl>
                                          <p:spTgt spid="28"/>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down)">
                                      <p:cBhvr>
                                        <p:cTn id="98" dur="500"/>
                                        <p:tgtEl>
                                          <p:spTgt spid="29"/>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wipe(down)">
                                      <p:cBhvr>
                                        <p:cTn id="101" dur="500"/>
                                        <p:tgtEl>
                                          <p:spTgt spid="30"/>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wipe(down)">
                                      <p:cBhvr>
                                        <p:cTn id="104" dur="500"/>
                                        <p:tgtEl>
                                          <p:spTgt spid="31"/>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wipe(down)">
                                      <p:cBhvr>
                                        <p:cTn id="107" dur="500"/>
                                        <p:tgtEl>
                                          <p:spTgt spid="32"/>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wipe(down)">
                                      <p:cBhvr>
                                        <p:cTn id="110" dur="500"/>
                                        <p:tgtEl>
                                          <p:spTgt spid="33"/>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wipe(down)">
                                      <p:cBhvr>
                                        <p:cTn id="113" dur="500"/>
                                        <p:tgtEl>
                                          <p:spTgt spid="34"/>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wipe(down)">
                                      <p:cBhvr>
                                        <p:cTn id="116" dur="500"/>
                                        <p:tgtEl>
                                          <p:spTgt spid="35"/>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wipe(down)">
                                      <p:cBhvr>
                                        <p:cTn id="119" dur="500"/>
                                        <p:tgtEl>
                                          <p:spTgt spid="36"/>
                                        </p:tgtEl>
                                      </p:cBhvr>
                                    </p:animEffect>
                                  </p:childTnLst>
                                </p:cTn>
                              </p:par>
                              <p:par>
                                <p:cTn id="120" presetID="22" presetClass="entr" presetSubtype="4" fill="hold"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wipe(down)">
                                      <p:cBhvr>
                                        <p:cTn id="122" dur="500"/>
                                        <p:tgtEl>
                                          <p:spTgt spid="39"/>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down)">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47"/>
                                        </p:tgtEl>
                                        <p:attrNameLst>
                                          <p:attrName>style.visibility</p:attrName>
                                        </p:attrNameLst>
                                      </p:cBhvr>
                                      <p:to>
                                        <p:strVal val="visible"/>
                                      </p:to>
                                    </p:set>
                                    <p:animEffect transition="in" filter="wipe(down)">
                                      <p:cBhvr>
                                        <p:cTn id="133" dur="500"/>
                                        <p:tgtEl>
                                          <p:spTgt spid="47"/>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wipe(down)">
                                      <p:cBhvr>
                                        <p:cTn id="136" dur="500"/>
                                        <p:tgtEl>
                                          <p:spTgt spid="48"/>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wipe(down)">
                                      <p:cBhvr>
                                        <p:cTn id="139" dur="500"/>
                                        <p:tgtEl>
                                          <p:spTgt spid="49"/>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wipe(down)">
                                      <p:cBhvr>
                                        <p:cTn id="142" dur="500"/>
                                        <p:tgtEl>
                                          <p:spTgt spid="50"/>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51"/>
                                        </p:tgtEl>
                                        <p:attrNameLst>
                                          <p:attrName>style.visibility</p:attrName>
                                        </p:attrNameLst>
                                      </p:cBhvr>
                                      <p:to>
                                        <p:strVal val="visible"/>
                                      </p:to>
                                    </p:set>
                                    <p:animEffect transition="in" filter="wipe(down)">
                                      <p:cBhvr>
                                        <p:cTn id="145" dur="500"/>
                                        <p:tgtEl>
                                          <p:spTgt spid="51"/>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52"/>
                                        </p:tgtEl>
                                        <p:attrNameLst>
                                          <p:attrName>style.visibility</p:attrName>
                                        </p:attrNameLst>
                                      </p:cBhvr>
                                      <p:to>
                                        <p:strVal val="visible"/>
                                      </p:to>
                                    </p:set>
                                    <p:animEffect transition="in" filter="wipe(down)">
                                      <p:cBhvr>
                                        <p:cTn id="148" dur="500"/>
                                        <p:tgtEl>
                                          <p:spTgt spid="52"/>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animEffect transition="in" filter="wipe(down)">
                                      <p:cBhvr>
                                        <p:cTn id="151" dur="500"/>
                                        <p:tgtEl>
                                          <p:spTgt spid="53"/>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wipe(down)">
                                      <p:cBhvr>
                                        <p:cTn id="157" dur="500"/>
                                        <p:tgtEl>
                                          <p:spTgt spid="55"/>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56"/>
                                        </p:tgtEl>
                                        <p:attrNameLst>
                                          <p:attrName>style.visibility</p:attrName>
                                        </p:attrNameLst>
                                      </p:cBhvr>
                                      <p:to>
                                        <p:strVal val="visible"/>
                                      </p:to>
                                    </p:set>
                                    <p:animEffect transition="in" filter="wipe(down)">
                                      <p:cBhvr>
                                        <p:cTn id="162" dur="500"/>
                                        <p:tgtEl>
                                          <p:spTgt spid="56"/>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ipe(down)">
                                      <p:cBhvr>
                                        <p:cTn id="16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1" grpId="0" animBg="1"/>
      <p:bldP spid="14" grpId="0"/>
      <p:bldP spid="15" grpId="0"/>
      <p:bldP spid="16" grpId="0"/>
      <p:bldP spid="17" grpId="0"/>
      <p:bldP spid="18" grpId="0"/>
      <p:bldP spid="19" grpId="0"/>
      <p:bldP spid="20" grpId="0"/>
      <p:bldP spid="21" grpId="0"/>
      <p:bldP spid="23" grpId="0"/>
      <p:bldP spid="24" grpId="0"/>
      <p:bldP spid="25" grpId="0"/>
      <p:bldP spid="26" grpId="0"/>
      <p:bldP spid="27" grpId="0"/>
      <p:bldP spid="28" grpId="0"/>
      <p:bldP spid="29" grpId="0"/>
      <p:bldP spid="30" grpId="0"/>
      <p:bldP spid="31" grpId="0"/>
      <p:bldP spid="32" grpId="0"/>
      <p:bldP spid="33" grpId="0"/>
      <p:bldP spid="34" grpId="0"/>
      <p:bldP spid="35" grpId="0" animBg="1"/>
      <p:bldP spid="36" grpId="0"/>
      <p:bldP spid="43" grpId="0"/>
      <p:bldP spid="47" grpId="0"/>
      <p:bldP spid="48" grpId="0"/>
      <p:bldP spid="49" grpId="0"/>
      <p:bldP spid="50" grpId="0"/>
      <p:bldP spid="51" grpId="0"/>
      <p:bldP spid="52" grpId="0"/>
      <p:bldP spid="53" grpId="0"/>
      <p:bldP spid="54" grpId="0"/>
      <p:bldP spid="55" grpId="0"/>
      <p:bldP spid="56" grpId="0" animBg="1"/>
      <p:bldP spid="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0" y="169682"/>
            <a:ext cx="12005863" cy="821500"/>
          </a:xfrm>
        </p:spPr>
        <p:txBody>
          <a:bodyPr>
            <a:normAutofit/>
          </a:bodyPr>
          <a:lstStyle/>
          <a:p>
            <a:r>
              <a:rPr lang="en-IN" dirty="0">
                <a:solidFill>
                  <a:schemeClr val="accent2">
                    <a:lumMod val="75000"/>
                  </a:schemeClr>
                </a:solidFill>
              </a:rPr>
              <a:t>Regularized Least Squares (a.k.a. Ridge Regression)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p:pic>
        <p:nvPicPr>
          <p:cNvPr id="7" name="Picture 6">
            <a:extLst>
              <a:ext uri="{FF2B5EF4-FFF2-40B4-BE49-F238E27FC236}">
                <a16:creationId xmlns:a16="http://schemas.microsoft.com/office/drawing/2014/main" id="{065D6C3F-DC97-4347-A800-BF8D91120930}"/>
              </a:ext>
            </a:extLst>
          </p:cNvPr>
          <p:cNvPicPr>
            <a:picLocks noChangeAspect="1"/>
          </p:cNvPicPr>
          <p:nvPr/>
        </p:nvPicPr>
        <p:blipFill>
          <a:blip r:embed="rId3"/>
          <a:stretch>
            <a:fillRect/>
          </a:stretch>
        </p:blipFill>
        <p:spPr>
          <a:xfrm>
            <a:off x="0" y="991182"/>
            <a:ext cx="12192000" cy="5625998"/>
          </a:xfrm>
          <a:prstGeom prst="rect">
            <a:avLst/>
          </a:prstGeom>
        </p:spPr>
      </p:pic>
    </p:spTree>
    <p:custDataLst>
      <p:tags r:id="rId1"/>
    </p:custDataLst>
    <p:extLst>
      <p:ext uri="{BB962C8B-B14F-4D97-AF65-F5344CB8AC3E}">
        <p14:creationId xmlns:p14="http://schemas.microsoft.com/office/powerpoint/2010/main" val="197028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Other Ways to Control Overfitting</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Use a </a:t>
                </a:r>
                <a:r>
                  <a:rPr lang="en-GB" dirty="0" err="1">
                    <a:latin typeface="Abadi Extra Light" panose="020B0204020104020204" pitchFamily="34" charset="0"/>
                  </a:rPr>
                  <a:t>regularizer</a:t>
                </a:r>
                <a:r>
                  <a:rPr lang="en-GB" dirty="0">
                    <a:latin typeface="Abadi Extra Light" panose="020B0204020104020204" pitchFamily="34" charset="0"/>
                  </a:rPr>
                  <a:t> </a:t>
                </a:r>
                <a14:m>
                  <m:oMath xmlns:m="http://schemas.openxmlformats.org/officeDocument/2006/math">
                    <m:r>
                      <a:rPr lang="en-IN" i="1" dirty="0">
                        <a:solidFill>
                          <a:srgbClr val="00B050"/>
                        </a:solidFill>
                        <a:latin typeface="Cambria Math" panose="02040503050406030204" pitchFamily="18" charset="0"/>
                      </a:rPr>
                      <m:t>𝑅</m:t>
                    </m:r>
                    <m:d>
                      <m:dPr>
                        <m:ctrlPr>
                          <a:rPr lang="en-IN" i="1" dirty="0">
                            <a:solidFill>
                              <a:srgbClr val="00B050"/>
                            </a:solidFill>
                            <a:latin typeface="Cambria Math" panose="02040503050406030204" pitchFamily="18" charset="0"/>
                          </a:rPr>
                        </m:ctrlPr>
                      </m:dPr>
                      <m:e>
                        <m:r>
                          <a:rPr lang="en-IN" b="1" i="1" dirty="0">
                            <a:solidFill>
                              <a:srgbClr val="00B050"/>
                            </a:solidFill>
                            <a:latin typeface="Cambria Math" panose="02040503050406030204" pitchFamily="18" charset="0"/>
                          </a:rPr>
                          <m:t>𝒘</m:t>
                        </m:r>
                      </m:e>
                    </m:d>
                  </m:oMath>
                </a14:m>
                <a:r>
                  <a:rPr lang="en-GB" dirty="0">
                    <a:latin typeface="Abadi Extra Light" panose="020B0204020104020204" pitchFamily="34" charset="0"/>
                  </a:rPr>
                  <a:t> defined by other norms, e.g.,</a:t>
                </a: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Use non-regularization based approaches</a:t>
                </a:r>
              </a:p>
              <a:p>
                <a:pPr lvl="1">
                  <a:buFont typeface="Wingdings" panose="05000000000000000000" pitchFamily="2" charset="2"/>
                  <a:buChar char="§"/>
                </a:pPr>
                <a:r>
                  <a:rPr lang="en-GB" dirty="0">
                    <a:latin typeface="Abadi Extra Light" panose="020B0204020104020204" pitchFamily="34" charset="0"/>
                  </a:rPr>
                  <a:t>Early-stopping (stopping training just when we have a decent val. set accuracy)</a:t>
                </a:r>
              </a:p>
              <a:p>
                <a:pPr lvl="1">
                  <a:buFont typeface="Wingdings" panose="05000000000000000000" pitchFamily="2" charset="2"/>
                  <a:buChar char="§"/>
                </a:pPr>
                <a:r>
                  <a:rPr lang="en-GB" dirty="0">
                    <a:latin typeface="Abadi Extra Light" panose="020B0204020104020204" pitchFamily="34" charset="0"/>
                  </a:rPr>
                  <a:t>Dropout (in each iteration, don’t update some of the weights)</a:t>
                </a:r>
              </a:p>
              <a:p>
                <a:pPr lvl="1">
                  <a:buFont typeface="Wingdings" panose="05000000000000000000" pitchFamily="2" charset="2"/>
                  <a:buChar char="§"/>
                </a:pPr>
                <a:r>
                  <a:rPr lang="en-GB" dirty="0">
                    <a:latin typeface="Abadi Extra Light" panose="020B0204020104020204" pitchFamily="34" charset="0"/>
                  </a:rPr>
                  <a:t>Injecting noise in the inputs </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FA69CB6-6A4B-4F25-B834-52242BD6511F}"/>
                  </a:ext>
                </a:extLst>
              </p:cNvPr>
              <p:cNvSpPr txBox="1"/>
              <p:nvPr/>
            </p:nvSpPr>
            <p:spPr>
              <a:xfrm>
                <a:off x="4188935" y="2035620"/>
                <a:ext cx="2669320"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d>
                            <m:dPr>
                              <m:begChr m:val="‖"/>
                              <m:endChr m:val="‖"/>
                              <m:ctrlPr>
                                <a:rPr lang="en-IN" sz="2400" i="1" smtClean="0">
                                  <a:latin typeface="Cambria Math" panose="02040503050406030204" pitchFamily="18" charset="0"/>
                                </a:rPr>
                              </m:ctrlPr>
                            </m:dPr>
                            <m:e>
                              <m:r>
                                <a:rPr lang="en-IN" sz="2400" b="1" i="1" smtClean="0">
                                  <a:latin typeface="Cambria Math" panose="02040503050406030204" pitchFamily="18" charset="0"/>
                                </a:rPr>
                                <m:t>𝒘</m:t>
                              </m:r>
                            </m:e>
                          </m:d>
                        </m:e>
                        <m:sub>
                          <m:r>
                            <a:rPr lang="en-IN" sz="2400" b="0" i="1" smtClean="0">
                              <a:latin typeface="Cambria Math" panose="02040503050406030204" pitchFamily="18" charset="0"/>
                            </a:rPr>
                            <m:t>1</m:t>
                          </m:r>
                        </m:sub>
                      </m:sSub>
                      <m:r>
                        <a:rPr lang="en-IN" sz="2400" b="0" i="1" smtClean="0">
                          <a:latin typeface="Cambria Math" panose="02040503050406030204" pitchFamily="18" charset="0"/>
                        </a:rPr>
                        <m:t>= </m:t>
                      </m:r>
                      <m:nary>
                        <m:naryPr>
                          <m:chr m:val="∑"/>
                          <m:limLoc m:val="subSup"/>
                          <m:ctrlPr>
                            <a:rPr lang="en-IN" sz="2400" b="0" i="1" smtClean="0">
                              <a:latin typeface="Cambria Math" panose="02040503050406030204" pitchFamily="18" charset="0"/>
                            </a:rPr>
                          </m:ctrlPr>
                        </m:naryPr>
                        <m:sub>
                          <m:r>
                            <m:rPr>
                              <m:brk m:alnAt="25"/>
                            </m:rPr>
                            <a:rPr lang="en-IN" sz="2400" b="0" i="1" smtClean="0">
                              <a:latin typeface="Cambria Math" panose="02040503050406030204" pitchFamily="18" charset="0"/>
                            </a:rPr>
                            <m:t>𝑑</m:t>
                          </m:r>
                          <m:r>
                            <a:rPr lang="en-IN" sz="2400" b="0" i="1" smtClean="0">
                              <a:latin typeface="Cambria Math" panose="02040503050406030204" pitchFamily="18" charset="0"/>
                            </a:rPr>
                            <m:t>=1</m:t>
                          </m:r>
                        </m:sub>
                        <m:sup>
                          <m:r>
                            <a:rPr lang="en-IN" sz="2400" b="0" i="1" smtClean="0">
                              <a:latin typeface="Cambria Math" panose="02040503050406030204" pitchFamily="18" charset="0"/>
                            </a:rPr>
                            <m:t>𝐷</m:t>
                          </m:r>
                        </m:sup>
                        <m:e>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𝑑</m:t>
                              </m:r>
                            </m:sub>
                          </m:sSub>
                          <m:r>
                            <a:rPr lang="en-IN" sz="2400" b="0" i="1" smtClean="0">
                              <a:latin typeface="Cambria Math" panose="02040503050406030204" pitchFamily="18" charset="0"/>
                            </a:rPr>
                            <m:t>|</m:t>
                          </m:r>
                        </m:e>
                      </m:nary>
                    </m:oMath>
                  </m:oMathPara>
                </a14:m>
                <a:endParaRPr lang="en-IN" sz="2400" dirty="0"/>
              </a:p>
            </p:txBody>
          </p:sp>
        </mc:Choice>
        <mc:Fallback xmlns="">
          <p:sp>
            <p:nvSpPr>
              <p:cNvPr id="3" name="TextBox 2">
                <a:extLst>
                  <a:ext uri="{FF2B5EF4-FFF2-40B4-BE49-F238E27FC236}">
                    <a16:creationId xmlns:a16="http://schemas.microsoft.com/office/drawing/2014/main" id="{2FA69CB6-6A4B-4F25-B834-52242BD6511F}"/>
                  </a:ext>
                </a:extLst>
              </p:cNvPr>
              <p:cNvSpPr txBox="1">
                <a:spLocks noRot="1" noChangeAspect="1" noMove="1" noResize="1" noEditPoints="1" noAdjustHandles="1" noChangeArrowheads="1" noChangeShapeType="1" noTextEdit="1"/>
              </p:cNvSpPr>
              <p:nvPr/>
            </p:nvSpPr>
            <p:spPr>
              <a:xfrm>
                <a:off x="4188935" y="2035620"/>
                <a:ext cx="2669320" cy="75591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92ABB9C-B7E3-4022-BE58-0A232592BAF3}"/>
                  </a:ext>
                </a:extLst>
              </p:cNvPr>
              <p:cNvSpPr txBox="1"/>
              <p:nvPr/>
            </p:nvSpPr>
            <p:spPr>
              <a:xfrm>
                <a:off x="4231657" y="3064098"/>
                <a:ext cx="23701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d>
                            <m:dPr>
                              <m:begChr m:val="‖"/>
                              <m:endChr m:val="‖"/>
                              <m:ctrlPr>
                                <a:rPr lang="en-IN" sz="2400" i="1" smtClean="0">
                                  <a:latin typeface="Cambria Math" panose="02040503050406030204" pitchFamily="18" charset="0"/>
                                </a:rPr>
                              </m:ctrlPr>
                            </m:dPr>
                            <m:e>
                              <m:r>
                                <a:rPr lang="en-IN" sz="2400" b="1" i="1" smtClean="0">
                                  <a:latin typeface="Cambria Math" panose="02040503050406030204" pitchFamily="18" charset="0"/>
                                </a:rPr>
                                <m:t>𝒘</m:t>
                              </m:r>
                            </m:e>
                          </m:d>
                        </m:e>
                        <m:sub>
                          <m:r>
                            <a:rPr lang="en-IN" sz="2400" b="0" i="1" smtClean="0">
                              <a:latin typeface="Cambria Math" panose="02040503050406030204" pitchFamily="18" charset="0"/>
                            </a:rPr>
                            <m:t>0</m:t>
                          </m:r>
                        </m:sub>
                      </m:sSub>
                      <m:r>
                        <a:rPr lang="en-IN" sz="2400" b="0" i="1" smtClean="0">
                          <a:latin typeface="Cambria Math" panose="02040503050406030204" pitchFamily="18" charset="0"/>
                        </a:rPr>
                        <m:t>=#</m:t>
                      </m:r>
                      <m:r>
                        <m:rPr>
                          <m:sty m:val="p"/>
                        </m:rPr>
                        <a:rPr lang="en-IN" sz="2400" b="0" i="0" smtClean="0">
                          <a:latin typeface="Cambria Math" panose="02040503050406030204" pitchFamily="18" charset="0"/>
                        </a:rPr>
                        <m:t>nnz</m:t>
                      </m:r>
                      <m:r>
                        <a:rPr lang="en-IN" sz="2400" b="0" i="1" smtClean="0">
                          <a:latin typeface="Cambria Math" panose="02040503050406030204" pitchFamily="18" charset="0"/>
                        </a:rPr>
                        <m:t>(</m:t>
                      </m:r>
                      <m:r>
                        <a:rPr lang="en-IN" sz="2400" b="1" i="1" smtClean="0">
                          <a:latin typeface="Cambria Math" panose="02040503050406030204" pitchFamily="18" charset="0"/>
                        </a:rPr>
                        <m:t>𝒘</m:t>
                      </m:r>
                      <m:r>
                        <a:rPr lang="en-IN" sz="2400" b="0" i="1" smtClean="0">
                          <a:latin typeface="Cambria Math" panose="02040503050406030204" pitchFamily="18" charset="0"/>
                        </a:rPr>
                        <m:t>)</m:t>
                      </m:r>
                    </m:oMath>
                  </m:oMathPara>
                </a14:m>
                <a:endParaRPr lang="en-IN" sz="2400" dirty="0"/>
              </a:p>
            </p:txBody>
          </p:sp>
        </mc:Choice>
        <mc:Fallback xmlns="">
          <p:sp>
            <p:nvSpPr>
              <p:cNvPr id="6" name="TextBox 5">
                <a:extLst>
                  <a:ext uri="{FF2B5EF4-FFF2-40B4-BE49-F238E27FC236}">
                    <a16:creationId xmlns:a16="http://schemas.microsoft.com/office/drawing/2014/main" id="{092ABB9C-B7E3-4022-BE58-0A232592BAF3}"/>
                  </a:ext>
                </a:extLst>
              </p:cNvPr>
              <p:cNvSpPr txBox="1">
                <a:spLocks noRot="1" noChangeAspect="1" noMove="1" noResize="1" noEditPoints="1" noAdjustHandles="1" noChangeArrowheads="1" noChangeShapeType="1" noTextEdit="1"/>
              </p:cNvSpPr>
              <p:nvPr/>
            </p:nvSpPr>
            <p:spPr>
              <a:xfrm>
                <a:off x="4231657" y="3064098"/>
                <a:ext cx="2370136" cy="369332"/>
              </a:xfrm>
              <a:prstGeom prst="rect">
                <a:avLst/>
              </a:prstGeom>
              <a:blipFill>
                <a:blip r:embed="rId5"/>
                <a:stretch>
                  <a:fillRect r="-3856" b="-35000"/>
                </a:stretch>
              </a:blipFill>
            </p:spPr>
            <p:txBody>
              <a:bodyPr/>
              <a:lstStyle/>
              <a:p>
                <a:r>
                  <a:rPr lang="en-IN">
                    <a:noFill/>
                  </a:rPr>
                  <a:t> </a:t>
                </a:r>
              </a:p>
            </p:txBody>
          </p:sp>
        </mc:Fallback>
      </mc:AlternateContent>
      <p:pic>
        <p:nvPicPr>
          <p:cNvPr id="8" name="Picture 2">
            <a:extLst>
              <a:ext uri="{FF2B5EF4-FFF2-40B4-BE49-F238E27FC236}">
                <a16:creationId xmlns:a16="http://schemas.microsoft.com/office/drawing/2014/main" id="{E792E6A0-4D4F-4330-9F67-DBBD5185EA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198" y="2708439"/>
            <a:ext cx="1181100" cy="1238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Speech Bubble: Rectangle 8">
                <a:extLst>
                  <a:ext uri="{FF2B5EF4-FFF2-40B4-BE49-F238E27FC236}">
                    <a16:creationId xmlns:a16="http://schemas.microsoft.com/office/drawing/2014/main" id="{0DEF09B3-24C2-423B-AC7E-3D60E7881E1D}"/>
                  </a:ext>
                </a:extLst>
              </p:cNvPr>
              <p:cNvSpPr/>
              <p:nvPr/>
            </p:nvSpPr>
            <p:spPr>
              <a:xfrm>
                <a:off x="1551073" y="2584055"/>
                <a:ext cx="2370135" cy="755912"/>
              </a:xfrm>
              <a:prstGeom prst="wedgeRectCallout">
                <a:avLst>
                  <a:gd name="adj1" fmla="val -77190"/>
                  <a:gd name="adj2" fmla="val 7265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When should I used these </a:t>
                </a:r>
                <a:r>
                  <a:rPr lang="en-IN" sz="1600" dirty="0" err="1">
                    <a:solidFill>
                      <a:schemeClr val="tx1"/>
                    </a:solidFill>
                    <a:latin typeface="Abadi Extra Light" panose="020B0204020104020204" pitchFamily="34" charset="0"/>
                  </a:rPr>
                  <a:t>regularizers</a:t>
                </a:r>
                <a:r>
                  <a:rPr lang="en-IN" sz="1600" dirty="0">
                    <a:solidFill>
                      <a:schemeClr val="tx1"/>
                    </a:solidFill>
                    <a:latin typeface="Abadi Extra Light" panose="020B0204020104020204" pitchFamily="34" charset="0"/>
                  </a:rPr>
                  <a:t> instead of the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ℓ</m:t>
                        </m:r>
                      </m:e>
                      <m:sub>
                        <m:r>
                          <a:rPr lang="en-IN" sz="1600" b="0" i="1" smtClean="0">
                            <a:solidFill>
                              <a:schemeClr val="tx1"/>
                            </a:solidFill>
                            <a:latin typeface="Cambria Math" panose="02040503050406030204" pitchFamily="18" charset="0"/>
                          </a:rPr>
                          <m:t>2</m:t>
                        </m:r>
                      </m:sub>
                    </m:sSub>
                  </m:oMath>
                </a14:m>
                <a:r>
                  <a:rPr lang="en-IN" sz="1600" dirty="0">
                    <a:solidFill>
                      <a:schemeClr val="tx1"/>
                    </a:solidFill>
                    <a:latin typeface="Abadi Extra Light" panose="020B0204020104020204" pitchFamily="34" charset="0"/>
                  </a:rPr>
                  <a:t> regularizer?</a:t>
                </a:r>
              </a:p>
            </p:txBody>
          </p:sp>
        </mc:Choice>
        <mc:Fallback xmlns="">
          <p:sp>
            <p:nvSpPr>
              <p:cNvPr id="9" name="Speech Bubble: Rectangle 8">
                <a:extLst>
                  <a:ext uri="{FF2B5EF4-FFF2-40B4-BE49-F238E27FC236}">
                    <a16:creationId xmlns:a16="http://schemas.microsoft.com/office/drawing/2014/main" id="{0DEF09B3-24C2-423B-AC7E-3D60E7881E1D}"/>
                  </a:ext>
                </a:extLst>
              </p:cNvPr>
              <p:cNvSpPr>
                <a:spLocks noRot="1" noChangeAspect="1" noMove="1" noResize="1" noEditPoints="1" noAdjustHandles="1" noChangeArrowheads="1" noChangeShapeType="1" noTextEdit="1"/>
              </p:cNvSpPr>
              <p:nvPr/>
            </p:nvSpPr>
            <p:spPr>
              <a:xfrm>
                <a:off x="1551073" y="2584055"/>
                <a:ext cx="2370135" cy="755912"/>
              </a:xfrm>
              <a:prstGeom prst="wedgeRectCallout">
                <a:avLst>
                  <a:gd name="adj1" fmla="val -77190"/>
                  <a:gd name="adj2" fmla="val 72657"/>
                </a:avLst>
              </a:prstGeom>
              <a:blipFill>
                <a:blip r:embed="rId7"/>
                <a:stretch>
                  <a:fillRect t="-5000"/>
                </a:stretch>
              </a:blipFill>
              <a:ln w="19050">
                <a:solidFill>
                  <a:schemeClr val="accent2"/>
                </a:solidFill>
              </a:ln>
            </p:spPr>
            <p:txBody>
              <a:bodyPr/>
              <a:lstStyle/>
              <a:p>
                <a:r>
                  <a:rPr lang="en-IN">
                    <a:noFill/>
                  </a:rPr>
                  <a:t> </a:t>
                </a:r>
              </a:p>
            </p:txBody>
          </p:sp>
        </mc:Fallback>
      </mc:AlternateContent>
      <p:pic>
        <p:nvPicPr>
          <p:cNvPr id="10" name="Picture 9">
            <a:extLst>
              <a:ext uri="{FF2B5EF4-FFF2-40B4-BE49-F238E27FC236}">
                <a16:creationId xmlns:a16="http://schemas.microsoft.com/office/drawing/2014/main" id="{CCD1A647-4D92-4416-B003-E230697ABF1B}"/>
              </a:ext>
            </a:extLst>
          </p:cNvPr>
          <p:cNvPicPr>
            <a:picLocks noChangeAspect="1"/>
          </p:cNvPicPr>
          <p:nvPr/>
        </p:nvPicPr>
        <p:blipFill>
          <a:blip r:embed="rId8"/>
          <a:stretch>
            <a:fillRect/>
          </a:stretch>
        </p:blipFill>
        <p:spPr>
          <a:xfrm>
            <a:off x="10630775" y="1908559"/>
            <a:ext cx="1004822" cy="965223"/>
          </a:xfrm>
          <a:prstGeom prst="rect">
            <a:avLst/>
          </a:prstGeom>
        </p:spPr>
      </p:pic>
      <p:sp>
        <p:nvSpPr>
          <p:cNvPr id="11" name="Speech Bubble: Rectangle 10">
            <a:extLst>
              <a:ext uri="{FF2B5EF4-FFF2-40B4-BE49-F238E27FC236}">
                <a16:creationId xmlns:a16="http://schemas.microsoft.com/office/drawing/2014/main" id="{B403CEE2-F9C6-4320-80E0-BF1A2D8A90C3}"/>
              </a:ext>
            </a:extLst>
          </p:cNvPr>
          <p:cNvSpPr/>
          <p:nvPr/>
        </p:nvSpPr>
        <p:spPr>
          <a:xfrm>
            <a:off x="8003066" y="1635532"/>
            <a:ext cx="2669320" cy="1238250"/>
          </a:xfrm>
          <a:prstGeom prst="wedgeRectCallout">
            <a:avLst>
              <a:gd name="adj1" fmla="val 62699"/>
              <a:gd name="adj2" fmla="val 562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Use them if you have a very large number of features but many irrelevant features. These </a:t>
            </a:r>
            <a:r>
              <a:rPr lang="en-IN" sz="1600" b="0" dirty="0" err="1">
                <a:solidFill>
                  <a:schemeClr val="tx1"/>
                </a:solidFill>
                <a:latin typeface="Abadi Extra Light" panose="020B0204020104020204" pitchFamily="34" charset="0"/>
              </a:rPr>
              <a:t>regularizers</a:t>
            </a:r>
            <a:r>
              <a:rPr lang="en-IN" sz="1600" b="0" dirty="0">
                <a:solidFill>
                  <a:schemeClr val="tx1"/>
                </a:solidFill>
                <a:latin typeface="Abadi Extra Light" panose="020B0204020104020204" pitchFamily="34" charset="0"/>
              </a:rPr>
              <a:t> can help in </a:t>
            </a:r>
            <a:r>
              <a:rPr lang="en-IN" sz="1600" b="0" dirty="0">
                <a:solidFill>
                  <a:srgbClr val="0000FF"/>
                </a:solidFill>
                <a:latin typeface="Abadi Extra Light" panose="020B0204020104020204" pitchFamily="34" charset="0"/>
              </a:rPr>
              <a:t>automatic feature selection</a:t>
            </a:r>
          </a:p>
        </p:txBody>
      </p:sp>
      <p:sp>
        <p:nvSpPr>
          <p:cNvPr id="13" name="Speech Bubble: Rectangle 12">
            <a:extLst>
              <a:ext uri="{FF2B5EF4-FFF2-40B4-BE49-F238E27FC236}">
                <a16:creationId xmlns:a16="http://schemas.microsoft.com/office/drawing/2014/main" id="{2B74535C-86A7-4497-8730-F6FEE30DC735}"/>
              </a:ext>
            </a:extLst>
          </p:cNvPr>
          <p:cNvSpPr/>
          <p:nvPr/>
        </p:nvSpPr>
        <p:spPr>
          <a:xfrm>
            <a:off x="1497665" y="3482326"/>
            <a:ext cx="2153469" cy="755912"/>
          </a:xfrm>
          <a:prstGeom prst="wedgeRectCallout">
            <a:avLst>
              <a:gd name="adj1" fmla="val -76021"/>
              <a:gd name="adj2" fmla="val -3853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Automatic feature selection? Wow, cool!!! </a:t>
            </a:r>
          </a:p>
          <a:p>
            <a:r>
              <a:rPr lang="en-IN" sz="1600" dirty="0">
                <a:solidFill>
                  <a:schemeClr val="tx1"/>
                </a:solidFill>
                <a:latin typeface="Abadi Extra Light" panose="020B0204020104020204" pitchFamily="34" charset="0"/>
              </a:rPr>
              <a:t>But how exactly?</a:t>
            </a:r>
          </a:p>
        </p:txBody>
      </p:sp>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7C4BD217-81E8-4BCF-BBCD-E5F89FD1136B}"/>
                  </a:ext>
                </a:extLst>
              </p:cNvPr>
              <p:cNvSpPr/>
              <p:nvPr/>
            </p:nvSpPr>
            <p:spPr>
              <a:xfrm>
                <a:off x="6893605" y="3121536"/>
                <a:ext cx="2472068" cy="755912"/>
              </a:xfrm>
              <a:prstGeom prst="wedgeRectCallout">
                <a:avLst>
                  <a:gd name="adj1" fmla="val 32843"/>
                  <a:gd name="adj2" fmla="val -8510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Using such </a:t>
                </a:r>
                <a:r>
                  <a:rPr lang="en-IN" sz="1600" dirty="0" err="1">
                    <a:solidFill>
                      <a:schemeClr val="tx1"/>
                    </a:solidFill>
                    <a:latin typeface="Abadi Extra Light" panose="020B0204020104020204" pitchFamily="34" charset="0"/>
                  </a:rPr>
                  <a:t>regularizers</a:t>
                </a:r>
                <a:r>
                  <a:rPr lang="en-IN" sz="1600" dirty="0">
                    <a:solidFill>
                      <a:schemeClr val="tx1"/>
                    </a:solidFill>
                    <a:latin typeface="Abadi Extra Light" panose="020B0204020104020204" pitchFamily="34" charset="0"/>
                  </a:rPr>
                  <a:t> gives a </a:t>
                </a:r>
                <a:r>
                  <a:rPr lang="en-IN" sz="1600" b="1" dirty="0">
                    <a:solidFill>
                      <a:srgbClr val="0000FF"/>
                    </a:solidFill>
                    <a:latin typeface="Abadi Extra Light" panose="020B0204020104020204" pitchFamily="34" charset="0"/>
                  </a:rPr>
                  <a:t>sparse</a:t>
                </a:r>
                <a:r>
                  <a:rPr lang="en-IN" sz="1600" dirty="0">
                    <a:solidFill>
                      <a:schemeClr val="tx1"/>
                    </a:solidFill>
                    <a:latin typeface="Abadi Extra Light" panose="020B0204020104020204" pitchFamily="34" charset="0"/>
                  </a:rPr>
                  <a:t> weight vector </a:t>
                </a:r>
                <a14:m>
                  <m:oMath xmlns:m="http://schemas.openxmlformats.org/officeDocument/2006/math">
                    <m:r>
                      <a:rPr lang="en-IN" sz="1600" b="1" i="1" smtClean="0">
                        <a:solidFill>
                          <a:schemeClr val="tx1"/>
                        </a:solidFill>
                        <a:latin typeface="Cambria Math" panose="02040503050406030204" pitchFamily="18" charset="0"/>
                      </a:rPr>
                      <m:t>𝒘</m:t>
                    </m:r>
                  </m:oMath>
                </a14:m>
                <a:r>
                  <a:rPr lang="en-IN" sz="1600" b="1" dirty="0">
                    <a:solidFill>
                      <a:schemeClr val="tx1"/>
                    </a:solidFill>
                    <a:latin typeface="Abadi Extra Light" panose="020B0204020104020204" pitchFamily="34" charset="0"/>
                  </a:rPr>
                  <a:t> </a:t>
                </a:r>
                <a:r>
                  <a:rPr lang="en-IN" sz="1600" dirty="0">
                    <a:solidFill>
                      <a:schemeClr val="tx1"/>
                    </a:solidFill>
                    <a:latin typeface="Abadi Extra Light" panose="020B0204020104020204" pitchFamily="34" charset="0"/>
                  </a:rPr>
                  <a:t>as solution</a:t>
                </a:r>
              </a:p>
            </p:txBody>
          </p:sp>
        </mc:Choice>
        <mc:Fallback xmlns="">
          <p:sp>
            <p:nvSpPr>
              <p:cNvPr id="14" name="Speech Bubble: Rectangle 13">
                <a:extLst>
                  <a:ext uri="{FF2B5EF4-FFF2-40B4-BE49-F238E27FC236}">
                    <a16:creationId xmlns:a16="http://schemas.microsoft.com/office/drawing/2014/main" id="{7C4BD217-81E8-4BCF-BBCD-E5F89FD1136B}"/>
                  </a:ext>
                </a:extLst>
              </p:cNvPr>
              <p:cNvSpPr>
                <a:spLocks noRot="1" noChangeAspect="1" noMove="1" noResize="1" noEditPoints="1" noAdjustHandles="1" noChangeArrowheads="1" noChangeShapeType="1" noTextEdit="1"/>
              </p:cNvSpPr>
              <p:nvPr/>
            </p:nvSpPr>
            <p:spPr>
              <a:xfrm>
                <a:off x="6893605" y="3121536"/>
                <a:ext cx="2472068" cy="755912"/>
              </a:xfrm>
              <a:prstGeom prst="wedgeRectCallout">
                <a:avLst>
                  <a:gd name="adj1" fmla="val 32843"/>
                  <a:gd name="adj2" fmla="val -85104"/>
                </a:avLst>
              </a:prstGeom>
              <a:blipFill>
                <a:blip r:embed="rId9"/>
                <a:stretch>
                  <a:fillRect l="-1225" r="-1471" b="-9884"/>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Speech Bubble: Rectangle 14">
                <a:extLst>
                  <a:ext uri="{FF2B5EF4-FFF2-40B4-BE49-F238E27FC236}">
                    <a16:creationId xmlns:a16="http://schemas.microsoft.com/office/drawing/2014/main" id="{846E84DE-E74A-4334-A38C-710198BF859D}"/>
                  </a:ext>
                </a:extLst>
              </p:cNvPr>
              <p:cNvSpPr/>
              <p:nvPr/>
            </p:nvSpPr>
            <p:spPr>
              <a:xfrm>
                <a:off x="9501958" y="3054999"/>
                <a:ext cx="2375844" cy="1469807"/>
              </a:xfrm>
              <a:prstGeom prst="wedgeRectCallout">
                <a:avLst>
                  <a:gd name="adj1" fmla="val -59502"/>
                  <a:gd name="adj2" fmla="val -1363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sparse means many entries in </a:t>
                </a:r>
                <a14:m>
                  <m:oMath xmlns:m="http://schemas.openxmlformats.org/officeDocument/2006/math">
                    <m:r>
                      <a:rPr lang="en-IN" sz="1600" b="1" i="1" smtClean="0">
                        <a:solidFill>
                          <a:schemeClr val="tx1"/>
                        </a:solidFill>
                        <a:latin typeface="Cambria Math" panose="02040503050406030204" pitchFamily="18" charset="0"/>
                      </a:rPr>
                      <m:t>𝒘</m:t>
                    </m:r>
                  </m:oMath>
                </a14:m>
                <a:r>
                  <a:rPr lang="en-IN" sz="1600" dirty="0">
                    <a:solidFill>
                      <a:schemeClr val="tx1"/>
                    </a:solidFill>
                    <a:latin typeface="Abadi Extra Light" panose="020B0204020104020204" pitchFamily="34" charset="0"/>
                  </a:rPr>
                  <a:t> will be zero or near zero. Thus those features will be considered irrelevant by the model and will not influence prediction</a:t>
                </a:r>
              </a:p>
            </p:txBody>
          </p:sp>
        </mc:Choice>
        <mc:Fallback xmlns="">
          <p:sp>
            <p:nvSpPr>
              <p:cNvPr id="15" name="Speech Bubble: Rectangle 14">
                <a:extLst>
                  <a:ext uri="{FF2B5EF4-FFF2-40B4-BE49-F238E27FC236}">
                    <a16:creationId xmlns:a16="http://schemas.microsoft.com/office/drawing/2014/main" id="{846E84DE-E74A-4334-A38C-710198BF859D}"/>
                  </a:ext>
                </a:extLst>
              </p:cNvPr>
              <p:cNvSpPr>
                <a:spLocks noRot="1" noChangeAspect="1" noMove="1" noResize="1" noEditPoints="1" noAdjustHandles="1" noChangeArrowheads="1" noChangeShapeType="1" noTextEdit="1"/>
              </p:cNvSpPr>
              <p:nvPr/>
            </p:nvSpPr>
            <p:spPr>
              <a:xfrm>
                <a:off x="9501958" y="3054999"/>
                <a:ext cx="2375844" cy="1469807"/>
              </a:xfrm>
              <a:prstGeom prst="wedgeRectCallout">
                <a:avLst>
                  <a:gd name="adj1" fmla="val -59502"/>
                  <a:gd name="adj2" fmla="val -13638"/>
                </a:avLst>
              </a:prstGeom>
              <a:blipFill>
                <a:blip r:embed="rId10"/>
                <a:stretch>
                  <a:fillRect t="-3689" r="-3023" b="-7377"/>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5CBE778A-4447-4503-A821-F901ABB1140D}"/>
                  </a:ext>
                </a:extLst>
              </p:cNvPr>
              <p:cNvSpPr/>
              <p:nvPr/>
            </p:nvSpPr>
            <p:spPr>
              <a:xfrm>
                <a:off x="2474557" y="1763054"/>
                <a:ext cx="1873246" cy="415175"/>
              </a:xfrm>
              <a:prstGeom prst="wedgeRectCallout">
                <a:avLst>
                  <a:gd name="adj1" fmla="val 46774"/>
                  <a:gd name="adj2" fmla="val 7300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ℓ</m:t>
                        </m:r>
                      </m:e>
                      <m:sub>
                        <m:r>
                          <a:rPr lang="en-IN" sz="1600" b="0" i="1" smtClean="0">
                            <a:solidFill>
                              <a:schemeClr val="tx1"/>
                            </a:solidFill>
                            <a:latin typeface="Cambria Math" panose="02040503050406030204" pitchFamily="18" charset="0"/>
                          </a:rPr>
                          <m:t>1</m:t>
                        </m:r>
                      </m:sub>
                    </m:sSub>
                  </m:oMath>
                </a14:m>
                <a:r>
                  <a:rPr lang="en-IN" sz="1600" dirty="0">
                    <a:solidFill>
                      <a:schemeClr val="tx1"/>
                    </a:solidFill>
                    <a:latin typeface="Abadi Extra Light" panose="020B0204020104020204" pitchFamily="34" charset="0"/>
                  </a:rPr>
                  <a:t> norm </a:t>
                </a:r>
                <a:r>
                  <a:rPr lang="en-IN" sz="1600" dirty="0" err="1">
                    <a:solidFill>
                      <a:schemeClr val="tx1"/>
                    </a:solidFill>
                    <a:latin typeface="Abadi Extra Light" panose="020B0204020104020204" pitchFamily="34" charset="0"/>
                  </a:rPr>
                  <a:t>regularizer</a:t>
                </a:r>
                <a:endParaRPr lang="en-IN" sz="1600" dirty="0">
                  <a:solidFill>
                    <a:schemeClr val="tx1"/>
                  </a:solidFill>
                  <a:latin typeface="Abadi Extra Light" panose="020B0204020104020204" pitchFamily="34" charset="0"/>
                </a:endParaRPr>
              </a:p>
            </p:txBody>
          </p:sp>
        </mc:Choice>
        <mc:Fallback xmlns="">
          <p:sp>
            <p:nvSpPr>
              <p:cNvPr id="16" name="Speech Bubble: Rectangle 15">
                <a:extLst>
                  <a:ext uri="{FF2B5EF4-FFF2-40B4-BE49-F238E27FC236}">
                    <a16:creationId xmlns:a16="http://schemas.microsoft.com/office/drawing/2014/main" id="{5CBE778A-4447-4503-A821-F901ABB1140D}"/>
                  </a:ext>
                </a:extLst>
              </p:cNvPr>
              <p:cNvSpPr>
                <a:spLocks noRot="1" noChangeAspect="1" noMove="1" noResize="1" noEditPoints="1" noAdjustHandles="1" noChangeArrowheads="1" noChangeShapeType="1" noTextEdit="1"/>
              </p:cNvSpPr>
              <p:nvPr/>
            </p:nvSpPr>
            <p:spPr>
              <a:xfrm>
                <a:off x="2474557" y="1763054"/>
                <a:ext cx="1873246" cy="415175"/>
              </a:xfrm>
              <a:prstGeom prst="wedgeRectCallout">
                <a:avLst>
                  <a:gd name="adj1" fmla="val 46774"/>
                  <a:gd name="adj2" fmla="val 73003"/>
                </a:avLst>
              </a:prstGeom>
              <a:blipFill>
                <a:blip r:embed="rId11"/>
                <a:stretch>
                  <a:fillRect/>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11EA3EA6-FFBA-4E43-9E05-202E15728444}"/>
                  </a:ext>
                </a:extLst>
              </p:cNvPr>
              <p:cNvSpPr/>
              <p:nvPr/>
            </p:nvSpPr>
            <p:spPr>
              <a:xfrm>
                <a:off x="3921208" y="3696367"/>
                <a:ext cx="2456363" cy="548435"/>
              </a:xfrm>
              <a:prstGeom prst="wedgeRectCallout">
                <a:avLst>
                  <a:gd name="adj1" fmla="val -10510"/>
                  <a:gd name="adj2" fmla="val -9281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ℓ</m:t>
                        </m:r>
                      </m:e>
                      <m:sub>
                        <m:r>
                          <a:rPr lang="en-IN" sz="1600" b="0" i="1" smtClean="0">
                            <a:solidFill>
                              <a:schemeClr val="tx1"/>
                            </a:solidFill>
                            <a:latin typeface="Cambria Math" panose="02040503050406030204" pitchFamily="18" charset="0"/>
                          </a:rPr>
                          <m:t>0</m:t>
                        </m:r>
                      </m:sub>
                    </m:sSub>
                  </m:oMath>
                </a14:m>
                <a:r>
                  <a:rPr lang="en-IN" sz="1600" dirty="0">
                    <a:solidFill>
                      <a:schemeClr val="tx1"/>
                    </a:solidFill>
                    <a:latin typeface="Abadi Extra Light" panose="020B0204020104020204" pitchFamily="34" charset="0"/>
                  </a:rPr>
                  <a:t> norm </a:t>
                </a:r>
                <a:r>
                  <a:rPr lang="en-IN" sz="1600" dirty="0" err="1">
                    <a:solidFill>
                      <a:schemeClr val="tx1"/>
                    </a:solidFill>
                    <a:latin typeface="Abadi Extra Light" panose="020B0204020104020204" pitchFamily="34" charset="0"/>
                  </a:rPr>
                  <a:t>regularizer</a:t>
                </a:r>
                <a:r>
                  <a:rPr lang="en-IN" sz="1600" dirty="0">
                    <a:solidFill>
                      <a:schemeClr val="tx1"/>
                    </a:solidFill>
                    <a:latin typeface="Abadi Extra Light" panose="020B0204020104020204" pitchFamily="34" charset="0"/>
                  </a:rPr>
                  <a:t> (counts number of </a:t>
                </a:r>
                <a:r>
                  <a:rPr lang="en-IN" sz="1600" dirty="0" err="1">
                    <a:solidFill>
                      <a:schemeClr val="tx1"/>
                    </a:solidFill>
                    <a:latin typeface="Abadi Extra Light" panose="020B0204020104020204" pitchFamily="34" charset="0"/>
                  </a:rPr>
                  <a:t>nonzeros</a:t>
                </a:r>
                <a:r>
                  <a:rPr lang="en-IN" sz="1600" dirty="0">
                    <a:solidFill>
                      <a:schemeClr val="tx1"/>
                    </a:solidFill>
                    <a:latin typeface="Abadi Extra Light" panose="020B0204020104020204" pitchFamily="34" charset="0"/>
                  </a:rPr>
                  <a:t> in </a:t>
                </a:r>
                <a14:m>
                  <m:oMath xmlns:m="http://schemas.openxmlformats.org/officeDocument/2006/math">
                    <m:r>
                      <a:rPr lang="en-IN" sz="1600" b="1" i="1" smtClean="0">
                        <a:solidFill>
                          <a:schemeClr val="tx1"/>
                        </a:solidFill>
                        <a:latin typeface="Cambria Math" panose="02040503050406030204" pitchFamily="18" charset="0"/>
                      </a:rPr>
                      <m:t>𝒘</m:t>
                    </m:r>
                  </m:oMath>
                </a14:m>
                <a:endParaRPr lang="en-IN" sz="1600" b="1" dirty="0">
                  <a:solidFill>
                    <a:schemeClr val="tx1"/>
                  </a:solidFill>
                  <a:latin typeface="Abadi Extra Light" panose="020B0204020104020204" pitchFamily="34" charset="0"/>
                </a:endParaRPr>
              </a:p>
            </p:txBody>
          </p:sp>
        </mc:Choice>
        <mc:Fallback xmlns="">
          <p:sp>
            <p:nvSpPr>
              <p:cNvPr id="17" name="Speech Bubble: Rectangle 16">
                <a:extLst>
                  <a:ext uri="{FF2B5EF4-FFF2-40B4-BE49-F238E27FC236}">
                    <a16:creationId xmlns:a16="http://schemas.microsoft.com/office/drawing/2014/main" id="{11EA3EA6-FFBA-4E43-9E05-202E15728444}"/>
                  </a:ext>
                </a:extLst>
              </p:cNvPr>
              <p:cNvSpPr>
                <a:spLocks noRot="1" noChangeAspect="1" noMove="1" noResize="1" noEditPoints="1" noAdjustHandles="1" noChangeArrowheads="1" noChangeShapeType="1" noTextEdit="1"/>
              </p:cNvSpPr>
              <p:nvPr/>
            </p:nvSpPr>
            <p:spPr>
              <a:xfrm>
                <a:off x="3921208" y="3696367"/>
                <a:ext cx="2456363" cy="548435"/>
              </a:xfrm>
              <a:prstGeom prst="wedgeRectCallout">
                <a:avLst>
                  <a:gd name="adj1" fmla="val -10510"/>
                  <a:gd name="adj2" fmla="val -92815"/>
                </a:avLst>
              </a:prstGeom>
              <a:blipFill>
                <a:blip r:embed="rId12"/>
                <a:stretch>
                  <a:fillRect l="-985" r="-985" b="-10526"/>
                </a:stretch>
              </a:blipFill>
              <a:ln w="19050">
                <a:solidFill>
                  <a:schemeClr val="accent2"/>
                </a:solidFill>
              </a:ln>
            </p:spPr>
            <p:txBody>
              <a:bodyPr/>
              <a:lstStyle/>
              <a:p>
                <a:r>
                  <a:rPr lang="en-IN">
                    <a:noFill/>
                  </a:rPr>
                  <a:t> </a:t>
                </a:r>
              </a:p>
            </p:txBody>
          </p:sp>
        </mc:Fallback>
      </mc:AlternateContent>
      <p:sp>
        <p:nvSpPr>
          <p:cNvPr id="18" name="Speech Bubble: Rectangle 17">
            <a:extLst>
              <a:ext uri="{FF2B5EF4-FFF2-40B4-BE49-F238E27FC236}">
                <a16:creationId xmlns:a16="http://schemas.microsoft.com/office/drawing/2014/main" id="{C843566A-2F53-4574-823F-B3840C0AB306}"/>
              </a:ext>
            </a:extLst>
          </p:cNvPr>
          <p:cNvSpPr/>
          <p:nvPr/>
        </p:nvSpPr>
        <p:spPr>
          <a:xfrm>
            <a:off x="8854008" y="5433317"/>
            <a:ext cx="3151854" cy="993848"/>
          </a:xfrm>
          <a:prstGeom prst="wedgeRectCallout">
            <a:avLst>
              <a:gd name="adj1" fmla="val -61428"/>
              <a:gd name="adj2" fmla="val -2712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All of these are very popular ways to control overfitting in deep learning models. More on these later when we talk about deep learning</a:t>
            </a:r>
          </a:p>
        </p:txBody>
      </p:sp>
      <p:sp>
        <p:nvSpPr>
          <p:cNvPr id="19" name="Speech Bubble: Rectangle 18">
            <a:extLst>
              <a:ext uri="{FF2B5EF4-FFF2-40B4-BE49-F238E27FC236}">
                <a16:creationId xmlns:a16="http://schemas.microsoft.com/office/drawing/2014/main" id="{E50F65B2-3B38-4C7A-964A-4816DA501798}"/>
              </a:ext>
            </a:extLst>
          </p:cNvPr>
          <p:cNvSpPr/>
          <p:nvPr/>
        </p:nvSpPr>
        <p:spPr>
          <a:xfrm>
            <a:off x="8854008" y="136939"/>
            <a:ext cx="3023794" cy="1197336"/>
          </a:xfrm>
          <a:prstGeom prst="wedgeRectCallout">
            <a:avLst>
              <a:gd name="adj1" fmla="val 21495"/>
              <a:gd name="adj2" fmla="val 10147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Note that optimizing loss functions with such </a:t>
            </a:r>
            <a:r>
              <a:rPr lang="en-IN" sz="1600" dirty="0" err="1">
                <a:solidFill>
                  <a:schemeClr val="tx1"/>
                </a:solidFill>
                <a:latin typeface="Abadi Extra Light" panose="020B0204020104020204" pitchFamily="34" charset="0"/>
              </a:rPr>
              <a:t>regularizers</a:t>
            </a:r>
            <a:r>
              <a:rPr lang="en-IN" sz="1600" dirty="0">
                <a:solidFill>
                  <a:schemeClr val="tx1"/>
                </a:solidFill>
                <a:latin typeface="Abadi Extra Light" panose="020B0204020104020204" pitchFamily="34" charset="0"/>
              </a:rPr>
              <a:t> is usually harder than ridge reg. but several advanced techniques exist (we will see some of those later)</a:t>
            </a:r>
          </a:p>
        </p:txBody>
      </p:sp>
    </p:spTree>
    <p:custDataLst>
      <p:tags r:id="rId1"/>
    </p:custDataLst>
    <p:extLst>
      <p:ext uri="{BB962C8B-B14F-4D97-AF65-F5344CB8AC3E}">
        <p14:creationId xmlns:p14="http://schemas.microsoft.com/office/powerpoint/2010/main" val="4106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
                                            <p:txEl>
                                              <p:pRg st="8" end="8"/>
                                            </p:txEl>
                                          </p:spTgt>
                                        </p:tgtEl>
                                        <p:attrNameLst>
                                          <p:attrName>style.visibility</p:attrName>
                                        </p:attrNameLst>
                                      </p:cBhvr>
                                      <p:to>
                                        <p:strVal val="visible"/>
                                      </p:to>
                                    </p:set>
                                    <p:animEffect transition="in" filter="wipe(down)">
                                      <p:cBhvr>
                                        <p:cTn id="68" dur="500"/>
                                        <p:tgtEl>
                                          <p:spTgt spid="4">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Effect transition="in" filter="wipe(down)">
                                      <p:cBhvr>
                                        <p:cTn id="73" dur="500"/>
                                        <p:tgtEl>
                                          <p:spTgt spid="4">
                                            <p:txEl>
                                              <p:pRg st="9" end="9"/>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wipe(down)">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4">
                                            <p:txEl>
                                              <p:pRg st="11" end="11"/>
                                            </p:txEl>
                                          </p:spTgt>
                                        </p:tgtEl>
                                        <p:attrNameLst>
                                          <p:attrName>style.visibility</p:attrName>
                                        </p:attrNameLst>
                                      </p:cBhvr>
                                      <p:to>
                                        <p:strVal val="visible"/>
                                      </p:to>
                                    </p:set>
                                    <p:animEffect transition="in" filter="wipe(down)">
                                      <p:cBhvr>
                                        <p:cTn id="83" dur="500"/>
                                        <p:tgtEl>
                                          <p:spTgt spid="4">
                                            <p:txEl>
                                              <p:pRg st="11" end="1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wipe(down)">
                                      <p:cBhvr>
                                        <p:cTn id="8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animBg="1"/>
      <p:bldP spid="11" grpId="0" animBg="1"/>
      <p:bldP spid="13" grpId="0" animBg="1"/>
      <p:bldP spid="14"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650125"/>
              </a:xfrm>
            </p:spPr>
            <p:txBody>
              <a:bodyPr>
                <a:normAutofit fontScale="90000"/>
              </a:bodyPr>
              <a:lstStyle/>
              <a:p>
                <a14:m>
                  <m:oMath xmlns:m="http://schemas.openxmlformats.org/officeDocument/2006/math">
                    <m:sSub>
                      <m:sSubPr>
                        <m:ctrlPr>
                          <a:rPr lang="en-IN" b="0" i="1" smtClean="0">
                            <a:solidFill>
                              <a:schemeClr val="accent2">
                                <a:lumMod val="75000"/>
                              </a:schemeClr>
                            </a:solidFill>
                            <a:latin typeface="Cambria Math" panose="02040503050406030204" pitchFamily="18" charset="0"/>
                          </a:rPr>
                        </m:ctrlPr>
                      </m:sSubPr>
                      <m:e>
                        <m:r>
                          <a:rPr lang="en-IN" b="0" i="1" smtClean="0">
                            <a:solidFill>
                              <a:schemeClr val="accent2">
                                <a:lumMod val="75000"/>
                              </a:schemeClr>
                            </a:solidFill>
                            <a:latin typeface="Cambria Math" panose="02040503050406030204" pitchFamily="18" charset="0"/>
                          </a:rPr>
                          <m:t>ℓ</m:t>
                        </m:r>
                      </m:e>
                      <m:sub>
                        <m:r>
                          <a:rPr lang="en-US" b="0" i="1" smtClean="0">
                            <a:solidFill>
                              <a:schemeClr val="accent2">
                                <a:lumMod val="75000"/>
                              </a:schemeClr>
                            </a:solidFill>
                            <a:latin typeface="Cambria Math" panose="02040503050406030204" pitchFamily="18" charset="0"/>
                          </a:rPr>
                          <m:t>0</m:t>
                        </m:r>
                      </m:sub>
                    </m:sSub>
                  </m:oMath>
                </a14:m>
                <a:r>
                  <a:rPr lang="en-IN" dirty="0">
                    <a:solidFill>
                      <a:schemeClr val="accent2">
                        <a:lumMod val="75000"/>
                      </a:schemeClr>
                    </a:solidFill>
                  </a:rPr>
                  <a:t>, </a:t>
                </a:r>
                <a14:m>
                  <m:oMath xmlns:m="http://schemas.openxmlformats.org/officeDocument/2006/math">
                    <m:sSub>
                      <m:sSubPr>
                        <m:ctrlPr>
                          <a:rPr lang="en-IN" i="1">
                            <a:solidFill>
                              <a:schemeClr val="accent2">
                                <a:lumMod val="75000"/>
                              </a:schemeClr>
                            </a:solidFill>
                            <a:latin typeface="Cambria Math" panose="02040503050406030204" pitchFamily="18" charset="0"/>
                          </a:rPr>
                        </m:ctrlPr>
                      </m:sSubPr>
                      <m:e>
                        <m:r>
                          <a:rPr lang="en-IN" i="1">
                            <a:solidFill>
                              <a:schemeClr val="accent2">
                                <a:lumMod val="75000"/>
                              </a:schemeClr>
                            </a:solidFill>
                            <a:latin typeface="Cambria Math" panose="02040503050406030204" pitchFamily="18" charset="0"/>
                          </a:rPr>
                          <m:t>ℓ</m:t>
                        </m:r>
                      </m:e>
                      <m:sub>
                        <m:r>
                          <a:rPr lang="en-US" b="0" i="1" smtClean="0">
                            <a:solidFill>
                              <a:schemeClr val="accent2">
                                <a:lumMod val="75000"/>
                              </a:schemeClr>
                            </a:solidFill>
                            <a:latin typeface="Cambria Math" panose="02040503050406030204" pitchFamily="18" charset="0"/>
                          </a:rPr>
                          <m:t>1</m:t>
                        </m:r>
                      </m:sub>
                    </m:sSub>
                  </m:oMath>
                </a14:m>
                <a:r>
                  <a:rPr lang="en-IN" dirty="0">
                    <a:solidFill>
                      <a:schemeClr val="accent2">
                        <a:lumMod val="75000"/>
                      </a:schemeClr>
                    </a:solidFill>
                  </a:rPr>
                  <a:t>, and </a:t>
                </a:r>
                <a14:m>
                  <m:oMath xmlns:m="http://schemas.openxmlformats.org/officeDocument/2006/math">
                    <m:sSub>
                      <m:sSubPr>
                        <m:ctrlPr>
                          <a:rPr lang="en-IN" i="1">
                            <a:solidFill>
                              <a:schemeClr val="accent2">
                                <a:lumMod val="75000"/>
                              </a:schemeClr>
                            </a:solidFill>
                            <a:latin typeface="Cambria Math" panose="02040503050406030204" pitchFamily="18" charset="0"/>
                          </a:rPr>
                        </m:ctrlPr>
                      </m:sSubPr>
                      <m:e>
                        <m:r>
                          <a:rPr lang="en-IN" i="1">
                            <a:solidFill>
                              <a:schemeClr val="accent2">
                                <a:lumMod val="75000"/>
                              </a:schemeClr>
                            </a:solidFill>
                            <a:latin typeface="Cambria Math" panose="02040503050406030204" pitchFamily="18" charset="0"/>
                          </a:rPr>
                          <m:t>ℓ</m:t>
                        </m:r>
                      </m:e>
                      <m:sub>
                        <m:r>
                          <a:rPr lang="en-IN" i="1">
                            <a:solidFill>
                              <a:schemeClr val="accent2">
                                <a:lumMod val="75000"/>
                              </a:schemeClr>
                            </a:solidFill>
                            <a:latin typeface="Cambria Math" panose="02040503050406030204" pitchFamily="18" charset="0"/>
                          </a:rPr>
                          <m:t>2</m:t>
                        </m:r>
                      </m:sub>
                    </m:sSub>
                  </m:oMath>
                </a14:m>
                <a:r>
                  <a:rPr lang="en-IN" dirty="0">
                    <a:solidFill>
                      <a:schemeClr val="accent2">
                        <a:lumMod val="75000"/>
                      </a:schemeClr>
                    </a:solidFill>
                  </a:rPr>
                  <a:t> regularizations: Some Comments</a:t>
                </a: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650125"/>
              </a:xfrm>
              <a:blipFill>
                <a:blip r:embed="rId3"/>
                <a:stretch>
                  <a:fillRect t="-25472" b="-40566"/>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p:pic>
        <p:nvPicPr>
          <p:cNvPr id="7" name="Picture 6">
            <a:extLst>
              <a:ext uri="{FF2B5EF4-FFF2-40B4-BE49-F238E27FC236}">
                <a16:creationId xmlns:a16="http://schemas.microsoft.com/office/drawing/2014/main" id="{EC79EDCA-FB40-4BA5-A5D5-4B645E6A3802}"/>
              </a:ext>
            </a:extLst>
          </p:cNvPr>
          <p:cNvPicPr>
            <a:picLocks noChangeAspect="1"/>
          </p:cNvPicPr>
          <p:nvPr/>
        </p:nvPicPr>
        <p:blipFill>
          <a:blip r:embed="rId4"/>
          <a:stretch>
            <a:fillRect/>
          </a:stretch>
        </p:blipFill>
        <p:spPr>
          <a:xfrm>
            <a:off x="39553" y="987519"/>
            <a:ext cx="12192000" cy="5828441"/>
          </a:xfrm>
          <a:prstGeom prst="rect">
            <a:avLst/>
          </a:prstGeom>
        </p:spPr>
      </p:pic>
    </p:spTree>
    <p:custDataLst>
      <p:tags r:id="rId1"/>
    </p:custDataLst>
    <p:extLst>
      <p:ext uri="{BB962C8B-B14F-4D97-AF65-F5344CB8AC3E}">
        <p14:creationId xmlns:p14="http://schemas.microsoft.com/office/powerpoint/2010/main" val="34310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0"/>
            <a:ext cx="11740617" cy="872359"/>
          </a:xfrm>
        </p:spPr>
        <p:txBody>
          <a:bodyPr>
            <a:normAutofit/>
          </a:bodyPr>
          <a:lstStyle/>
          <a:p>
            <a:r>
              <a:rPr lang="en-IN" sz="4000" dirty="0">
                <a:solidFill>
                  <a:schemeClr val="accent2">
                    <a:lumMod val="75000"/>
                  </a:schemeClr>
                </a:solidFill>
              </a:rPr>
              <a:t>Linear/Ridge Regression via Gradient Descent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pic>
        <p:nvPicPr>
          <p:cNvPr id="7" name="Picture 6">
            <a:extLst>
              <a:ext uri="{FF2B5EF4-FFF2-40B4-BE49-F238E27FC236}">
                <a16:creationId xmlns:a16="http://schemas.microsoft.com/office/drawing/2014/main" id="{4BDD30BF-018F-4C82-B3E4-222C741EEAD0}"/>
              </a:ext>
            </a:extLst>
          </p:cNvPr>
          <p:cNvPicPr>
            <a:picLocks noChangeAspect="1"/>
          </p:cNvPicPr>
          <p:nvPr/>
        </p:nvPicPr>
        <p:blipFill>
          <a:blip r:embed="rId3"/>
          <a:stretch>
            <a:fillRect/>
          </a:stretch>
        </p:blipFill>
        <p:spPr>
          <a:xfrm>
            <a:off x="0" y="941882"/>
            <a:ext cx="12192000" cy="5142396"/>
          </a:xfrm>
          <a:prstGeom prst="rect">
            <a:avLst/>
          </a:prstGeom>
        </p:spPr>
      </p:pic>
      <p:pic>
        <p:nvPicPr>
          <p:cNvPr id="9" name="Picture 8">
            <a:extLst>
              <a:ext uri="{FF2B5EF4-FFF2-40B4-BE49-F238E27FC236}">
                <a16:creationId xmlns:a16="http://schemas.microsoft.com/office/drawing/2014/main" id="{E16374F1-30BC-4860-A0D2-F57BED222F21}"/>
              </a:ext>
            </a:extLst>
          </p:cNvPr>
          <p:cNvPicPr>
            <a:picLocks noChangeAspect="1"/>
          </p:cNvPicPr>
          <p:nvPr/>
        </p:nvPicPr>
        <p:blipFill>
          <a:blip r:embed="rId4"/>
          <a:stretch>
            <a:fillRect/>
          </a:stretch>
        </p:blipFill>
        <p:spPr>
          <a:xfrm>
            <a:off x="10871941" y="3337019"/>
            <a:ext cx="1320059" cy="852001"/>
          </a:xfrm>
          <a:prstGeom prst="rect">
            <a:avLst/>
          </a:prstGeom>
        </p:spPr>
      </p:pic>
      <p:sp>
        <p:nvSpPr>
          <p:cNvPr id="10" name="Speech Bubble: Rectangle 9">
            <a:extLst>
              <a:ext uri="{FF2B5EF4-FFF2-40B4-BE49-F238E27FC236}">
                <a16:creationId xmlns:a16="http://schemas.microsoft.com/office/drawing/2014/main" id="{2FF3FC06-F0BD-4C95-8E32-AA52E5A8D941}"/>
              </a:ext>
            </a:extLst>
          </p:cNvPr>
          <p:cNvSpPr/>
          <p:nvPr/>
        </p:nvSpPr>
        <p:spPr>
          <a:xfrm>
            <a:off x="7620000" y="3024019"/>
            <a:ext cx="3392943" cy="852001"/>
          </a:xfrm>
          <a:prstGeom prst="wedgeRectCallout">
            <a:avLst>
              <a:gd name="adj1" fmla="val 59318"/>
              <a:gd name="adj2" fmla="val 2837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badi Extra Light" panose="020B0204020104020204" pitchFamily="34" charset="0"/>
              </a:rPr>
              <a:t>Such iterative methods for optimizing loss functions are widely used in ML. Will revisit these later in Detail</a:t>
            </a:r>
            <a:endParaRPr lang="en-IN" sz="16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412165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0"/>
            <a:ext cx="11740617" cy="872359"/>
          </a:xfrm>
        </p:spPr>
        <p:txBody>
          <a:bodyPr>
            <a:normAutofit/>
          </a:bodyPr>
          <a:lstStyle/>
          <a:p>
            <a:r>
              <a:rPr lang="en-IN" sz="4000" dirty="0">
                <a:solidFill>
                  <a:schemeClr val="accent2">
                    <a:lumMod val="75000"/>
                  </a:schemeClr>
                </a:solidFill>
              </a:rPr>
              <a:t>Linear/Ridge Regression via Gradient Descent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p:pic>
        <p:nvPicPr>
          <p:cNvPr id="4" name="Picture 3">
            <a:extLst>
              <a:ext uri="{FF2B5EF4-FFF2-40B4-BE49-F238E27FC236}">
                <a16:creationId xmlns:a16="http://schemas.microsoft.com/office/drawing/2014/main" id="{EA7EDCED-1A26-4055-8E8B-F9ED84A7FFC0}"/>
              </a:ext>
            </a:extLst>
          </p:cNvPr>
          <p:cNvPicPr>
            <a:picLocks noChangeAspect="1"/>
          </p:cNvPicPr>
          <p:nvPr/>
        </p:nvPicPr>
        <p:blipFill>
          <a:blip r:embed="rId3"/>
          <a:stretch>
            <a:fillRect/>
          </a:stretch>
        </p:blipFill>
        <p:spPr>
          <a:xfrm>
            <a:off x="0" y="860766"/>
            <a:ext cx="12192000" cy="5809129"/>
          </a:xfrm>
          <a:prstGeom prst="rect">
            <a:avLst/>
          </a:prstGeom>
        </p:spPr>
      </p:pic>
    </p:spTree>
    <p:custDataLst>
      <p:tags r:id="rId1"/>
    </p:custDataLst>
    <p:extLst>
      <p:ext uri="{BB962C8B-B14F-4D97-AF65-F5344CB8AC3E}">
        <p14:creationId xmlns:p14="http://schemas.microsoft.com/office/powerpoint/2010/main" val="3278109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Linear Regression as Solving System of Linear </a:t>
            </a:r>
            <a:r>
              <a:rPr lang="en-IN" dirty="0" err="1">
                <a:solidFill>
                  <a:schemeClr val="accent2">
                    <a:lumMod val="75000"/>
                  </a:schemeClr>
                </a:solidFill>
              </a:rPr>
              <a:t>Eqs</a:t>
            </a:r>
            <a:endParaRPr lang="en-IN"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form of the lin. reg. model </a:t>
                </a:r>
                <a14:m>
                  <m:oMath xmlns:m="http://schemas.openxmlformats.org/officeDocument/2006/math">
                    <m:r>
                      <a:rPr lang="en-IN" b="1" i="1" smtClean="0">
                        <a:latin typeface="Cambria Math" panose="02040503050406030204" pitchFamily="18" charset="0"/>
                      </a:rPr>
                      <m:t>𝒚</m:t>
                    </m:r>
                    <m:r>
                      <a:rPr lang="en-IN" b="0" i="1" smtClean="0">
                        <a:latin typeface="Cambria Math" panose="02040503050406030204" pitchFamily="18" charset="0"/>
                      </a:rPr>
                      <m:t>≈</m:t>
                    </m:r>
                    <m:r>
                      <a:rPr lang="en-IN" b="1" i="1" smtClean="0">
                        <a:latin typeface="Cambria Math" panose="02040503050406030204" pitchFamily="18" charset="0"/>
                      </a:rPr>
                      <m:t>𝑿𝒘</m:t>
                    </m:r>
                  </m:oMath>
                </a14:m>
                <a:r>
                  <a:rPr lang="en-GB" b="1" dirty="0">
                    <a:latin typeface="Abadi Extra Light" panose="020B0204020104020204" pitchFamily="34" charset="0"/>
                  </a:rPr>
                  <a:t> </a:t>
                </a:r>
                <a:r>
                  <a:rPr lang="en-GB" dirty="0">
                    <a:latin typeface="Abadi Extra Light" panose="020B0204020104020204" pitchFamily="34" charset="0"/>
                  </a:rPr>
                  <a:t>is akin to a system of linear equation</a:t>
                </a:r>
              </a:p>
              <a:p>
                <a:pPr>
                  <a:buFont typeface="Wingdings" panose="05000000000000000000" pitchFamily="2" charset="2"/>
                  <a:buChar char="§"/>
                </a:pPr>
                <a:r>
                  <a:rPr lang="en-GB" dirty="0">
                    <a:latin typeface="Abadi Extra Light" panose="020B0204020104020204" pitchFamily="34" charset="0"/>
                  </a:rPr>
                  <a:t>Assuming </a:t>
                </a:r>
                <a14:m>
                  <m:oMath xmlns:m="http://schemas.openxmlformats.org/officeDocument/2006/math">
                    <m:r>
                      <a:rPr lang="en-IN" b="0" i="1" smtClean="0">
                        <a:latin typeface="Cambria Math" panose="02040503050406030204" pitchFamily="18" charset="0"/>
                      </a:rPr>
                      <m:t>𝑁</m:t>
                    </m:r>
                  </m:oMath>
                </a14:m>
                <a:r>
                  <a:rPr lang="en-GB" dirty="0">
                    <a:latin typeface="Abadi Extra Light" panose="020B0204020104020204" pitchFamily="34" charset="0"/>
                  </a:rPr>
                  <a:t> training examples with </a:t>
                </a:r>
                <a14:m>
                  <m:oMath xmlns:m="http://schemas.openxmlformats.org/officeDocument/2006/math">
                    <m:r>
                      <a:rPr lang="en-IN" b="0" i="1" smtClean="0">
                        <a:latin typeface="Cambria Math" panose="02040503050406030204" pitchFamily="18" charset="0"/>
                      </a:rPr>
                      <m:t>𝐷</m:t>
                    </m:r>
                  </m:oMath>
                </a14:m>
                <a:r>
                  <a:rPr lang="en-GB" dirty="0">
                    <a:latin typeface="Abadi Extra Light" panose="020B0204020104020204" pitchFamily="34" charset="0"/>
                  </a:rPr>
                  <a:t> features each, we have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However, in regression, we rarely have </a:t>
                </a:r>
                <a14:m>
                  <m:oMath xmlns:m="http://schemas.openxmlformats.org/officeDocument/2006/math">
                    <m:r>
                      <a:rPr lang="en-GB" i="1" dirty="0" smtClean="0">
                        <a:latin typeface="Cambria Math" panose="02040503050406030204" pitchFamily="18" charset="0"/>
                      </a:rPr>
                      <m:t>𝑁</m:t>
                    </m:r>
                    <m:r>
                      <a:rPr lang="en-GB" i="1" dirty="0" smtClean="0">
                        <a:latin typeface="Cambria Math" panose="02040503050406030204" pitchFamily="18" charset="0"/>
                      </a:rPr>
                      <m:t>=</m:t>
                    </m:r>
                    <m:r>
                      <a:rPr lang="en-GB" i="1" dirty="0" smtClean="0">
                        <a:latin typeface="Cambria Math" panose="02040503050406030204" pitchFamily="18" charset="0"/>
                      </a:rPr>
                      <m:t>𝐷</m:t>
                    </m:r>
                  </m:oMath>
                </a14:m>
                <a:r>
                  <a:rPr lang="en-GB" dirty="0">
                    <a:latin typeface="Abadi Extra Light" panose="020B0204020104020204" pitchFamily="34" charset="0"/>
                  </a:rPr>
                  <a:t> but rather </a:t>
                </a:r>
                <a14:m>
                  <m:oMath xmlns:m="http://schemas.openxmlformats.org/officeDocument/2006/math">
                    <m:r>
                      <a:rPr lang="en-GB" i="1" dirty="0" smtClean="0">
                        <a:latin typeface="Cambria Math" panose="02040503050406030204" pitchFamily="18" charset="0"/>
                      </a:rPr>
                      <m:t>𝑁</m:t>
                    </m:r>
                    <m:r>
                      <a:rPr lang="en-GB" i="1" dirty="0" smtClean="0">
                        <a:latin typeface="Cambria Math" panose="02040503050406030204" pitchFamily="18" charset="0"/>
                      </a:rPr>
                      <m:t>&gt;</m:t>
                    </m:r>
                    <m:r>
                      <a:rPr lang="en-GB" i="1" dirty="0" smtClean="0">
                        <a:latin typeface="Cambria Math" panose="02040503050406030204" pitchFamily="18" charset="0"/>
                      </a:rPr>
                      <m:t>𝐷</m:t>
                    </m:r>
                  </m:oMath>
                </a14:m>
                <a:r>
                  <a:rPr lang="en-GB" dirty="0">
                    <a:latin typeface="Abadi Extra Light" panose="020B0204020104020204" pitchFamily="34" charset="0"/>
                  </a:rPr>
                  <a:t> or </a:t>
                </a:r>
                <a14:m>
                  <m:oMath xmlns:m="http://schemas.openxmlformats.org/officeDocument/2006/math">
                    <m:r>
                      <a:rPr lang="en-GB" i="1" dirty="0" smtClean="0">
                        <a:latin typeface="Cambria Math" panose="02040503050406030204" pitchFamily="18" charset="0"/>
                      </a:rPr>
                      <m:t>𝑁</m:t>
                    </m:r>
                    <m:r>
                      <a:rPr lang="en-GB" i="1" dirty="0" smtClean="0">
                        <a:latin typeface="Cambria Math" panose="02040503050406030204" pitchFamily="18" charset="0"/>
                      </a:rPr>
                      <m:t>&lt;</m:t>
                    </m:r>
                    <m:r>
                      <a:rPr lang="en-GB" i="1" dirty="0" smtClean="0">
                        <a:latin typeface="Cambria Math" panose="02040503050406030204" pitchFamily="18" charset="0"/>
                      </a:rPr>
                      <m:t>𝐷</m:t>
                    </m:r>
                  </m:oMath>
                </a14:m>
                <a:endParaRPr lang="en-GB" dirty="0">
                  <a:latin typeface="Abadi Extra Light" panose="020B0204020104020204" pitchFamily="34" charset="0"/>
                </a:endParaRPr>
              </a:p>
              <a:p>
                <a:pPr lvl="1">
                  <a:buFont typeface="Wingdings" panose="05000000000000000000" pitchFamily="2" charset="2"/>
                  <a:buChar char="§"/>
                </a:pPr>
                <a:r>
                  <a:rPr lang="en-GB" sz="2000" dirty="0">
                    <a:latin typeface="Abadi Extra Light" panose="020B0204020104020204" pitchFamily="34" charset="0"/>
                  </a:rPr>
                  <a:t>Thus we have an </a:t>
                </a:r>
                <a:r>
                  <a:rPr lang="en-GB" sz="2000" dirty="0">
                    <a:solidFill>
                      <a:srgbClr val="0000FF"/>
                    </a:solidFill>
                    <a:latin typeface="Abadi Extra Light" panose="020B0204020104020204" pitchFamily="34" charset="0"/>
                  </a:rPr>
                  <a:t>underdetermined</a:t>
                </a:r>
                <a:r>
                  <a:rPr lang="en-GB" sz="2000" dirty="0">
                    <a:latin typeface="Abadi Extra Light" panose="020B0204020104020204" pitchFamily="34" charset="0"/>
                  </a:rPr>
                  <a:t> (</a:t>
                </a:r>
                <a14:m>
                  <m:oMath xmlns:m="http://schemas.openxmlformats.org/officeDocument/2006/math">
                    <m:r>
                      <a:rPr lang="en-GB" sz="2000" i="1" dirty="0" smtClean="0">
                        <a:latin typeface="Cambria Math" panose="02040503050406030204" pitchFamily="18" charset="0"/>
                      </a:rPr>
                      <m:t>𝑁</m:t>
                    </m:r>
                    <m:r>
                      <a:rPr lang="en-GB" sz="2000" i="1" dirty="0" smtClean="0">
                        <a:latin typeface="Cambria Math" panose="02040503050406030204" pitchFamily="18" charset="0"/>
                      </a:rPr>
                      <m:t>&lt;</m:t>
                    </m:r>
                    <m:r>
                      <a:rPr lang="en-GB" sz="2000" i="1" dirty="0" smtClean="0">
                        <a:latin typeface="Cambria Math" panose="02040503050406030204" pitchFamily="18" charset="0"/>
                      </a:rPr>
                      <m:t>𝐷</m:t>
                    </m:r>
                  </m:oMath>
                </a14:m>
                <a:r>
                  <a:rPr lang="en-GB" sz="2000" dirty="0">
                    <a:latin typeface="Abadi Extra Light" panose="020B0204020104020204" pitchFamily="34" charset="0"/>
                  </a:rPr>
                  <a:t>) or </a:t>
                </a:r>
                <a:r>
                  <a:rPr lang="en-GB" sz="2000" dirty="0">
                    <a:solidFill>
                      <a:srgbClr val="0000FF"/>
                    </a:solidFill>
                    <a:latin typeface="Abadi Extra Light" panose="020B0204020104020204" pitchFamily="34" charset="0"/>
                  </a:rPr>
                  <a:t>overdetermined</a:t>
                </a:r>
                <a:r>
                  <a:rPr lang="en-GB" sz="2000" dirty="0">
                    <a:latin typeface="Abadi Extra Light" panose="020B0204020104020204" pitchFamily="34" charset="0"/>
                  </a:rPr>
                  <a:t> (</a:t>
                </a:r>
                <a14:m>
                  <m:oMath xmlns:m="http://schemas.openxmlformats.org/officeDocument/2006/math">
                    <m:r>
                      <a:rPr lang="en-GB" sz="2000" i="1" dirty="0" smtClean="0">
                        <a:latin typeface="Cambria Math" panose="02040503050406030204" pitchFamily="18" charset="0"/>
                      </a:rPr>
                      <m:t>𝑁</m:t>
                    </m:r>
                    <m:r>
                      <a:rPr lang="en-GB" sz="2000" i="1" dirty="0" smtClean="0">
                        <a:latin typeface="Cambria Math" panose="02040503050406030204" pitchFamily="18" charset="0"/>
                      </a:rPr>
                      <m:t>&gt;</m:t>
                    </m:r>
                    <m:r>
                      <a:rPr lang="en-GB" sz="2000" i="1" dirty="0" smtClean="0">
                        <a:latin typeface="Cambria Math" panose="02040503050406030204" pitchFamily="18" charset="0"/>
                      </a:rPr>
                      <m:t>𝐷</m:t>
                    </m:r>
                  </m:oMath>
                </a14:m>
                <a:r>
                  <a:rPr lang="en-GB" sz="2000" dirty="0">
                    <a:latin typeface="Abadi Extra Light" panose="020B0204020104020204" pitchFamily="34" charset="0"/>
                  </a:rPr>
                  <a:t>) system</a:t>
                </a:r>
              </a:p>
              <a:p>
                <a:pPr lvl="1">
                  <a:buFont typeface="Wingdings" panose="05000000000000000000" pitchFamily="2" charset="2"/>
                  <a:buChar char="§"/>
                </a:pPr>
                <a:r>
                  <a:rPr lang="en-GB" sz="2000" dirty="0">
                    <a:latin typeface="Abadi Extra Light" panose="020B0204020104020204" pitchFamily="34" charset="0"/>
                  </a:rPr>
                  <a:t>Methods to solve over/underdetermined systems can be used for </a:t>
                </a:r>
                <a:r>
                  <a:rPr lang="en-GB" sz="2000" dirty="0" err="1">
                    <a:latin typeface="Abadi Extra Light" panose="020B0204020104020204" pitchFamily="34" charset="0"/>
                  </a:rPr>
                  <a:t>lin</a:t>
                </a:r>
                <a:r>
                  <a:rPr lang="en-GB" sz="2000" dirty="0">
                    <a:latin typeface="Abadi Extra Light" panose="020B0204020104020204" pitchFamily="34" charset="0"/>
                  </a:rPr>
                  <a:t>-reg as well</a:t>
                </a:r>
              </a:p>
              <a:p>
                <a:pPr lvl="1">
                  <a:buFont typeface="Wingdings" panose="05000000000000000000" pitchFamily="2" charset="2"/>
                  <a:buChar char="§"/>
                </a:pPr>
                <a:r>
                  <a:rPr lang="en-GB" sz="2000" dirty="0">
                    <a:latin typeface="Abadi Extra Light" panose="020B0204020104020204" pitchFamily="34" charset="0"/>
                  </a:rPr>
                  <a:t>Many of these methods don’t require expensive matrix inversion</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BF9352-17F2-4122-A687-954102785875}"/>
                  </a:ext>
                </a:extLst>
              </p:cNvPr>
              <p:cNvSpPr txBox="1"/>
              <p:nvPr/>
            </p:nvSpPr>
            <p:spPr>
              <a:xfrm>
                <a:off x="3811849" y="2170545"/>
                <a:ext cx="4568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11</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12</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1</m:t>
                          </m:r>
                          <m:r>
                            <a:rPr lang="en-IN" sz="2400" b="0" i="1" smtClean="0">
                              <a:latin typeface="Cambria Math" panose="02040503050406030204" pitchFamily="18" charset="0"/>
                            </a:rPr>
                            <m:t>𝐷</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𝐷</m:t>
                          </m:r>
                        </m:sub>
                      </m:sSub>
                    </m:oMath>
                  </m:oMathPara>
                </a14:m>
                <a:endParaRPr lang="en-IN" sz="2400" dirty="0"/>
              </a:p>
            </p:txBody>
          </p:sp>
        </mc:Choice>
        <mc:Fallback xmlns="">
          <p:sp>
            <p:nvSpPr>
              <p:cNvPr id="3" name="TextBox 2">
                <a:extLst>
                  <a:ext uri="{FF2B5EF4-FFF2-40B4-BE49-F238E27FC236}">
                    <a16:creationId xmlns:a16="http://schemas.microsoft.com/office/drawing/2014/main" id="{4BBF9352-17F2-4122-A687-954102785875}"/>
                  </a:ext>
                </a:extLst>
              </p:cNvPr>
              <p:cNvSpPr txBox="1">
                <a:spLocks noRot="1" noChangeAspect="1" noMove="1" noResize="1" noEditPoints="1" noAdjustHandles="1" noChangeArrowheads="1" noChangeShapeType="1" noTextEdit="1"/>
              </p:cNvSpPr>
              <p:nvPr/>
            </p:nvSpPr>
            <p:spPr>
              <a:xfrm>
                <a:off x="3811849" y="2170545"/>
                <a:ext cx="4568302" cy="369332"/>
              </a:xfrm>
              <a:prstGeom prst="rect">
                <a:avLst/>
              </a:prstGeom>
              <a:blipFill>
                <a:blip r:embed="rId4"/>
                <a:stretch>
                  <a:fillRect l="-1200"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89FB36-A200-4637-B67B-9EA297F5F371}"/>
                  </a:ext>
                </a:extLst>
              </p:cNvPr>
              <p:cNvSpPr txBox="1"/>
              <p:nvPr/>
            </p:nvSpPr>
            <p:spPr>
              <a:xfrm>
                <a:off x="3811849" y="2670122"/>
                <a:ext cx="45683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21</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22</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2</m:t>
                          </m:r>
                          <m:r>
                            <a:rPr lang="en-IN" sz="2400" b="0" i="1" smtClean="0">
                              <a:latin typeface="Cambria Math" panose="02040503050406030204" pitchFamily="18" charset="0"/>
                            </a:rPr>
                            <m:t>𝐷</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𝐷</m:t>
                          </m:r>
                        </m:sub>
                      </m:sSub>
                    </m:oMath>
                  </m:oMathPara>
                </a14:m>
                <a:endParaRPr lang="en-IN" sz="2400" dirty="0"/>
              </a:p>
            </p:txBody>
          </p:sp>
        </mc:Choice>
        <mc:Fallback xmlns="">
          <p:sp>
            <p:nvSpPr>
              <p:cNvPr id="6" name="TextBox 5">
                <a:extLst>
                  <a:ext uri="{FF2B5EF4-FFF2-40B4-BE49-F238E27FC236}">
                    <a16:creationId xmlns:a16="http://schemas.microsoft.com/office/drawing/2014/main" id="{AF89FB36-A200-4637-B67B-9EA297F5F371}"/>
                  </a:ext>
                </a:extLst>
              </p:cNvPr>
              <p:cNvSpPr txBox="1">
                <a:spLocks noRot="1" noChangeAspect="1" noMove="1" noResize="1" noEditPoints="1" noAdjustHandles="1" noChangeArrowheads="1" noChangeShapeType="1" noTextEdit="1"/>
              </p:cNvSpPr>
              <p:nvPr/>
            </p:nvSpPr>
            <p:spPr>
              <a:xfrm>
                <a:off x="3811849" y="2670122"/>
                <a:ext cx="4568302" cy="369332"/>
              </a:xfrm>
              <a:prstGeom prst="rect">
                <a:avLst/>
              </a:prstGeom>
              <a:blipFill>
                <a:blip r:embed="rId5"/>
                <a:stretch>
                  <a:fillRect l="-1467" r="-26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4BA07B-9540-482B-8CF8-5A64F3C51FF5}"/>
                  </a:ext>
                </a:extLst>
              </p:cNvPr>
              <p:cNvSpPr txBox="1"/>
              <p:nvPr/>
            </p:nvSpPr>
            <p:spPr>
              <a:xfrm>
                <a:off x="3811849" y="3818547"/>
                <a:ext cx="47623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𝑁</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𝑁</m:t>
                          </m:r>
                          <m:r>
                            <a:rPr lang="en-IN" sz="2400" b="0" i="1" smtClean="0">
                              <a:latin typeface="Cambria Math" panose="02040503050406030204" pitchFamily="18" charset="0"/>
                            </a:rPr>
                            <m:t>1</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𝑁</m:t>
                          </m:r>
                          <m:r>
                            <a:rPr lang="en-IN" sz="2400" b="0" i="1" smtClean="0">
                              <a:latin typeface="Cambria Math" panose="02040503050406030204" pitchFamily="18" charset="0"/>
                            </a:rPr>
                            <m:t>2</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𝑁𝐷</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𝐷</m:t>
                          </m:r>
                        </m:sub>
                      </m:sSub>
                    </m:oMath>
                  </m:oMathPara>
                </a14:m>
                <a:endParaRPr lang="en-IN" sz="2400" dirty="0"/>
              </a:p>
            </p:txBody>
          </p:sp>
        </mc:Choice>
        <mc:Fallback xmlns="">
          <p:sp>
            <p:nvSpPr>
              <p:cNvPr id="7" name="TextBox 6">
                <a:extLst>
                  <a:ext uri="{FF2B5EF4-FFF2-40B4-BE49-F238E27FC236}">
                    <a16:creationId xmlns:a16="http://schemas.microsoft.com/office/drawing/2014/main" id="{4F4BA07B-9540-482B-8CF8-5A64F3C51FF5}"/>
                  </a:ext>
                </a:extLst>
              </p:cNvPr>
              <p:cNvSpPr txBox="1">
                <a:spLocks noRot="1" noChangeAspect="1" noMove="1" noResize="1" noEditPoints="1" noAdjustHandles="1" noChangeArrowheads="1" noChangeShapeType="1" noTextEdit="1"/>
              </p:cNvSpPr>
              <p:nvPr/>
            </p:nvSpPr>
            <p:spPr>
              <a:xfrm>
                <a:off x="3811849" y="3818547"/>
                <a:ext cx="4762329" cy="369332"/>
              </a:xfrm>
              <a:prstGeom prst="rect">
                <a:avLst/>
              </a:prstGeom>
              <a:blipFill>
                <a:blip r:embed="rId6"/>
                <a:stretch>
                  <a:fillRect l="-1151" b="-24590"/>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23A5B6AD-F8A0-4D28-B1A3-05FA86F489A6}"/>
              </a:ext>
            </a:extLst>
          </p:cNvPr>
          <p:cNvCxnSpPr>
            <a:cxnSpLocks/>
            <a:endCxn id="7" idx="0"/>
          </p:cNvCxnSpPr>
          <p:nvPr/>
        </p:nvCxnSpPr>
        <p:spPr>
          <a:xfrm>
            <a:off x="6193013" y="3072115"/>
            <a:ext cx="1" cy="746432"/>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733FBE4-92EC-4A04-948B-0CF00FB6C7E1}"/>
              </a:ext>
            </a:extLst>
          </p:cNvPr>
          <p:cNvSpPr txBox="1"/>
          <p:nvPr/>
        </p:nvSpPr>
        <p:spPr>
          <a:xfrm>
            <a:off x="1154546" y="2179720"/>
            <a:ext cx="2265685" cy="369332"/>
          </a:xfrm>
          <a:prstGeom prst="rect">
            <a:avLst/>
          </a:prstGeom>
          <a:noFill/>
        </p:spPr>
        <p:txBody>
          <a:bodyPr wrap="none" rtlCol="0">
            <a:spAutoFit/>
          </a:bodyPr>
          <a:lstStyle/>
          <a:p>
            <a:r>
              <a:rPr lang="en-IN" dirty="0"/>
              <a:t>First training example:</a:t>
            </a:r>
          </a:p>
        </p:txBody>
      </p:sp>
      <p:sp>
        <p:nvSpPr>
          <p:cNvPr id="13" name="TextBox 12">
            <a:extLst>
              <a:ext uri="{FF2B5EF4-FFF2-40B4-BE49-F238E27FC236}">
                <a16:creationId xmlns:a16="http://schemas.microsoft.com/office/drawing/2014/main" id="{B971FDCA-B669-47C8-9301-70BBB379631B}"/>
              </a:ext>
            </a:extLst>
          </p:cNvPr>
          <p:cNvSpPr txBox="1"/>
          <p:nvPr/>
        </p:nvSpPr>
        <p:spPr>
          <a:xfrm>
            <a:off x="1154546" y="2652523"/>
            <a:ext cx="2549224" cy="369332"/>
          </a:xfrm>
          <a:prstGeom prst="rect">
            <a:avLst/>
          </a:prstGeom>
          <a:noFill/>
        </p:spPr>
        <p:txBody>
          <a:bodyPr wrap="none" rtlCol="0">
            <a:spAutoFit/>
          </a:bodyPr>
          <a:lstStyle/>
          <a:p>
            <a:r>
              <a:rPr lang="en-IN" dirty="0"/>
              <a:t>Second training example:</a:t>
            </a:r>
          </a:p>
        </p:txBody>
      </p:sp>
      <p:sp>
        <p:nvSpPr>
          <p:cNvPr id="14" name="TextBox 13">
            <a:extLst>
              <a:ext uri="{FF2B5EF4-FFF2-40B4-BE49-F238E27FC236}">
                <a16:creationId xmlns:a16="http://schemas.microsoft.com/office/drawing/2014/main" id="{CD53CD90-B8A3-450D-89CB-55FF3323838A}"/>
              </a:ext>
            </a:extLst>
          </p:cNvPr>
          <p:cNvSpPr txBox="1"/>
          <p:nvPr/>
        </p:nvSpPr>
        <p:spPr>
          <a:xfrm>
            <a:off x="1154546" y="3820728"/>
            <a:ext cx="2285049" cy="369332"/>
          </a:xfrm>
          <a:prstGeom prst="rect">
            <a:avLst/>
          </a:prstGeom>
          <a:noFill/>
        </p:spPr>
        <p:txBody>
          <a:bodyPr wrap="none" rtlCol="0">
            <a:spAutoFit/>
          </a:bodyPr>
          <a:lstStyle/>
          <a:p>
            <a:r>
              <a:rPr lang="en-IN" dirty="0"/>
              <a:t>N-</a:t>
            </a:r>
            <a:r>
              <a:rPr lang="en-IN" dirty="0" err="1"/>
              <a:t>th</a:t>
            </a:r>
            <a:r>
              <a:rPr lang="en-IN" dirty="0"/>
              <a:t> training example: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DF5E81-2A5E-4555-8B57-98098D74E7BF}"/>
                  </a:ext>
                </a:extLst>
              </p:cNvPr>
              <p:cNvSpPr txBox="1"/>
              <p:nvPr/>
            </p:nvSpPr>
            <p:spPr>
              <a:xfrm>
                <a:off x="9145380" y="2148791"/>
                <a:ext cx="2479962" cy="835934"/>
              </a:xfrm>
              <a:prstGeom prst="rect">
                <a:avLst/>
              </a:prstGeom>
              <a:noFill/>
            </p:spPr>
            <p:txBody>
              <a:bodyPr wrap="square" lIns="0" tIns="0" rIns="0" bIns="0" rtlCol="0">
                <a:spAutoFit/>
              </a:bodyPr>
              <a:lstStyle/>
              <a:p>
                <a:r>
                  <a:rPr lang="en-IN" b="0" dirty="0">
                    <a:latin typeface="Abadi Extra Light" panose="020B0204020104020204" pitchFamily="34" charset="0"/>
                  </a:rPr>
                  <a:t>Note: 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𝑛𝑑</m:t>
                        </m:r>
                      </m:sub>
                    </m:sSub>
                  </m:oMath>
                </a14:m>
                <a:r>
                  <a:rPr lang="en-IN" dirty="0">
                    <a:latin typeface="Abadi Extra Light" panose="020B0204020104020204" pitchFamily="34" charset="0"/>
                  </a:rPr>
                  <a:t> denotes the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𝑑</m:t>
                        </m:r>
                      </m:e>
                      <m:sup>
                        <m:r>
                          <a:rPr lang="en-IN" b="0" i="1" smtClean="0">
                            <a:latin typeface="Cambria Math" panose="02040503050406030204" pitchFamily="18" charset="0"/>
                          </a:rPr>
                          <m:t>𝑡h</m:t>
                        </m:r>
                      </m:sup>
                    </m:sSup>
                  </m:oMath>
                </a14:m>
                <a:r>
                  <a:rPr lang="en-IN" dirty="0">
                    <a:latin typeface="Abadi Extra Light" panose="020B0204020104020204" pitchFamily="34" charset="0"/>
                  </a:rPr>
                  <a:t> feature of the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𝑡h</m:t>
                        </m:r>
                      </m:sup>
                    </m:sSup>
                  </m:oMath>
                </a14:m>
                <a:r>
                  <a:rPr lang="en-IN" dirty="0">
                    <a:latin typeface="Abadi Extra Light" panose="020B0204020104020204" pitchFamily="34" charset="0"/>
                  </a:rPr>
                  <a:t> training example</a:t>
                </a:r>
              </a:p>
            </p:txBody>
          </p:sp>
        </mc:Choice>
        <mc:Fallback xmlns="">
          <p:sp>
            <p:nvSpPr>
              <p:cNvPr id="15" name="TextBox 14">
                <a:extLst>
                  <a:ext uri="{FF2B5EF4-FFF2-40B4-BE49-F238E27FC236}">
                    <a16:creationId xmlns:a16="http://schemas.microsoft.com/office/drawing/2014/main" id="{D4DF5E81-2A5E-4555-8B57-98098D74E7BF}"/>
                  </a:ext>
                </a:extLst>
              </p:cNvPr>
              <p:cNvSpPr txBox="1">
                <a:spLocks noRot="1" noChangeAspect="1" noMove="1" noResize="1" noEditPoints="1" noAdjustHandles="1" noChangeArrowheads="1" noChangeShapeType="1" noTextEdit="1"/>
              </p:cNvSpPr>
              <p:nvPr/>
            </p:nvSpPr>
            <p:spPr>
              <a:xfrm>
                <a:off x="9145380" y="2148791"/>
                <a:ext cx="2479962" cy="835934"/>
              </a:xfrm>
              <a:prstGeom prst="rect">
                <a:avLst/>
              </a:prstGeom>
              <a:blipFill>
                <a:blip r:embed="rId7"/>
                <a:stretch>
                  <a:fillRect l="-5651" t="-9420" b="-152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1DD3DCC-BEBC-421A-8282-3D0F2BE2E0F7}"/>
                  </a:ext>
                </a:extLst>
              </p:cNvPr>
              <p:cNvSpPr txBox="1"/>
              <p:nvPr/>
            </p:nvSpPr>
            <p:spPr>
              <a:xfrm>
                <a:off x="9145380" y="3152001"/>
                <a:ext cx="2743644" cy="553998"/>
              </a:xfrm>
              <a:prstGeom prst="rect">
                <a:avLst/>
              </a:prstGeom>
              <a:noFill/>
            </p:spPr>
            <p:txBody>
              <a:bodyPr wrap="square" lIns="0" tIns="0" rIns="0" bIns="0" rtlCol="0">
                <a:spAutoFit/>
              </a:bodyPr>
              <a:lstStyle/>
              <a:p>
                <a14:m>
                  <m:oMath xmlns:m="http://schemas.openxmlformats.org/officeDocument/2006/math">
                    <m:r>
                      <a:rPr lang="en-IN" b="0" i="1" dirty="0" smtClean="0">
                        <a:latin typeface="Cambria Math" panose="02040503050406030204" pitchFamily="18" charset="0"/>
                      </a:rPr>
                      <m:t>𝑁</m:t>
                    </m:r>
                  </m:oMath>
                </a14:m>
                <a:r>
                  <a:rPr lang="en-IN" b="0" dirty="0">
                    <a:latin typeface="Abadi Extra Light" panose="020B0204020104020204" pitchFamily="34" charset="0"/>
                  </a:rPr>
                  <a:t> equations and </a:t>
                </a:r>
                <a14:m>
                  <m:oMath xmlns:m="http://schemas.openxmlformats.org/officeDocument/2006/math">
                    <m:r>
                      <a:rPr lang="en-IN" b="0" i="1" dirty="0" smtClean="0">
                        <a:latin typeface="Cambria Math" panose="02040503050406030204" pitchFamily="18" charset="0"/>
                      </a:rPr>
                      <m:t>𝐷</m:t>
                    </m:r>
                  </m:oMath>
                </a14:m>
                <a:r>
                  <a:rPr lang="en-IN" b="0" dirty="0">
                    <a:latin typeface="Abadi Extra Light" panose="020B0204020104020204" pitchFamily="34" charset="0"/>
                  </a:rPr>
                  <a:t> unknowns here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𝑤</m:t>
                        </m:r>
                      </m:e>
                      <m:sub>
                        <m:r>
                          <a:rPr lang="en-IN" b="0" i="1" dirty="0" smtClean="0">
                            <a:latin typeface="Cambria Math" panose="02040503050406030204" pitchFamily="18" charset="0"/>
                          </a:rPr>
                          <m:t>1</m:t>
                        </m:r>
                      </m:sub>
                    </m:sSub>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𝑤</m:t>
                        </m:r>
                      </m:e>
                      <m:sub>
                        <m:r>
                          <a:rPr lang="en-IN" b="0" i="1" dirty="0" smtClean="0">
                            <a:latin typeface="Cambria Math" panose="02040503050406030204" pitchFamily="18" charset="0"/>
                          </a:rPr>
                          <m:t>2</m:t>
                        </m:r>
                      </m:sub>
                    </m:sSub>
                    <m:r>
                      <a:rPr lang="en-IN" b="0" i="1" dirty="0" smtClean="0">
                        <a:latin typeface="Cambria Math" panose="02040503050406030204" pitchFamily="18" charset="0"/>
                      </a:rPr>
                      <m:t>,…,</m:t>
                    </m:r>
                    <m:sSub>
                      <m:sSubPr>
                        <m:ctrlPr>
                          <a:rPr lang="en-IN" b="0" i="1" dirty="0" err="1" smtClean="0">
                            <a:latin typeface="Cambria Math" panose="02040503050406030204" pitchFamily="18" charset="0"/>
                          </a:rPr>
                        </m:ctrlPr>
                      </m:sSubPr>
                      <m:e>
                        <m:r>
                          <a:rPr lang="en-IN" b="0" i="1" dirty="0" err="1" smtClean="0">
                            <a:latin typeface="Cambria Math" panose="02040503050406030204" pitchFamily="18" charset="0"/>
                          </a:rPr>
                          <m:t>𝑤</m:t>
                        </m:r>
                      </m:e>
                      <m:sub>
                        <m:r>
                          <a:rPr lang="en-IN" b="0" i="1" dirty="0" err="1" smtClean="0">
                            <a:latin typeface="Cambria Math" panose="02040503050406030204" pitchFamily="18" charset="0"/>
                          </a:rPr>
                          <m:t>𝐷</m:t>
                        </m:r>
                      </m:sub>
                    </m:sSub>
                  </m:oMath>
                </a14:m>
                <a:r>
                  <a:rPr lang="en-IN" b="0" dirty="0">
                    <a:latin typeface="Abadi Extra Light" panose="020B0204020104020204" pitchFamily="34" charset="0"/>
                  </a:rPr>
                  <a:t>)</a:t>
                </a:r>
                <a:endParaRPr lang="en-IN" dirty="0">
                  <a:latin typeface="Abadi Extra Light" panose="020B0204020104020204" pitchFamily="34" charset="0"/>
                </a:endParaRPr>
              </a:p>
            </p:txBody>
          </p:sp>
        </mc:Choice>
        <mc:Fallback xmlns="">
          <p:sp>
            <p:nvSpPr>
              <p:cNvPr id="16" name="TextBox 15">
                <a:extLst>
                  <a:ext uri="{FF2B5EF4-FFF2-40B4-BE49-F238E27FC236}">
                    <a16:creationId xmlns:a16="http://schemas.microsoft.com/office/drawing/2014/main" id="{31DD3DCC-BEBC-421A-8282-3D0F2BE2E0F7}"/>
                  </a:ext>
                </a:extLst>
              </p:cNvPr>
              <p:cNvSpPr txBox="1">
                <a:spLocks noRot="1" noChangeAspect="1" noMove="1" noResize="1" noEditPoints="1" noAdjustHandles="1" noChangeArrowheads="1" noChangeShapeType="1" noTextEdit="1"/>
              </p:cNvSpPr>
              <p:nvPr/>
            </p:nvSpPr>
            <p:spPr>
              <a:xfrm>
                <a:off x="9145380" y="3152001"/>
                <a:ext cx="2743644" cy="553998"/>
              </a:xfrm>
              <a:prstGeom prst="rect">
                <a:avLst/>
              </a:prstGeom>
              <a:blipFill>
                <a:blip r:embed="rId8"/>
                <a:stretch>
                  <a:fillRect l="-5111" t="-14286" r="-5556" b="-252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D79505A-1A6D-490F-B0AD-E41B7712FF8E}"/>
                  </a:ext>
                </a:extLst>
              </p:cNvPr>
              <p:cNvSpPr txBox="1"/>
              <p:nvPr/>
            </p:nvSpPr>
            <p:spPr>
              <a:xfrm>
                <a:off x="2570409" y="5976150"/>
                <a:ext cx="25260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𝒘</m:t>
                      </m:r>
                      <m:sSup>
                        <m:sSupPr>
                          <m:ctrlPr>
                            <a:rPr lang="en-IN" sz="2400" i="1" smtClean="0">
                              <a:latin typeface="Cambria Math" panose="02040503050406030204" pitchFamily="18" charset="0"/>
                            </a:rPr>
                          </m:ctrlPr>
                        </m:sSupPr>
                        <m:e>
                          <m:r>
                            <a:rPr lang="en-IN" sz="2400">
                              <a:latin typeface="Cambria Math" panose="02040503050406030204" pitchFamily="18" charset="0"/>
                            </a:rPr>
                            <m:t>=</m:t>
                          </m:r>
                          <m:r>
                            <a:rPr lang="en-IN" sz="2400" dirty="0">
                              <a:latin typeface="Cambria Math" panose="02040503050406030204" pitchFamily="18" charset="0"/>
                            </a:rPr>
                            <m:t>(</m:t>
                          </m:r>
                          <m:sSup>
                            <m:sSupPr>
                              <m:ctrlPr>
                                <a:rPr lang="en-IN" sz="2400" i="1">
                                  <a:latin typeface="Cambria Math" panose="02040503050406030204" pitchFamily="18" charset="0"/>
                                </a:rPr>
                              </m:ctrlPr>
                            </m:sSupPr>
                            <m:e>
                              <m:r>
                                <a:rPr lang="en-IN" sz="2400" b="1" i="1">
                                  <a:latin typeface="Cambria Math" panose="02040503050406030204" pitchFamily="18" charset="0"/>
                                </a:rPr>
                                <m:t>𝑿</m:t>
                              </m:r>
                            </m:e>
                            <m:sup>
                              <m:r>
                                <a:rPr lang="en-IN" sz="2400" i="1">
                                  <a:latin typeface="Cambria Math" panose="02040503050406030204" pitchFamily="18" charset="0"/>
                                </a:rPr>
                                <m:t>⊤</m:t>
                              </m:r>
                            </m:sup>
                          </m:sSup>
                          <m:r>
                            <a:rPr lang="en-IN" sz="2400" b="1" i="1">
                              <a:latin typeface="Cambria Math" panose="02040503050406030204" pitchFamily="18" charset="0"/>
                            </a:rPr>
                            <m:t>𝑿</m:t>
                          </m:r>
                          <m:r>
                            <a:rPr lang="en-IN" sz="2400" i="1" dirty="0">
                              <a:latin typeface="Cambria Math" panose="02040503050406030204" pitchFamily="18" charset="0"/>
                            </a:rPr>
                            <m:t>)</m:t>
                          </m:r>
                        </m:e>
                        <m:sup>
                          <m:r>
                            <a:rPr lang="en-IN" sz="2400" i="1">
                              <a:latin typeface="Cambria Math" panose="02040503050406030204" pitchFamily="18" charset="0"/>
                            </a:rPr>
                            <m:t>−1</m:t>
                          </m:r>
                        </m:sup>
                      </m:sSup>
                      <m:sSup>
                        <m:sSupPr>
                          <m:ctrlPr>
                            <a:rPr lang="en-IN" sz="2400" i="1">
                              <a:latin typeface="Cambria Math" panose="02040503050406030204" pitchFamily="18" charset="0"/>
                            </a:rPr>
                          </m:ctrlPr>
                        </m:sSupPr>
                        <m:e>
                          <m:r>
                            <a:rPr lang="en-IN" sz="2400" b="1" i="1">
                              <a:latin typeface="Cambria Math" panose="02040503050406030204" pitchFamily="18" charset="0"/>
                            </a:rPr>
                            <m:t>𝑿</m:t>
                          </m:r>
                        </m:e>
                        <m:sup>
                          <m:r>
                            <a:rPr lang="en-IN" sz="2400" i="1">
                              <a:latin typeface="Cambria Math" panose="02040503050406030204" pitchFamily="18" charset="0"/>
                            </a:rPr>
                            <m:t>⊤</m:t>
                          </m:r>
                        </m:sup>
                      </m:sSup>
                      <m:r>
                        <a:rPr lang="en-IN" sz="2400" b="1" i="1" smtClean="0">
                          <a:latin typeface="Cambria Math" panose="02040503050406030204" pitchFamily="18" charset="0"/>
                        </a:rPr>
                        <m:t>𝒚</m:t>
                      </m:r>
                    </m:oMath>
                  </m:oMathPara>
                </a14:m>
                <a:endParaRPr lang="en-IN" sz="2400" b="1" dirty="0"/>
              </a:p>
            </p:txBody>
          </p:sp>
        </mc:Choice>
        <mc:Fallback xmlns="">
          <p:sp>
            <p:nvSpPr>
              <p:cNvPr id="17" name="TextBox 16">
                <a:extLst>
                  <a:ext uri="{FF2B5EF4-FFF2-40B4-BE49-F238E27FC236}">
                    <a16:creationId xmlns:a16="http://schemas.microsoft.com/office/drawing/2014/main" id="{9D79505A-1A6D-490F-B0AD-E41B7712FF8E}"/>
                  </a:ext>
                </a:extLst>
              </p:cNvPr>
              <p:cNvSpPr txBox="1">
                <a:spLocks noRot="1" noChangeAspect="1" noMove="1" noResize="1" noEditPoints="1" noAdjustHandles="1" noChangeArrowheads="1" noChangeShapeType="1" noTextEdit="1"/>
              </p:cNvSpPr>
              <p:nvPr/>
            </p:nvSpPr>
            <p:spPr>
              <a:xfrm>
                <a:off x="2570409" y="5976150"/>
                <a:ext cx="2526076" cy="369332"/>
              </a:xfrm>
              <a:prstGeom prst="rect">
                <a:avLst/>
              </a:prstGeom>
              <a:blipFill>
                <a:blip r:embed="rId9"/>
                <a:stretch>
                  <a:fillRect l="-1208" r="-2657" b="-344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553CB06-EB68-4CA8-A3B9-1C064996F481}"/>
                  </a:ext>
                </a:extLst>
              </p:cNvPr>
              <p:cNvSpPr txBox="1"/>
              <p:nvPr/>
            </p:nvSpPr>
            <p:spPr>
              <a:xfrm>
                <a:off x="6696175" y="5985348"/>
                <a:ext cx="5309687" cy="369332"/>
              </a:xfrm>
              <a:prstGeom prst="rect">
                <a:avLst/>
              </a:prstGeom>
              <a:noFill/>
            </p:spPr>
            <p:txBody>
              <a:bodyPr wrap="square" lIns="0" tIns="0" rIns="0" bIns="0" rtlCol="0">
                <a:spAutoFit/>
              </a:bodyPr>
              <a:lstStyle/>
              <a:p>
                <a14:m>
                  <m:oMath xmlns:m="http://schemas.openxmlformats.org/officeDocument/2006/math">
                    <m:r>
                      <a:rPr lang="en-IN" sz="2400" b="1" i="1" smtClean="0">
                        <a:latin typeface="Cambria Math" panose="02040503050406030204" pitchFamily="18" charset="0"/>
                      </a:rPr>
                      <m:t>𝑨𝒘</m:t>
                    </m:r>
                    <m:r>
                      <a:rPr lang="en-IN" sz="2400" b="1" i="1" smtClean="0">
                        <a:latin typeface="Cambria Math" panose="02040503050406030204" pitchFamily="18" charset="0"/>
                      </a:rPr>
                      <m:t>=</m:t>
                    </m:r>
                    <m:r>
                      <a:rPr lang="en-IN" sz="2400" b="1" i="1" smtClean="0">
                        <a:latin typeface="Cambria Math" panose="02040503050406030204" pitchFamily="18" charset="0"/>
                      </a:rPr>
                      <m:t>𝒃</m:t>
                    </m:r>
                  </m:oMath>
                </a14:m>
                <a:r>
                  <a:rPr lang="en-IN" sz="2400" b="1" dirty="0"/>
                  <a:t> </a:t>
                </a:r>
                <a:r>
                  <a:rPr lang="en-IN" sz="2400" dirty="0">
                    <a:latin typeface="Abadi Extra Light" panose="020B0204020104020204" pitchFamily="34" charset="0"/>
                  </a:rPr>
                  <a:t>where </a:t>
                </a:r>
                <a14:m>
                  <m:oMath xmlns:m="http://schemas.openxmlformats.org/officeDocument/2006/math">
                    <m:sSup>
                      <m:sSupPr>
                        <m:ctrlPr>
                          <a:rPr lang="en-IN" sz="2400" i="1">
                            <a:latin typeface="Cambria Math" panose="02040503050406030204" pitchFamily="18" charset="0"/>
                          </a:rPr>
                        </m:ctrlPr>
                      </m:sSupPr>
                      <m:e>
                        <m:r>
                          <a:rPr lang="en-IN" sz="2400" b="1" i="1" smtClean="0">
                            <a:latin typeface="Cambria Math" panose="02040503050406030204" pitchFamily="18" charset="0"/>
                          </a:rPr>
                          <m:t>𝑨</m:t>
                        </m:r>
                        <m:r>
                          <a:rPr lang="en-IN" sz="2400" b="1" i="1" smtClean="0">
                            <a:latin typeface="Cambria Math" panose="02040503050406030204" pitchFamily="18" charset="0"/>
                          </a:rPr>
                          <m:t>= </m:t>
                        </m:r>
                        <m:r>
                          <a:rPr lang="en-IN" sz="2400" b="1" i="1">
                            <a:latin typeface="Cambria Math" panose="02040503050406030204" pitchFamily="18" charset="0"/>
                          </a:rPr>
                          <m:t>𝑿</m:t>
                        </m:r>
                      </m:e>
                      <m:sup>
                        <m:r>
                          <a:rPr lang="en-IN" sz="2400" i="1">
                            <a:latin typeface="Cambria Math" panose="02040503050406030204" pitchFamily="18" charset="0"/>
                          </a:rPr>
                          <m:t>⊤</m:t>
                        </m:r>
                      </m:sup>
                    </m:sSup>
                    <m:r>
                      <a:rPr lang="en-IN" sz="2400" b="1" i="1">
                        <a:latin typeface="Cambria Math" panose="02040503050406030204" pitchFamily="18" charset="0"/>
                      </a:rPr>
                      <m:t>𝑿</m:t>
                    </m:r>
                  </m:oMath>
                </a14:m>
                <a:r>
                  <a:rPr lang="en-IN" sz="2400" dirty="0">
                    <a:latin typeface="Abadi Extra Light" panose="020B0204020104020204" pitchFamily="34" charset="0"/>
                  </a:rPr>
                  <a:t>, and </a:t>
                </a:r>
                <a14:m>
                  <m:oMath xmlns:m="http://schemas.openxmlformats.org/officeDocument/2006/math">
                    <m:sSup>
                      <m:sSupPr>
                        <m:ctrlPr>
                          <a:rPr lang="en-IN" sz="2400" i="1">
                            <a:latin typeface="Cambria Math" panose="02040503050406030204" pitchFamily="18" charset="0"/>
                          </a:rPr>
                        </m:ctrlPr>
                      </m:sSupPr>
                      <m:e>
                        <m:r>
                          <a:rPr lang="en-IN" sz="2400" b="1" i="1" smtClean="0">
                            <a:latin typeface="Cambria Math" panose="02040503050406030204" pitchFamily="18" charset="0"/>
                          </a:rPr>
                          <m:t>𝒃</m:t>
                        </m:r>
                        <m:r>
                          <a:rPr lang="en-IN" sz="2400" b="1" i="1" smtClean="0">
                            <a:latin typeface="Cambria Math" panose="02040503050406030204" pitchFamily="18" charset="0"/>
                          </a:rPr>
                          <m:t>= </m:t>
                        </m:r>
                        <m:r>
                          <a:rPr lang="en-IN" sz="2400" b="1" i="1">
                            <a:latin typeface="Cambria Math" panose="02040503050406030204" pitchFamily="18" charset="0"/>
                          </a:rPr>
                          <m:t>𝑿</m:t>
                        </m:r>
                      </m:e>
                      <m:sup>
                        <m:r>
                          <a:rPr lang="en-IN" sz="2400" i="1">
                            <a:latin typeface="Cambria Math" panose="02040503050406030204" pitchFamily="18" charset="0"/>
                          </a:rPr>
                          <m:t>⊤</m:t>
                        </m:r>
                      </m:sup>
                    </m:sSup>
                    <m:r>
                      <a:rPr lang="en-IN" sz="2400" b="1" i="1">
                        <a:latin typeface="Cambria Math" panose="02040503050406030204" pitchFamily="18" charset="0"/>
                      </a:rPr>
                      <m:t>𝒚</m:t>
                    </m:r>
                  </m:oMath>
                </a14:m>
                <a:r>
                  <a:rPr lang="en-IN" sz="2400" dirty="0">
                    <a:latin typeface="Abadi Extra Light" panose="020B0204020104020204" pitchFamily="34" charset="0"/>
                  </a:rPr>
                  <a:t>  </a:t>
                </a:r>
                <a:endParaRPr lang="en-IN" sz="2400" b="1" dirty="0">
                  <a:latin typeface="Abadi Extra Light" panose="020B0204020104020204" pitchFamily="34" charset="0"/>
                </a:endParaRPr>
              </a:p>
            </p:txBody>
          </p:sp>
        </mc:Choice>
        <mc:Fallback xmlns="">
          <p:sp>
            <p:nvSpPr>
              <p:cNvPr id="18" name="TextBox 17">
                <a:extLst>
                  <a:ext uri="{FF2B5EF4-FFF2-40B4-BE49-F238E27FC236}">
                    <a16:creationId xmlns:a16="http://schemas.microsoft.com/office/drawing/2014/main" id="{6553CB06-EB68-4CA8-A3B9-1C064996F481}"/>
                  </a:ext>
                </a:extLst>
              </p:cNvPr>
              <p:cNvSpPr txBox="1">
                <a:spLocks noRot="1" noChangeAspect="1" noMove="1" noResize="1" noEditPoints="1" noAdjustHandles="1" noChangeArrowheads="1" noChangeShapeType="1" noTextEdit="1"/>
              </p:cNvSpPr>
              <p:nvPr/>
            </p:nvSpPr>
            <p:spPr>
              <a:xfrm>
                <a:off x="6696175" y="5985348"/>
                <a:ext cx="5309687" cy="369332"/>
              </a:xfrm>
              <a:prstGeom prst="rect">
                <a:avLst/>
              </a:prstGeom>
              <a:blipFill>
                <a:blip r:embed="rId10"/>
                <a:stretch>
                  <a:fillRect l="-1952" t="-28333" b="-48333"/>
                </a:stretch>
              </a:blipFill>
            </p:spPr>
            <p:txBody>
              <a:bodyPr/>
              <a:lstStyle/>
              <a:p>
                <a:r>
                  <a:rPr lang="en-IN">
                    <a:noFill/>
                  </a:rPr>
                  <a:t> </a:t>
                </a:r>
              </a:p>
            </p:txBody>
          </p:sp>
        </mc:Fallback>
      </mc:AlternateContent>
      <p:sp>
        <p:nvSpPr>
          <p:cNvPr id="19" name="Arrow: Right 18">
            <a:extLst>
              <a:ext uri="{FF2B5EF4-FFF2-40B4-BE49-F238E27FC236}">
                <a16:creationId xmlns:a16="http://schemas.microsoft.com/office/drawing/2014/main" id="{BB5507A0-4376-421D-A045-8838564F10F2}"/>
              </a:ext>
            </a:extLst>
          </p:cNvPr>
          <p:cNvSpPr/>
          <p:nvPr/>
        </p:nvSpPr>
        <p:spPr>
          <a:xfrm>
            <a:off x="5635231" y="6077712"/>
            <a:ext cx="683492" cy="166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08DF4ECF-E3FD-4BFA-A0A8-7FA7BA41DAF4}"/>
              </a:ext>
            </a:extLst>
          </p:cNvPr>
          <p:cNvSpPr/>
          <p:nvPr/>
        </p:nvSpPr>
        <p:spPr>
          <a:xfrm>
            <a:off x="6577341" y="5976150"/>
            <a:ext cx="1163782" cy="369332"/>
          </a:xfrm>
          <a:prstGeom prst="rect">
            <a:avLst/>
          </a:prstGeom>
          <a:solidFill>
            <a:schemeClr val="accent1">
              <a:alpha val="0"/>
            </a:schemeClr>
          </a:solidFill>
          <a:ln w="2222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1" name="Speech Bubble: Rectangle 20">
                <a:extLst>
                  <a:ext uri="{FF2B5EF4-FFF2-40B4-BE49-F238E27FC236}">
                    <a16:creationId xmlns:a16="http://schemas.microsoft.com/office/drawing/2014/main" id="{A07315A5-F50F-46DF-93E0-9988922D446E}"/>
                  </a:ext>
                </a:extLst>
              </p:cNvPr>
              <p:cNvSpPr/>
              <p:nvPr/>
            </p:nvSpPr>
            <p:spPr>
              <a:xfrm>
                <a:off x="7359971" y="6406081"/>
                <a:ext cx="4645891" cy="270006"/>
              </a:xfrm>
              <a:prstGeom prst="wedgeRectCallout">
                <a:avLst>
                  <a:gd name="adj1" fmla="val -42306"/>
                  <a:gd name="adj2" fmla="val -9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System of lin. </a:t>
                </a:r>
                <a:r>
                  <a:rPr lang="en-IN" sz="1600" dirty="0" err="1">
                    <a:solidFill>
                      <a:schemeClr val="tx1"/>
                    </a:solidFill>
                    <a:latin typeface="Abadi Extra Light" panose="020B0204020104020204" pitchFamily="34" charset="0"/>
                  </a:rPr>
                  <a:t>Eqns</a:t>
                </a:r>
                <a:r>
                  <a:rPr lang="en-IN" sz="1600" dirty="0">
                    <a:solidFill>
                      <a:schemeClr val="tx1"/>
                    </a:solidFill>
                    <a:latin typeface="Abadi Extra Light" panose="020B0204020104020204" pitchFamily="34" charset="0"/>
                  </a:rPr>
                  <a:t> with </a:t>
                </a:r>
                <a14:m>
                  <m:oMath xmlns:m="http://schemas.openxmlformats.org/officeDocument/2006/math">
                    <m:r>
                      <a:rPr lang="en-IN" sz="1600" i="1" dirty="0" smtClean="0">
                        <a:solidFill>
                          <a:schemeClr val="tx1"/>
                        </a:solidFill>
                        <a:latin typeface="Cambria Math" panose="02040503050406030204" pitchFamily="18" charset="0"/>
                      </a:rPr>
                      <m:t>𝐷</m:t>
                    </m:r>
                  </m:oMath>
                </a14:m>
                <a:r>
                  <a:rPr lang="en-IN" sz="1600" dirty="0">
                    <a:solidFill>
                      <a:schemeClr val="tx1"/>
                    </a:solidFill>
                    <a:latin typeface="Abadi Extra Light" panose="020B0204020104020204" pitchFamily="34" charset="0"/>
                  </a:rPr>
                  <a:t> equations and </a:t>
                </a:r>
                <a14:m>
                  <m:oMath xmlns:m="http://schemas.openxmlformats.org/officeDocument/2006/math">
                    <m:r>
                      <a:rPr lang="en-IN" sz="1600" i="1" dirty="0" smtClean="0">
                        <a:solidFill>
                          <a:schemeClr val="tx1"/>
                        </a:solidFill>
                        <a:latin typeface="Cambria Math" panose="02040503050406030204" pitchFamily="18" charset="0"/>
                      </a:rPr>
                      <m:t>𝐷</m:t>
                    </m:r>
                  </m:oMath>
                </a14:m>
                <a:r>
                  <a:rPr lang="en-IN" sz="1600" dirty="0">
                    <a:solidFill>
                      <a:schemeClr val="tx1"/>
                    </a:solidFill>
                    <a:latin typeface="Abadi Extra Light" panose="020B0204020104020204" pitchFamily="34" charset="0"/>
                  </a:rPr>
                  <a:t> unknowns</a:t>
                </a:r>
              </a:p>
            </p:txBody>
          </p:sp>
        </mc:Choice>
        <mc:Fallback xmlns="">
          <p:sp>
            <p:nvSpPr>
              <p:cNvPr id="21" name="Speech Bubble: Rectangle 20">
                <a:extLst>
                  <a:ext uri="{FF2B5EF4-FFF2-40B4-BE49-F238E27FC236}">
                    <a16:creationId xmlns:a16="http://schemas.microsoft.com/office/drawing/2014/main" id="{A07315A5-F50F-46DF-93E0-9988922D446E}"/>
                  </a:ext>
                </a:extLst>
              </p:cNvPr>
              <p:cNvSpPr>
                <a:spLocks noRot="1" noChangeAspect="1" noMove="1" noResize="1" noEditPoints="1" noAdjustHandles="1" noChangeArrowheads="1" noChangeShapeType="1" noTextEdit="1"/>
              </p:cNvSpPr>
              <p:nvPr/>
            </p:nvSpPr>
            <p:spPr>
              <a:xfrm>
                <a:off x="7359971" y="6406081"/>
                <a:ext cx="4645891" cy="270006"/>
              </a:xfrm>
              <a:prstGeom prst="wedgeRectCallout">
                <a:avLst>
                  <a:gd name="adj1" fmla="val -42306"/>
                  <a:gd name="adj2" fmla="val -91946"/>
                </a:avLst>
              </a:prstGeom>
              <a:blipFill>
                <a:blip r:embed="rId11"/>
                <a:stretch>
                  <a:fillRect l="-523" b="-25373"/>
                </a:stretch>
              </a:blipFill>
              <a:ln w="19050">
                <a:solidFill>
                  <a:schemeClr val="accent2"/>
                </a:solidFill>
              </a:ln>
            </p:spPr>
            <p:txBody>
              <a:bodyPr/>
              <a:lstStyle/>
              <a:p>
                <a:r>
                  <a:rPr lang="en-IN">
                    <a:noFill/>
                  </a:rPr>
                  <a:t> </a:t>
                </a:r>
              </a:p>
            </p:txBody>
          </p:sp>
        </mc:Fallback>
      </mc:AlternateContent>
      <p:sp>
        <p:nvSpPr>
          <p:cNvPr id="22" name="TextBox 21">
            <a:extLst>
              <a:ext uri="{FF2B5EF4-FFF2-40B4-BE49-F238E27FC236}">
                <a16:creationId xmlns:a16="http://schemas.microsoft.com/office/drawing/2014/main" id="{C4BAA17C-1162-44B2-BFEB-DFAB3CEFF493}"/>
              </a:ext>
            </a:extLst>
          </p:cNvPr>
          <p:cNvSpPr txBox="1"/>
          <p:nvPr/>
        </p:nvSpPr>
        <p:spPr>
          <a:xfrm>
            <a:off x="378593" y="5920754"/>
            <a:ext cx="1960665" cy="646331"/>
          </a:xfrm>
          <a:prstGeom prst="rect">
            <a:avLst/>
          </a:prstGeom>
          <a:noFill/>
        </p:spPr>
        <p:txBody>
          <a:bodyPr wrap="none" rtlCol="0">
            <a:spAutoFit/>
          </a:bodyPr>
          <a:lstStyle/>
          <a:p>
            <a:r>
              <a:rPr lang="en-IN" dirty="0">
                <a:latin typeface="Abadi Extra Light" panose="020B0204020104020204" pitchFamily="34" charset="0"/>
              </a:rPr>
              <a:t>Solving </a:t>
            </a:r>
            <a:r>
              <a:rPr lang="en-IN" dirty="0" err="1">
                <a:latin typeface="Abadi Extra Light" panose="020B0204020104020204" pitchFamily="34" charset="0"/>
              </a:rPr>
              <a:t>lin</a:t>
            </a:r>
            <a:r>
              <a:rPr lang="en-IN" dirty="0">
                <a:latin typeface="Abadi Extra Light" panose="020B0204020104020204" pitchFamily="34" charset="0"/>
              </a:rPr>
              <a:t>-reg </a:t>
            </a:r>
          </a:p>
          <a:p>
            <a:r>
              <a:rPr lang="en-IN" dirty="0">
                <a:latin typeface="Abadi Extra Light" panose="020B0204020104020204" pitchFamily="34" charset="0"/>
              </a:rPr>
              <a:t>as system of </a:t>
            </a:r>
            <a:r>
              <a:rPr lang="en-IN" dirty="0" err="1">
                <a:latin typeface="Abadi Extra Light" panose="020B0204020104020204" pitchFamily="34" charset="0"/>
              </a:rPr>
              <a:t>lin</a:t>
            </a:r>
            <a:r>
              <a:rPr lang="en-IN" dirty="0">
                <a:latin typeface="Abadi Extra Light" panose="020B0204020104020204" pitchFamily="34" charset="0"/>
              </a:rPr>
              <a:t> eq.</a:t>
            </a:r>
          </a:p>
        </p:txBody>
      </p:sp>
      <p:sp>
        <p:nvSpPr>
          <p:cNvPr id="23" name="Rectangle 22">
            <a:extLst>
              <a:ext uri="{FF2B5EF4-FFF2-40B4-BE49-F238E27FC236}">
                <a16:creationId xmlns:a16="http://schemas.microsoft.com/office/drawing/2014/main" id="{DF59C4B3-A53E-4B3C-A770-FBC19E3A14BD}"/>
              </a:ext>
            </a:extLst>
          </p:cNvPr>
          <p:cNvSpPr/>
          <p:nvPr/>
        </p:nvSpPr>
        <p:spPr>
          <a:xfrm>
            <a:off x="378593" y="5894753"/>
            <a:ext cx="1960665" cy="646331"/>
          </a:xfrm>
          <a:prstGeom prst="rect">
            <a:avLst/>
          </a:prstGeom>
          <a:solidFill>
            <a:schemeClr val="bg1">
              <a:alpha val="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peech Bubble: Rectangle 23">
            <a:extLst>
              <a:ext uri="{FF2B5EF4-FFF2-40B4-BE49-F238E27FC236}">
                <a16:creationId xmlns:a16="http://schemas.microsoft.com/office/drawing/2014/main" id="{29D0B4ED-1A62-4930-B2B4-923DB9D5DAC6}"/>
              </a:ext>
            </a:extLst>
          </p:cNvPr>
          <p:cNvSpPr/>
          <p:nvPr/>
        </p:nvSpPr>
        <p:spPr>
          <a:xfrm>
            <a:off x="7692947" y="5672486"/>
            <a:ext cx="1452434" cy="230834"/>
          </a:xfrm>
          <a:prstGeom prst="wedgeRectCallout">
            <a:avLst>
              <a:gd name="adj1" fmla="val -49624"/>
              <a:gd name="adj2" fmla="val 9040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Now solve this!</a:t>
            </a:r>
          </a:p>
        </p:txBody>
      </p:sp>
    </p:spTree>
    <p:custDataLst>
      <p:tags r:id="rId1"/>
    </p:custDataLst>
    <p:extLst>
      <p:ext uri="{BB962C8B-B14F-4D97-AF65-F5344CB8AC3E}">
        <p14:creationId xmlns:p14="http://schemas.microsoft.com/office/powerpoint/2010/main" val="176143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wipe(down)">
                                      <p:cBhvr>
                                        <p:cTn id="50" dur="500"/>
                                        <p:tgtEl>
                                          <p:spTgt spid="4">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wipe(down)">
                                      <p:cBhvr>
                                        <p:cTn id="55" dur="500"/>
                                        <p:tgtEl>
                                          <p:spTgt spid="4">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
                                            <p:txEl>
                                              <p:pRg st="9" end="9"/>
                                            </p:txEl>
                                          </p:spTgt>
                                        </p:tgtEl>
                                        <p:attrNameLst>
                                          <p:attrName>style.visibility</p:attrName>
                                        </p:attrNameLst>
                                      </p:cBhvr>
                                      <p:to>
                                        <p:strVal val="visible"/>
                                      </p:to>
                                    </p:set>
                                    <p:animEffect transition="in" filter="wipe(down)">
                                      <p:cBhvr>
                                        <p:cTn id="60" dur="500"/>
                                        <p:tgtEl>
                                          <p:spTgt spid="4">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wipe(down)">
                                      <p:cBhvr>
                                        <p:cTn id="65" dur="500"/>
                                        <p:tgtEl>
                                          <p:spTgt spid="4">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down)">
                                      <p:cBhvr>
                                        <p:cTn id="70" dur="500"/>
                                        <p:tgtEl>
                                          <p:spTgt spid="2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down)">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wipe(down)">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wipe(down)">
                                      <p:cBhvr>
                                        <p:cTn id="83" dur="500"/>
                                        <p:tgtEl>
                                          <p:spTgt spid="1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wipe(down)">
                                      <p:cBhvr>
                                        <p:cTn id="88" dur="500"/>
                                        <p:tgtEl>
                                          <p:spTgt spid="1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wipe(down)">
                                      <p:cBhvr>
                                        <p:cTn id="91" dur="500"/>
                                        <p:tgtEl>
                                          <p:spTgt spid="2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down)">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wipe(down)">
                                      <p:cBhvr>
                                        <p:cTn id="10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11" grpId="0"/>
      <p:bldP spid="13" grpId="0"/>
      <p:bldP spid="14" grpId="0"/>
      <p:bldP spid="15" grpId="0"/>
      <p:bldP spid="16" grpId="0"/>
      <p:bldP spid="17" grpId="0"/>
      <p:bldP spid="18" grpId="0"/>
      <p:bldP spid="19" grpId="0" animBg="1"/>
      <p:bldP spid="20" grpId="0" animBg="1"/>
      <p:bldP spid="21" grpId="0" animBg="1"/>
      <p:bldP spid="22" grpId="0"/>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0"/>
            <a:ext cx="11740617" cy="677240"/>
          </a:xfrm>
        </p:spPr>
        <p:txBody>
          <a:bodyPr>
            <a:normAutofit fontScale="90000"/>
          </a:bodyPr>
          <a:lstStyle/>
          <a:p>
            <a:r>
              <a:rPr lang="en-IN" dirty="0">
                <a:solidFill>
                  <a:schemeClr val="accent2">
                    <a:lumMod val="75000"/>
                  </a:schemeClr>
                </a:solidFill>
              </a:rPr>
              <a:t>Regression: Pictorially</a:t>
            </a:r>
          </a:p>
        </p:txBody>
      </p:sp>
      <p:sp>
        <p:nvSpPr>
          <p:cNvPr id="13" name="Slide Number Placeholder 11">
            <a:extLst>
              <a:ext uri="{FF2B5EF4-FFF2-40B4-BE49-F238E27FC236}">
                <a16:creationId xmlns:a16="http://schemas.microsoft.com/office/drawing/2014/main" id="{156971C2-6806-478D-AC45-3E46F3F201C7}"/>
              </a:ext>
            </a:extLst>
          </p:cNvPr>
          <p:cNvSpPr txBox="1">
            <a:spLocks/>
          </p:cNvSpPr>
          <p:nvPr/>
        </p:nvSpPr>
        <p:spPr>
          <a:xfrm>
            <a:off x="11323930" y="136939"/>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2</a:t>
            </a:fld>
            <a:endParaRPr lang="en-IN" sz="2800" dirty="0">
              <a:solidFill>
                <a:schemeClr val="accent2">
                  <a:lumMod val="40000"/>
                  <a:lumOff val="60000"/>
                </a:schemeClr>
              </a:solidFill>
            </a:endParaRPr>
          </a:p>
        </p:txBody>
      </p:sp>
      <p:sp>
        <p:nvSpPr>
          <p:cNvPr id="38" name="TextBox 37">
            <a:extLst>
              <a:ext uri="{FF2B5EF4-FFF2-40B4-BE49-F238E27FC236}">
                <a16:creationId xmlns:a16="http://schemas.microsoft.com/office/drawing/2014/main" id="{22320EC2-1FCE-46A1-8EBB-7C38256A5789}"/>
              </a:ext>
            </a:extLst>
          </p:cNvPr>
          <p:cNvSpPr txBox="1"/>
          <p:nvPr/>
        </p:nvSpPr>
        <p:spPr>
          <a:xfrm>
            <a:off x="142613" y="6688318"/>
            <a:ext cx="184731" cy="369332"/>
          </a:xfrm>
          <a:prstGeom prst="rect">
            <a:avLst/>
          </a:prstGeom>
          <a:noFill/>
        </p:spPr>
        <p:txBody>
          <a:bodyPr wrap="none" rtlCol="0">
            <a:spAutoFit/>
          </a:bodyPr>
          <a:lstStyle/>
          <a:p>
            <a:endParaRPr lang="en-IN" dirty="0"/>
          </a:p>
        </p:txBody>
      </p:sp>
      <p:pic>
        <p:nvPicPr>
          <p:cNvPr id="39" name="Picture 8">
            <a:extLst>
              <a:ext uri="{FF2B5EF4-FFF2-40B4-BE49-F238E27FC236}">
                <a16:creationId xmlns:a16="http://schemas.microsoft.com/office/drawing/2014/main" id="{A594C507-59AF-4086-811C-A7F364AC4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3507" y="616663"/>
            <a:ext cx="3405329" cy="198357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0">
            <a:extLst>
              <a:ext uri="{FF2B5EF4-FFF2-40B4-BE49-F238E27FC236}">
                <a16:creationId xmlns:a16="http://schemas.microsoft.com/office/drawing/2014/main" id="{9F9C658A-F449-4AAE-9B4D-8F840B753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675" y="775317"/>
            <a:ext cx="3066013" cy="177768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E1F3C5B3-5DE0-482B-9165-8EE5C6AAFAA7}"/>
              </a:ext>
            </a:extLst>
          </p:cNvPr>
          <p:cNvSpPr txBox="1"/>
          <p:nvPr/>
        </p:nvSpPr>
        <p:spPr>
          <a:xfrm>
            <a:off x="327344" y="775317"/>
            <a:ext cx="4064922" cy="1631216"/>
          </a:xfrm>
          <a:prstGeom prst="rect">
            <a:avLst/>
          </a:prstGeom>
          <a:noFill/>
        </p:spPr>
        <p:txBody>
          <a:bodyPr wrap="square" rtlCol="0">
            <a:spAutoFit/>
          </a:bodyPr>
          <a:lstStyle/>
          <a:p>
            <a:r>
              <a:rPr lang="en-GB" sz="2000" b="1" dirty="0"/>
              <a:t>Regression:</a:t>
            </a:r>
            <a:r>
              <a:rPr lang="en-GB" sz="2000" dirty="0"/>
              <a:t> A supervised learning problem. Goal is to model the relationship between input (x) and real-valued output (y). This is akin to a </a:t>
            </a:r>
            <a:r>
              <a:rPr lang="en-GB" sz="2000" dirty="0">
                <a:solidFill>
                  <a:srgbClr val="FF0000"/>
                </a:solidFill>
              </a:rPr>
              <a:t>line/plane or curve fitting </a:t>
            </a:r>
            <a:r>
              <a:rPr lang="en-GB" sz="2000" dirty="0"/>
              <a:t>problem</a:t>
            </a:r>
            <a:endParaRPr lang="en-IN" sz="2000" dirty="0"/>
          </a:p>
        </p:txBody>
      </p:sp>
      <p:sp>
        <p:nvSpPr>
          <p:cNvPr id="44" name="TextBox 43">
            <a:extLst>
              <a:ext uri="{FF2B5EF4-FFF2-40B4-BE49-F238E27FC236}">
                <a16:creationId xmlns:a16="http://schemas.microsoft.com/office/drawing/2014/main" id="{EA82185D-A2B4-4261-BF43-B0E7B23A8AEF}"/>
              </a:ext>
            </a:extLst>
          </p:cNvPr>
          <p:cNvSpPr txBox="1"/>
          <p:nvPr/>
        </p:nvSpPr>
        <p:spPr>
          <a:xfrm>
            <a:off x="5293097" y="2562500"/>
            <a:ext cx="6096000" cy="400110"/>
          </a:xfrm>
          <a:prstGeom prst="rect">
            <a:avLst/>
          </a:prstGeom>
          <a:noFill/>
        </p:spPr>
        <p:txBody>
          <a:bodyPr wrap="square">
            <a:spAutoFit/>
          </a:bodyPr>
          <a:lstStyle/>
          <a:p>
            <a:r>
              <a:rPr lang="en-IN" sz="2000" dirty="0"/>
              <a:t>Linear Regression                              Polynomial Regression</a:t>
            </a:r>
          </a:p>
        </p:txBody>
      </p:sp>
      <p:pic>
        <p:nvPicPr>
          <p:cNvPr id="7" name="Picture 6">
            <a:extLst>
              <a:ext uri="{FF2B5EF4-FFF2-40B4-BE49-F238E27FC236}">
                <a16:creationId xmlns:a16="http://schemas.microsoft.com/office/drawing/2014/main" id="{6DDCC6E7-5F21-4C67-B8A0-267FE279DB89}"/>
              </a:ext>
            </a:extLst>
          </p:cNvPr>
          <p:cNvPicPr>
            <a:picLocks noChangeAspect="1"/>
          </p:cNvPicPr>
          <p:nvPr/>
        </p:nvPicPr>
        <p:blipFill rotWithShape="1">
          <a:blip r:embed="rId5"/>
          <a:srcRect l="1170" t="3606" r="2683" b="3373"/>
          <a:stretch/>
        </p:blipFill>
        <p:spPr>
          <a:xfrm>
            <a:off x="121003" y="2972105"/>
            <a:ext cx="7183688" cy="3768763"/>
          </a:xfrm>
          <a:prstGeom prst="rect">
            <a:avLst/>
          </a:prstGeom>
        </p:spPr>
      </p:pic>
      <p:cxnSp>
        <p:nvCxnSpPr>
          <p:cNvPr id="114" name="Straight Connector 113">
            <a:extLst>
              <a:ext uri="{FF2B5EF4-FFF2-40B4-BE49-F238E27FC236}">
                <a16:creationId xmlns:a16="http://schemas.microsoft.com/office/drawing/2014/main" id="{2ED14666-82E5-4E3A-9D8D-6670D0B9A259}"/>
              </a:ext>
            </a:extLst>
          </p:cNvPr>
          <p:cNvCxnSpPr>
            <a:cxnSpLocks/>
          </p:cNvCxnSpPr>
          <p:nvPr/>
        </p:nvCxnSpPr>
        <p:spPr>
          <a:xfrm>
            <a:off x="6828169" y="3458534"/>
            <a:ext cx="0" cy="18549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8597807-AF86-4E36-A403-EA158330656B}"/>
              </a:ext>
            </a:extLst>
          </p:cNvPr>
          <p:cNvCxnSpPr>
            <a:cxnSpLocks/>
          </p:cNvCxnSpPr>
          <p:nvPr/>
        </p:nvCxnSpPr>
        <p:spPr>
          <a:xfrm flipH="1">
            <a:off x="6828169" y="5313468"/>
            <a:ext cx="2059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E1E1A9D0-8D25-4AC3-99CB-81ED4367623E}"/>
              </a:ext>
            </a:extLst>
          </p:cNvPr>
          <p:cNvSpPr/>
          <p:nvPr/>
        </p:nvSpPr>
        <p:spPr>
          <a:xfrm>
            <a:off x="7263435" y="4864122"/>
            <a:ext cx="132797" cy="1396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a:extLst>
              <a:ext uri="{FF2B5EF4-FFF2-40B4-BE49-F238E27FC236}">
                <a16:creationId xmlns:a16="http://schemas.microsoft.com/office/drawing/2014/main" id="{3DFD0D3C-5F58-4FFA-BE8F-927F83399D18}"/>
              </a:ext>
            </a:extLst>
          </p:cNvPr>
          <p:cNvSpPr/>
          <p:nvPr/>
        </p:nvSpPr>
        <p:spPr>
          <a:xfrm>
            <a:off x="7396232" y="4647154"/>
            <a:ext cx="132797" cy="1396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Oval 117">
            <a:extLst>
              <a:ext uri="{FF2B5EF4-FFF2-40B4-BE49-F238E27FC236}">
                <a16:creationId xmlns:a16="http://schemas.microsoft.com/office/drawing/2014/main" id="{B25C912B-E062-4725-9257-3C7428915F5A}"/>
              </a:ext>
            </a:extLst>
          </p:cNvPr>
          <p:cNvSpPr/>
          <p:nvPr/>
        </p:nvSpPr>
        <p:spPr>
          <a:xfrm>
            <a:off x="7600634" y="4647154"/>
            <a:ext cx="132797" cy="1396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Oval 118">
            <a:extLst>
              <a:ext uri="{FF2B5EF4-FFF2-40B4-BE49-F238E27FC236}">
                <a16:creationId xmlns:a16="http://schemas.microsoft.com/office/drawing/2014/main" id="{8C7847C0-AE15-4BD4-BC78-3CFACADA78C7}"/>
              </a:ext>
            </a:extLst>
          </p:cNvPr>
          <p:cNvSpPr/>
          <p:nvPr/>
        </p:nvSpPr>
        <p:spPr>
          <a:xfrm>
            <a:off x="7667032" y="4397104"/>
            <a:ext cx="132797" cy="1396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Oval 119">
            <a:extLst>
              <a:ext uri="{FF2B5EF4-FFF2-40B4-BE49-F238E27FC236}">
                <a16:creationId xmlns:a16="http://schemas.microsoft.com/office/drawing/2014/main" id="{9B01541D-9BF8-47AA-A19E-39F3DE20EEDC}"/>
              </a:ext>
            </a:extLst>
          </p:cNvPr>
          <p:cNvSpPr/>
          <p:nvPr/>
        </p:nvSpPr>
        <p:spPr>
          <a:xfrm>
            <a:off x="7889663" y="4210735"/>
            <a:ext cx="132797" cy="1396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Oval 120">
            <a:extLst>
              <a:ext uri="{FF2B5EF4-FFF2-40B4-BE49-F238E27FC236}">
                <a16:creationId xmlns:a16="http://schemas.microsoft.com/office/drawing/2014/main" id="{064B48D3-B323-491A-B525-F3B50D0CD365}"/>
              </a:ext>
            </a:extLst>
          </p:cNvPr>
          <p:cNvSpPr/>
          <p:nvPr/>
        </p:nvSpPr>
        <p:spPr>
          <a:xfrm>
            <a:off x="8154878" y="4071088"/>
            <a:ext cx="132797" cy="1396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Oval 121">
            <a:extLst>
              <a:ext uri="{FF2B5EF4-FFF2-40B4-BE49-F238E27FC236}">
                <a16:creationId xmlns:a16="http://schemas.microsoft.com/office/drawing/2014/main" id="{5069558A-D5B5-4509-B461-64103EA48A59}"/>
              </a:ext>
            </a:extLst>
          </p:cNvPr>
          <p:cNvSpPr/>
          <p:nvPr/>
        </p:nvSpPr>
        <p:spPr>
          <a:xfrm>
            <a:off x="8287675" y="3836423"/>
            <a:ext cx="132797" cy="1396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Oval 122">
            <a:extLst>
              <a:ext uri="{FF2B5EF4-FFF2-40B4-BE49-F238E27FC236}">
                <a16:creationId xmlns:a16="http://schemas.microsoft.com/office/drawing/2014/main" id="{8E8BA842-6DF8-42B2-9FD6-F4F90915685D}"/>
              </a:ext>
            </a:extLst>
          </p:cNvPr>
          <p:cNvSpPr/>
          <p:nvPr/>
        </p:nvSpPr>
        <p:spPr>
          <a:xfrm>
            <a:off x="8616139" y="3705675"/>
            <a:ext cx="132797" cy="1396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Oval 123">
            <a:extLst>
              <a:ext uri="{FF2B5EF4-FFF2-40B4-BE49-F238E27FC236}">
                <a16:creationId xmlns:a16="http://schemas.microsoft.com/office/drawing/2014/main" id="{3099CD84-F6A9-424A-86A7-FF06A95E2DDF}"/>
              </a:ext>
            </a:extLst>
          </p:cNvPr>
          <p:cNvSpPr/>
          <p:nvPr/>
        </p:nvSpPr>
        <p:spPr>
          <a:xfrm>
            <a:off x="8445487" y="3906247"/>
            <a:ext cx="132797" cy="13964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5" name="Straight Connector 124">
            <a:extLst>
              <a:ext uri="{FF2B5EF4-FFF2-40B4-BE49-F238E27FC236}">
                <a16:creationId xmlns:a16="http://schemas.microsoft.com/office/drawing/2014/main" id="{8DEF6B3A-FB20-451E-8478-1983FAE11C85}"/>
              </a:ext>
            </a:extLst>
          </p:cNvPr>
          <p:cNvCxnSpPr>
            <a:cxnSpLocks/>
            <a:stCxn id="123" idx="0"/>
          </p:cNvCxnSpPr>
          <p:nvPr/>
        </p:nvCxnSpPr>
        <p:spPr>
          <a:xfrm flipH="1">
            <a:off x="7065163" y="3705675"/>
            <a:ext cx="1617375" cy="1437013"/>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pic>
        <p:nvPicPr>
          <p:cNvPr id="126" name="Picture 2" descr="Image for post">
            <a:extLst>
              <a:ext uri="{FF2B5EF4-FFF2-40B4-BE49-F238E27FC236}">
                <a16:creationId xmlns:a16="http://schemas.microsoft.com/office/drawing/2014/main" id="{8BF729F6-A3AA-43EA-BBCD-DA99D1C6FC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36113" y="3201064"/>
            <a:ext cx="2855887" cy="2127276"/>
          </a:xfrm>
          <a:prstGeom prst="rect">
            <a:avLst/>
          </a:prstGeom>
          <a:noFill/>
          <a:extLst>
            <a:ext uri="{909E8E84-426E-40DD-AFC4-6F175D3DCCD1}">
              <a14:hiddenFill xmlns:a14="http://schemas.microsoft.com/office/drawing/2010/main">
                <a:solidFill>
                  <a:srgbClr val="FFFFFF"/>
                </a:solidFill>
              </a14:hiddenFill>
            </a:ext>
          </a:extLst>
        </p:spPr>
      </p:pic>
      <p:sp>
        <p:nvSpPr>
          <p:cNvPr id="127" name="TextBox 126">
            <a:extLst>
              <a:ext uri="{FF2B5EF4-FFF2-40B4-BE49-F238E27FC236}">
                <a16:creationId xmlns:a16="http://schemas.microsoft.com/office/drawing/2014/main" id="{93B8FE91-63ED-4EBE-83AF-5BCAE0DBF1BD}"/>
              </a:ext>
            </a:extLst>
          </p:cNvPr>
          <p:cNvSpPr txBox="1"/>
          <p:nvPr/>
        </p:nvSpPr>
        <p:spPr>
          <a:xfrm>
            <a:off x="10906240" y="5222578"/>
            <a:ext cx="1164758" cy="341560"/>
          </a:xfrm>
          <a:prstGeom prst="rect">
            <a:avLst/>
          </a:prstGeom>
          <a:noFill/>
        </p:spPr>
        <p:txBody>
          <a:bodyPr wrap="none" rtlCol="0">
            <a:spAutoFit/>
          </a:bodyPr>
          <a:lstStyle/>
          <a:p>
            <a:r>
              <a:rPr lang="en-IN" dirty="0">
                <a:latin typeface="Abadi Extra Light" panose="020B0204020104020204" pitchFamily="34" charset="0"/>
              </a:rPr>
              <a:t>(Feature 1)</a:t>
            </a:r>
          </a:p>
        </p:txBody>
      </p:sp>
      <p:sp>
        <p:nvSpPr>
          <p:cNvPr id="128" name="TextBox 127">
            <a:extLst>
              <a:ext uri="{FF2B5EF4-FFF2-40B4-BE49-F238E27FC236}">
                <a16:creationId xmlns:a16="http://schemas.microsoft.com/office/drawing/2014/main" id="{8A0E5E63-30F6-4A14-89D8-0E08C7C1A1A2}"/>
              </a:ext>
            </a:extLst>
          </p:cNvPr>
          <p:cNvSpPr txBox="1"/>
          <p:nvPr/>
        </p:nvSpPr>
        <p:spPr>
          <a:xfrm>
            <a:off x="9459121" y="5170028"/>
            <a:ext cx="1164758" cy="341560"/>
          </a:xfrm>
          <a:prstGeom prst="rect">
            <a:avLst/>
          </a:prstGeom>
          <a:noFill/>
        </p:spPr>
        <p:txBody>
          <a:bodyPr wrap="none" rtlCol="0">
            <a:spAutoFit/>
          </a:bodyPr>
          <a:lstStyle/>
          <a:p>
            <a:r>
              <a:rPr lang="en-IN" dirty="0">
                <a:latin typeface="Abadi Extra Light" panose="020B0204020104020204" pitchFamily="34" charset="0"/>
              </a:rPr>
              <a:t>(Feature 2)</a:t>
            </a:r>
          </a:p>
        </p:txBody>
      </p: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A0C0BE6E-5CFB-4EC3-B661-9D1298EA26D4}"/>
                  </a:ext>
                </a:extLst>
              </p:cNvPr>
              <p:cNvSpPr txBox="1"/>
              <p:nvPr/>
            </p:nvSpPr>
            <p:spPr>
              <a:xfrm rot="16200000">
                <a:off x="8702604" y="3990866"/>
                <a:ext cx="1185477" cy="343911"/>
              </a:xfrm>
              <a:prstGeom prst="rect">
                <a:avLst/>
              </a:prstGeom>
              <a:noFill/>
            </p:spPr>
            <p:txBody>
              <a:bodyPr wrap="square" rtlCol="0">
                <a:spAutoFit/>
              </a:bodyPr>
              <a:lstStyle/>
              <a:p>
                <a:r>
                  <a:rPr lang="en-IN" dirty="0">
                    <a:latin typeface="Abadi Extra Light" panose="020B0204020104020204" pitchFamily="34" charset="0"/>
                  </a:rPr>
                  <a:t>(Output </a:t>
                </a:r>
                <a14:m>
                  <m:oMath xmlns:m="http://schemas.openxmlformats.org/officeDocument/2006/math">
                    <m:r>
                      <a:rPr lang="en-IN" b="0" i="1" smtClean="0">
                        <a:latin typeface="Cambria Math" panose="02040503050406030204" pitchFamily="18" charset="0"/>
                      </a:rPr>
                      <m:t>𝑦</m:t>
                    </m:r>
                  </m:oMath>
                </a14:m>
                <a:r>
                  <a:rPr lang="en-IN" dirty="0">
                    <a:latin typeface="Abadi Extra Light" panose="020B0204020104020204" pitchFamily="34" charset="0"/>
                  </a:rPr>
                  <a:t>)</a:t>
                </a:r>
              </a:p>
            </p:txBody>
          </p:sp>
        </mc:Choice>
        <mc:Fallback xmlns="">
          <p:sp>
            <p:nvSpPr>
              <p:cNvPr id="129" name="TextBox 128">
                <a:extLst>
                  <a:ext uri="{FF2B5EF4-FFF2-40B4-BE49-F238E27FC236}">
                    <a16:creationId xmlns:a16="http://schemas.microsoft.com/office/drawing/2014/main" id="{A0C0BE6E-5CFB-4EC3-B661-9D1298EA26D4}"/>
                  </a:ext>
                </a:extLst>
              </p:cNvPr>
              <p:cNvSpPr txBox="1">
                <a:spLocks noRot="1" noChangeAspect="1" noMove="1" noResize="1" noEditPoints="1" noAdjustHandles="1" noChangeArrowheads="1" noChangeShapeType="1" noTextEdit="1"/>
              </p:cNvSpPr>
              <p:nvPr/>
            </p:nvSpPr>
            <p:spPr>
              <a:xfrm rot="16200000">
                <a:off x="8702604" y="3990866"/>
                <a:ext cx="1185477" cy="343911"/>
              </a:xfrm>
              <a:prstGeom prst="rect">
                <a:avLst/>
              </a:prstGeom>
              <a:blipFill>
                <a:blip r:embed="rId7"/>
                <a:stretch>
                  <a:fillRect l="-10714" t="-4124" r="-35714" b="-46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4BC6E4BA-136B-43D7-864B-202EC66CA853}"/>
                  </a:ext>
                </a:extLst>
              </p:cNvPr>
              <p:cNvSpPr txBox="1"/>
              <p:nvPr/>
            </p:nvSpPr>
            <p:spPr>
              <a:xfrm>
                <a:off x="6805428" y="5307451"/>
                <a:ext cx="2136844" cy="341560"/>
              </a:xfrm>
              <a:prstGeom prst="rect">
                <a:avLst/>
              </a:prstGeom>
              <a:noFill/>
            </p:spPr>
            <p:txBody>
              <a:bodyPr wrap="none" rtlCol="0">
                <a:spAutoFit/>
              </a:bodyPr>
              <a:lstStyle/>
              <a:p>
                <a:r>
                  <a:rPr lang="en-IN" dirty="0">
                    <a:latin typeface="Abadi Extra Light" panose="020B0204020104020204" pitchFamily="34" charset="0"/>
                  </a:rPr>
                  <a:t>Input </a:t>
                </a:r>
                <a14:m>
                  <m:oMath xmlns:m="http://schemas.openxmlformats.org/officeDocument/2006/math">
                    <m:r>
                      <a:rPr lang="en-IN" b="0" i="1" smtClean="0">
                        <a:latin typeface="Cambria Math" panose="02040503050406030204" pitchFamily="18" charset="0"/>
                      </a:rPr>
                      <m:t>𝑥</m:t>
                    </m:r>
                  </m:oMath>
                </a14:m>
                <a:r>
                  <a:rPr lang="en-IN" dirty="0">
                    <a:latin typeface="Abadi Extra Light" panose="020B0204020104020204" pitchFamily="34" charset="0"/>
                  </a:rPr>
                  <a:t> (single feature)</a:t>
                </a:r>
              </a:p>
            </p:txBody>
          </p:sp>
        </mc:Choice>
        <mc:Fallback xmlns="">
          <p:sp>
            <p:nvSpPr>
              <p:cNvPr id="130" name="TextBox 129">
                <a:extLst>
                  <a:ext uri="{FF2B5EF4-FFF2-40B4-BE49-F238E27FC236}">
                    <a16:creationId xmlns:a16="http://schemas.microsoft.com/office/drawing/2014/main" id="{4BC6E4BA-136B-43D7-864B-202EC66CA853}"/>
                  </a:ext>
                </a:extLst>
              </p:cNvPr>
              <p:cNvSpPr txBox="1">
                <a:spLocks noRot="1" noChangeAspect="1" noMove="1" noResize="1" noEditPoints="1" noAdjustHandles="1" noChangeArrowheads="1" noChangeShapeType="1" noTextEdit="1"/>
              </p:cNvSpPr>
              <p:nvPr/>
            </p:nvSpPr>
            <p:spPr>
              <a:xfrm>
                <a:off x="6805428" y="5307451"/>
                <a:ext cx="2136844" cy="341560"/>
              </a:xfrm>
              <a:prstGeom prst="rect">
                <a:avLst/>
              </a:prstGeom>
              <a:blipFill>
                <a:blip r:embed="rId8"/>
                <a:stretch>
                  <a:fillRect l="-2279" t="-10714" r="-9687" b="-35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1CCDE6A2-CCEF-4C66-BF3E-5381C26DB557}"/>
                  </a:ext>
                </a:extLst>
              </p:cNvPr>
              <p:cNvSpPr txBox="1"/>
              <p:nvPr/>
            </p:nvSpPr>
            <p:spPr>
              <a:xfrm rot="16200000">
                <a:off x="6050968" y="4196282"/>
                <a:ext cx="1185477" cy="343911"/>
              </a:xfrm>
              <a:prstGeom prst="rect">
                <a:avLst/>
              </a:prstGeom>
              <a:noFill/>
            </p:spPr>
            <p:txBody>
              <a:bodyPr wrap="square" rtlCol="0">
                <a:spAutoFit/>
              </a:bodyPr>
              <a:lstStyle/>
              <a:p>
                <a:r>
                  <a:rPr lang="en-IN" dirty="0">
                    <a:latin typeface="Abadi Extra Light" panose="020B0204020104020204" pitchFamily="34" charset="0"/>
                  </a:rPr>
                  <a:t>(Output </a:t>
                </a:r>
                <a14:m>
                  <m:oMath xmlns:m="http://schemas.openxmlformats.org/officeDocument/2006/math">
                    <m:r>
                      <a:rPr lang="en-IN" b="0" i="1" smtClean="0">
                        <a:latin typeface="Cambria Math" panose="02040503050406030204" pitchFamily="18" charset="0"/>
                      </a:rPr>
                      <m:t>𝑦</m:t>
                    </m:r>
                  </m:oMath>
                </a14:m>
                <a:r>
                  <a:rPr lang="en-IN" dirty="0">
                    <a:latin typeface="Abadi Extra Light" panose="020B0204020104020204" pitchFamily="34" charset="0"/>
                  </a:rPr>
                  <a:t>)</a:t>
                </a:r>
              </a:p>
            </p:txBody>
          </p:sp>
        </mc:Choice>
        <mc:Fallback xmlns="">
          <p:sp>
            <p:nvSpPr>
              <p:cNvPr id="131" name="TextBox 130">
                <a:extLst>
                  <a:ext uri="{FF2B5EF4-FFF2-40B4-BE49-F238E27FC236}">
                    <a16:creationId xmlns:a16="http://schemas.microsoft.com/office/drawing/2014/main" id="{1CCDE6A2-CCEF-4C66-BF3E-5381C26DB557}"/>
                  </a:ext>
                </a:extLst>
              </p:cNvPr>
              <p:cNvSpPr txBox="1">
                <a:spLocks noRot="1" noChangeAspect="1" noMove="1" noResize="1" noEditPoints="1" noAdjustHandles="1" noChangeArrowheads="1" noChangeShapeType="1" noTextEdit="1"/>
              </p:cNvSpPr>
              <p:nvPr/>
            </p:nvSpPr>
            <p:spPr>
              <a:xfrm rot="16200000">
                <a:off x="6050968" y="4196282"/>
                <a:ext cx="1185477" cy="343911"/>
              </a:xfrm>
              <a:prstGeom prst="rect">
                <a:avLst/>
              </a:prstGeom>
              <a:blipFill>
                <a:blip r:embed="rId9"/>
                <a:stretch>
                  <a:fillRect l="-10714" t="-4103" r="-35714" b="-4103"/>
                </a:stretch>
              </a:blipFill>
            </p:spPr>
            <p:txBody>
              <a:bodyPr/>
              <a:lstStyle/>
              <a:p>
                <a:r>
                  <a:rPr lang="en-IN">
                    <a:noFill/>
                  </a:rPr>
                  <a:t> </a:t>
                </a:r>
              </a:p>
            </p:txBody>
          </p:sp>
        </mc:Fallback>
      </mc:AlternateContent>
      <p:sp>
        <p:nvSpPr>
          <p:cNvPr id="132" name="TextBox 131">
            <a:extLst>
              <a:ext uri="{FF2B5EF4-FFF2-40B4-BE49-F238E27FC236}">
                <a16:creationId xmlns:a16="http://schemas.microsoft.com/office/drawing/2014/main" id="{6A554F1E-E149-464A-A541-3EB14CFE0189}"/>
              </a:ext>
            </a:extLst>
          </p:cNvPr>
          <p:cNvSpPr txBox="1"/>
          <p:nvPr/>
        </p:nvSpPr>
        <p:spPr>
          <a:xfrm>
            <a:off x="7040428" y="5626827"/>
            <a:ext cx="1922552" cy="646331"/>
          </a:xfrm>
          <a:prstGeom prst="rect">
            <a:avLst/>
          </a:prstGeom>
          <a:noFill/>
        </p:spPr>
        <p:txBody>
          <a:bodyPr wrap="square">
            <a:spAutoFit/>
          </a:bodyPr>
          <a:lstStyle/>
          <a:p>
            <a:r>
              <a:rPr lang="en-IN" dirty="0"/>
              <a:t>Linear Regression</a:t>
            </a:r>
          </a:p>
          <a:p>
            <a:r>
              <a:rPr lang="en-IN" dirty="0"/>
              <a:t>With one variable</a:t>
            </a:r>
          </a:p>
        </p:txBody>
      </p:sp>
      <p:sp>
        <p:nvSpPr>
          <p:cNvPr id="133" name="TextBox 132">
            <a:extLst>
              <a:ext uri="{FF2B5EF4-FFF2-40B4-BE49-F238E27FC236}">
                <a16:creationId xmlns:a16="http://schemas.microsoft.com/office/drawing/2014/main" id="{18AB4CC4-A13E-48FA-8300-CDC53CBE7C9C}"/>
              </a:ext>
            </a:extLst>
          </p:cNvPr>
          <p:cNvSpPr txBox="1"/>
          <p:nvPr/>
        </p:nvSpPr>
        <p:spPr>
          <a:xfrm>
            <a:off x="9693033" y="5599462"/>
            <a:ext cx="2377964" cy="646331"/>
          </a:xfrm>
          <a:prstGeom prst="rect">
            <a:avLst/>
          </a:prstGeom>
          <a:noFill/>
        </p:spPr>
        <p:txBody>
          <a:bodyPr wrap="square">
            <a:spAutoFit/>
          </a:bodyPr>
          <a:lstStyle/>
          <a:p>
            <a:r>
              <a:rPr lang="en-IN" dirty="0"/>
              <a:t>Linear Regression</a:t>
            </a:r>
          </a:p>
          <a:p>
            <a:r>
              <a:rPr lang="en-IN" dirty="0"/>
              <a:t>With multiple variables</a:t>
            </a:r>
          </a:p>
        </p:txBody>
      </p:sp>
    </p:spTree>
    <p:custDataLst>
      <p:tags r:id="rId1"/>
    </p:custDataLst>
    <p:extLst>
      <p:ext uri="{BB962C8B-B14F-4D97-AF65-F5344CB8AC3E}">
        <p14:creationId xmlns:p14="http://schemas.microsoft.com/office/powerpoint/2010/main" val="76494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par>
                                <p:cTn id="8" presetID="16" presetClass="entr" presetSubtype="2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arn(inVertical)">
                                      <p:cBhvr>
                                        <p:cTn id="13" dur="500"/>
                                        <p:tgtEl>
                                          <p:spTgt spid="4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arn(inVertical)">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14"/>
                                        </p:tgtEl>
                                        <p:attrNameLst>
                                          <p:attrName>style.visibility</p:attrName>
                                        </p:attrNameLst>
                                      </p:cBhvr>
                                      <p:to>
                                        <p:strVal val="visible"/>
                                      </p:to>
                                    </p:set>
                                    <p:animEffect transition="in" filter="wipe(down)">
                                      <p:cBhvr>
                                        <p:cTn id="26" dur="500"/>
                                        <p:tgtEl>
                                          <p:spTgt spid="114"/>
                                        </p:tgtEl>
                                      </p:cBhvr>
                                    </p:animEffect>
                                  </p:childTnLst>
                                </p:cTn>
                              </p:par>
                              <p:par>
                                <p:cTn id="27" presetID="22" presetClass="entr" presetSubtype="4" fill="hold" nodeType="withEffect">
                                  <p:stCondLst>
                                    <p:cond delay="0"/>
                                  </p:stCondLst>
                                  <p:childTnLst>
                                    <p:set>
                                      <p:cBhvr>
                                        <p:cTn id="28" dur="1" fill="hold">
                                          <p:stCondLst>
                                            <p:cond delay="0"/>
                                          </p:stCondLst>
                                        </p:cTn>
                                        <p:tgtEl>
                                          <p:spTgt spid="115"/>
                                        </p:tgtEl>
                                        <p:attrNameLst>
                                          <p:attrName>style.visibility</p:attrName>
                                        </p:attrNameLst>
                                      </p:cBhvr>
                                      <p:to>
                                        <p:strVal val="visible"/>
                                      </p:to>
                                    </p:set>
                                    <p:animEffect transition="in" filter="wipe(down)">
                                      <p:cBhvr>
                                        <p:cTn id="29" dur="500"/>
                                        <p:tgtEl>
                                          <p:spTgt spid="11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16"/>
                                        </p:tgtEl>
                                        <p:attrNameLst>
                                          <p:attrName>style.visibility</p:attrName>
                                        </p:attrNameLst>
                                      </p:cBhvr>
                                      <p:to>
                                        <p:strVal val="visible"/>
                                      </p:to>
                                    </p:set>
                                    <p:animEffect transition="in" filter="wipe(down)">
                                      <p:cBhvr>
                                        <p:cTn id="32" dur="500"/>
                                        <p:tgtEl>
                                          <p:spTgt spid="11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wipe(down)">
                                      <p:cBhvr>
                                        <p:cTn id="35" dur="500"/>
                                        <p:tgtEl>
                                          <p:spTgt spid="11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18"/>
                                        </p:tgtEl>
                                        <p:attrNameLst>
                                          <p:attrName>style.visibility</p:attrName>
                                        </p:attrNameLst>
                                      </p:cBhvr>
                                      <p:to>
                                        <p:strVal val="visible"/>
                                      </p:to>
                                    </p:set>
                                    <p:animEffect transition="in" filter="wipe(down)">
                                      <p:cBhvr>
                                        <p:cTn id="38" dur="500"/>
                                        <p:tgtEl>
                                          <p:spTgt spid="11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9"/>
                                        </p:tgtEl>
                                        <p:attrNameLst>
                                          <p:attrName>style.visibility</p:attrName>
                                        </p:attrNameLst>
                                      </p:cBhvr>
                                      <p:to>
                                        <p:strVal val="visible"/>
                                      </p:to>
                                    </p:set>
                                    <p:animEffect transition="in" filter="wipe(down)">
                                      <p:cBhvr>
                                        <p:cTn id="41" dur="500"/>
                                        <p:tgtEl>
                                          <p:spTgt spid="11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20"/>
                                        </p:tgtEl>
                                        <p:attrNameLst>
                                          <p:attrName>style.visibility</p:attrName>
                                        </p:attrNameLst>
                                      </p:cBhvr>
                                      <p:to>
                                        <p:strVal val="visible"/>
                                      </p:to>
                                    </p:set>
                                    <p:animEffect transition="in" filter="wipe(down)">
                                      <p:cBhvr>
                                        <p:cTn id="44" dur="500"/>
                                        <p:tgtEl>
                                          <p:spTgt spid="12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21"/>
                                        </p:tgtEl>
                                        <p:attrNameLst>
                                          <p:attrName>style.visibility</p:attrName>
                                        </p:attrNameLst>
                                      </p:cBhvr>
                                      <p:to>
                                        <p:strVal val="visible"/>
                                      </p:to>
                                    </p:set>
                                    <p:animEffect transition="in" filter="wipe(down)">
                                      <p:cBhvr>
                                        <p:cTn id="47" dur="500"/>
                                        <p:tgtEl>
                                          <p:spTgt spid="12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wipe(down)">
                                      <p:cBhvr>
                                        <p:cTn id="50" dur="500"/>
                                        <p:tgtEl>
                                          <p:spTgt spid="12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23"/>
                                        </p:tgtEl>
                                        <p:attrNameLst>
                                          <p:attrName>style.visibility</p:attrName>
                                        </p:attrNameLst>
                                      </p:cBhvr>
                                      <p:to>
                                        <p:strVal val="visible"/>
                                      </p:to>
                                    </p:set>
                                    <p:animEffect transition="in" filter="wipe(down)">
                                      <p:cBhvr>
                                        <p:cTn id="53" dur="500"/>
                                        <p:tgtEl>
                                          <p:spTgt spid="12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24"/>
                                        </p:tgtEl>
                                        <p:attrNameLst>
                                          <p:attrName>style.visibility</p:attrName>
                                        </p:attrNameLst>
                                      </p:cBhvr>
                                      <p:to>
                                        <p:strVal val="visible"/>
                                      </p:to>
                                    </p:set>
                                    <p:animEffect transition="in" filter="wipe(down)">
                                      <p:cBhvr>
                                        <p:cTn id="56" dur="500"/>
                                        <p:tgtEl>
                                          <p:spTgt spid="124"/>
                                        </p:tgtEl>
                                      </p:cBhvr>
                                    </p:animEffect>
                                  </p:childTnLst>
                                </p:cTn>
                              </p:par>
                              <p:par>
                                <p:cTn id="57" presetID="22" presetClass="entr" presetSubtype="4" fill="hold" nodeType="withEffect">
                                  <p:stCondLst>
                                    <p:cond delay="0"/>
                                  </p:stCondLst>
                                  <p:childTnLst>
                                    <p:set>
                                      <p:cBhvr>
                                        <p:cTn id="58" dur="1" fill="hold">
                                          <p:stCondLst>
                                            <p:cond delay="0"/>
                                          </p:stCondLst>
                                        </p:cTn>
                                        <p:tgtEl>
                                          <p:spTgt spid="125"/>
                                        </p:tgtEl>
                                        <p:attrNameLst>
                                          <p:attrName>style.visibility</p:attrName>
                                        </p:attrNameLst>
                                      </p:cBhvr>
                                      <p:to>
                                        <p:strVal val="visible"/>
                                      </p:to>
                                    </p:set>
                                    <p:animEffect transition="in" filter="wipe(down)">
                                      <p:cBhvr>
                                        <p:cTn id="59" dur="500"/>
                                        <p:tgtEl>
                                          <p:spTgt spid="125"/>
                                        </p:tgtEl>
                                      </p:cBhvr>
                                    </p:animEffect>
                                  </p:childTnLst>
                                </p:cTn>
                              </p:par>
                              <p:par>
                                <p:cTn id="60" presetID="22" presetClass="entr" presetSubtype="4" fill="hold" nodeType="withEffect">
                                  <p:stCondLst>
                                    <p:cond delay="0"/>
                                  </p:stCondLst>
                                  <p:childTnLst>
                                    <p:set>
                                      <p:cBhvr>
                                        <p:cTn id="61" dur="1" fill="hold">
                                          <p:stCondLst>
                                            <p:cond delay="0"/>
                                          </p:stCondLst>
                                        </p:cTn>
                                        <p:tgtEl>
                                          <p:spTgt spid="126"/>
                                        </p:tgtEl>
                                        <p:attrNameLst>
                                          <p:attrName>style.visibility</p:attrName>
                                        </p:attrNameLst>
                                      </p:cBhvr>
                                      <p:to>
                                        <p:strVal val="visible"/>
                                      </p:to>
                                    </p:set>
                                    <p:animEffect transition="in" filter="wipe(down)">
                                      <p:cBhvr>
                                        <p:cTn id="62" dur="500"/>
                                        <p:tgtEl>
                                          <p:spTgt spid="12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27"/>
                                        </p:tgtEl>
                                        <p:attrNameLst>
                                          <p:attrName>style.visibility</p:attrName>
                                        </p:attrNameLst>
                                      </p:cBhvr>
                                      <p:to>
                                        <p:strVal val="visible"/>
                                      </p:to>
                                    </p:set>
                                    <p:animEffect transition="in" filter="wipe(down)">
                                      <p:cBhvr>
                                        <p:cTn id="65" dur="500"/>
                                        <p:tgtEl>
                                          <p:spTgt spid="12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28"/>
                                        </p:tgtEl>
                                        <p:attrNameLst>
                                          <p:attrName>style.visibility</p:attrName>
                                        </p:attrNameLst>
                                      </p:cBhvr>
                                      <p:to>
                                        <p:strVal val="visible"/>
                                      </p:to>
                                    </p:set>
                                    <p:animEffect transition="in" filter="wipe(down)">
                                      <p:cBhvr>
                                        <p:cTn id="68" dur="500"/>
                                        <p:tgtEl>
                                          <p:spTgt spid="128"/>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129"/>
                                        </p:tgtEl>
                                        <p:attrNameLst>
                                          <p:attrName>style.visibility</p:attrName>
                                        </p:attrNameLst>
                                      </p:cBhvr>
                                      <p:to>
                                        <p:strVal val="visible"/>
                                      </p:to>
                                    </p:set>
                                    <p:animEffect transition="in" filter="wipe(down)">
                                      <p:cBhvr>
                                        <p:cTn id="71" dur="500"/>
                                        <p:tgtEl>
                                          <p:spTgt spid="129"/>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130"/>
                                        </p:tgtEl>
                                        <p:attrNameLst>
                                          <p:attrName>style.visibility</p:attrName>
                                        </p:attrNameLst>
                                      </p:cBhvr>
                                      <p:to>
                                        <p:strVal val="visible"/>
                                      </p:to>
                                    </p:set>
                                    <p:animEffect transition="in" filter="wipe(down)">
                                      <p:cBhvr>
                                        <p:cTn id="74" dur="500"/>
                                        <p:tgtEl>
                                          <p:spTgt spid="130"/>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31"/>
                                        </p:tgtEl>
                                        <p:attrNameLst>
                                          <p:attrName>style.visibility</p:attrName>
                                        </p:attrNameLst>
                                      </p:cBhvr>
                                      <p:to>
                                        <p:strVal val="visible"/>
                                      </p:to>
                                    </p:set>
                                    <p:animEffect transition="in" filter="wipe(down)">
                                      <p:cBhvr>
                                        <p:cTn id="77" dur="500"/>
                                        <p:tgtEl>
                                          <p:spTgt spid="13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32"/>
                                        </p:tgtEl>
                                        <p:attrNameLst>
                                          <p:attrName>style.visibility</p:attrName>
                                        </p:attrNameLst>
                                      </p:cBhvr>
                                      <p:to>
                                        <p:strVal val="visible"/>
                                      </p:to>
                                    </p:set>
                                    <p:animEffect transition="in" filter="wipe(down)">
                                      <p:cBhvr>
                                        <p:cTn id="80" dur="500"/>
                                        <p:tgtEl>
                                          <p:spTgt spid="132"/>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33"/>
                                        </p:tgtEl>
                                        <p:attrNameLst>
                                          <p:attrName>style.visibility</p:attrName>
                                        </p:attrNameLst>
                                      </p:cBhvr>
                                      <p:to>
                                        <p:strVal val="visible"/>
                                      </p:to>
                                    </p:set>
                                    <p:animEffect transition="in" filter="wipe(down)">
                                      <p:cBhvr>
                                        <p:cTn id="83"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116" grpId="0" animBg="1"/>
      <p:bldP spid="117" grpId="0" animBg="1"/>
      <p:bldP spid="118" grpId="0" animBg="1"/>
      <p:bldP spid="119" grpId="0" animBg="1"/>
      <p:bldP spid="120" grpId="0" animBg="1"/>
      <p:bldP spid="121" grpId="0" animBg="1"/>
      <p:bldP spid="122" grpId="0" animBg="1"/>
      <p:bldP spid="123" grpId="0" animBg="1"/>
      <p:bldP spid="124" grpId="0" animBg="1"/>
      <p:bldP spid="127" grpId="0"/>
      <p:bldP spid="128" grpId="0"/>
      <p:bldP spid="129" grpId="0"/>
      <p:bldP spid="130" grpId="0"/>
      <p:bldP spid="131" grpId="0"/>
      <p:bldP spid="132" grpId="0"/>
      <p:bldP spid="1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262760"/>
            <a:ext cx="11740617" cy="725214"/>
          </a:xfrm>
        </p:spPr>
        <p:txBody>
          <a:bodyPr>
            <a:normAutofit fontScale="90000"/>
          </a:bodyPr>
          <a:lstStyle/>
          <a:p>
            <a:br>
              <a:rPr lang="en-IN" dirty="0">
                <a:solidFill>
                  <a:schemeClr val="accent2">
                    <a:lumMod val="75000"/>
                  </a:schemeClr>
                </a:solidFill>
              </a:rPr>
            </a:br>
            <a:r>
              <a:rPr lang="en-IN" dirty="0">
                <a:solidFill>
                  <a:schemeClr val="accent2">
                    <a:lumMod val="75000"/>
                  </a:schemeClr>
                </a:solidFill>
              </a:rPr>
              <a:t>Linear and Polynomial Regression Implementations</a:t>
            </a:r>
            <a:br>
              <a:rPr lang="en-IN" b="1" dirty="0"/>
            </a:br>
            <a:endParaRPr lang="en-IN" dirty="0">
              <a:solidFill>
                <a:schemeClr val="accent2">
                  <a:lumMod val="75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987974"/>
            <a:ext cx="11740617" cy="5700343"/>
          </a:xfrm>
        </p:spPr>
        <p:txBody>
          <a:bodyPr>
            <a:noAutofit/>
          </a:bodyPr>
          <a:lstStyle/>
          <a:p>
            <a:pPr>
              <a:buFont typeface="Wingdings" panose="05000000000000000000" pitchFamily="2" charset="2"/>
              <a:buChar char="§"/>
            </a:pPr>
            <a:r>
              <a:rPr lang="en-IN" dirty="0">
                <a:latin typeface="Abadi Extra Light" panose="020B0204020104020204" pitchFamily="34" charset="0"/>
                <a:hlinkClick r:id="rId3"/>
              </a:rPr>
              <a:t>https://ml-cheatsheet.readthedocs.io/en/latest/linear_regression.html</a:t>
            </a: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hlinkClick r:id="rId4"/>
              </a:rPr>
              <a:t>https://towardsdatascience.com/introduction-to-machine-learning-algorithms-linear-regression-14c4e325882a</a:t>
            </a: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hlinkClick r:id="rId5"/>
              </a:rPr>
              <a:t>https://www.edureka.co/blog/linear-regression-for-machine-learning/</a:t>
            </a: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hlinkClick r:id="rId6"/>
              </a:rPr>
              <a:t>https://www.analyticsvidhya.com/blog/2021/06/linear-regression-in-machine-learning/</a:t>
            </a: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hlinkClick r:id="rId7"/>
              </a:rPr>
              <a:t>https://towardsdatascience.com/polynomial-regression-bbe8b9d97491</a:t>
            </a: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hlinkClick r:id="rId8"/>
              </a:rPr>
              <a:t>https://www.analyticsvidhya.com/blog/2021/10/understanding-polynomial-regression-model/</a:t>
            </a: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hlinkClick r:id="rId9"/>
              </a:rPr>
              <a:t>https://www.coursera.org/lecture/machine-learning/features-and-polynomial-regression-Rqgfz</a:t>
            </a: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hlinkClick r:id="rId10"/>
              </a:rPr>
              <a:t>https://www.machinelearningworks.com/tutorials/polynomial-regression</a:t>
            </a: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20</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981699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pPr algn="l"/>
            <a:r>
              <a:rPr lang="en-IN" sz="4000" dirty="0">
                <a:solidFill>
                  <a:schemeClr val="accent2">
                    <a:lumMod val="75000"/>
                  </a:schemeClr>
                </a:solidFill>
              </a:rPr>
              <a:t>Bias and Variance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21</a:t>
            </a:fld>
            <a:endParaRPr lang="en-IN" sz="2800" dirty="0">
              <a:solidFill>
                <a:schemeClr val="accent2">
                  <a:lumMod val="40000"/>
                  <a:lumOff val="60000"/>
                </a:schemeClr>
              </a:solidFill>
            </a:endParaRPr>
          </a:p>
        </p:txBody>
      </p:sp>
      <p:pic>
        <p:nvPicPr>
          <p:cNvPr id="9" name="Picture 8">
            <a:extLst>
              <a:ext uri="{FF2B5EF4-FFF2-40B4-BE49-F238E27FC236}">
                <a16:creationId xmlns:a16="http://schemas.microsoft.com/office/drawing/2014/main" id="{07E44D7E-2540-4916-AF50-7BB040D4069C}"/>
              </a:ext>
            </a:extLst>
          </p:cNvPr>
          <p:cNvPicPr>
            <a:picLocks noChangeAspect="1"/>
          </p:cNvPicPr>
          <p:nvPr/>
        </p:nvPicPr>
        <p:blipFill>
          <a:blip r:embed="rId3"/>
          <a:stretch>
            <a:fillRect/>
          </a:stretch>
        </p:blipFill>
        <p:spPr>
          <a:xfrm>
            <a:off x="265245" y="1102932"/>
            <a:ext cx="7620000" cy="1562100"/>
          </a:xfrm>
          <a:prstGeom prst="rect">
            <a:avLst/>
          </a:prstGeom>
        </p:spPr>
      </p:pic>
      <p:pic>
        <p:nvPicPr>
          <p:cNvPr id="43" name="Picture 42">
            <a:extLst>
              <a:ext uri="{FF2B5EF4-FFF2-40B4-BE49-F238E27FC236}">
                <a16:creationId xmlns:a16="http://schemas.microsoft.com/office/drawing/2014/main" id="{4CF88473-11B1-4121-9017-BABE8990D9C3}"/>
              </a:ext>
            </a:extLst>
          </p:cNvPr>
          <p:cNvPicPr>
            <a:picLocks noChangeAspect="1"/>
          </p:cNvPicPr>
          <p:nvPr/>
        </p:nvPicPr>
        <p:blipFill>
          <a:blip r:embed="rId4"/>
          <a:stretch>
            <a:fillRect/>
          </a:stretch>
        </p:blipFill>
        <p:spPr>
          <a:xfrm>
            <a:off x="8114731" y="616737"/>
            <a:ext cx="3937454" cy="3240559"/>
          </a:xfrm>
          <a:prstGeom prst="rect">
            <a:avLst/>
          </a:prstGeom>
        </p:spPr>
      </p:pic>
      <p:sp>
        <p:nvSpPr>
          <p:cNvPr id="45" name="TextBox 44">
            <a:extLst>
              <a:ext uri="{FF2B5EF4-FFF2-40B4-BE49-F238E27FC236}">
                <a16:creationId xmlns:a16="http://schemas.microsoft.com/office/drawing/2014/main" id="{8AE440EC-6BC7-4A3C-8845-05DF1EDA0F6D}"/>
              </a:ext>
            </a:extLst>
          </p:cNvPr>
          <p:cNvSpPr txBox="1"/>
          <p:nvPr/>
        </p:nvSpPr>
        <p:spPr>
          <a:xfrm>
            <a:off x="160887" y="2748512"/>
            <a:ext cx="8069458" cy="1754326"/>
          </a:xfrm>
          <a:prstGeom prst="rect">
            <a:avLst/>
          </a:prstGeom>
          <a:noFill/>
        </p:spPr>
        <p:txBody>
          <a:bodyPr wrap="square">
            <a:spAutoFit/>
          </a:bodyPr>
          <a:lstStyle/>
          <a:p>
            <a:r>
              <a:rPr lang="en-US" b="1" dirty="0">
                <a:solidFill>
                  <a:srgbClr val="0E101A"/>
                </a:solidFill>
                <a:effectLst/>
              </a:rPr>
              <a:t>Overfitting:</a:t>
            </a:r>
            <a:r>
              <a:rPr lang="en-US" dirty="0"/>
              <a:t> The model fits the training set very well but fails to generalize to new examples. Overfitting happens when a model learns the detail and noise in the training data to the extent that it negatively impacts the performance of the model on new data. This means that the noise or random fluctuations in the training data is picked up and learned as concepts by the model. The problem is that these concepts do not apply to new data and negatively impact the models ability to generalize.</a:t>
            </a:r>
            <a:endParaRPr lang="en-IN" dirty="0"/>
          </a:p>
        </p:txBody>
      </p:sp>
      <p:sp>
        <p:nvSpPr>
          <p:cNvPr id="47" name="TextBox 46">
            <a:extLst>
              <a:ext uri="{FF2B5EF4-FFF2-40B4-BE49-F238E27FC236}">
                <a16:creationId xmlns:a16="http://schemas.microsoft.com/office/drawing/2014/main" id="{846C4DE2-8351-4E0B-B69E-4D13F24D86F8}"/>
              </a:ext>
            </a:extLst>
          </p:cNvPr>
          <p:cNvSpPr txBox="1"/>
          <p:nvPr/>
        </p:nvSpPr>
        <p:spPr>
          <a:xfrm>
            <a:off x="160886" y="4523858"/>
            <a:ext cx="11844975" cy="646331"/>
          </a:xfrm>
          <a:prstGeom prst="rect">
            <a:avLst/>
          </a:prstGeom>
          <a:noFill/>
        </p:spPr>
        <p:txBody>
          <a:bodyPr wrap="square">
            <a:spAutoFit/>
          </a:bodyPr>
          <a:lstStyle/>
          <a:p>
            <a:r>
              <a:rPr lang="en-IN" b="1" dirty="0">
                <a:solidFill>
                  <a:srgbClr val="0E101A"/>
                </a:solidFill>
              </a:rPr>
              <a:t>Underfitting</a:t>
            </a:r>
            <a:r>
              <a:rPr lang="en-US" b="1" dirty="0">
                <a:solidFill>
                  <a:srgbClr val="0E101A"/>
                </a:solidFill>
                <a:effectLst/>
              </a:rPr>
              <a:t>:</a:t>
            </a:r>
            <a:r>
              <a:rPr lang="en-US" dirty="0"/>
              <a:t> Underfitting refers to a model that can neither model the training data nor generalize to new data. An underfit machine learning model is not a suitable model and will be obvious as it will have poor performance on the training data.</a:t>
            </a:r>
            <a:endParaRPr lang="en-IN" dirty="0"/>
          </a:p>
        </p:txBody>
      </p:sp>
      <p:sp>
        <p:nvSpPr>
          <p:cNvPr id="49" name="TextBox 48">
            <a:extLst>
              <a:ext uri="{FF2B5EF4-FFF2-40B4-BE49-F238E27FC236}">
                <a16:creationId xmlns:a16="http://schemas.microsoft.com/office/drawing/2014/main" id="{BE49D03E-D472-4C45-A5AE-584AFB70AF33}"/>
              </a:ext>
            </a:extLst>
          </p:cNvPr>
          <p:cNvSpPr txBox="1"/>
          <p:nvPr/>
        </p:nvSpPr>
        <p:spPr>
          <a:xfrm>
            <a:off x="160884" y="5120527"/>
            <a:ext cx="11891301" cy="1477328"/>
          </a:xfrm>
          <a:prstGeom prst="rect">
            <a:avLst/>
          </a:prstGeom>
          <a:noFill/>
        </p:spPr>
        <p:txBody>
          <a:bodyPr wrap="square">
            <a:spAutoFit/>
          </a:bodyPr>
          <a:lstStyle/>
          <a:p>
            <a:r>
              <a:rPr lang="en-US" b="1" dirty="0"/>
              <a:t>Variance</a:t>
            </a:r>
            <a:r>
              <a:rPr lang="en-US" dirty="0"/>
              <a:t>: Captures how much your classifier changes if you train on a different training set. How "over-specialized" is your classifier to a particular training set (overfitting)? If we have the best possible model for our training data, how far off are we from the average classifier? </a:t>
            </a:r>
            <a:br>
              <a:rPr lang="en-US" dirty="0"/>
            </a:br>
            <a:r>
              <a:rPr lang="en-US" b="1" dirty="0"/>
              <a:t>Bias</a:t>
            </a:r>
            <a:r>
              <a:rPr lang="en-US" dirty="0"/>
              <a:t>: What is the inherent error that you obtain from your classifier even with infinite training data? This is due to your classifier being "biased" to a particular kind of solution (e.g. linear classifier). In other words, bias is inherent to your model. </a:t>
            </a:r>
            <a:endParaRPr lang="en-IN" dirty="0"/>
          </a:p>
        </p:txBody>
      </p:sp>
    </p:spTree>
    <p:custDataLst>
      <p:tags r:id="rId1"/>
    </p:custDataLst>
    <p:extLst>
      <p:ext uri="{BB962C8B-B14F-4D97-AF65-F5344CB8AC3E}">
        <p14:creationId xmlns:p14="http://schemas.microsoft.com/office/powerpoint/2010/main" val="88828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262760"/>
            <a:ext cx="11740617" cy="725214"/>
          </a:xfrm>
        </p:spPr>
        <p:txBody>
          <a:bodyPr>
            <a:normAutofit fontScale="90000"/>
          </a:bodyPr>
          <a:lstStyle/>
          <a:p>
            <a:br>
              <a:rPr lang="en-IN" dirty="0">
                <a:solidFill>
                  <a:schemeClr val="accent2">
                    <a:lumMod val="75000"/>
                  </a:schemeClr>
                </a:solidFill>
              </a:rPr>
            </a:br>
            <a:r>
              <a:rPr lang="en-IN" sz="4400" dirty="0">
                <a:solidFill>
                  <a:schemeClr val="accent2">
                    <a:lumMod val="75000"/>
                  </a:schemeClr>
                </a:solidFill>
              </a:rPr>
              <a:t>Bias and Variance</a:t>
            </a:r>
            <a:br>
              <a:rPr lang="en-IN" b="1" dirty="0"/>
            </a:b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22</a:t>
            </a:fld>
            <a:endParaRPr lang="en-IN" sz="2800" dirty="0">
              <a:solidFill>
                <a:schemeClr val="accent2">
                  <a:lumMod val="40000"/>
                  <a:lumOff val="60000"/>
                </a:schemeClr>
              </a:solidFill>
            </a:endParaRPr>
          </a:p>
        </p:txBody>
      </p:sp>
      <p:pic>
        <p:nvPicPr>
          <p:cNvPr id="7" name="Picture 6">
            <a:extLst>
              <a:ext uri="{FF2B5EF4-FFF2-40B4-BE49-F238E27FC236}">
                <a16:creationId xmlns:a16="http://schemas.microsoft.com/office/drawing/2014/main" id="{79852B8C-E50A-4740-97A5-EA0E6782C017}"/>
              </a:ext>
            </a:extLst>
          </p:cNvPr>
          <p:cNvPicPr>
            <a:picLocks noChangeAspect="1"/>
          </p:cNvPicPr>
          <p:nvPr/>
        </p:nvPicPr>
        <p:blipFill>
          <a:blip r:embed="rId3"/>
          <a:stretch>
            <a:fillRect/>
          </a:stretch>
        </p:blipFill>
        <p:spPr>
          <a:xfrm>
            <a:off x="4900669" y="610120"/>
            <a:ext cx="7206476" cy="1477328"/>
          </a:xfrm>
          <a:prstGeom prst="rect">
            <a:avLst/>
          </a:prstGeom>
        </p:spPr>
      </p:pic>
      <p:sp>
        <p:nvSpPr>
          <p:cNvPr id="11" name="TextBox 10">
            <a:extLst>
              <a:ext uri="{FF2B5EF4-FFF2-40B4-BE49-F238E27FC236}">
                <a16:creationId xmlns:a16="http://schemas.microsoft.com/office/drawing/2014/main" id="{9F87291F-7908-479B-9292-0A7329CF0FAF}"/>
              </a:ext>
            </a:extLst>
          </p:cNvPr>
          <p:cNvSpPr txBox="1"/>
          <p:nvPr/>
        </p:nvSpPr>
        <p:spPr>
          <a:xfrm>
            <a:off x="39552" y="925472"/>
            <a:ext cx="5110517" cy="1200329"/>
          </a:xfrm>
          <a:prstGeom prst="rect">
            <a:avLst/>
          </a:prstGeom>
          <a:noFill/>
        </p:spPr>
        <p:txBody>
          <a:bodyPr wrap="square">
            <a:spAutoFit/>
          </a:bodyPr>
          <a:lstStyle/>
          <a:p>
            <a:r>
              <a:rPr lang="en-IN" dirty="0"/>
              <a:t> </a:t>
            </a:r>
            <a:r>
              <a:rPr lang="en-US" b="1" dirty="0"/>
              <a:t>Bias</a:t>
            </a:r>
            <a:r>
              <a:rPr lang="en-US" dirty="0"/>
              <a:t>: </a:t>
            </a:r>
            <a:r>
              <a:rPr lang="en-IN" dirty="0"/>
              <a:t>The bias error is an error from erroneous assumptions in the learning algorithm. High bias can cause an algorithm to miss the relevant relations between features and target outputs (underfitting). </a:t>
            </a:r>
          </a:p>
        </p:txBody>
      </p:sp>
      <p:sp>
        <p:nvSpPr>
          <p:cNvPr id="13" name="TextBox 12">
            <a:extLst>
              <a:ext uri="{FF2B5EF4-FFF2-40B4-BE49-F238E27FC236}">
                <a16:creationId xmlns:a16="http://schemas.microsoft.com/office/drawing/2014/main" id="{4CBFDE82-D698-4876-B4C5-DFFE632C685C}"/>
              </a:ext>
            </a:extLst>
          </p:cNvPr>
          <p:cNvSpPr txBox="1"/>
          <p:nvPr/>
        </p:nvSpPr>
        <p:spPr>
          <a:xfrm>
            <a:off x="39552" y="3372677"/>
            <a:ext cx="11966310" cy="2031325"/>
          </a:xfrm>
          <a:prstGeom prst="rect">
            <a:avLst/>
          </a:prstGeom>
          <a:noFill/>
        </p:spPr>
        <p:txBody>
          <a:bodyPr wrap="square">
            <a:spAutoFit/>
          </a:bodyPr>
          <a:lstStyle/>
          <a:p>
            <a:r>
              <a:rPr lang="en-IN" dirty="0"/>
              <a:t> </a:t>
            </a:r>
            <a:r>
              <a:rPr lang="en-US" b="1" dirty="0"/>
              <a:t>Variance</a:t>
            </a:r>
            <a:r>
              <a:rPr lang="en-US" dirty="0"/>
              <a:t>:</a:t>
            </a:r>
            <a:r>
              <a:rPr lang="en-IN" dirty="0"/>
              <a:t> The variance is an error from sensitivity to small fluctuations in the training set. High variance may result from an algorithm </a:t>
            </a:r>
            <a:r>
              <a:rPr lang="en-IN" dirty="0" err="1"/>
              <a:t>modeling</a:t>
            </a:r>
            <a:r>
              <a:rPr lang="en-IN" dirty="0"/>
              <a:t> the random noise in the training data (overfitting). </a:t>
            </a:r>
            <a:r>
              <a:rPr lang="en-US" dirty="0"/>
              <a:t>The target function is estimated from the training data by a machine learning algorithm, so we should expect the algorithm to have some variance. Ideally, it should not change too much from one training dataset to the next, meaning that the algorithm is good at picking out the hidden underlying mapping between the inputs and the output variables.</a:t>
            </a:r>
            <a:r>
              <a:rPr lang="en-IN" dirty="0"/>
              <a:t>  </a:t>
            </a:r>
            <a:r>
              <a:rPr lang="en-US" dirty="0"/>
              <a:t>Machine learning algorithms with low variance are Linear Regression, Logistic Regression. Machine learning algorithms with high variance are decision tree, and K-nearest </a:t>
            </a:r>
            <a:r>
              <a:rPr lang="en-US" dirty="0" err="1"/>
              <a:t>neighbours</a:t>
            </a:r>
            <a:r>
              <a:rPr lang="en-US" dirty="0"/>
              <a:t>.</a:t>
            </a:r>
          </a:p>
          <a:p>
            <a:endParaRPr lang="en-IN" dirty="0"/>
          </a:p>
        </p:txBody>
      </p:sp>
      <p:sp>
        <p:nvSpPr>
          <p:cNvPr id="15" name="TextBox 14">
            <a:extLst>
              <a:ext uri="{FF2B5EF4-FFF2-40B4-BE49-F238E27FC236}">
                <a16:creationId xmlns:a16="http://schemas.microsoft.com/office/drawing/2014/main" id="{54BB1394-F638-4078-B212-656E3FF99EAD}"/>
              </a:ext>
            </a:extLst>
          </p:cNvPr>
          <p:cNvSpPr txBox="1"/>
          <p:nvPr/>
        </p:nvSpPr>
        <p:spPr>
          <a:xfrm>
            <a:off x="39552" y="5173550"/>
            <a:ext cx="12067592" cy="1477328"/>
          </a:xfrm>
          <a:prstGeom prst="rect">
            <a:avLst/>
          </a:prstGeom>
          <a:noFill/>
        </p:spPr>
        <p:txBody>
          <a:bodyPr wrap="square">
            <a:spAutoFit/>
          </a:bodyPr>
          <a:lstStyle/>
          <a:p>
            <a:pPr algn="just"/>
            <a:r>
              <a:rPr lang="en-IN" dirty="0"/>
              <a:t>The bias–variance </a:t>
            </a:r>
            <a:r>
              <a:rPr lang="en-IN" dirty="0" err="1"/>
              <a:t>tradeoff</a:t>
            </a:r>
            <a:r>
              <a:rPr lang="en-IN" dirty="0"/>
              <a:t> is a central problem in supervised learning. Ideally, one wants to choose a model that both accurately captures the regularities in its training data, but also generalizes well to unseen data. Unfortunately, it is typically impossible to do both simultaneously. High-variance learning methods may be able to represent their training set well but are at risk of overfitting to noisy or unrepresentative training data. In contrast, algorithms with high bias typically produce simpler models that may fail to capture important regularities (i.e. underfit) in the data.</a:t>
            </a:r>
          </a:p>
        </p:txBody>
      </p:sp>
      <p:sp>
        <p:nvSpPr>
          <p:cNvPr id="17" name="TextBox 16">
            <a:extLst>
              <a:ext uri="{FF2B5EF4-FFF2-40B4-BE49-F238E27FC236}">
                <a16:creationId xmlns:a16="http://schemas.microsoft.com/office/drawing/2014/main" id="{1462113B-7D35-4FA6-A80E-67D78E32035A}"/>
              </a:ext>
            </a:extLst>
          </p:cNvPr>
          <p:cNvSpPr txBox="1"/>
          <p:nvPr/>
        </p:nvSpPr>
        <p:spPr>
          <a:xfrm>
            <a:off x="44890" y="2045148"/>
            <a:ext cx="12062254" cy="1200329"/>
          </a:xfrm>
          <a:prstGeom prst="rect">
            <a:avLst/>
          </a:prstGeom>
          <a:noFill/>
        </p:spPr>
        <p:txBody>
          <a:bodyPr wrap="square">
            <a:spAutoFit/>
          </a:bodyPr>
          <a:lstStyle/>
          <a:p>
            <a:r>
              <a:rPr lang="en-IN" dirty="0"/>
              <a:t>For example, in linear regression, the relationship between the X and the Y variable is assumed to be linear, when in reality the relationship may not be perfectly linear. </a:t>
            </a:r>
            <a:r>
              <a:rPr lang="en-US" dirty="0"/>
              <a:t>You can expect an algorithm like linear regression to have high bias error, whereas an algorithm like decision tree has lower bias. Why? because decision trees don’t make such hard assumptions. So is the case with algorithms like k-Nearest </a:t>
            </a:r>
            <a:r>
              <a:rPr lang="en-US" dirty="0" err="1"/>
              <a:t>Neighbours</a:t>
            </a:r>
            <a:r>
              <a:rPr lang="en-US" dirty="0"/>
              <a:t>, etc.</a:t>
            </a:r>
            <a:endParaRPr lang="en-IN" dirty="0"/>
          </a:p>
        </p:txBody>
      </p:sp>
    </p:spTree>
    <p:custDataLst>
      <p:tags r:id="rId1"/>
    </p:custDataLst>
    <p:extLst>
      <p:ext uri="{BB962C8B-B14F-4D97-AF65-F5344CB8AC3E}">
        <p14:creationId xmlns:p14="http://schemas.microsoft.com/office/powerpoint/2010/main" val="1271234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23</a:t>
            </a:fld>
            <a:endParaRPr lang="en-IN" sz="2800" dirty="0">
              <a:solidFill>
                <a:schemeClr val="accent2">
                  <a:lumMod val="40000"/>
                  <a:lumOff val="60000"/>
                </a:schemeClr>
              </a:solidFill>
            </a:endParaRPr>
          </a:p>
        </p:txBody>
      </p:sp>
      <p:pic>
        <p:nvPicPr>
          <p:cNvPr id="7" name="Picture 6">
            <a:extLst>
              <a:ext uri="{FF2B5EF4-FFF2-40B4-BE49-F238E27FC236}">
                <a16:creationId xmlns:a16="http://schemas.microsoft.com/office/drawing/2014/main" id="{9E0DE1E4-410E-4E8C-8E96-C739871D08AB}"/>
              </a:ext>
            </a:extLst>
          </p:cNvPr>
          <p:cNvPicPr>
            <a:picLocks noChangeAspect="1"/>
          </p:cNvPicPr>
          <p:nvPr/>
        </p:nvPicPr>
        <p:blipFill>
          <a:blip r:embed="rId3"/>
          <a:stretch>
            <a:fillRect/>
          </a:stretch>
        </p:blipFill>
        <p:spPr>
          <a:xfrm>
            <a:off x="367862" y="115609"/>
            <a:ext cx="6463863" cy="2446037"/>
          </a:xfrm>
          <a:prstGeom prst="rect">
            <a:avLst/>
          </a:prstGeom>
        </p:spPr>
      </p:pic>
      <p:pic>
        <p:nvPicPr>
          <p:cNvPr id="16" name="Picture 15">
            <a:extLst>
              <a:ext uri="{FF2B5EF4-FFF2-40B4-BE49-F238E27FC236}">
                <a16:creationId xmlns:a16="http://schemas.microsoft.com/office/drawing/2014/main" id="{24BC63EF-95F5-4341-954F-67A2EBC69FDE}"/>
              </a:ext>
            </a:extLst>
          </p:cNvPr>
          <p:cNvPicPr>
            <a:picLocks noChangeAspect="1"/>
          </p:cNvPicPr>
          <p:nvPr/>
        </p:nvPicPr>
        <p:blipFill rotWithShape="1">
          <a:blip r:embed="rId4"/>
          <a:srcRect/>
          <a:stretch/>
        </p:blipFill>
        <p:spPr>
          <a:xfrm>
            <a:off x="97080" y="2552002"/>
            <a:ext cx="7851221" cy="4190388"/>
          </a:xfrm>
          <a:prstGeom prst="rect">
            <a:avLst/>
          </a:prstGeom>
        </p:spPr>
      </p:pic>
      <p:pic>
        <p:nvPicPr>
          <p:cNvPr id="20" name="Picture 19">
            <a:extLst>
              <a:ext uri="{FF2B5EF4-FFF2-40B4-BE49-F238E27FC236}">
                <a16:creationId xmlns:a16="http://schemas.microsoft.com/office/drawing/2014/main" id="{75DD8040-497E-427A-A633-0272CF4DEBC7}"/>
              </a:ext>
            </a:extLst>
          </p:cNvPr>
          <p:cNvPicPr>
            <a:picLocks noChangeAspect="1"/>
          </p:cNvPicPr>
          <p:nvPr/>
        </p:nvPicPr>
        <p:blipFill>
          <a:blip r:embed="rId5"/>
          <a:stretch>
            <a:fillRect/>
          </a:stretch>
        </p:blipFill>
        <p:spPr>
          <a:xfrm>
            <a:off x="7577959" y="695365"/>
            <a:ext cx="4516961" cy="3570354"/>
          </a:xfrm>
          <a:prstGeom prst="rect">
            <a:avLst/>
          </a:prstGeom>
        </p:spPr>
      </p:pic>
    </p:spTree>
    <p:custDataLst>
      <p:tags r:id="rId1"/>
    </p:custDataLst>
    <p:extLst>
      <p:ext uri="{BB962C8B-B14F-4D97-AF65-F5344CB8AC3E}">
        <p14:creationId xmlns:p14="http://schemas.microsoft.com/office/powerpoint/2010/main" val="703518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24</a:t>
            </a:fld>
            <a:endParaRPr lang="en-IN" sz="2800" dirty="0">
              <a:solidFill>
                <a:schemeClr val="accent2">
                  <a:lumMod val="40000"/>
                  <a:lumOff val="60000"/>
                </a:schemeClr>
              </a:solidFill>
            </a:endParaRPr>
          </a:p>
        </p:txBody>
      </p:sp>
      <p:pic>
        <p:nvPicPr>
          <p:cNvPr id="14" name="Picture 13">
            <a:extLst>
              <a:ext uri="{FF2B5EF4-FFF2-40B4-BE49-F238E27FC236}">
                <a16:creationId xmlns:a16="http://schemas.microsoft.com/office/drawing/2014/main" id="{BCBCF978-B22D-4EA7-B63D-699BBA7AC561}"/>
              </a:ext>
            </a:extLst>
          </p:cNvPr>
          <p:cNvPicPr>
            <a:picLocks noChangeAspect="1"/>
          </p:cNvPicPr>
          <p:nvPr/>
        </p:nvPicPr>
        <p:blipFill>
          <a:blip r:embed="rId3"/>
          <a:stretch>
            <a:fillRect/>
          </a:stretch>
        </p:blipFill>
        <p:spPr>
          <a:xfrm>
            <a:off x="116789" y="0"/>
            <a:ext cx="11118770" cy="6376470"/>
          </a:xfrm>
          <a:prstGeom prst="rect">
            <a:avLst/>
          </a:prstGeom>
        </p:spPr>
      </p:pic>
    </p:spTree>
    <p:custDataLst>
      <p:tags r:id="rId1"/>
    </p:custDataLst>
    <p:extLst>
      <p:ext uri="{BB962C8B-B14F-4D97-AF65-F5344CB8AC3E}">
        <p14:creationId xmlns:p14="http://schemas.microsoft.com/office/powerpoint/2010/main" val="1719934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25</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800BE3AF-1FCA-4407-A167-A6B3E63D5B25}"/>
              </a:ext>
            </a:extLst>
          </p:cNvPr>
          <p:cNvPicPr>
            <a:picLocks noChangeAspect="1"/>
          </p:cNvPicPr>
          <p:nvPr/>
        </p:nvPicPr>
        <p:blipFill>
          <a:blip r:embed="rId3"/>
          <a:stretch>
            <a:fillRect/>
          </a:stretch>
        </p:blipFill>
        <p:spPr>
          <a:xfrm>
            <a:off x="0" y="502064"/>
            <a:ext cx="11284997" cy="6028753"/>
          </a:xfrm>
          <a:prstGeom prst="rect">
            <a:avLst/>
          </a:prstGeom>
        </p:spPr>
      </p:pic>
    </p:spTree>
    <p:custDataLst>
      <p:tags r:id="rId1"/>
    </p:custDataLst>
    <p:extLst>
      <p:ext uri="{BB962C8B-B14F-4D97-AF65-F5344CB8AC3E}">
        <p14:creationId xmlns:p14="http://schemas.microsoft.com/office/powerpoint/2010/main" val="1164502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26</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F9AD4AB2-CF6F-4AE6-808F-D6FC3F7C34F6}"/>
              </a:ext>
            </a:extLst>
          </p:cNvPr>
          <p:cNvPicPr>
            <a:picLocks noChangeAspect="1"/>
          </p:cNvPicPr>
          <p:nvPr/>
        </p:nvPicPr>
        <p:blipFill>
          <a:blip r:embed="rId3"/>
          <a:stretch>
            <a:fillRect/>
          </a:stretch>
        </p:blipFill>
        <p:spPr>
          <a:xfrm>
            <a:off x="65689" y="231222"/>
            <a:ext cx="11258241" cy="6401745"/>
          </a:xfrm>
          <a:prstGeom prst="rect">
            <a:avLst/>
          </a:prstGeom>
        </p:spPr>
      </p:pic>
    </p:spTree>
    <p:custDataLst>
      <p:tags r:id="rId1"/>
    </p:custDataLst>
    <p:extLst>
      <p:ext uri="{BB962C8B-B14F-4D97-AF65-F5344CB8AC3E}">
        <p14:creationId xmlns:p14="http://schemas.microsoft.com/office/powerpoint/2010/main" val="730081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27</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6DD8C1FF-E9C6-4DA3-AC31-051EB23556DB}"/>
              </a:ext>
            </a:extLst>
          </p:cNvPr>
          <p:cNvPicPr>
            <a:picLocks noChangeAspect="1"/>
          </p:cNvPicPr>
          <p:nvPr/>
        </p:nvPicPr>
        <p:blipFill>
          <a:blip r:embed="rId3"/>
          <a:stretch>
            <a:fillRect/>
          </a:stretch>
        </p:blipFill>
        <p:spPr>
          <a:xfrm>
            <a:off x="0" y="243211"/>
            <a:ext cx="11320062" cy="6371578"/>
          </a:xfrm>
          <a:prstGeom prst="rect">
            <a:avLst/>
          </a:prstGeom>
        </p:spPr>
      </p:pic>
    </p:spTree>
    <p:custDataLst>
      <p:tags r:id="rId1"/>
    </p:custDataLst>
    <p:extLst>
      <p:ext uri="{BB962C8B-B14F-4D97-AF65-F5344CB8AC3E}">
        <p14:creationId xmlns:p14="http://schemas.microsoft.com/office/powerpoint/2010/main" val="3719613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28</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65DA8532-853F-4C00-BABF-9BAFBA1337B5}"/>
              </a:ext>
            </a:extLst>
          </p:cNvPr>
          <p:cNvPicPr>
            <a:picLocks noChangeAspect="1"/>
          </p:cNvPicPr>
          <p:nvPr/>
        </p:nvPicPr>
        <p:blipFill>
          <a:blip r:embed="rId3"/>
          <a:stretch>
            <a:fillRect/>
          </a:stretch>
        </p:blipFill>
        <p:spPr>
          <a:xfrm>
            <a:off x="34450" y="309751"/>
            <a:ext cx="11289480" cy="6411310"/>
          </a:xfrm>
          <a:prstGeom prst="rect">
            <a:avLst/>
          </a:prstGeom>
        </p:spPr>
      </p:pic>
    </p:spTree>
    <p:custDataLst>
      <p:tags r:id="rId1"/>
    </p:custDataLst>
    <p:extLst>
      <p:ext uri="{BB962C8B-B14F-4D97-AF65-F5344CB8AC3E}">
        <p14:creationId xmlns:p14="http://schemas.microsoft.com/office/powerpoint/2010/main" val="1236503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29</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EE6AC74F-8358-4958-905E-F5528277642A}"/>
              </a:ext>
            </a:extLst>
          </p:cNvPr>
          <p:cNvPicPr>
            <a:picLocks noChangeAspect="1"/>
          </p:cNvPicPr>
          <p:nvPr/>
        </p:nvPicPr>
        <p:blipFill>
          <a:blip r:embed="rId3"/>
          <a:stretch>
            <a:fillRect/>
          </a:stretch>
        </p:blipFill>
        <p:spPr>
          <a:xfrm>
            <a:off x="265245" y="502063"/>
            <a:ext cx="11179640" cy="5286399"/>
          </a:xfrm>
          <a:prstGeom prst="rect">
            <a:avLst/>
          </a:prstGeom>
        </p:spPr>
      </p:pic>
    </p:spTree>
    <p:custDataLst>
      <p:tags r:id="rId1"/>
    </p:custDataLst>
    <p:extLst>
      <p:ext uri="{BB962C8B-B14F-4D97-AF65-F5344CB8AC3E}">
        <p14:creationId xmlns:p14="http://schemas.microsoft.com/office/powerpoint/2010/main" val="422560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Linear Regression</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Given: Training data with </a:t>
                </a:r>
                <a14:m>
                  <m:oMath xmlns:m="http://schemas.openxmlformats.org/officeDocument/2006/math">
                    <m:r>
                      <a:rPr lang="en-IN" b="0" i="1" smtClean="0">
                        <a:latin typeface="Cambria Math" panose="02040503050406030204" pitchFamily="18" charset="0"/>
                      </a:rPr>
                      <m:t>𝑁</m:t>
                    </m:r>
                  </m:oMath>
                </a14:m>
                <a:r>
                  <a:rPr lang="en-GB" dirty="0">
                    <a:latin typeface="Abadi Extra Light" panose="020B0204020104020204" pitchFamily="34" charset="0"/>
                  </a:rPr>
                  <a:t> input-output pairs </a:t>
                </a:r>
                <a14:m>
                  <m:oMath xmlns:m="http://schemas.openxmlformats.org/officeDocument/2006/math">
                    <m:sSubSup>
                      <m:sSubSupPr>
                        <m:ctrlPr>
                          <a:rPr lang="en-GB" i="1" smtClean="0">
                            <a:latin typeface="Cambria Math" panose="02040503050406030204" pitchFamily="18" charset="0"/>
                          </a:rPr>
                        </m:ctrlPr>
                      </m:sSubSupPr>
                      <m:e>
                        <m:sSub>
                          <m:sSubPr>
                            <m:ctrlPr>
                              <a:rPr lang="en-IN" i="1">
                                <a:latin typeface="Cambria Math" panose="02040503050406030204" pitchFamily="18" charset="0"/>
                              </a:rPr>
                            </m:ctrlPr>
                          </m:sSubPr>
                          <m:e>
                            <m:r>
                              <a:rPr lang="en-IN" b="1" i="1">
                                <a:latin typeface="Cambria Math" panose="02040503050406030204" pitchFamily="18" charset="0"/>
                              </a:rPr>
                              <m:t>{</m:t>
                            </m:r>
                            <m:r>
                              <a:rPr lang="en-IN" b="1" i="1" smtClean="0">
                                <a:latin typeface="Cambria Math" panose="02040503050406030204" pitchFamily="18" charset="0"/>
                              </a:rPr>
                              <m:t>(</m:t>
                            </m:r>
                            <m:r>
                              <a:rPr lang="en-IN" b="1" i="1">
                                <a:latin typeface="Cambria Math" panose="02040503050406030204" pitchFamily="18" charset="0"/>
                              </a:rPr>
                              <m:t>𝒙</m:t>
                            </m:r>
                          </m:e>
                          <m:sub>
                            <m:r>
                              <m:rPr>
                                <m:sty m:val="p"/>
                              </m:rPr>
                              <a:rPr lang="en-IN">
                                <a:latin typeface="Cambria Math" panose="02040503050406030204" pitchFamily="18" charset="0"/>
                              </a:rPr>
                              <m:t>n</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m:rPr>
                                <m:sty m:val="p"/>
                              </m:rPr>
                              <a:rPr lang="en-IN">
                                <a:latin typeface="Cambria Math" panose="02040503050406030204" pitchFamily="18" charset="0"/>
                              </a:rPr>
                              <m:t>n</m:t>
                            </m:r>
                          </m:sub>
                        </m:sSub>
                        <m:r>
                          <a:rPr lang="en-IN" b="0" i="1" smtClean="0">
                            <a:latin typeface="Cambria Math" panose="02040503050406030204" pitchFamily="18" charset="0"/>
                          </a:rPr>
                          <m:t>)}</m:t>
                        </m:r>
                      </m:e>
                      <m:sub>
                        <m:r>
                          <a:rPr lang="en-IN" b="0" i="1" smtClean="0">
                            <a:latin typeface="Cambria Math" panose="02040503050406030204" pitchFamily="18" charset="0"/>
                          </a:rPr>
                          <m:t>𝑛</m:t>
                        </m:r>
                        <m:r>
                          <a:rPr lang="en-IN" b="0" i="1" smtClean="0">
                            <a:latin typeface="Cambria Math" panose="02040503050406030204" pitchFamily="18" charset="0"/>
                          </a:rPr>
                          <m:t>=1</m:t>
                        </m:r>
                      </m:sub>
                      <m:sup>
                        <m:r>
                          <a:rPr lang="en-IN" b="0" i="1" smtClean="0">
                            <a:latin typeface="Cambria Math" panose="02040503050406030204" pitchFamily="18" charset="0"/>
                          </a:rPr>
                          <m:t>𝑁</m:t>
                        </m:r>
                      </m:sup>
                    </m:sSubSup>
                  </m:oMath>
                </a14:m>
                <a:r>
                  <a:rPr lang="en-GB" dirty="0">
                    <a:latin typeface="Abadi Extra Light" panose="020B0204020104020204" pitchFamily="34" charset="0"/>
                  </a:rPr>
                  <a:t>, </a:t>
                </a:r>
                <a14:m>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𝒙</m:t>
                        </m:r>
                      </m:e>
                      <m:sub>
                        <m:r>
                          <a:rPr lang="en-IN" b="1" i="1" smtClean="0">
                            <a:latin typeface="Cambria Math" panose="02040503050406030204" pitchFamily="18" charset="0"/>
                          </a:rPr>
                          <m:t>𝒏</m:t>
                        </m:r>
                      </m:sub>
                    </m:sSub>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r>
                  <a:rPr lang="en-GB" dirty="0">
                    <a:latin typeface="Abadi Extra Light" panose="020B0204020104020204" pitchFamily="34" charset="0"/>
                  </a:rPr>
                  <a:t>,</a:t>
                </a:r>
                <a:r>
                  <a:rPr lang="en-IN" dirty="0"/>
                  <a:t> </a:t>
                </a:r>
                <a14:m>
                  <m:oMath xmlns:m="http://schemas.openxmlformats.org/officeDocument/2006/math">
                    <m:sSub>
                      <m:sSubPr>
                        <m:ctrlPr>
                          <a:rPr lang="en-IN" b="0" i="1" smtClean="0">
                            <a:latin typeface="Cambria Math" panose="02040503050406030204" pitchFamily="18" charset="0"/>
                          </a:rPr>
                        </m:ctrlPr>
                      </m:sSubPr>
                      <m:e>
                        <m:r>
                          <a:rPr lang="en-IN" i="1">
                            <a:latin typeface="Cambria Math" panose="02040503050406030204" pitchFamily="18" charset="0"/>
                          </a:rPr>
                          <m:t>𝑦</m:t>
                        </m:r>
                      </m:e>
                      <m:sub>
                        <m:r>
                          <a:rPr lang="en-IN" b="0" i="1" smtClean="0">
                            <a:latin typeface="Cambria Math" panose="02040503050406030204" pitchFamily="18" charset="0"/>
                          </a:rPr>
                          <m:t>𝑛</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ℝ</m:t>
                    </m:r>
                  </m:oMath>
                </a14:m>
                <a:endParaRPr lang="en-GB" dirty="0">
                  <a:latin typeface="Abadi Extra Light" panose="020B0204020104020204" pitchFamily="34" charset="0"/>
                </a:endParaRPr>
              </a:p>
              <a:p>
                <a:pPr marL="0" indent="0">
                  <a:buNone/>
                </a:pPr>
                <a:r>
                  <a:rPr lang="en-GB" sz="2400" dirty="0">
                    <a:latin typeface="Abadi Extra Light" panose="020B0204020104020204" pitchFamily="34" charset="0"/>
                  </a:rPr>
                  <a:t> </a:t>
                </a:r>
              </a:p>
              <a:p>
                <a:pPr>
                  <a:buFont typeface="Wingdings" panose="05000000000000000000" pitchFamily="2" charset="2"/>
                  <a:buChar char="§"/>
                </a:pPr>
                <a:r>
                  <a:rPr lang="en-GB" dirty="0">
                    <a:latin typeface="Abadi Extra Light" panose="020B0204020104020204" pitchFamily="34" charset="0"/>
                  </a:rPr>
                  <a:t>Goal: Learn a model to predict the output for new test inputs</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Assume the function that approximates the I/O relationship to be a linear model</a:t>
                </a: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Let’s write the total error or “loss” of this model over the training data as</a:t>
                </a:r>
                <a:endParaRPr lang="en-GB" dirty="0">
                  <a:latin typeface="Abadi Extra Light" panose="020B0204020104020204" pitchFamily="34" charset="0"/>
                </a:endParaRPr>
              </a:p>
              <a:p>
                <a:pPr marL="0" indent="0">
                  <a:buNone/>
                </a:pPr>
                <a:endParaRPr lang="en-GB" sz="900" dirty="0">
                  <a:latin typeface="Abadi Extra Light" panose="020B0204020104020204" pitchFamily="34" charset="0"/>
                </a:endParaRPr>
              </a:p>
            </p:txBody>
          </p:sp>
        </mc:Choice>
        <mc:Fallback xmlns="">
          <p:sp>
            <p:nvSpPr>
              <p:cNvPr id="47" name="Content Placeholder 2">
                <a:extLst>
                  <a:ext uri="{FF2B5EF4-FFF2-40B4-BE49-F238E27FC236}">
                    <a16:creationId xmlns:a16="http://schemas.microsoft.com/office/drawing/2014/main" id="{60A06722-EDF2-4418-9797-499014F68A53}"/>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754"/>
                </a:stretch>
              </a:blipFill>
            </p:spPr>
            <p:txBody>
              <a:bodyPr/>
              <a:lstStyle/>
              <a:p>
                <a:r>
                  <a:rPr lang="en-IN">
                    <a:noFill/>
                  </a:rPr>
                  <a:t> </a:t>
                </a:r>
              </a:p>
            </p:txBody>
          </p:sp>
        </mc:Fallback>
      </mc:AlternateContent>
      <p:sp>
        <p:nvSpPr>
          <p:cNvPr id="13" name="Slide Number Placeholder 11">
            <a:extLst>
              <a:ext uri="{FF2B5EF4-FFF2-40B4-BE49-F238E27FC236}">
                <a16:creationId xmlns:a16="http://schemas.microsoft.com/office/drawing/2014/main" id="{156971C2-6806-478D-AC45-3E46F3F201C7}"/>
              </a:ext>
            </a:extLst>
          </p:cNvPr>
          <p:cNvSpPr txBox="1">
            <a:spLocks/>
          </p:cNvSpPr>
          <p:nvPr/>
        </p:nvSpPr>
        <p:spPr>
          <a:xfrm>
            <a:off x="11323930" y="136939"/>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C9039A-A0D7-4F6E-B337-53F0CF87224F}"/>
                  </a:ext>
                </a:extLst>
              </p:cNvPr>
              <p:cNvSpPr txBox="1"/>
              <p:nvPr/>
            </p:nvSpPr>
            <p:spPr>
              <a:xfrm>
                <a:off x="1473019" y="3663330"/>
                <a:ext cx="670542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𝑛</m:t>
                          </m:r>
                        </m:sub>
                      </m:sSub>
                      <m:r>
                        <a:rPr lang="en-IN" sz="3200" b="0" i="1" smtClean="0">
                          <a:latin typeface="Cambria Math" panose="02040503050406030204" pitchFamily="18" charset="0"/>
                        </a:rPr>
                        <m:t>≈</m:t>
                      </m:r>
                      <m:r>
                        <a:rPr lang="en-IN" sz="3200" b="0" i="1" smtClean="0">
                          <a:latin typeface="Cambria Math" panose="02040503050406030204" pitchFamily="18" charset="0"/>
                        </a:rPr>
                        <m:t>𝑓</m:t>
                      </m:r>
                      <m:d>
                        <m:dPr>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𝑛</m:t>
                              </m:r>
                            </m:sub>
                          </m:sSub>
                        </m:e>
                      </m:d>
                      <m:r>
                        <a:rPr lang="en-IN" sz="3200" b="0" i="1" smtClean="0">
                          <a:latin typeface="Cambria Math" panose="02040503050406030204" pitchFamily="18" charset="0"/>
                        </a:rPr>
                        <m:t>= </m:t>
                      </m:r>
                      <m:sSup>
                        <m:sSupPr>
                          <m:ctrlPr>
                            <a:rPr lang="en-IN" sz="3200" b="0" i="1" smtClean="0">
                              <a:latin typeface="Cambria Math" panose="02040503050406030204" pitchFamily="18" charset="0"/>
                            </a:rPr>
                          </m:ctrlPr>
                        </m:sSupPr>
                        <m:e>
                          <m:r>
                            <a:rPr lang="en-IN" sz="3200" b="1" i="1" smtClean="0">
                              <a:latin typeface="Cambria Math" panose="02040503050406030204" pitchFamily="18" charset="0"/>
                            </a:rPr>
                            <m:t>𝒘</m:t>
                          </m:r>
                        </m:e>
                        <m:sup>
                          <m:r>
                            <a:rPr lang="en-IN" sz="3200" b="0" i="1" smtClean="0">
                              <a:latin typeface="Cambria Math" panose="02040503050406030204" pitchFamily="18" charset="0"/>
                            </a:rPr>
                            <m:t>⊤</m:t>
                          </m:r>
                        </m:sup>
                      </m:sSup>
                      <m:sSub>
                        <m:sSubPr>
                          <m:ctrlPr>
                            <a:rPr lang="en-IN" sz="3200" b="1"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𝑛</m:t>
                          </m:r>
                        </m:sub>
                      </m:sSub>
                      <m:r>
                        <a:rPr lang="en-IN" sz="3200" b="0" i="0" smtClean="0">
                          <a:latin typeface="Cambria Math" panose="02040503050406030204" pitchFamily="18" charset="0"/>
                        </a:rPr>
                        <m:t>    </m:t>
                      </m:r>
                      <m:r>
                        <a:rPr lang="en-IN" sz="3200" b="0" i="1" smtClean="0">
                          <a:latin typeface="Cambria Math" panose="02040503050406030204" pitchFamily="18" charset="0"/>
                        </a:rPr>
                        <m:t>(</m:t>
                      </m:r>
                      <m:r>
                        <a:rPr lang="en-IN" sz="3200" b="0" i="1" smtClean="0">
                          <a:latin typeface="Cambria Math" panose="02040503050406030204" pitchFamily="18" charset="0"/>
                        </a:rPr>
                        <m:t>𝑛</m:t>
                      </m:r>
                      <m:r>
                        <a:rPr lang="en-IN" sz="3200" b="0" i="0" smtClean="0">
                          <a:latin typeface="Cambria Math" panose="02040503050406030204" pitchFamily="18" charset="0"/>
                        </a:rPr>
                        <m:t>=</m:t>
                      </m:r>
                      <m:r>
                        <a:rPr lang="en-IN" sz="3200" b="0" i="1" smtClean="0">
                          <a:latin typeface="Cambria Math" panose="02040503050406030204" pitchFamily="18" charset="0"/>
                        </a:rPr>
                        <m:t>1</m:t>
                      </m:r>
                      <m:r>
                        <a:rPr lang="en-IN" sz="3200" b="0" i="0" smtClean="0">
                          <a:latin typeface="Cambria Math" panose="02040503050406030204" pitchFamily="18" charset="0"/>
                        </a:rPr>
                        <m:t>,2,…,</m:t>
                      </m:r>
                      <m:r>
                        <a:rPr lang="en-IN" sz="3200" b="0" i="1" smtClean="0">
                          <a:latin typeface="Cambria Math" panose="02040503050406030204" pitchFamily="18" charset="0"/>
                        </a:rPr>
                        <m:t>𝑁</m:t>
                      </m:r>
                      <m:r>
                        <a:rPr lang="en-IN" sz="3200" b="0" i="1" smtClean="0">
                          <a:latin typeface="Cambria Math" panose="02040503050406030204" pitchFamily="18" charset="0"/>
                        </a:rPr>
                        <m:t>)</m:t>
                      </m:r>
                    </m:oMath>
                  </m:oMathPara>
                </a14:m>
                <a:endParaRPr lang="en-IN" sz="3200" i="1" dirty="0"/>
              </a:p>
            </p:txBody>
          </p:sp>
        </mc:Choice>
        <mc:Fallback xmlns="">
          <p:sp>
            <p:nvSpPr>
              <p:cNvPr id="3" name="TextBox 2">
                <a:extLst>
                  <a:ext uri="{FF2B5EF4-FFF2-40B4-BE49-F238E27FC236}">
                    <a16:creationId xmlns:a16="http://schemas.microsoft.com/office/drawing/2014/main" id="{93C9039A-A0D7-4F6E-B337-53F0CF87224F}"/>
                  </a:ext>
                </a:extLst>
              </p:cNvPr>
              <p:cNvSpPr txBox="1">
                <a:spLocks noRot="1" noChangeAspect="1" noMove="1" noResize="1" noEditPoints="1" noAdjustHandles="1" noChangeArrowheads="1" noChangeShapeType="1" noTextEdit="1"/>
              </p:cNvSpPr>
              <p:nvPr/>
            </p:nvSpPr>
            <p:spPr>
              <a:xfrm>
                <a:off x="1473019" y="3663330"/>
                <a:ext cx="6705425" cy="49244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1FD665-1589-4411-93B9-8B9325660FAF}"/>
                  </a:ext>
                </a:extLst>
              </p:cNvPr>
              <p:cNvSpPr txBox="1"/>
              <p:nvPr/>
            </p:nvSpPr>
            <p:spPr>
              <a:xfrm>
                <a:off x="3490428" y="5124620"/>
                <a:ext cx="4646400" cy="501035"/>
              </a:xfrm>
              <a:prstGeom prst="rect">
                <a:avLst/>
              </a:prstGeom>
              <a:noFill/>
            </p:spPr>
            <p:txBody>
              <a:bodyPr wrap="none" lIns="0" tIns="0" rIns="0" bIns="0" rtlCol="0">
                <a:spAutoFit/>
              </a:bodyPr>
              <a:lstStyle/>
              <a:p>
                <a14:m>
                  <m:oMath xmlns:m="http://schemas.openxmlformats.org/officeDocument/2006/math">
                    <m:r>
                      <a:rPr lang="en-IN" sz="3200" b="0" i="1" dirty="0" smtClean="0">
                        <a:latin typeface="Cambria Math" panose="02040503050406030204" pitchFamily="18" charset="0"/>
                      </a:rPr>
                      <m:t>𝐿</m:t>
                    </m:r>
                    <m:d>
                      <m:dPr>
                        <m:ctrlPr>
                          <a:rPr lang="en-IN" sz="3200" b="0" i="1" dirty="0" smtClean="0">
                            <a:latin typeface="Cambria Math" panose="02040503050406030204" pitchFamily="18" charset="0"/>
                          </a:rPr>
                        </m:ctrlPr>
                      </m:dPr>
                      <m:e>
                        <m:r>
                          <a:rPr lang="en-IN" sz="3200" b="1" i="1" dirty="0" smtClean="0">
                            <a:latin typeface="Cambria Math" panose="02040503050406030204" pitchFamily="18" charset="0"/>
                          </a:rPr>
                          <m:t>𝒘</m:t>
                        </m:r>
                      </m:e>
                    </m:d>
                    <m:r>
                      <a:rPr lang="en-IN" sz="3200" b="0" i="1" dirty="0" smtClean="0">
                        <a:latin typeface="Cambria Math" panose="02040503050406030204" pitchFamily="18" charset="0"/>
                      </a:rPr>
                      <m:t>= </m:t>
                    </m:r>
                    <m:nary>
                      <m:naryPr>
                        <m:chr m:val="∑"/>
                        <m:ctrlPr>
                          <a:rPr lang="en-IN" sz="3200" b="0" i="1" dirty="0" smtClean="0">
                            <a:latin typeface="Cambria Math" panose="02040503050406030204" pitchFamily="18" charset="0"/>
                          </a:rPr>
                        </m:ctrlPr>
                      </m:naryPr>
                      <m:sub>
                        <m:r>
                          <m:rPr>
                            <m:brk m:alnAt="23"/>
                          </m:rPr>
                          <a:rPr lang="en-IN" sz="3200" b="0" i="1" dirty="0" smtClean="0">
                            <a:latin typeface="Cambria Math" panose="02040503050406030204" pitchFamily="18" charset="0"/>
                          </a:rPr>
                          <m:t>𝑛</m:t>
                        </m:r>
                        <m:r>
                          <a:rPr lang="en-IN" sz="3200" b="0" i="1" dirty="0" smtClean="0">
                            <a:latin typeface="Cambria Math" panose="02040503050406030204" pitchFamily="18" charset="0"/>
                          </a:rPr>
                          <m:t>=1</m:t>
                        </m:r>
                      </m:sub>
                      <m:sup>
                        <m:r>
                          <a:rPr lang="en-IN" sz="3200" b="0" i="1" dirty="0" smtClean="0">
                            <a:latin typeface="Cambria Math" panose="02040503050406030204" pitchFamily="18" charset="0"/>
                          </a:rPr>
                          <m:t>𝑁</m:t>
                        </m:r>
                      </m:sup>
                      <m:e>
                        <m:r>
                          <a:rPr lang="en-IN" sz="3200" b="0" i="1" dirty="0" smtClean="0">
                            <a:latin typeface="Cambria Math" panose="02040503050406030204" pitchFamily="18" charset="0"/>
                          </a:rPr>
                          <m:t>ℓ(</m:t>
                        </m:r>
                        <m:sSub>
                          <m:sSubPr>
                            <m:ctrlPr>
                              <a:rPr lang="en-IN" sz="3200" b="0" i="1" dirty="0" smtClean="0">
                                <a:latin typeface="Cambria Math" panose="02040503050406030204" pitchFamily="18" charset="0"/>
                              </a:rPr>
                            </m:ctrlPr>
                          </m:sSubPr>
                          <m:e>
                            <m:r>
                              <a:rPr lang="en-IN" sz="3200" b="0" i="1" dirty="0" smtClean="0">
                                <a:latin typeface="Cambria Math" panose="02040503050406030204" pitchFamily="18" charset="0"/>
                              </a:rPr>
                              <m:t>𝑦</m:t>
                            </m:r>
                          </m:e>
                          <m:sub>
                            <m:r>
                              <a:rPr lang="en-IN" sz="3200" b="0" i="1" dirty="0" smtClean="0">
                                <a:latin typeface="Cambria Math" panose="02040503050406030204" pitchFamily="18" charset="0"/>
                              </a:rPr>
                              <m:t>𝑛</m:t>
                            </m:r>
                          </m:sub>
                        </m:sSub>
                        <m:r>
                          <a:rPr lang="en-IN" sz="3200" b="0" i="1" dirty="0" smtClean="0">
                            <a:latin typeface="Cambria Math" panose="02040503050406030204" pitchFamily="18" charset="0"/>
                          </a:rPr>
                          <m:t>, </m:t>
                        </m:r>
                      </m:e>
                    </m:nary>
                  </m:oMath>
                </a14:m>
                <a:r>
                  <a:rPr lang="en-IN" sz="3200" dirty="0"/>
                  <a:t> </a:t>
                </a:r>
                <a14:m>
                  <m:oMath xmlns:m="http://schemas.openxmlformats.org/officeDocument/2006/math">
                    <m:sSup>
                      <m:sSupPr>
                        <m:ctrlPr>
                          <a:rPr lang="en-IN" sz="3200" i="1">
                            <a:latin typeface="Cambria Math" panose="02040503050406030204" pitchFamily="18" charset="0"/>
                          </a:rPr>
                        </m:ctrlPr>
                      </m:sSupPr>
                      <m:e>
                        <m:r>
                          <a:rPr lang="en-IN" sz="3200" b="1" i="1">
                            <a:latin typeface="Cambria Math" panose="02040503050406030204" pitchFamily="18" charset="0"/>
                          </a:rPr>
                          <m:t>𝒘</m:t>
                        </m:r>
                      </m:e>
                      <m:sup>
                        <m:r>
                          <a:rPr lang="en-IN" sz="3200" i="1">
                            <a:latin typeface="Cambria Math" panose="02040503050406030204" pitchFamily="18" charset="0"/>
                          </a:rPr>
                          <m:t>⊤</m:t>
                        </m:r>
                      </m:sup>
                    </m:sSup>
                    <m:sSub>
                      <m:sSubPr>
                        <m:ctrlPr>
                          <a:rPr lang="en-IN" sz="3200" b="1" i="1">
                            <a:latin typeface="Cambria Math" panose="02040503050406030204" pitchFamily="18" charset="0"/>
                          </a:rPr>
                        </m:ctrlPr>
                      </m:sSubPr>
                      <m:e>
                        <m:r>
                          <a:rPr lang="en-IN" sz="3200" b="1" i="1">
                            <a:latin typeface="Cambria Math" panose="02040503050406030204" pitchFamily="18" charset="0"/>
                          </a:rPr>
                          <m:t>𝒙</m:t>
                        </m:r>
                      </m:e>
                      <m:sub>
                        <m:r>
                          <a:rPr lang="en-IN" sz="3200" i="1">
                            <a:latin typeface="Cambria Math" panose="02040503050406030204" pitchFamily="18" charset="0"/>
                          </a:rPr>
                          <m:t>𝑛</m:t>
                        </m:r>
                      </m:sub>
                    </m:sSub>
                  </m:oMath>
                </a14:m>
                <a:r>
                  <a:rPr lang="en-IN" sz="3200" dirty="0"/>
                  <a:t>)</a:t>
                </a:r>
              </a:p>
            </p:txBody>
          </p:sp>
        </mc:Choice>
        <mc:Fallback xmlns="">
          <p:sp>
            <p:nvSpPr>
              <p:cNvPr id="4" name="TextBox 3">
                <a:extLst>
                  <a:ext uri="{FF2B5EF4-FFF2-40B4-BE49-F238E27FC236}">
                    <a16:creationId xmlns:a16="http://schemas.microsoft.com/office/drawing/2014/main" id="{DB1FD665-1589-4411-93B9-8B9325660FAF}"/>
                  </a:ext>
                </a:extLst>
              </p:cNvPr>
              <p:cNvSpPr txBox="1">
                <a:spLocks noRot="1" noChangeAspect="1" noMove="1" noResize="1" noEditPoints="1" noAdjustHandles="1" noChangeArrowheads="1" noChangeShapeType="1" noTextEdit="1"/>
              </p:cNvSpPr>
              <p:nvPr/>
            </p:nvSpPr>
            <p:spPr>
              <a:xfrm>
                <a:off x="3490428" y="5124620"/>
                <a:ext cx="4646400" cy="501035"/>
              </a:xfrm>
              <a:prstGeom prst="rect">
                <a:avLst/>
              </a:prstGeom>
              <a:blipFill>
                <a:blip r:embed="rId5"/>
                <a:stretch>
                  <a:fillRect t="-23171" r="-4331" b="-48780"/>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233C9ACA-D149-43CE-883A-4CD785378C33}"/>
              </a:ext>
            </a:extLst>
          </p:cNvPr>
          <p:cNvPicPr>
            <a:picLocks noChangeAspect="1"/>
          </p:cNvPicPr>
          <p:nvPr/>
        </p:nvPicPr>
        <p:blipFill>
          <a:blip r:embed="rId6"/>
          <a:stretch>
            <a:fillRect/>
          </a:stretch>
        </p:blipFill>
        <p:spPr>
          <a:xfrm>
            <a:off x="11075831" y="5298828"/>
            <a:ext cx="1004822" cy="965223"/>
          </a:xfrm>
          <a:prstGeom prst="rect">
            <a:avLst/>
          </a:prstGeom>
        </p:spPr>
      </p:pic>
      <p:sp>
        <p:nvSpPr>
          <p:cNvPr id="8" name="Speech Bubble: Rectangle 7">
            <a:extLst>
              <a:ext uri="{FF2B5EF4-FFF2-40B4-BE49-F238E27FC236}">
                <a16:creationId xmlns:a16="http://schemas.microsoft.com/office/drawing/2014/main" id="{BE864795-4D0C-4B10-9979-8C8804F8A012}"/>
              </a:ext>
            </a:extLst>
          </p:cNvPr>
          <p:cNvSpPr/>
          <p:nvPr/>
        </p:nvSpPr>
        <p:spPr>
          <a:xfrm>
            <a:off x="8226980" y="4979713"/>
            <a:ext cx="2758699" cy="1284337"/>
          </a:xfrm>
          <a:prstGeom prst="wedgeRectCallout">
            <a:avLst>
              <a:gd name="adj1" fmla="val 59318"/>
              <a:gd name="adj2" fmla="val 2837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234513-DDD9-41D6-8127-BA53D49C8300}"/>
                  </a:ext>
                </a:extLst>
              </p:cNvPr>
              <p:cNvSpPr txBox="1"/>
              <p:nvPr/>
            </p:nvSpPr>
            <p:spPr>
              <a:xfrm>
                <a:off x="8332631" y="5046826"/>
                <a:ext cx="2653048" cy="1107996"/>
              </a:xfrm>
              <a:prstGeom prst="rect">
                <a:avLst/>
              </a:prstGeom>
              <a:noFill/>
            </p:spPr>
            <p:txBody>
              <a:bodyPr wrap="square" lIns="0" tIns="0" rIns="0" bIns="0" rtlCol="0">
                <a:spAutoFit/>
              </a:bodyPr>
              <a:lstStyle/>
              <a:p>
                <a14:m>
                  <m:oMath xmlns:m="http://schemas.openxmlformats.org/officeDocument/2006/math">
                    <m:r>
                      <a:rPr lang="en-IN" b="0" i="1" smtClean="0">
                        <a:latin typeface="Cambria Math" panose="02040503050406030204" pitchFamily="18" charset="0"/>
                      </a:rPr>
                      <m:t>ℓ(</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p>
                      <m:sSupPr>
                        <m:ctrlPr>
                          <a:rPr lang="en-IN" i="1">
                            <a:latin typeface="Cambria Math" panose="02040503050406030204" pitchFamily="18" charset="0"/>
                          </a:rPr>
                        </m:ctrlPr>
                      </m:sSupPr>
                      <m:e>
                        <m:r>
                          <a:rPr lang="en-IN" b="1" i="1">
                            <a:latin typeface="Cambria Math" panose="02040503050406030204" pitchFamily="18" charset="0"/>
                          </a:rPr>
                          <m:t>𝒘</m:t>
                        </m:r>
                      </m:e>
                      <m:sup>
                        <m:r>
                          <a:rPr lang="en-IN" i="1">
                            <a:latin typeface="Cambria Math" panose="02040503050406030204" pitchFamily="18" charset="0"/>
                          </a:rPr>
                          <m:t>⊤</m:t>
                        </m:r>
                      </m:sup>
                    </m:sSup>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𝑛</m:t>
                        </m:r>
                      </m:sub>
                    </m:sSub>
                    <m:r>
                      <a:rPr lang="en-IN" b="0" i="0" smtClean="0">
                        <a:latin typeface="Cambria Math" panose="02040503050406030204" pitchFamily="18" charset="0"/>
                      </a:rPr>
                      <m:t>)</m:t>
                    </m:r>
                  </m:oMath>
                </a14:m>
                <a:r>
                  <a:rPr lang="en-IN" dirty="0">
                    <a:latin typeface="Abadi Extra Light" panose="020B0204020104020204" pitchFamily="34" charset="0"/>
                  </a:rPr>
                  <a:t> measures the</a:t>
                </a:r>
              </a:p>
              <a:p>
                <a:r>
                  <a:rPr lang="en-IN" dirty="0">
                    <a:latin typeface="Abadi Extra Light" panose="020B0204020104020204" pitchFamily="34" charset="0"/>
                  </a:rPr>
                  <a:t>prediction error or “loss” or “deviation” of the model on a single training input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m:t>
                        </m:r>
                        <m:r>
                          <a:rPr lang="en-IN" b="1" i="1">
                            <a:latin typeface="Cambria Math" panose="02040503050406030204" pitchFamily="18" charset="0"/>
                          </a:rPr>
                          <m:t>𝒙</m:t>
                        </m:r>
                      </m:e>
                      <m:sub>
                        <m:r>
                          <m:rPr>
                            <m:sty m:val="p"/>
                          </m:rPr>
                          <a:rPr lang="en-IN">
                            <a:latin typeface="Cambria Math" panose="02040503050406030204" pitchFamily="18" charset="0"/>
                          </a:rPr>
                          <m:t>n</m:t>
                        </m:r>
                      </m:sub>
                    </m:sSub>
                    <m:r>
                      <a:rPr lang="en-IN">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m:rPr>
                            <m:sty m:val="p"/>
                          </m:rPr>
                          <a:rPr lang="en-IN">
                            <a:latin typeface="Cambria Math" panose="02040503050406030204" pitchFamily="18" charset="0"/>
                          </a:rPr>
                          <m:t>n</m:t>
                        </m:r>
                      </m:sub>
                    </m:sSub>
                    <m:r>
                      <a:rPr lang="en-IN" i="1">
                        <a:latin typeface="Cambria Math" panose="02040503050406030204" pitchFamily="18" charset="0"/>
                      </a:rPr>
                      <m:t>)</m:t>
                    </m:r>
                  </m:oMath>
                </a14:m>
                <a:endParaRPr lang="en-IN" dirty="0">
                  <a:latin typeface="Abadi Extra Light" panose="020B0204020104020204" pitchFamily="34" charset="0"/>
                </a:endParaRPr>
              </a:p>
            </p:txBody>
          </p:sp>
        </mc:Choice>
        <mc:Fallback xmlns="">
          <p:sp>
            <p:nvSpPr>
              <p:cNvPr id="5" name="TextBox 4">
                <a:extLst>
                  <a:ext uri="{FF2B5EF4-FFF2-40B4-BE49-F238E27FC236}">
                    <a16:creationId xmlns:a16="http://schemas.microsoft.com/office/drawing/2014/main" id="{59234513-DDD9-41D6-8127-BA53D49C8300}"/>
                  </a:ext>
                </a:extLst>
              </p:cNvPr>
              <p:cNvSpPr txBox="1">
                <a:spLocks noRot="1" noChangeAspect="1" noMove="1" noResize="1" noEditPoints="1" noAdjustHandles="1" noChangeArrowheads="1" noChangeShapeType="1" noTextEdit="1"/>
              </p:cNvSpPr>
              <p:nvPr/>
            </p:nvSpPr>
            <p:spPr>
              <a:xfrm>
                <a:off x="8332631" y="5046826"/>
                <a:ext cx="2653048" cy="1107996"/>
              </a:xfrm>
              <a:prstGeom prst="rect">
                <a:avLst/>
              </a:prstGeom>
              <a:blipFill>
                <a:blip r:embed="rId7"/>
                <a:stretch>
                  <a:fillRect l="-5517" t="-7143" r="-6207" b="-115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Speech Bubble: Rectangle 9">
                <a:extLst>
                  <a:ext uri="{FF2B5EF4-FFF2-40B4-BE49-F238E27FC236}">
                    <a16:creationId xmlns:a16="http://schemas.microsoft.com/office/drawing/2014/main" id="{D7F68490-6775-49FE-A01B-62D580C013AC}"/>
                  </a:ext>
                </a:extLst>
              </p:cNvPr>
              <p:cNvSpPr/>
              <p:nvPr/>
            </p:nvSpPr>
            <p:spPr>
              <a:xfrm>
                <a:off x="111347" y="5124620"/>
                <a:ext cx="3135031" cy="935008"/>
              </a:xfrm>
              <a:prstGeom prst="wedgeRectCallout">
                <a:avLst>
                  <a:gd name="adj1" fmla="val 58487"/>
                  <a:gd name="adj2" fmla="val -2897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Goal of learning is to find the </a:t>
                </a:r>
                <a14:m>
                  <m:oMath xmlns:m="http://schemas.openxmlformats.org/officeDocument/2006/math">
                    <m:r>
                      <a:rPr lang="en-IN" sz="2000" b="1" i="1" smtClean="0">
                        <a:solidFill>
                          <a:schemeClr val="tx1"/>
                        </a:solidFill>
                        <a:latin typeface="Cambria Math" panose="02040503050406030204" pitchFamily="18" charset="0"/>
                      </a:rPr>
                      <m:t>𝒘</m:t>
                    </m:r>
                  </m:oMath>
                </a14:m>
                <a:r>
                  <a:rPr lang="en-IN" sz="2000" b="0" dirty="0">
                    <a:solidFill>
                      <a:schemeClr val="tx1"/>
                    </a:solidFill>
                    <a:latin typeface="Abadi Extra Light" panose="020B0204020104020204" pitchFamily="34" charset="0"/>
                  </a:rPr>
                  <a:t> that minimizes this loss + does well on test data </a:t>
                </a:r>
              </a:p>
            </p:txBody>
          </p:sp>
        </mc:Choice>
        <mc:Fallback xmlns="">
          <p:sp>
            <p:nvSpPr>
              <p:cNvPr id="10" name="Speech Bubble: Rectangle 9">
                <a:extLst>
                  <a:ext uri="{FF2B5EF4-FFF2-40B4-BE49-F238E27FC236}">
                    <a16:creationId xmlns:a16="http://schemas.microsoft.com/office/drawing/2014/main" id="{D7F68490-6775-49FE-A01B-62D580C013AC}"/>
                  </a:ext>
                </a:extLst>
              </p:cNvPr>
              <p:cNvSpPr>
                <a:spLocks noRot="1" noChangeAspect="1" noMove="1" noResize="1" noEditPoints="1" noAdjustHandles="1" noChangeArrowheads="1" noChangeShapeType="1" noTextEdit="1"/>
              </p:cNvSpPr>
              <p:nvPr/>
            </p:nvSpPr>
            <p:spPr>
              <a:xfrm>
                <a:off x="111347" y="5124620"/>
                <a:ext cx="3135031" cy="935008"/>
              </a:xfrm>
              <a:prstGeom prst="wedgeRectCallout">
                <a:avLst>
                  <a:gd name="adj1" fmla="val 58487"/>
                  <a:gd name="adj2" fmla="val -28979"/>
                </a:avLst>
              </a:prstGeom>
              <a:blipFill>
                <a:blip r:embed="rId8"/>
                <a:stretch>
                  <a:fillRect l="-1599" t="-7097" b="-14839"/>
                </a:stretch>
              </a:blipFill>
              <a:ln>
                <a:solidFill>
                  <a:schemeClr val="accent2"/>
                </a:solidFill>
              </a:ln>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A044865F-3E0B-4037-A34C-C6218DDF970F}"/>
              </a:ext>
            </a:extLst>
          </p:cNvPr>
          <p:cNvSpPr/>
          <p:nvPr/>
        </p:nvSpPr>
        <p:spPr>
          <a:xfrm>
            <a:off x="3352028" y="5848506"/>
            <a:ext cx="4572772" cy="935008"/>
          </a:xfrm>
          <a:prstGeom prst="wedgeRectCallout">
            <a:avLst>
              <a:gd name="adj1" fmla="val -55717"/>
              <a:gd name="adj2" fmla="val -42064"/>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Unlike models like KNN and DT, here we have an </a:t>
            </a:r>
            <a:r>
              <a:rPr lang="en-IN" sz="2000" b="0" u="sng" dirty="0">
                <a:solidFill>
                  <a:schemeClr val="tx1"/>
                </a:solidFill>
                <a:latin typeface="Abadi Extra Light" panose="020B0204020104020204" pitchFamily="34" charset="0"/>
              </a:rPr>
              <a:t>explicit problem-specific objective </a:t>
            </a:r>
            <a:r>
              <a:rPr lang="en-IN" sz="2000" dirty="0">
                <a:solidFill>
                  <a:schemeClr val="tx1"/>
                </a:solidFill>
                <a:latin typeface="Abadi Extra Light" panose="020B0204020104020204" pitchFamily="34" charset="0"/>
              </a:rPr>
              <a:t> (loss function) </a:t>
            </a:r>
            <a:r>
              <a:rPr lang="en-IN" sz="2000" b="0" dirty="0">
                <a:solidFill>
                  <a:schemeClr val="tx1"/>
                </a:solidFill>
                <a:latin typeface="Abadi Extra Light" panose="020B0204020104020204" pitchFamily="34" charset="0"/>
              </a:rPr>
              <a:t>that we wish to optimize for</a:t>
            </a:r>
          </a:p>
        </p:txBody>
      </p:sp>
      <p:pic>
        <p:nvPicPr>
          <p:cNvPr id="12" name="Picture 2">
            <a:extLst>
              <a:ext uri="{FF2B5EF4-FFF2-40B4-BE49-F238E27FC236}">
                <a16:creationId xmlns:a16="http://schemas.microsoft.com/office/drawing/2014/main" id="{7E408375-DA52-4206-8CAA-82E3F3788C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7865" y="1545416"/>
            <a:ext cx="396447" cy="16013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A74BFC7F-1531-4515-AF82-8BE0824A6D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74312" y="1541920"/>
            <a:ext cx="1627285" cy="16013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4C7F8759-A0C1-4B4E-96AE-E90A4CA7EB20}"/>
                  </a:ext>
                </a:extLst>
              </p:cNvPr>
              <p:cNvSpPr/>
              <p:nvPr/>
            </p:nvSpPr>
            <p:spPr>
              <a:xfrm>
                <a:off x="8443211" y="3554391"/>
                <a:ext cx="3258386" cy="935008"/>
              </a:xfrm>
              <a:prstGeom prst="wedgeRectCallout">
                <a:avLst>
                  <a:gd name="adj1" fmla="val -60989"/>
                  <a:gd name="adj2" fmla="val -8235"/>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Can also write all of them compactly using matrix-vector notation as </a:t>
                </a:r>
                <a14:m>
                  <m:oMath xmlns:m="http://schemas.openxmlformats.org/officeDocument/2006/math">
                    <m:r>
                      <a:rPr lang="en-IN" sz="2000" b="1" i="1" smtClean="0">
                        <a:solidFill>
                          <a:schemeClr val="tx1"/>
                        </a:solidFill>
                        <a:latin typeface="Cambria Math" panose="02040503050406030204" pitchFamily="18" charset="0"/>
                      </a:rPr>
                      <m:t>𝒚</m:t>
                    </m:r>
                    <m:r>
                      <a:rPr lang="en-IN" sz="2000" b="0" i="1" smtClean="0">
                        <a:solidFill>
                          <a:schemeClr val="tx1"/>
                        </a:solidFill>
                        <a:latin typeface="Cambria Math" panose="02040503050406030204" pitchFamily="18" charset="0"/>
                      </a:rPr>
                      <m:t>≈</m:t>
                    </m:r>
                    <m:r>
                      <a:rPr lang="en-IN" sz="2000" b="1" i="1" smtClean="0">
                        <a:solidFill>
                          <a:schemeClr val="tx1"/>
                        </a:solidFill>
                        <a:latin typeface="Cambria Math" panose="02040503050406030204" pitchFamily="18" charset="0"/>
                      </a:rPr>
                      <m:t>𝑿𝒘</m:t>
                    </m:r>
                  </m:oMath>
                </a14:m>
                <a:r>
                  <a:rPr lang="en-IN" sz="2000" b="0" dirty="0">
                    <a:solidFill>
                      <a:schemeClr val="tx1"/>
                    </a:solidFill>
                    <a:latin typeface="Abadi Extra Light" panose="020B0204020104020204" pitchFamily="34" charset="0"/>
                  </a:rPr>
                  <a:t> </a:t>
                </a:r>
              </a:p>
            </p:txBody>
          </p:sp>
        </mc:Choice>
        <mc:Fallback xmlns="">
          <p:sp>
            <p:nvSpPr>
              <p:cNvPr id="17" name="Speech Bubble: Rectangle 16">
                <a:extLst>
                  <a:ext uri="{FF2B5EF4-FFF2-40B4-BE49-F238E27FC236}">
                    <a16:creationId xmlns:a16="http://schemas.microsoft.com/office/drawing/2014/main" id="{4C7F8759-A0C1-4B4E-96AE-E90A4CA7EB20}"/>
                  </a:ext>
                </a:extLst>
              </p:cNvPr>
              <p:cNvSpPr>
                <a:spLocks noRot="1" noChangeAspect="1" noMove="1" noResize="1" noEditPoints="1" noAdjustHandles="1" noChangeArrowheads="1" noChangeShapeType="1" noTextEdit="1"/>
              </p:cNvSpPr>
              <p:nvPr/>
            </p:nvSpPr>
            <p:spPr>
              <a:xfrm>
                <a:off x="8443211" y="3554391"/>
                <a:ext cx="3258386" cy="935008"/>
              </a:xfrm>
              <a:prstGeom prst="wedgeRectCallout">
                <a:avLst>
                  <a:gd name="adj1" fmla="val -60989"/>
                  <a:gd name="adj2" fmla="val -8235"/>
                </a:avLst>
              </a:prstGeom>
              <a:blipFill>
                <a:blip r:embed="rId11"/>
                <a:stretch>
                  <a:fillRect t="-6452" b="-14839"/>
                </a:stretch>
              </a:blipFill>
              <a:ln>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429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2" end="2"/>
                                            </p:txEl>
                                          </p:spTgt>
                                        </p:tgtEl>
                                        <p:attrNameLst>
                                          <p:attrName>style.visibility</p:attrName>
                                        </p:attrNameLst>
                                      </p:cBhvr>
                                      <p:to>
                                        <p:strVal val="visible"/>
                                      </p:to>
                                    </p:set>
                                    <p:animEffect transition="in" filter="wipe(down)">
                                      <p:cBhvr>
                                        <p:cTn id="12" dur="500"/>
                                        <p:tgtEl>
                                          <p:spTgt spid="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
                                            <p:txEl>
                                              <p:pRg st="5" end="5"/>
                                            </p:txEl>
                                          </p:spTgt>
                                        </p:tgtEl>
                                        <p:attrNameLst>
                                          <p:attrName>style.visibility</p:attrName>
                                        </p:attrNameLst>
                                      </p:cBhvr>
                                      <p:to>
                                        <p:strVal val="visible"/>
                                      </p:to>
                                    </p:set>
                                    <p:animEffect transition="in" filter="wipe(down)">
                                      <p:cBhvr>
                                        <p:cTn id="17" dur="500"/>
                                        <p:tgtEl>
                                          <p:spTgt spid="4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par>
                                <p:cTn id="33" presetID="2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7">
                                            <p:txEl>
                                              <p:pRg st="8" end="8"/>
                                            </p:txEl>
                                          </p:spTgt>
                                        </p:tgtEl>
                                        <p:attrNameLst>
                                          <p:attrName>style.visibility</p:attrName>
                                        </p:attrNameLst>
                                      </p:cBhvr>
                                      <p:to>
                                        <p:strVal val="visible"/>
                                      </p:to>
                                    </p:set>
                                    <p:animEffect transition="in" filter="wipe(down)">
                                      <p:cBhvr>
                                        <p:cTn id="40" dur="500"/>
                                        <p:tgtEl>
                                          <p:spTgt spid="47">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down)">
                                      <p:cBhvr>
                                        <p:cTn id="50" dur="500"/>
                                        <p:tgtEl>
                                          <p:spTgt spid="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par>
                                <p:cTn id="54" presetID="22" presetClass="entr" presetSubtype="4"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down)">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down)">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P spid="5" grpId="0"/>
      <p:bldP spid="10" grpId="0" animBg="1"/>
      <p:bldP spid="11"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0714329" y="136939"/>
            <a:ext cx="602825" cy="365125"/>
          </a:xfrm>
        </p:spPr>
        <p:txBody>
          <a:bodyPr/>
          <a:lstStyle/>
          <a:p>
            <a:fld id="{80FED9D3-AF84-488D-8A6A-726D5349CDAB}" type="slidenum">
              <a:rPr lang="en-IN" sz="2800" smtClean="0">
                <a:solidFill>
                  <a:schemeClr val="accent2">
                    <a:lumMod val="40000"/>
                    <a:lumOff val="60000"/>
                  </a:schemeClr>
                </a:solidFill>
              </a:rPr>
              <a:t>30</a:t>
            </a:fld>
            <a:endParaRPr lang="en-IN" sz="2800" dirty="0">
              <a:solidFill>
                <a:schemeClr val="accent2">
                  <a:lumMod val="40000"/>
                  <a:lumOff val="60000"/>
                </a:schemeClr>
              </a:solidFill>
            </a:endParaRPr>
          </a:p>
        </p:txBody>
      </p:sp>
      <p:sp>
        <p:nvSpPr>
          <p:cNvPr id="3" name="Title 1">
            <a:extLst>
              <a:ext uri="{FF2B5EF4-FFF2-40B4-BE49-F238E27FC236}">
                <a16:creationId xmlns:a16="http://schemas.microsoft.com/office/drawing/2014/main" id="{F324F880-6056-48DD-A881-F855F36DEB82}"/>
              </a:ext>
            </a:extLst>
          </p:cNvPr>
          <p:cNvSpPr>
            <a:spLocks noGrp="1"/>
          </p:cNvSpPr>
          <p:nvPr>
            <p:ph type="title"/>
          </p:nvPr>
        </p:nvSpPr>
        <p:spPr>
          <a:xfrm>
            <a:off x="264170" y="216067"/>
            <a:ext cx="11089630" cy="886402"/>
          </a:xfrm>
        </p:spPr>
        <p:txBody>
          <a:bodyPr/>
          <a:lstStyle/>
          <a:p>
            <a:r>
              <a:rPr lang="en-IN" sz="4000" dirty="0">
                <a:solidFill>
                  <a:schemeClr val="accent2">
                    <a:lumMod val="75000"/>
                  </a:schemeClr>
                </a:solidFill>
              </a:rPr>
              <a:t>Bias Variance </a:t>
            </a:r>
            <a:r>
              <a:rPr lang="en-IN" sz="4000" dirty="0" err="1">
                <a:solidFill>
                  <a:schemeClr val="accent2">
                    <a:lumMod val="75000"/>
                  </a:schemeClr>
                </a:solidFill>
              </a:rPr>
              <a:t>Tradeoffs</a:t>
            </a:r>
            <a:endParaRPr lang="en-IN" sz="4000" dirty="0">
              <a:solidFill>
                <a:schemeClr val="accent2">
                  <a:lumMod val="75000"/>
                </a:schemeClr>
              </a:solidFill>
            </a:endParaRPr>
          </a:p>
        </p:txBody>
      </p:sp>
      <p:sp>
        <p:nvSpPr>
          <p:cNvPr id="4" name="Content Placeholder 2">
            <a:extLst>
              <a:ext uri="{FF2B5EF4-FFF2-40B4-BE49-F238E27FC236}">
                <a16:creationId xmlns:a16="http://schemas.microsoft.com/office/drawing/2014/main" id="{1962295E-F8BE-476C-8108-4159300D9865}"/>
              </a:ext>
            </a:extLst>
          </p:cNvPr>
          <p:cNvSpPr>
            <a:spLocks noGrp="1"/>
          </p:cNvSpPr>
          <p:nvPr>
            <p:ph idx="1"/>
          </p:nvPr>
        </p:nvSpPr>
        <p:spPr>
          <a:xfrm>
            <a:off x="253353" y="1111624"/>
            <a:ext cx="11938645" cy="5746376"/>
          </a:xfrm>
        </p:spPr>
        <p:txBody>
          <a:bodyPr>
            <a:normAutofit/>
          </a:bodyPr>
          <a:lstStyle/>
          <a:p>
            <a:r>
              <a:rPr lang="en-IN" dirty="0"/>
              <a:t>Two main sources of bad test performance for ML </a:t>
            </a:r>
            <a:r>
              <a:rPr lang="en-IN" dirty="0" err="1"/>
              <a:t>algos</a:t>
            </a:r>
            <a:endParaRPr lang="en-IN" dirty="0"/>
          </a:p>
          <a:p>
            <a:pPr lvl="2"/>
            <a:r>
              <a:rPr lang="en-IN" b="1" dirty="0"/>
              <a:t>Bias</a:t>
            </a:r>
            <a:r>
              <a:rPr lang="en-IN" dirty="0"/>
              <a:t>: model is too weak e.g. linear model for a very complex task</a:t>
            </a:r>
          </a:p>
          <a:p>
            <a:pPr lvl="3"/>
            <a:r>
              <a:rPr lang="en-IN" dirty="0"/>
              <a:t>Even the best trained linear model is pathetic</a:t>
            </a:r>
          </a:p>
          <a:p>
            <a:pPr lvl="2"/>
            <a:r>
              <a:rPr lang="en-IN" b="1" dirty="0"/>
              <a:t>Variance</a:t>
            </a:r>
            <a:r>
              <a:rPr lang="en-IN" dirty="0"/>
              <a:t>: model is strong but you could not train it properly e.g. NN</a:t>
            </a:r>
          </a:p>
          <a:p>
            <a:pPr lvl="3"/>
            <a:r>
              <a:rPr lang="en-IN" dirty="0"/>
              <a:t>The best trained NN (Neural Network) is NP-hard to learn</a:t>
            </a:r>
          </a:p>
          <a:p>
            <a:r>
              <a:rPr lang="en-IN" dirty="0"/>
              <a:t>Models with high variance usually are brittle as well</a:t>
            </a:r>
          </a:p>
          <a:p>
            <a:pPr lvl="2"/>
            <a:r>
              <a:rPr lang="en-IN" dirty="0"/>
              <a:t>Changing training data even slightly changes the model parameters a lot</a:t>
            </a:r>
          </a:p>
          <a:p>
            <a:pPr lvl="2"/>
            <a:r>
              <a:rPr lang="en-IN" dirty="0"/>
              <a:t>Usually models that are weak are also easy to train very accurately</a:t>
            </a:r>
          </a:p>
          <a:p>
            <a:pPr lvl="3"/>
            <a:r>
              <a:rPr lang="en-IN" dirty="0"/>
              <a:t>In other words, they exhibit high bias, low variance</a:t>
            </a:r>
          </a:p>
          <a:p>
            <a:pPr lvl="2"/>
            <a:r>
              <a:rPr lang="en-IN" dirty="0"/>
              <a:t>Usually models that are strong are more difficult to train too</a:t>
            </a:r>
          </a:p>
          <a:p>
            <a:pPr lvl="3"/>
            <a:r>
              <a:rPr lang="en-IN" dirty="0"/>
              <a:t>In other words, they exhibit low-bias, high variance</a:t>
            </a:r>
          </a:p>
          <a:p>
            <a:r>
              <a:rPr lang="en-IN" dirty="0"/>
              <a:t>Need to balance bias and variance in practice</a:t>
            </a:r>
            <a:endParaRPr lang="en-US" dirty="0"/>
          </a:p>
          <a:p>
            <a:pPr lvl="1"/>
            <a:r>
              <a:rPr lang="en-US" dirty="0"/>
              <a:t>Increasing the bias will decrease the variance.</a:t>
            </a:r>
          </a:p>
          <a:p>
            <a:pPr lvl="1"/>
            <a:r>
              <a:rPr lang="en-US" dirty="0"/>
              <a:t>Increasing the variance will decrease the bias.</a:t>
            </a:r>
          </a:p>
          <a:p>
            <a:endParaRPr lang="en-IN" dirty="0"/>
          </a:p>
        </p:txBody>
      </p:sp>
      <p:grpSp>
        <p:nvGrpSpPr>
          <p:cNvPr id="6" name="Group 5">
            <a:extLst>
              <a:ext uri="{FF2B5EF4-FFF2-40B4-BE49-F238E27FC236}">
                <a16:creationId xmlns:a16="http://schemas.microsoft.com/office/drawing/2014/main" id="{62EB11F1-9BEB-4060-B8EE-373BFCBF2B11}"/>
              </a:ext>
            </a:extLst>
          </p:cNvPr>
          <p:cNvGrpSpPr/>
          <p:nvPr/>
        </p:nvGrpSpPr>
        <p:grpSpPr>
          <a:xfrm>
            <a:off x="10624579" y="562132"/>
            <a:ext cx="1468606" cy="1238929"/>
            <a:chOff x="12383748" y="1219011"/>
            <a:chExt cx="1862104" cy="1570887"/>
          </a:xfrm>
        </p:grpSpPr>
        <p:sp>
          <p:nvSpPr>
            <p:cNvPr id="7" name="Freeform 5">
              <a:extLst>
                <a:ext uri="{FF2B5EF4-FFF2-40B4-BE49-F238E27FC236}">
                  <a16:creationId xmlns:a16="http://schemas.microsoft.com/office/drawing/2014/main" id="{5EC357E6-53D7-4AC2-8FA7-730145C328C5}"/>
                </a:ext>
              </a:extLst>
            </p:cNvPr>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6">
              <a:extLst>
                <a:ext uri="{FF2B5EF4-FFF2-40B4-BE49-F238E27FC236}">
                  <a16:creationId xmlns:a16="http://schemas.microsoft.com/office/drawing/2014/main" id="{888F8E79-9F69-4BF7-9794-B8231F4BD895}"/>
                </a:ext>
              </a:extLst>
            </p:cNvPr>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7">
              <a:extLst>
                <a:ext uri="{FF2B5EF4-FFF2-40B4-BE49-F238E27FC236}">
                  <a16:creationId xmlns:a16="http://schemas.microsoft.com/office/drawing/2014/main" id="{A3334D41-F91C-4A80-BAAA-7F3C2D507F95}"/>
                </a:ext>
              </a:extLst>
            </p:cNvPr>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61B6602-F706-4F75-9FBD-1E88F05BC400}"/>
                </a:ext>
              </a:extLst>
            </p:cNvPr>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7F1FF335-2831-484B-9FF8-F7014DF703C7}"/>
                </a:ext>
              </a:extLst>
            </p:cNvPr>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ular Callout 10">
            <a:extLst>
              <a:ext uri="{FF2B5EF4-FFF2-40B4-BE49-F238E27FC236}">
                <a16:creationId xmlns:a16="http://schemas.microsoft.com/office/drawing/2014/main" id="{E4BB43F9-2E6E-4BF5-8029-A505C3930FF8}"/>
              </a:ext>
            </a:extLst>
          </p:cNvPr>
          <p:cNvSpPr/>
          <p:nvPr/>
        </p:nvSpPr>
        <p:spPr>
          <a:xfrm>
            <a:off x="2359630" y="139516"/>
            <a:ext cx="7848730" cy="1524898"/>
          </a:xfrm>
          <a:prstGeom prst="wedgeRectCallout">
            <a:avLst>
              <a:gd name="adj1" fmla="val 58559"/>
              <a:gd name="adj2" fmla="val 251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Models with low bias and low variance are golden but usually they exist only for specific domains (e.g. linear models may do very well in predicting income as a function of education). Expecting low variance and low bias in general is a pipe dream.</a:t>
            </a:r>
            <a:endParaRPr lang="en-US" sz="2400" dirty="0">
              <a:solidFill>
                <a:schemeClr val="tx1"/>
              </a:solidFill>
              <a:latin typeface="+mj-lt"/>
            </a:endParaRPr>
          </a:p>
        </p:txBody>
      </p:sp>
      <p:pic>
        <p:nvPicPr>
          <p:cNvPr id="16" name="Picture 15">
            <a:extLst>
              <a:ext uri="{FF2B5EF4-FFF2-40B4-BE49-F238E27FC236}">
                <a16:creationId xmlns:a16="http://schemas.microsoft.com/office/drawing/2014/main" id="{25D1C216-3FDF-452F-9A94-BE1EB5D214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4579" y="3740730"/>
            <a:ext cx="1689355" cy="1689355"/>
          </a:xfrm>
          <a:prstGeom prst="rect">
            <a:avLst/>
          </a:prstGeom>
        </p:spPr>
      </p:pic>
      <p:sp>
        <p:nvSpPr>
          <p:cNvPr id="17" name="Rectangular Callout 28">
            <a:extLst>
              <a:ext uri="{FF2B5EF4-FFF2-40B4-BE49-F238E27FC236}">
                <a16:creationId xmlns:a16="http://schemas.microsoft.com/office/drawing/2014/main" id="{E4D163FA-9663-40CF-A3A5-916208B3D28E}"/>
              </a:ext>
            </a:extLst>
          </p:cNvPr>
          <p:cNvSpPr/>
          <p:nvPr/>
        </p:nvSpPr>
        <p:spPr>
          <a:xfrm>
            <a:off x="6832315" y="3740729"/>
            <a:ext cx="4174248" cy="1201828"/>
          </a:xfrm>
          <a:prstGeom prst="wedgeRectCallout">
            <a:avLst>
              <a:gd name="adj1" fmla="val 59387"/>
              <a:gd name="adj2" fmla="val 4721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IN" sz="2400" dirty="0">
                <a:solidFill>
                  <a:schemeClr val="tx1"/>
                </a:solidFill>
                <a:latin typeface="+mj-lt"/>
              </a:rPr>
              <a:t>Variance of most models goes down with more training data or else more effective optimization</a:t>
            </a:r>
          </a:p>
        </p:txBody>
      </p:sp>
      <p:grpSp>
        <p:nvGrpSpPr>
          <p:cNvPr id="5" name="Group 4">
            <a:extLst>
              <a:ext uri="{FF2B5EF4-FFF2-40B4-BE49-F238E27FC236}">
                <a16:creationId xmlns:a16="http://schemas.microsoft.com/office/drawing/2014/main" id="{0F60AB32-AA5D-44BF-873C-61B0D50C49E3}"/>
              </a:ext>
            </a:extLst>
          </p:cNvPr>
          <p:cNvGrpSpPr/>
          <p:nvPr/>
        </p:nvGrpSpPr>
        <p:grpSpPr>
          <a:xfrm>
            <a:off x="2735847" y="1342419"/>
            <a:ext cx="6146276" cy="4918695"/>
            <a:chOff x="2873908" y="1591490"/>
            <a:chExt cx="6146276" cy="4918695"/>
          </a:xfrm>
        </p:grpSpPr>
        <p:grpSp>
          <p:nvGrpSpPr>
            <p:cNvPr id="18" name="Group 17">
              <a:extLst>
                <a:ext uri="{FF2B5EF4-FFF2-40B4-BE49-F238E27FC236}">
                  <a16:creationId xmlns:a16="http://schemas.microsoft.com/office/drawing/2014/main" id="{BB43CA9B-313E-4319-9B83-D380D796D8B7}"/>
                </a:ext>
              </a:extLst>
            </p:cNvPr>
            <p:cNvGrpSpPr/>
            <p:nvPr/>
          </p:nvGrpSpPr>
          <p:grpSpPr>
            <a:xfrm>
              <a:off x="2873908" y="1591490"/>
              <a:ext cx="6146276" cy="4918695"/>
              <a:chOff x="3022862" y="1006075"/>
              <a:chExt cx="6146276" cy="4918695"/>
            </a:xfrm>
          </p:grpSpPr>
          <p:sp>
            <p:nvSpPr>
              <p:cNvPr id="19" name="Rectangle 18">
                <a:extLst>
                  <a:ext uri="{FF2B5EF4-FFF2-40B4-BE49-F238E27FC236}">
                    <a16:creationId xmlns:a16="http://schemas.microsoft.com/office/drawing/2014/main" id="{1BF9613D-9E23-4910-A82C-D9903847D3E8}"/>
                  </a:ext>
                </a:extLst>
              </p:cNvPr>
              <p:cNvSpPr/>
              <p:nvPr/>
            </p:nvSpPr>
            <p:spPr>
              <a:xfrm>
                <a:off x="3022862" y="1006075"/>
                <a:ext cx="6146276" cy="491136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218757E4-D46D-4686-A814-1C67FAEB587A}"/>
                  </a:ext>
                </a:extLst>
              </p:cNvPr>
              <p:cNvCxnSpPr/>
              <p:nvPr/>
            </p:nvCxnSpPr>
            <p:spPr>
              <a:xfrm>
                <a:off x="3711018" y="1225485"/>
                <a:ext cx="0" cy="441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F1A4CD9-ACB0-4499-96D5-770E2CE2B445}"/>
                  </a:ext>
                </a:extLst>
              </p:cNvPr>
              <p:cNvCxnSpPr/>
              <p:nvPr/>
            </p:nvCxnSpPr>
            <p:spPr>
              <a:xfrm>
                <a:off x="3252247" y="5156461"/>
                <a:ext cx="5618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4B818B3-6D8E-4DBC-AB73-092A1004A915}"/>
                  </a:ext>
                </a:extLst>
              </p:cNvPr>
              <p:cNvSpPr txBox="1"/>
              <p:nvPr/>
            </p:nvSpPr>
            <p:spPr>
              <a:xfrm>
                <a:off x="4386854" y="1593325"/>
                <a:ext cx="1623706" cy="523220"/>
              </a:xfrm>
              <a:prstGeom prst="rect">
                <a:avLst/>
              </a:prstGeom>
              <a:noFill/>
            </p:spPr>
            <p:txBody>
              <a:bodyPr wrap="square" rtlCol="0">
                <a:spAutoFit/>
              </a:bodyPr>
              <a:lstStyle/>
              <a:p>
                <a:pPr algn="ctr"/>
                <a:r>
                  <a:rPr lang="en-IN" sz="2800" dirty="0">
                    <a:latin typeface="+mj-lt"/>
                  </a:rPr>
                  <a:t>Test Error</a:t>
                </a:r>
                <a:endParaRPr lang="en-US" sz="2800" dirty="0">
                  <a:latin typeface="+mj-lt"/>
                </a:endParaRPr>
              </a:p>
            </p:txBody>
          </p:sp>
          <p:sp>
            <p:nvSpPr>
              <p:cNvPr id="23" name="TextBox 22">
                <a:extLst>
                  <a:ext uri="{FF2B5EF4-FFF2-40B4-BE49-F238E27FC236}">
                    <a16:creationId xmlns:a16="http://schemas.microsoft.com/office/drawing/2014/main" id="{FA72FB49-CEA5-46BF-9F74-9309986E5E9E}"/>
                  </a:ext>
                </a:extLst>
              </p:cNvPr>
              <p:cNvSpPr txBox="1"/>
              <p:nvPr/>
            </p:nvSpPr>
            <p:spPr>
              <a:xfrm>
                <a:off x="4419446" y="5401550"/>
                <a:ext cx="3951556" cy="523220"/>
              </a:xfrm>
              <a:prstGeom prst="rect">
                <a:avLst/>
              </a:prstGeom>
              <a:noFill/>
            </p:spPr>
            <p:txBody>
              <a:bodyPr wrap="square" rtlCol="0">
                <a:spAutoFit/>
              </a:bodyPr>
              <a:lstStyle/>
              <a:p>
                <a:pPr algn="ctr"/>
                <a:r>
                  <a:rPr lang="en-IN" sz="2800" dirty="0">
                    <a:latin typeface="+mj-lt"/>
                  </a:rPr>
                  <a:t>Model Complexity</a:t>
                </a:r>
                <a:endParaRPr lang="en-US" sz="2800" dirty="0">
                  <a:latin typeface="+mj-lt"/>
                </a:endParaRPr>
              </a:p>
            </p:txBody>
          </p:sp>
          <p:sp>
            <p:nvSpPr>
              <p:cNvPr id="24" name="Freeform 49">
                <a:extLst>
                  <a:ext uri="{FF2B5EF4-FFF2-40B4-BE49-F238E27FC236}">
                    <a16:creationId xmlns:a16="http://schemas.microsoft.com/office/drawing/2014/main" id="{25D3BFF4-47FA-414C-9441-C1F857B65AA9}"/>
                  </a:ext>
                </a:extLst>
              </p:cNvPr>
              <p:cNvSpPr/>
              <p:nvPr/>
            </p:nvSpPr>
            <p:spPr>
              <a:xfrm>
                <a:off x="3949831" y="1244339"/>
                <a:ext cx="4883084" cy="3667034"/>
              </a:xfrm>
              <a:custGeom>
                <a:avLst/>
                <a:gdLst>
                  <a:gd name="connsiteX0" fmla="*/ 0 w 4883084"/>
                  <a:gd name="connsiteY0" fmla="*/ 0 h 3667027"/>
                  <a:gd name="connsiteX1" fmla="*/ 4883084 w 4883084"/>
                  <a:gd name="connsiteY1" fmla="*/ 3667027 h 3667027"/>
                  <a:gd name="connsiteX0" fmla="*/ 0 w 4883084"/>
                  <a:gd name="connsiteY0" fmla="*/ 0 h 3667030"/>
                  <a:gd name="connsiteX1" fmla="*/ 4883084 w 4883084"/>
                  <a:gd name="connsiteY1" fmla="*/ 3667027 h 3667030"/>
                  <a:gd name="connsiteX0" fmla="*/ 0 w 4883084"/>
                  <a:gd name="connsiteY0" fmla="*/ 0 h 3670479"/>
                  <a:gd name="connsiteX1" fmla="*/ 4883084 w 4883084"/>
                  <a:gd name="connsiteY1" fmla="*/ 3667027 h 3670479"/>
                  <a:gd name="connsiteX0" fmla="*/ 0 w 4883084"/>
                  <a:gd name="connsiteY0" fmla="*/ 0 h 3667040"/>
                  <a:gd name="connsiteX1" fmla="*/ 4883084 w 4883084"/>
                  <a:gd name="connsiteY1" fmla="*/ 3667027 h 3667040"/>
                  <a:gd name="connsiteX0" fmla="*/ 0 w 4883084"/>
                  <a:gd name="connsiteY0" fmla="*/ 0 h 3667034"/>
                  <a:gd name="connsiteX1" fmla="*/ 4883084 w 4883084"/>
                  <a:gd name="connsiteY1" fmla="*/ 3667027 h 3667034"/>
                </a:gdLst>
                <a:ahLst/>
                <a:cxnLst>
                  <a:cxn ang="0">
                    <a:pos x="connsiteX0" y="connsiteY0"/>
                  </a:cxn>
                  <a:cxn ang="0">
                    <a:pos x="connsiteX1" y="connsiteY1"/>
                  </a:cxn>
                </a:cxnLst>
                <a:rect l="l" t="t" r="r" b="b"/>
                <a:pathLst>
                  <a:path w="4883084" h="3667034">
                    <a:moveTo>
                      <a:pt x="0" y="0"/>
                    </a:moveTo>
                    <a:cubicBezTo>
                      <a:pt x="845270" y="2721205"/>
                      <a:pt x="3104560" y="3670169"/>
                      <a:pt x="4883084" y="3667027"/>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A886A64-D8D6-4F1E-A43C-CE7644957FA4}"/>
                  </a:ext>
                </a:extLst>
              </p:cNvPr>
              <p:cNvSpPr txBox="1"/>
              <p:nvPr/>
            </p:nvSpPr>
            <p:spPr>
              <a:xfrm>
                <a:off x="4026308" y="5165617"/>
                <a:ext cx="891696" cy="369332"/>
              </a:xfrm>
              <a:prstGeom prst="rect">
                <a:avLst/>
              </a:prstGeom>
              <a:noFill/>
            </p:spPr>
            <p:txBody>
              <a:bodyPr wrap="square" rtlCol="0">
                <a:spAutoFit/>
              </a:bodyPr>
              <a:lstStyle/>
              <a:p>
                <a:pPr algn="ctr"/>
                <a:r>
                  <a:rPr lang="en-IN" dirty="0">
                    <a:latin typeface="+mj-lt"/>
                  </a:rPr>
                  <a:t>Low</a:t>
                </a:r>
                <a:endParaRPr lang="en-US" dirty="0">
                  <a:latin typeface="+mj-lt"/>
                </a:endParaRPr>
              </a:p>
            </p:txBody>
          </p:sp>
          <p:sp>
            <p:nvSpPr>
              <p:cNvPr id="26" name="TextBox 25">
                <a:extLst>
                  <a:ext uri="{FF2B5EF4-FFF2-40B4-BE49-F238E27FC236}">
                    <a16:creationId xmlns:a16="http://schemas.microsoft.com/office/drawing/2014/main" id="{5B42B566-B844-4633-993A-279BBD1D4DFC}"/>
                  </a:ext>
                </a:extLst>
              </p:cNvPr>
              <p:cNvSpPr txBox="1"/>
              <p:nvPr/>
            </p:nvSpPr>
            <p:spPr>
              <a:xfrm>
                <a:off x="7956931" y="5165617"/>
                <a:ext cx="891696" cy="369332"/>
              </a:xfrm>
              <a:prstGeom prst="rect">
                <a:avLst/>
              </a:prstGeom>
              <a:noFill/>
            </p:spPr>
            <p:txBody>
              <a:bodyPr wrap="square" rtlCol="0">
                <a:spAutoFit/>
              </a:bodyPr>
              <a:lstStyle/>
              <a:p>
                <a:pPr algn="ctr"/>
                <a:r>
                  <a:rPr lang="en-IN" dirty="0">
                    <a:latin typeface="+mj-lt"/>
                  </a:rPr>
                  <a:t>High</a:t>
                </a:r>
                <a:endParaRPr lang="en-US" dirty="0">
                  <a:latin typeface="+mj-lt"/>
                </a:endParaRPr>
              </a:p>
            </p:txBody>
          </p:sp>
          <p:sp>
            <p:nvSpPr>
              <p:cNvPr id="27" name="TextBox 26">
                <a:extLst>
                  <a:ext uri="{FF2B5EF4-FFF2-40B4-BE49-F238E27FC236}">
                    <a16:creationId xmlns:a16="http://schemas.microsoft.com/office/drawing/2014/main" id="{D3D7030A-A720-4D83-8497-A4C938E5FDE2}"/>
                  </a:ext>
                </a:extLst>
              </p:cNvPr>
              <p:cNvSpPr txBox="1"/>
              <p:nvPr/>
            </p:nvSpPr>
            <p:spPr>
              <a:xfrm>
                <a:off x="5838511" y="5165617"/>
                <a:ext cx="1105724" cy="369332"/>
              </a:xfrm>
              <a:prstGeom prst="rect">
                <a:avLst/>
              </a:prstGeom>
              <a:noFill/>
            </p:spPr>
            <p:txBody>
              <a:bodyPr wrap="square" rtlCol="0">
                <a:spAutoFit/>
              </a:bodyPr>
              <a:lstStyle/>
              <a:p>
                <a:pPr algn="ctr"/>
                <a:r>
                  <a:rPr lang="en-IN" dirty="0">
                    <a:latin typeface="+mj-lt"/>
                  </a:rPr>
                  <a:t>Medium</a:t>
                </a:r>
                <a:endParaRPr lang="en-US" dirty="0">
                  <a:latin typeface="+mj-lt"/>
                </a:endParaRPr>
              </a:p>
            </p:txBody>
          </p:sp>
          <p:sp>
            <p:nvSpPr>
              <p:cNvPr id="28" name="Freeform 53">
                <a:extLst>
                  <a:ext uri="{FF2B5EF4-FFF2-40B4-BE49-F238E27FC236}">
                    <a16:creationId xmlns:a16="http://schemas.microsoft.com/office/drawing/2014/main" id="{4E540351-2466-4B9E-B3B2-EF1A632BE6D1}"/>
                  </a:ext>
                </a:extLst>
              </p:cNvPr>
              <p:cNvSpPr/>
              <p:nvPr/>
            </p:nvSpPr>
            <p:spPr>
              <a:xfrm flipH="1">
                <a:off x="3949831" y="1224589"/>
                <a:ext cx="4883084" cy="3667034"/>
              </a:xfrm>
              <a:custGeom>
                <a:avLst/>
                <a:gdLst>
                  <a:gd name="connsiteX0" fmla="*/ 0 w 4883084"/>
                  <a:gd name="connsiteY0" fmla="*/ 0 h 3667027"/>
                  <a:gd name="connsiteX1" fmla="*/ 4883084 w 4883084"/>
                  <a:gd name="connsiteY1" fmla="*/ 3667027 h 3667027"/>
                  <a:gd name="connsiteX0" fmla="*/ 0 w 4883084"/>
                  <a:gd name="connsiteY0" fmla="*/ 0 h 3667030"/>
                  <a:gd name="connsiteX1" fmla="*/ 4883084 w 4883084"/>
                  <a:gd name="connsiteY1" fmla="*/ 3667027 h 3667030"/>
                  <a:gd name="connsiteX0" fmla="*/ 0 w 4883084"/>
                  <a:gd name="connsiteY0" fmla="*/ 0 h 3670479"/>
                  <a:gd name="connsiteX1" fmla="*/ 4883084 w 4883084"/>
                  <a:gd name="connsiteY1" fmla="*/ 3667027 h 3670479"/>
                  <a:gd name="connsiteX0" fmla="*/ 0 w 4883084"/>
                  <a:gd name="connsiteY0" fmla="*/ 0 h 3667040"/>
                  <a:gd name="connsiteX1" fmla="*/ 4883084 w 4883084"/>
                  <a:gd name="connsiteY1" fmla="*/ 3667027 h 3667040"/>
                  <a:gd name="connsiteX0" fmla="*/ 0 w 4883084"/>
                  <a:gd name="connsiteY0" fmla="*/ 0 h 3667034"/>
                  <a:gd name="connsiteX1" fmla="*/ 4883084 w 4883084"/>
                  <a:gd name="connsiteY1" fmla="*/ 3667027 h 3667034"/>
                </a:gdLst>
                <a:ahLst/>
                <a:cxnLst>
                  <a:cxn ang="0">
                    <a:pos x="connsiteX0" y="connsiteY0"/>
                  </a:cxn>
                  <a:cxn ang="0">
                    <a:pos x="connsiteX1" y="connsiteY1"/>
                  </a:cxn>
                </a:cxnLst>
                <a:rect l="l" t="t" r="r" b="b"/>
                <a:pathLst>
                  <a:path w="4883084" h="3667034">
                    <a:moveTo>
                      <a:pt x="0" y="0"/>
                    </a:moveTo>
                    <a:cubicBezTo>
                      <a:pt x="845270" y="2721205"/>
                      <a:pt x="3104560" y="3670169"/>
                      <a:pt x="4883084" y="3667027"/>
                    </a:cubicBezTo>
                  </a:path>
                </a:pathLst>
              </a:custGeom>
              <a:noFill/>
              <a:ln w="38100">
                <a:solidFill>
                  <a:srgbClr val="2ECC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61D5295-58F5-4540-99CA-7AABC6123F5A}"/>
                  </a:ext>
                </a:extLst>
              </p:cNvPr>
              <p:cNvSpPr txBox="1"/>
              <p:nvPr/>
            </p:nvSpPr>
            <p:spPr>
              <a:xfrm>
                <a:off x="4113581" y="3200147"/>
                <a:ext cx="1108867" cy="523220"/>
              </a:xfrm>
              <a:prstGeom prst="rect">
                <a:avLst/>
              </a:prstGeom>
              <a:noFill/>
            </p:spPr>
            <p:txBody>
              <a:bodyPr wrap="square" rtlCol="0">
                <a:spAutoFit/>
              </a:bodyPr>
              <a:lstStyle/>
              <a:p>
                <a:pPr algn="ctr"/>
                <a:r>
                  <a:rPr lang="en-IN" sz="2800" dirty="0">
                    <a:solidFill>
                      <a:srgbClr val="FF0000"/>
                    </a:solidFill>
                    <a:latin typeface="+mj-lt"/>
                  </a:rPr>
                  <a:t>Bias</a:t>
                </a:r>
                <a:endParaRPr lang="en-US" dirty="0">
                  <a:solidFill>
                    <a:srgbClr val="FF0000"/>
                  </a:solidFill>
                  <a:latin typeface="+mj-lt"/>
                </a:endParaRPr>
              </a:p>
            </p:txBody>
          </p:sp>
          <p:sp>
            <p:nvSpPr>
              <p:cNvPr id="30" name="TextBox 29">
                <a:extLst>
                  <a:ext uri="{FF2B5EF4-FFF2-40B4-BE49-F238E27FC236}">
                    <a16:creationId xmlns:a16="http://schemas.microsoft.com/office/drawing/2014/main" id="{F066FC58-5F8E-46E3-AD74-998367446F50}"/>
                  </a:ext>
                </a:extLst>
              </p:cNvPr>
              <p:cNvSpPr txBox="1"/>
              <p:nvPr/>
            </p:nvSpPr>
            <p:spPr>
              <a:xfrm>
                <a:off x="7087387" y="3683067"/>
                <a:ext cx="1467438" cy="523220"/>
              </a:xfrm>
              <a:prstGeom prst="rect">
                <a:avLst/>
              </a:prstGeom>
              <a:noFill/>
            </p:spPr>
            <p:txBody>
              <a:bodyPr wrap="square" rtlCol="0">
                <a:spAutoFit/>
              </a:bodyPr>
              <a:lstStyle/>
              <a:p>
                <a:pPr algn="ctr"/>
                <a:r>
                  <a:rPr lang="en-IN" sz="2800" dirty="0">
                    <a:solidFill>
                      <a:srgbClr val="2ECC71"/>
                    </a:solidFill>
                    <a:latin typeface="+mj-lt"/>
                  </a:rPr>
                  <a:t>Variance</a:t>
                </a:r>
                <a:endParaRPr lang="en-US" dirty="0">
                  <a:solidFill>
                    <a:srgbClr val="2ECC71"/>
                  </a:solidFill>
                  <a:latin typeface="+mj-lt"/>
                </a:endParaRPr>
              </a:p>
            </p:txBody>
          </p:sp>
          <p:sp>
            <p:nvSpPr>
              <p:cNvPr id="31" name="Freeform 56">
                <a:extLst>
                  <a:ext uri="{FF2B5EF4-FFF2-40B4-BE49-F238E27FC236}">
                    <a16:creationId xmlns:a16="http://schemas.microsoft.com/office/drawing/2014/main" id="{1F9EF8B8-D2CC-4894-9DCE-B74B6704E450}"/>
                  </a:ext>
                </a:extLst>
              </p:cNvPr>
              <p:cNvSpPr/>
              <p:nvPr/>
            </p:nvSpPr>
            <p:spPr>
              <a:xfrm>
                <a:off x="4025245" y="1197204"/>
                <a:ext cx="4703976" cy="2567553"/>
              </a:xfrm>
              <a:custGeom>
                <a:avLst/>
                <a:gdLst>
                  <a:gd name="connsiteX0" fmla="*/ 0 w 4703976"/>
                  <a:gd name="connsiteY0" fmla="*/ 0 h 18854"/>
                  <a:gd name="connsiteX1" fmla="*/ 4703976 w 4703976"/>
                  <a:gd name="connsiteY1" fmla="*/ 18854 h 18854"/>
                  <a:gd name="connsiteX0" fmla="*/ 0 w 4703976"/>
                  <a:gd name="connsiteY0" fmla="*/ 0 h 1701022"/>
                  <a:gd name="connsiteX1" fmla="*/ 4703976 w 4703976"/>
                  <a:gd name="connsiteY1" fmla="*/ 18854 h 1701022"/>
                  <a:gd name="connsiteX0" fmla="*/ 0 w 4703976"/>
                  <a:gd name="connsiteY0" fmla="*/ 0 h 2567553"/>
                  <a:gd name="connsiteX1" fmla="*/ 4703976 w 4703976"/>
                  <a:gd name="connsiteY1" fmla="*/ 18854 h 2567553"/>
                </a:gdLst>
                <a:ahLst/>
                <a:cxnLst>
                  <a:cxn ang="0">
                    <a:pos x="connsiteX0" y="connsiteY0"/>
                  </a:cxn>
                  <a:cxn ang="0">
                    <a:pos x="connsiteX1" y="connsiteY1"/>
                  </a:cxn>
                </a:cxnLst>
                <a:rect l="l" t="t" r="r" b="b"/>
                <a:pathLst>
                  <a:path w="4703976" h="2567553">
                    <a:moveTo>
                      <a:pt x="0" y="0"/>
                    </a:moveTo>
                    <a:cubicBezTo>
                      <a:pt x="1341749" y="3004009"/>
                      <a:pt x="3079424" y="3811571"/>
                      <a:pt x="4703976" y="1885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C5F52AE-E228-425F-8EDC-54C5B55C68DF}"/>
                </a:ext>
              </a:extLst>
            </p:cNvPr>
            <p:cNvSpPr txBox="1"/>
            <p:nvPr/>
          </p:nvSpPr>
          <p:spPr>
            <a:xfrm rot="16200000">
              <a:off x="2576947" y="3479119"/>
              <a:ext cx="1264916" cy="523220"/>
            </a:xfrm>
            <a:prstGeom prst="rect">
              <a:avLst/>
            </a:prstGeom>
            <a:noFill/>
          </p:spPr>
          <p:txBody>
            <a:bodyPr wrap="square" rtlCol="0">
              <a:spAutoFit/>
            </a:bodyPr>
            <a:lstStyle/>
            <a:p>
              <a:pPr algn="ctr"/>
              <a:r>
                <a:rPr lang="en-IN" sz="2800" dirty="0">
                  <a:latin typeface="+mj-lt"/>
                </a:rPr>
                <a:t>Error</a:t>
              </a:r>
              <a:endParaRPr lang="en-US" sz="2800" dirty="0">
                <a:latin typeface="+mj-lt"/>
              </a:endParaRPr>
            </a:p>
          </p:txBody>
        </p:sp>
      </p:grpSp>
    </p:spTree>
    <p:custDataLst>
      <p:tags r:id="rId1"/>
    </p:custDataLst>
    <p:extLst>
      <p:ext uri="{BB962C8B-B14F-4D97-AF65-F5344CB8AC3E}">
        <p14:creationId xmlns:p14="http://schemas.microsoft.com/office/powerpoint/2010/main" val="221214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par>
                          <p:cTn id="39" fill="hold">
                            <p:stCondLst>
                              <p:cond delay="0"/>
                            </p:stCondLst>
                            <p:childTnLst>
                              <p:par>
                                <p:cTn id="40" presetID="22" presetClass="entr" presetSubtype="2"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righ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par>
                          <p:cTn id="47" fill="hold">
                            <p:stCondLst>
                              <p:cond delay="0"/>
                            </p:stCondLst>
                            <p:childTnLst>
                              <p:par>
                                <p:cTn id="48" presetID="22" presetClass="entr" presetSubtype="2"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righ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down)">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31</a:t>
            </a:fld>
            <a:endParaRPr lang="en-IN" sz="2800" dirty="0">
              <a:solidFill>
                <a:schemeClr val="accent2">
                  <a:lumMod val="40000"/>
                  <a:lumOff val="60000"/>
                </a:schemeClr>
              </a:solidFill>
            </a:endParaRPr>
          </a:p>
        </p:txBody>
      </p:sp>
      <p:grpSp>
        <p:nvGrpSpPr>
          <p:cNvPr id="9" name="Group 8">
            <a:extLst>
              <a:ext uri="{FF2B5EF4-FFF2-40B4-BE49-F238E27FC236}">
                <a16:creationId xmlns:a16="http://schemas.microsoft.com/office/drawing/2014/main" id="{CEEA266D-41B1-40C1-84C8-DBD423B1A231}"/>
              </a:ext>
            </a:extLst>
          </p:cNvPr>
          <p:cNvGrpSpPr/>
          <p:nvPr/>
        </p:nvGrpSpPr>
        <p:grpSpPr>
          <a:xfrm>
            <a:off x="253352" y="1302688"/>
            <a:ext cx="6146276" cy="4918695"/>
            <a:chOff x="253352" y="1302688"/>
            <a:chExt cx="6146276" cy="4918695"/>
          </a:xfrm>
        </p:grpSpPr>
        <p:sp>
          <p:nvSpPr>
            <p:cNvPr id="10" name="Rectangle 9">
              <a:extLst>
                <a:ext uri="{FF2B5EF4-FFF2-40B4-BE49-F238E27FC236}">
                  <a16:creationId xmlns:a16="http://schemas.microsoft.com/office/drawing/2014/main" id="{8F857DB4-3C63-436E-9732-9B5AA3C6294E}"/>
                </a:ext>
              </a:extLst>
            </p:cNvPr>
            <p:cNvSpPr/>
            <p:nvPr/>
          </p:nvSpPr>
          <p:spPr>
            <a:xfrm>
              <a:off x="253352" y="1302688"/>
              <a:ext cx="6146276" cy="4911365"/>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304F93A0-E7AB-499F-A31F-2F9D3AABC876}"/>
                </a:ext>
              </a:extLst>
            </p:cNvPr>
            <p:cNvCxnSpPr/>
            <p:nvPr/>
          </p:nvCxnSpPr>
          <p:spPr>
            <a:xfrm>
              <a:off x="941508" y="1522098"/>
              <a:ext cx="0" cy="44117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52B18E7-BD30-4583-88C1-F7AECA969238}"/>
                </a:ext>
              </a:extLst>
            </p:cNvPr>
            <p:cNvCxnSpPr/>
            <p:nvPr/>
          </p:nvCxnSpPr>
          <p:spPr>
            <a:xfrm>
              <a:off x="482737" y="5453074"/>
              <a:ext cx="5618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3AF3AD0-4A30-4FAE-A5B9-5EE9D147201E}"/>
                </a:ext>
              </a:extLst>
            </p:cNvPr>
            <p:cNvSpPr txBox="1"/>
            <p:nvPr/>
          </p:nvSpPr>
          <p:spPr>
            <a:xfrm>
              <a:off x="1649936" y="5698163"/>
              <a:ext cx="3951556" cy="523220"/>
            </a:xfrm>
            <a:prstGeom prst="rect">
              <a:avLst/>
            </a:prstGeom>
            <a:noFill/>
          </p:spPr>
          <p:txBody>
            <a:bodyPr wrap="square" rtlCol="0">
              <a:spAutoFit/>
            </a:bodyPr>
            <a:lstStyle/>
            <a:p>
              <a:pPr algn="ctr"/>
              <a:r>
                <a:rPr lang="en-IN" sz="2800" dirty="0">
                  <a:latin typeface="+mj-lt"/>
                </a:rPr>
                <a:t>Model Complexity</a:t>
              </a:r>
              <a:endParaRPr lang="en-US" sz="2800" dirty="0">
                <a:latin typeface="+mj-lt"/>
              </a:endParaRPr>
            </a:p>
          </p:txBody>
        </p:sp>
      </p:grpSp>
      <p:sp>
        <p:nvSpPr>
          <p:cNvPr id="15" name="Title 1">
            <a:extLst>
              <a:ext uri="{FF2B5EF4-FFF2-40B4-BE49-F238E27FC236}">
                <a16:creationId xmlns:a16="http://schemas.microsoft.com/office/drawing/2014/main" id="{71F31056-202C-4F8C-8E50-75D5338F1C0B}"/>
              </a:ext>
            </a:extLst>
          </p:cNvPr>
          <p:cNvSpPr>
            <a:spLocks noGrp="1"/>
          </p:cNvSpPr>
          <p:nvPr>
            <p:ph type="title"/>
          </p:nvPr>
        </p:nvSpPr>
        <p:spPr>
          <a:xfrm>
            <a:off x="421151" y="187211"/>
            <a:ext cx="10515600" cy="818526"/>
          </a:xfrm>
        </p:spPr>
        <p:txBody>
          <a:bodyPr/>
          <a:lstStyle/>
          <a:p>
            <a:r>
              <a:rPr lang="en-IN" sz="4000" dirty="0">
                <a:solidFill>
                  <a:schemeClr val="accent2">
                    <a:lumMod val="75000"/>
                  </a:schemeClr>
                </a:solidFill>
              </a:rPr>
              <a:t>Generalization Error</a:t>
            </a:r>
          </a:p>
        </p:txBody>
      </p:sp>
      <p:sp>
        <p:nvSpPr>
          <p:cNvPr id="16" name="Content Placeholder 2">
            <a:extLst>
              <a:ext uri="{FF2B5EF4-FFF2-40B4-BE49-F238E27FC236}">
                <a16:creationId xmlns:a16="http://schemas.microsoft.com/office/drawing/2014/main" id="{59275791-3C34-4194-AD46-DC6DEF14F010}"/>
              </a:ext>
            </a:extLst>
          </p:cNvPr>
          <p:cNvSpPr>
            <a:spLocks noGrp="1"/>
          </p:cNvSpPr>
          <p:nvPr>
            <p:ph idx="1"/>
          </p:nvPr>
        </p:nvSpPr>
        <p:spPr>
          <a:xfrm>
            <a:off x="6531766" y="1111624"/>
            <a:ext cx="5660234" cy="5746376"/>
          </a:xfrm>
        </p:spPr>
        <p:txBody>
          <a:bodyPr/>
          <a:lstStyle/>
          <a:p>
            <a:r>
              <a:rPr lang="en-IN" dirty="0"/>
              <a:t>The gap between train and test error rates</a:t>
            </a:r>
          </a:p>
          <a:p>
            <a:pPr lvl="2"/>
            <a:r>
              <a:rPr lang="en-IN" dirty="0"/>
              <a:t>Measures how well is the </a:t>
            </a:r>
            <a:r>
              <a:rPr lang="en-IN" dirty="0" err="1"/>
              <a:t>model+parameters</a:t>
            </a:r>
            <a:r>
              <a:rPr lang="en-IN" dirty="0"/>
              <a:t> able to “generalize” to unseen data</a:t>
            </a:r>
          </a:p>
          <a:p>
            <a:pPr lvl="2"/>
            <a:r>
              <a:rPr lang="en-IN" dirty="0"/>
              <a:t>Gen error usually small for models with small complexity (small variance), high for models with high complexity (large variance)</a:t>
            </a:r>
          </a:p>
          <a:p>
            <a:pPr lvl="1"/>
            <a:r>
              <a:rPr lang="en-IN" b="1" dirty="0"/>
              <a:t>Note</a:t>
            </a:r>
            <a:r>
              <a:rPr lang="en-IN" dirty="0"/>
              <a:t>: a model with large bias may give very good gen error but high test error</a:t>
            </a:r>
          </a:p>
          <a:p>
            <a:pPr lvl="2"/>
            <a:r>
              <a:rPr lang="en-IN" dirty="0"/>
              <a:t>Its test error will be close to train error but both will be very large</a:t>
            </a:r>
          </a:p>
          <a:p>
            <a:pPr lvl="2"/>
            <a:endParaRPr lang="en-IN" dirty="0"/>
          </a:p>
        </p:txBody>
      </p:sp>
      <p:grpSp>
        <p:nvGrpSpPr>
          <p:cNvPr id="18" name="Group 17">
            <a:extLst>
              <a:ext uri="{FF2B5EF4-FFF2-40B4-BE49-F238E27FC236}">
                <a16:creationId xmlns:a16="http://schemas.microsoft.com/office/drawing/2014/main" id="{0292E79C-E4CC-452C-9785-06E02E11DFBE}"/>
              </a:ext>
            </a:extLst>
          </p:cNvPr>
          <p:cNvGrpSpPr/>
          <p:nvPr/>
        </p:nvGrpSpPr>
        <p:grpSpPr>
          <a:xfrm>
            <a:off x="1256798" y="5462230"/>
            <a:ext cx="4822319" cy="400110"/>
            <a:chOff x="1256798" y="5462230"/>
            <a:chExt cx="4822319" cy="400110"/>
          </a:xfrm>
        </p:grpSpPr>
        <p:sp>
          <p:nvSpPr>
            <p:cNvPr id="19" name="TextBox 18">
              <a:extLst>
                <a:ext uri="{FF2B5EF4-FFF2-40B4-BE49-F238E27FC236}">
                  <a16:creationId xmlns:a16="http://schemas.microsoft.com/office/drawing/2014/main" id="{3A3EF823-EA7A-425E-A1BE-4C61BE490725}"/>
                </a:ext>
              </a:extLst>
            </p:cNvPr>
            <p:cNvSpPr txBox="1"/>
            <p:nvPr/>
          </p:nvSpPr>
          <p:spPr>
            <a:xfrm>
              <a:off x="1256798" y="5462230"/>
              <a:ext cx="891696" cy="400110"/>
            </a:xfrm>
            <a:prstGeom prst="rect">
              <a:avLst/>
            </a:prstGeom>
            <a:noFill/>
          </p:spPr>
          <p:txBody>
            <a:bodyPr wrap="square" rtlCol="0">
              <a:spAutoFit/>
            </a:bodyPr>
            <a:lstStyle/>
            <a:p>
              <a:pPr algn="ctr"/>
              <a:r>
                <a:rPr lang="en-IN" sz="2000" dirty="0">
                  <a:latin typeface="+mj-lt"/>
                </a:rPr>
                <a:t>Low</a:t>
              </a:r>
              <a:endParaRPr lang="en-US" sz="2000" dirty="0">
                <a:latin typeface="+mj-lt"/>
              </a:endParaRPr>
            </a:p>
          </p:txBody>
        </p:sp>
        <p:sp>
          <p:nvSpPr>
            <p:cNvPr id="20" name="TextBox 19">
              <a:extLst>
                <a:ext uri="{FF2B5EF4-FFF2-40B4-BE49-F238E27FC236}">
                  <a16:creationId xmlns:a16="http://schemas.microsoft.com/office/drawing/2014/main" id="{A001B370-ECED-4AF0-AA34-E219891267F4}"/>
                </a:ext>
              </a:extLst>
            </p:cNvPr>
            <p:cNvSpPr txBox="1"/>
            <p:nvPr/>
          </p:nvSpPr>
          <p:spPr>
            <a:xfrm>
              <a:off x="5187421" y="5462230"/>
              <a:ext cx="891696" cy="400110"/>
            </a:xfrm>
            <a:prstGeom prst="rect">
              <a:avLst/>
            </a:prstGeom>
            <a:noFill/>
          </p:spPr>
          <p:txBody>
            <a:bodyPr wrap="square" rtlCol="0">
              <a:spAutoFit/>
            </a:bodyPr>
            <a:lstStyle/>
            <a:p>
              <a:pPr algn="ctr"/>
              <a:r>
                <a:rPr lang="en-IN" sz="2000" dirty="0">
                  <a:latin typeface="+mj-lt"/>
                </a:rPr>
                <a:t>High</a:t>
              </a:r>
              <a:endParaRPr lang="en-US" sz="2000" dirty="0">
                <a:latin typeface="+mj-lt"/>
              </a:endParaRPr>
            </a:p>
          </p:txBody>
        </p:sp>
        <p:sp>
          <p:nvSpPr>
            <p:cNvPr id="21" name="TextBox 20">
              <a:extLst>
                <a:ext uri="{FF2B5EF4-FFF2-40B4-BE49-F238E27FC236}">
                  <a16:creationId xmlns:a16="http://schemas.microsoft.com/office/drawing/2014/main" id="{178B4158-99B1-471D-A63E-A951961D2C12}"/>
                </a:ext>
              </a:extLst>
            </p:cNvPr>
            <p:cNvSpPr txBox="1"/>
            <p:nvPr/>
          </p:nvSpPr>
          <p:spPr>
            <a:xfrm>
              <a:off x="3069001" y="5462230"/>
              <a:ext cx="1105724" cy="400110"/>
            </a:xfrm>
            <a:prstGeom prst="rect">
              <a:avLst/>
            </a:prstGeom>
            <a:noFill/>
          </p:spPr>
          <p:txBody>
            <a:bodyPr wrap="square" rtlCol="0">
              <a:spAutoFit/>
            </a:bodyPr>
            <a:lstStyle/>
            <a:p>
              <a:pPr algn="ctr"/>
              <a:r>
                <a:rPr lang="en-IN" sz="2000" dirty="0">
                  <a:latin typeface="+mj-lt"/>
                </a:rPr>
                <a:t>Medium</a:t>
              </a:r>
              <a:endParaRPr lang="en-US" sz="2000" dirty="0">
                <a:latin typeface="+mj-lt"/>
              </a:endParaRPr>
            </a:p>
          </p:txBody>
        </p:sp>
      </p:grpSp>
      <p:sp>
        <p:nvSpPr>
          <p:cNvPr id="22" name="TextBox 21">
            <a:extLst>
              <a:ext uri="{FF2B5EF4-FFF2-40B4-BE49-F238E27FC236}">
                <a16:creationId xmlns:a16="http://schemas.microsoft.com/office/drawing/2014/main" id="{CA00A3EC-08D5-4F85-8112-26EAA062E31D}"/>
              </a:ext>
            </a:extLst>
          </p:cNvPr>
          <p:cNvSpPr txBox="1"/>
          <p:nvPr/>
        </p:nvSpPr>
        <p:spPr>
          <a:xfrm>
            <a:off x="1629665" y="4508123"/>
            <a:ext cx="2143383" cy="523220"/>
          </a:xfrm>
          <a:prstGeom prst="rect">
            <a:avLst/>
          </a:prstGeom>
          <a:noFill/>
        </p:spPr>
        <p:txBody>
          <a:bodyPr wrap="square" rtlCol="0">
            <a:spAutoFit/>
          </a:bodyPr>
          <a:lstStyle/>
          <a:p>
            <a:pPr algn="ctr"/>
            <a:r>
              <a:rPr lang="en-IN" sz="2800" dirty="0">
                <a:solidFill>
                  <a:schemeClr val="accent2"/>
                </a:solidFill>
                <a:latin typeface="+mj-lt"/>
              </a:rPr>
              <a:t>Training Error</a:t>
            </a:r>
            <a:endParaRPr lang="en-US" dirty="0">
              <a:solidFill>
                <a:schemeClr val="accent2"/>
              </a:solidFill>
              <a:latin typeface="+mj-lt"/>
            </a:endParaRPr>
          </a:p>
        </p:txBody>
      </p:sp>
      <p:sp>
        <p:nvSpPr>
          <p:cNvPr id="23" name="Freeform 32">
            <a:extLst>
              <a:ext uri="{FF2B5EF4-FFF2-40B4-BE49-F238E27FC236}">
                <a16:creationId xmlns:a16="http://schemas.microsoft.com/office/drawing/2014/main" id="{BFB4CD62-268E-43B2-B393-B42E91D564C1}"/>
              </a:ext>
            </a:extLst>
          </p:cNvPr>
          <p:cNvSpPr/>
          <p:nvPr/>
        </p:nvSpPr>
        <p:spPr>
          <a:xfrm>
            <a:off x="1187750" y="1563329"/>
            <a:ext cx="4771963" cy="3641353"/>
          </a:xfrm>
          <a:custGeom>
            <a:avLst/>
            <a:gdLst>
              <a:gd name="connsiteX0" fmla="*/ 0 w 4771963"/>
              <a:gd name="connsiteY0" fmla="*/ 0 h 3641353"/>
              <a:gd name="connsiteX1" fmla="*/ 100057 w 4771963"/>
              <a:gd name="connsiteY1" fmla="*/ 0 h 3641353"/>
              <a:gd name="connsiteX2" fmla="*/ 194920 w 4771963"/>
              <a:gd name="connsiteY2" fmla="*/ 205606 h 3641353"/>
              <a:gd name="connsiteX3" fmla="*/ 4619345 w 4771963"/>
              <a:gd name="connsiteY3" fmla="*/ 291505 h 3641353"/>
              <a:gd name="connsiteX4" fmla="*/ 4749367 w 4771963"/>
              <a:gd name="connsiteY4" fmla="*/ 0 h 3641353"/>
              <a:gd name="connsiteX5" fmla="*/ 4771963 w 4771963"/>
              <a:gd name="connsiteY5" fmla="*/ 0 h 3641353"/>
              <a:gd name="connsiteX6" fmla="*/ 4771963 w 4771963"/>
              <a:gd name="connsiteY6" fmla="*/ 3641353 h 3641353"/>
              <a:gd name="connsiteX7" fmla="*/ 4537012 w 4771963"/>
              <a:gd name="connsiteY7" fmla="*/ 3633882 h 3641353"/>
              <a:gd name="connsiteX8" fmla="*/ 70457 w 4771963"/>
              <a:gd name="connsiteY8" fmla="*/ 212249 h 3641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1963" h="3641353">
                <a:moveTo>
                  <a:pt x="0" y="0"/>
                </a:moveTo>
                <a:lnTo>
                  <a:pt x="100057" y="0"/>
                </a:lnTo>
                <a:lnTo>
                  <a:pt x="194920" y="205606"/>
                </a:lnTo>
                <a:cubicBezTo>
                  <a:pt x="1475542" y="2890965"/>
                  <a:pt x="3090165" y="3579831"/>
                  <a:pt x="4619345" y="291505"/>
                </a:cubicBezTo>
                <a:lnTo>
                  <a:pt x="4749367" y="0"/>
                </a:lnTo>
                <a:lnTo>
                  <a:pt x="4771963" y="0"/>
                </a:lnTo>
                <a:lnTo>
                  <a:pt x="4771963" y="3641353"/>
                </a:lnTo>
                <a:lnTo>
                  <a:pt x="4537012" y="3633882"/>
                </a:lnTo>
                <a:cubicBezTo>
                  <a:pt x="2873893" y="3525738"/>
                  <a:pt x="911904" y="2589985"/>
                  <a:pt x="70457" y="212249"/>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reeform 10">
            <a:extLst>
              <a:ext uri="{FF2B5EF4-FFF2-40B4-BE49-F238E27FC236}">
                <a16:creationId xmlns:a16="http://schemas.microsoft.com/office/drawing/2014/main" id="{C14C5AC3-F458-4CCE-8B99-BBFD56D35A70}"/>
              </a:ext>
            </a:extLst>
          </p:cNvPr>
          <p:cNvSpPr/>
          <p:nvPr/>
        </p:nvSpPr>
        <p:spPr>
          <a:xfrm>
            <a:off x="1180321" y="1540952"/>
            <a:ext cx="4883084" cy="3667034"/>
          </a:xfrm>
          <a:custGeom>
            <a:avLst/>
            <a:gdLst>
              <a:gd name="connsiteX0" fmla="*/ 0 w 4883084"/>
              <a:gd name="connsiteY0" fmla="*/ 0 h 3667027"/>
              <a:gd name="connsiteX1" fmla="*/ 4883084 w 4883084"/>
              <a:gd name="connsiteY1" fmla="*/ 3667027 h 3667027"/>
              <a:gd name="connsiteX0" fmla="*/ 0 w 4883084"/>
              <a:gd name="connsiteY0" fmla="*/ 0 h 3667030"/>
              <a:gd name="connsiteX1" fmla="*/ 4883084 w 4883084"/>
              <a:gd name="connsiteY1" fmla="*/ 3667027 h 3667030"/>
              <a:gd name="connsiteX0" fmla="*/ 0 w 4883084"/>
              <a:gd name="connsiteY0" fmla="*/ 0 h 3670479"/>
              <a:gd name="connsiteX1" fmla="*/ 4883084 w 4883084"/>
              <a:gd name="connsiteY1" fmla="*/ 3667027 h 3670479"/>
              <a:gd name="connsiteX0" fmla="*/ 0 w 4883084"/>
              <a:gd name="connsiteY0" fmla="*/ 0 h 3667040"/>
              <a:gd name="connsiteX1" fmla="*/ 4883084 w 4883084"/>
              <a:gd name="connsiteY1" fmla="*/ 3667027 h 3667040"/>
              <a:gd name="connsiteX0" fmla="*/ 0 w 4883084"/>
              <a:gd name="connsiteY0" fmla="*/ 0 h 3667034"/>
              <a:gd name="connsiteX1" fmla="*/ 4883084 w 4883084"/>
              <a:gd name="connsiteY1" fmla="*/ 3667027 h 3667034"/>
            </a:gdLst>
            <a:ahLst/>
            <a:cxnLst>
              <a:cxn ang="0">
                <a:pos x="connsiteX0" y="connsiteY0"/>
              </a:cxn>
              <a:cxn ang="0">
                <a:pos x="connsiteX1" y="connsiteY1"/>
              </a:cxn>
            </a:cxnLst>
            <a:rect l="l" t="t" r="r" b="b"/>
            <a:pathLst>
              <a:path w="4883084" h="3667034">
                <a:moveTo>
                  <a:pt x="0" y="0"/>
                </a:moveTo>
                <a:cubicBezTo>
                  <a:pt x="845270" y="2721205"/>
                  <a:pt x="3104560" y="3670169"/>
                  <a:pt x="4883084" y="3667027"/>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15">
            <a:extLst>
              <a:ext uri="{FF2B5EF4-FFF2-40B4-BE49-F238E27FC236}">
                <a16:creationId xmlns:a16="http://schemas.microsoft.com/office/drawing/2014/main" id="{6E3A5770-E79C-4437-9E6A-40E8EB08C587}"/>
              </a:ext>
            </a:extLst>
          </p:cNvPr>
          <p:cNvSpPr/>
          <p:nvPr/>
        </p:nvSpPr>
        <p:spPr>
          <a:xfrm>
            <a:off x="1255735" y="1493817"/>
            <a:ext cx="4703976" cy="2567553"/>
          </a:xfrm>
          <a:custGeom>
            <a:avLst/>
            <a:gdLst>
              <a:gd name="connsiteX0" fmla="*/ 0 w 4703976"/>
              <a:gd name="connsiteY0" fmla="*/ 0 h 18854"/>
              <a:gd name="connsiteX1" fmla="*/ 4703976 w 4703976"/>
              <a:gd name="connsiteY1" fmla="*/ 18854 h 18854"/>
              <a:gd name="connsiteX0" fmla="*/ 0 w 4703976"/>
              <a:gd name="connsiteY0" fmla="*/ 0 h 1701022"/>
              <a:gd name="connsiteX1" fmla="*/ 4703976 w 4703976"/>
              <a:gd name="connsiteY1" fmla="*/ 18854 h 1701022"/>
              <a:gd name="connsiteX0" fmla="*/ 0 w 4703976"/>
              <a:gd name="connsiteY0" fmla="*/ 0 h 2567553"/>
              <a:gd name="connsiteX1" fmla="*/ 4703976 w 4703976"/>
              <a:gd name="connsiteY1" fmla="*/ 18854 h 2567553"/>
            </a:gdLst>
            <a:ahLst/>
            <a:cxnLst>
              <a:cxn ang="0">
                <a:pos x="connsiteX0" y="connsiteY0"/>
              </a:cxn>
              <a:cxn ang="0">
                <a:pos x="connsiteX1" y="connsiteY1"/>
              </a:cxn>
            </a:cxnLst>
            <a:rect l="l" t="t" r="r" b="b"/>
            <a:pathLst>
              <a:path w="4703976" h="2567553">
                <a:moveTo>
                  <a:pt x="0" y="0"/>
                </a:moveTo>
                <a:cubicBezTo>
                  <a:pt x="1341749" y="3004009"/>
                  <a:pt x="3079424" y="3811571"/>
                  <a:pt x="4703976" y="18854"/>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1405A2-FD46-408F-AF98-17EB2564F8E5}"/>
              </a:ext>
            </a:extLst>
          </p:cNvPr>
          <p:cNvSpPr txBox="1"/>
          <p:nvPr/>
        </p:nvSpPr>
        <p:spPr>
          <a:xfrm>
            <a:off x="1048183" y="1615353"/>
            <a:ext cx="3818208" cy="523220"/>
          </a:xfrm>
          <a:prstGeom prst="rect">
            <a:avLst/>
          </a:prstGeom>
          <a:noFill/>
        </p:spPr>
        <p:txBody>
          <a:bodyPr wrap="square" rtlCol="0">
            <a:spAutoFit/>
          </a:bodyPr>
          <a:lstStyle/>
          <a:p>
            <a:pPr algn="ctr"/>
            <a:r>
              <a:rPr lang="en-IN" sz="2800" dirty="0">
                <a:latin typeface="+mj-lt"/>
              </a:rPr>
              <a:t>Test/</a:t>
            </a:r>
            <a:r>
              <a:rPr lang="en-IN" sz="2800" dirty="0" err="1">
                <a:latin typeface="+mj-lt"/>
              </a:rPr>
              <a:t>ValidationError</a:t>
            </a:r>
            <a:endParaRPr lang="en-US" sz="2800" dirty="0">
              <a:latin typeface="+mj-lt"/>
            </a:endParaRPr>
          </a:p>
        </p:txBody>
      </p:sp>
      <p:grpSp>
        <p:nvGrpSpPr>
          <p:cNvPr id="27" name="Group 26">
            <a:extLst>
              <a:ext uri="{FF2B5EF4-FFF2-40B4-BE49-F238E27FC236}">
                <a16:creationId xmlns:a16="http://schemas.microsoft.com/office/drawing/2014/main" id="{D8EFCD43-4145-4E96-8B96-CB6B4769C969}"/>
              </a:ext>
            </a:extLst>
          </p:cNvPr>
          <p:cNvGrpSpPr/>
          <p:nvPr/>
        </p:nvGrpSpPr>
        <p:grpSpPr>
          <a:xfrm>
            <a:off x="785363" y="3557118"/>
            <a:ext cx="5575245" cy="416696"/>
            <a:chOff x="919512" y="3557118"/>
            <a:chExt cx="5575245" cy="416696"/>
          </a:xfrm>
        </p:grpSpPr>
        <p:sp>
          <p:nvSpPr>
            <p:cNvPr id="28" name="TextBox 27">
              <a:extLst>
                <a:ext uri="{FF2B5EF4-FFF2-40B4-BE49-F238E27FC236}">
                  <a16:creationId xmlns:a16="http://schemas.microsoft.com/office/drawing/2014/main" id="{005BF4D8-E17E-4269-B715-8B27A81E19B1}"/>
                </a:ext>
              </a:extLst>
            </p:cNvPr>
            <p:cNvSpPr txBox="1"/>
            <p:nvPr/>
          </p:nvSpPr>
          <p:spPr>
            <a:xfrm>
              <a:off x="4765784" y="3573704"/>
              <a:ext cx="1728973" cy="400110"/>
            </a:xfrm>
            <a:prstGeom prst="rect">
              <a:avLst/>
            </a:prstGeom>
            <a:noFill/>
          </p:spPr>
          <p:txBody>
            <a:bodyPr wrap="square" rtlCol="0">
              <a:spAutoFit/>
            </a:bodyPr>
            <a:lstStyle/>
            <a:p>
              <a:pPr algn="ctr"/>
              <a:r>
                <a:rPr lang="en-IN" sz="2000" dirty="0">
                  <a:latin typeface="+mj-lt"/>
                </a:rPr>
                <a:t>Overfitting</a:t>
              </a:r>
              <a:endParaRPr lang="en-US" sz="2000" dirty="0">
                <a:latin typeface="+mj-lt"/>
              </a:endParaRPr>
            </a:p>
          </p:txBody>
        </p:sp>
        <p:sp>
          <p:nvSpPr>
            <p:cNvPr id="29" name="TextBox 28">
              <a:extLst>
                <a:ext uri="{FF2B5EF4-FFF2-40B4-BE49-F238E27FC236}">
                  <a16:creationId xmlns:a16="http://schemas.microsoft.com/office/drawing/2014/main" id="{CFF7A192-8BDB-4DB4-B453-988F80A26A6E}"/>
                </a:ext>
              </a:extLst>
            </p:cNvPr>
            <p:cNvSpPr txBox="1"/>
            <p:nvPr/>
          </p:nvSpPr>
          <p:spPr>
            <a:xfrm>
              <a:off x="919512" y="3557118"/>
              <a:ext cx="1844236" cy="400110"/>
            </a:xfrm>
            <a:prstGeom prst="rect">
              <a:avLst/>
            </a:prstGeom>
            <a:noFill/>
          </p:spPr>
          <p:txBody>
            <a:bodyPr wrap="square" rtlCol="0">
              <a:spAutoFit/>
            </a:bodyPr>
            <a:lstStyle/>
            <a:p>
              <a:pPr algn="ctr"/>
              <a:r>
                <a:rPr lang="en-IN" sz="2000" dirty="0" err="1">
                  <a:latin typeface="+mj-lt"/>
                </a:rPr>
                <a:t>Underfitting</a:t>
              </a:r>
              <a:endParaRPr lang="en-US" sz="2000" dirty="0">
                <a:latin typeface="+mj-lt"/>
              </a:endParaRPr>
            </a:p>
          </p:txBody>
        </p:sp>
      </p:grpSp>
      <p:cxnSp>
        <p:nvCxnSpPr>
          <p:cNvPr id="30" name="Straight Arrow Connector 29">
            <a:extLst>
              <a:ext uri="{FF2B5EF4-FFF2-40B4-BE49-F238E27FC236}">
                <a16:creationId xmlns:a16="http://schemas.microsoft.com/office/drawing/2014/main" id="{480A15C3-A17A-43AB-9266-51B6B0E2A431}"/>
              </a:ext>
            </a:extLst>
          </p:cNvPr>
          <p:cNvCxnSpPr/>
          <p:nvPr/>
        </p:nvCxnSpPr>
        <p:spPr>
          <a:xfrm>
            <a:off x="4633645" y="3647326"/>
            <a:ext cx="0" cy="1384017"/>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06231A7-8C53-4989-9C65-F4B0C1825D73}"/>
              </a:ext>
            </a:extLst>
          </p:cNvPr>
          <p:cNvSpPr txBox="1"/>
          <p:nvPr/>
        </p:nvSpPr>
        <p:spPr>
          <a:xfrm>
            <a:off x="4565832" y="4178969"/>
            <a:ext cx="1487685" cy="461665"/>
          </a:xfrm>
          <a:prstGeom prst="rect">
            <a:avLst/>
          </a:prstGeom>
          <a:noFill/>
        </p:spPr>
        <p:txBody>
          <a:bodyPr wrap="square" rtlCol="0">
            <a:spAutoFit/>
          </a:bodyPr>
          <a:lstStyle/>
          <a:p>
            <a:pPr algn="ctr"/>
            <a:r>
              <a:rPr lang="en-IN" sz="2400" b="1" dirty="0">
                <a:solidFill>
                  <a:srgbClr val="00B050"/>
                </a:solidFill>
                <a:latin typeface="+mj-lt"/>
              </a:rPr>
              <a:t>Gen Error</a:t>
            </a:r>
            <a:endParaRPr lang="en-US" sz="2400" b="1" dirty="0">
              <a:solidFill>
                <a:srgbClr val="00B050"/>
              </a:solidFill>
              <a:latin typeface="+mj-lt"/>
            </a:endParaRPr>
          </a:p>
        </p:txBody>
      </p:sp>
      <p:pic>
        <p:nvPicPr>
          <p:cNvPr id="32" name="Picture 31">
            <a:extLst>
              <a:ext uri="{FF2B5EF4-FFF2-40B4-BE49-F238E27FC236}">
                <a16:creationId xmlns:a16="http://schemas.microsoft.com/office/drawing/2014/main" id="{ED8101D2-BEBF-47E5-9DDF-A70ADE0FFB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7191" y="350948"/>
            <a:ext cx="1783306" cy="1783306"/>
          </a:xfrm>
          <a:prstGeom prst="rect">
            <a:avLst/>
          </a:prstGeom>
        </p:spPr>
      </p:pic>
      <p:sp>
        <p:nvSpPr>
          <p:cNvPr id="33" name="Rectangular Callout 44">
            <a:extLst>
              <a:ext uri="{FF2B5EF4-FFF2-40B4-BE49-F238E27FC236}">
                <a16:creationId xmlns:a16="http://schemas.microsoft.com/office/drawing/2014/main" id="{4A5F837C-66AF-4B95-8354-D0EE17D7456F}"/>
              </a:ext>
            </a:extLst>
          </p:cNvPr>
          <p:cNvSpPr/>
          <p:nvPr/>
        </p:nvSpPr>
        <p:spPr>
          <a:xfrm>
            <a:off x="4759716" y="258924"/>
            <a:ext cx="5638774" cy="1201828"/>
          </a:xfrm>
          <a:prstGeom prst="wedgeRectCallout">
            <a:avLst>
              <a:gd name="adj1" fmla="val 60772"/>
              <a:gd name="adj2" fmla="val 4721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Generalization error (just like variance) can usually be brought down by using more data points or choosing models that are simpler</a:t>
            </a:r>
          </a:p>
        </p:txBody>
      </p:sp>
      <p:grpSp>
        <p:nvGrpSpPr>
          <p:cNvPr id="34" name="Group 33">
            <a:extLst>
              <a:ext uri="{FF2B5EF4-FFF2-40B4-BE49-F238E27FC236}">
                <a16:creationId xmlns:a16="http://schemas.microsoft.com/office/drawing/2014/main" id="{B4EB720C-857C-427C-853A-E73E8DC22568}"/>
              </a:ext>
            </a:extLst>
          </p:cNvPr>
          <p:cNvGrpSpPr/>
          <p:nvPr/>
        </p:nvGrpSpPr>
        <p:grpSpPr>
          <a:xfrm>
            <a:off x="10723392" y="2051747"/>
            <a:ext cx="1468606" cy="1238929"/>
            <a:chOff x="12383748" y="1219011"/>
            <a:chExt cx="1862104" cy="1570887"/>
          </a:xfrm>
        </p:grpSpPr>
        <p:sp>
          <p:nvSpPr>
            <p:cNvPr id="35" name="Freeform 46">
              <a:extLst>
                <a:ext uri="{FF2B5EF4-FFF2-40B4-BE49-F238E27FC236}">
                  <a16:creationId xmlns:a16="http://schemas.microsoft.com/office/drawing/2014/main" id="{94ECAA6C-00B2-462A-9A69-2FFB43BAD8EA}"/>
                </a:ext>
              </a:extLst>
            </p:cNvPr>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47">
              <a:extLst>
                <a:ext uri="{FF2B5EF4-FFF2-40B4-BE49-F238E27FC236}">
                  <a16:creationId xmlns:a16="http://schemas.microsoft.com/office/drawing/2014/main" id="{1CCB4815-CAAD-444B-A7CA-545400108D4E}"/>
                </a:ext>
              </a:extLst>
            </p:cNvPr>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reeform 48">
              <a:extLst>
                <a:ext uri="{FF2B5EF4-FFF2-40B4-BE49-F238E27FC236}">
                  <a16:creationId xmlns:a16="http://schemas.microsoft.com/office/drawing/2014/main" id="{2B950DDD-4851-4C29-9117-1F511CF91BF3}"/>
                </a:ext>
              </a:extLst>
            </p:cNvPr>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C258F77F-2449-4016-A139-A61FFA5574EC}"/>
                </a:ext>
              </a:extLst>
            </p:cNvPr>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08DABB09-521F-48ED-8211-A2B7416DCA80}"/>
                </a:ext>
              </a:extLst>
            </p:cNvPr>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Rectangular Callout 51">
            <a:extLst>
              <a:ext uri="{FF2B5EF4-FFF2-40B4-BE49-F238E27FC236}">
                <a16:creationId xmlns:a16="http://schemas.microsoft.com/office/drawing/2014/main" id="{BCB43A0C-B2E1-41A6-B537-421230F8D141}"/>
              </a:ext>
            </a:extLst>
          </p:cNvPr>
          <p:cNvSpPr/>
          <p:nvPr/>
        </p:nvSpPr>
        <p:spPr>
          <a:xfrm>
            <a:off x="1871783" y="2039651"/>
            <a:ext cx="8851681" cy="1524898"/>
          </a:xfrm>
          <a:prstGeom prst="wedgeRectCallout">
            <a:avLst>
              <a:gd name="adj1" fmla="val 58559"/>
              <a:gd name="adj2" fmla="val 251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Difference between variance and gen error is subtle. Model complexity and train set size affect both. However, variance can also be high because of using an improper learning algorithm (or not optimizing properly) but usually </a:t>
            </a:r>
            <a:r>
              <a:rPr lang="en-IN" sz="2400" dirty="0" err="1">
                <a:solidFill>
                  <a:schemeClr val="tx1"/>
                </a:solidFill>
                <a:latin typeface="+mj-lt"/>
              </a:rPr>
              <a:t>algo</a:t>
            </a:r>
            <a:r>
              <a:rPr lang="en-IN" sz="2400" dirty="0">
                <a:solidFill>
                  <a:schemeClr val="tx1"/>
                </a:solidFill>
                <a:latin typeface="+mj-lt"/>
              </a:rPr>
              <a:t> issues do not affect gen error much.</a:t>
            </a:r>
            <a:endParaRPr lang="en-US" sz="2400" dirty="0">
              <a:solidFill>
                <a:schemeClr val="tx1"/>
              </a:solidFill>
              <a:latin typeface="+mj-lt"/>
            </a:endParaRPr>
          </a:p>
        </p:txBody>
      </p:sp>
      <p:sp>
        <p:nvSpPr>
          <p:cNvPr id="41" name="TextBox 40">
            <a:extLst>
              <a:ext uri="{FF2B5EF4-FFF2-40B4-BE49-F238E27FC236}">
                <a16:creationId xmlns:a16="http://schemas.microsoft.com/office/drawing/2014/main" id="{3680F5C7-8659-4DBC-AA63-6CCAA8E526B9}"/>
              </a:ext>
            </a:extLst>
          </p:cNvPr>
          <p:cNvSpPr txBox="1"/>
          <p:nvPr/>
        </p:nvSpPr>
        <p:spPr>
          <a:xfrm rot="16200000">
            <a:off x="82671" y="3466360"/>
            <a:ext cx="1264916" cy="523220"/>
          </a:xfrm>
          <a:prstGeom prst="rect">
            <a:avLst/>
          </a:prstGeom>
          <a:noFill/>
        </p:spPr>
        <p:txBody>
          <a:bodyPr wrap="square" rtlCol="0">
            <a:spAutoFit/>
          </a:bodyPr>
          <a:lstStyle/>
          <a:p>
            <a:pPr algn="ctr"/>
            <a:r>
              <a:rPr lang="en-IN" sz="2800" dirty="0">
                <a:latin typeface="+mj-lt"/>
              </a:rPr>
              <a:t>Error</a:t>
            </a:r>
            <a:endParaRPr lang="en-US" sz="2800" dirty="0">
              <a:latin typeface="+mj-lt"/>
            </a:endParaRPr>
          </a:p>
        </p:txBody>
      </p:sp>
    </p:spTree>
    <p:custDataLst>
      <p:tags r:id="rId1"/>
    </p:custDataLst>
    <p:extLst>
      <p:ext uri="{BB962C8B-B14F-4D97-AF65-F5344CB8AC3E}">
        <p14:creationId xmlns:p14="http://schemas.microsoft.com/office/powerpoint/2010/main" val="76497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down)">
                                      <p:cBhvr>
                                        <p:cTn id="51" dur="500"/>
                                        <p:tgtEl>
                                          <p:spTgt spid="30"/>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childTnLst>
                          </p:cTn>
                        </p:par>
                        <p:par>
                          <p:cTn id="76" fill="hold">
                            <p:stCondLst>
                              <p:cond delay="0"/>
                            </p:stCondLst>
                            <p:childTnLst>
                              <p:par>
                                <p:cTn id="77" presetID="22" presetClass="entr" presetSubtype="2"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4"/>
                                        </p:tgtEl>
                                        <p:attrNameLst>
                                          <p:attrName>style.visibility</p:attrName>
                                        </p:attrNameLst>
                                      </p:cBhvr>
                                      <p:to>
                                        <p:strVal val="visible"/>
                                      </p:to>
                                    </p:set>
                                  </p:childTnLst>
                                </p:cTn>
                              </p:par>
                            </p:childTnLst>
                          </p:cTn>
                        </p:par>
                        <p:par>
                          <p:cTn id="84" fill="hold">
                            <p:stCondLst>
                              <p:cond delay="0"/>
                            </p:stCondLst>
                            <p:childTnLst>
                              <p:par>
                                <p:cTn id="85" presetID="22" presetClass="entr" presetSubtype="2" fill="hold" grpId="0"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right)">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22" grpId="0"/>
      <p:bldP spid="23" grpId="0" animBg="1"/>
      <p:bldP spid="24" grpId="0" animBg="1"/>
      <p:bldP spid="25" grpId="0" animBg="1"/>
      <p:bldP spid="26" grpId="0"/>
      <p:bldP spid="31" grpId="0"/>
      <p:bldP spid="33" grpId="0" animBg="1"/>
      <p:bldP spid="40" grpId="0" animBg="1"/>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32</a:t>
            </a:fld>
            <a:endParaRPr lang="en-IN" sz="2800" dirty="0">
              <a:solidFill>
                <a:schemeClr val="accent2">
                  <a:lumMod val="40000"/>
                  <a:lumOff val="60000"/>
                </a:schemeClr>
              </a:solidFill>
            </a:endParaRPr>
          </a:p>
        </p:txBody>
      </p:sp>
      <p:sp>
        <p:nvSpPr>
          <p:cNvPr id="3" name="Title 1">
            <a:extLst>
              <a:ext uri="{FF2B5EF4-FFF2-40B4-BE49-F238E27FC236}">
                <a16:creationId xmlns:a16="http://schemas.microsoft.com/office/drawing/2014/main" id="{91B86ADF-C30A-479B-8D28-88A5B4A1D098}"/>
              </a:ext>
            </a:extLst>
          </p:cNvPr>
          <p:cNvSpPr>
            <a:spLocks noGrp="1"/>
          </p:cNvSpPr>
          <p:nvPr>
            <p:ph type="title"/>
          </p:nvPr>
        </p:nvSpPr>
        <p:spPr>
          <a:xfrm>
            <a:off x="351890" y="228177"/>
            <a:ext cx="10515600" cy="746497"/>
          </a:xfrm>
        </p:spPr>
        <p:txBody>
          <a:bodyPr/>
          <a:lstStyle/>
          <a:p>
            <a:r>
              <a:rPr lang="en-IN" sz="4000" dirty="0">
                <a:solidFill>
                  <a:schemeClr val="accent2">
                    <a:lumMod val="75000"/>
                  </a:schemeClr>
                </a:solidFill>
              </a:rPr>
              <a:t>Detecting Over/</a:t>
            </a:r>
            <a:r>
              <a:rPr lang="en-IN" sz="4000" dirty="0" err="1">
                <a:solidFill>
                  <a:schemeClr val="accent2">
                    <a:lumMod val="75000"/>
                  </a:schemeClr>
                </a:solidFill>
              </a:rPr>
              <a:t>underfitting</a:t>
            </a:r>
            <a:endParaRPr lang="en-IN" sz="4000" dirty="0">
              <a:solidFill>
                <a:schemeClr val="accent2">
                  <a:lumMod val="75000"/>
                </a:schemeClr>
              </a:solidFill>
            </a:endParaRPr>
          </a:p>
        </p:txBody>
      </p:sp>
      <p:sp>
        <p:nvSpPr>
          <p:cNvPr id="4" name="Content Placeholder 2">
            <a:extLst>
              <a:ext uri="{FF2B5EF4-FFF2-40B4-BE49-F238E27FC236}">
                <a16:creationId xmlns:a16="http://schemas.microsoft.com/office/drawing/2014/main" id="{1BA005D9-316D-412F-B526-E10DB8F35B4E}"/>
              </a:ext>
            </a:extLst>
          </p:cNvPr>
          <p:cNvSpPr>
            <a:spLocks noGrp="1"/>
          </p:cNvSpPr>
          <p:nvPr>
            <p:ph idx="1"/>
          </p:nvPr>
        </p:nvSpPr>
        <p:spPr>
          <a:xfrm>
            <a:off x="264170" y="1443130"/>
            <a:ext cx="11938645" cy="6028917"/>
          </a:xfrm>
        </p:spPr>
        <p:txBody>
          <a:bodyPr>
            <a:normAutofit/>
          </a:bodyPr>
          <a:lstStyle/>
          <a:p>
            <a:r>
              <a:rPr lang="en-IN" dirty="0"/>
              <a:t>Low training error but high test error??</a:t>
            </a:r>
          </a:p>
          <a:p>
            <a:pPr lvl="2"/>
            <a:r>
              <a:rPr lang="en-IN" dirty="0"/>
              <a:t>You may have </a:t>
            </a:r>
            <a:r>
              <a:rPr lang="en-IN" dirty="0" err="1"/>
              <a:t>overfit</a:t>
            </a:r>
            <a:r>
              <a:rPr lang="en-IN" dirty="0"/>
              <a:t> – your model is simply memorizing training data</a:t>
            </a:r>
          </a:p>
          <a:p>
            <a:pPr lvl="2"/>
            <a:r>
              <a:rPr lang="en-IN" dirty="0"/>
              <a:t>Your model is clearly powerful enough – does not seem to be a bias problem</a:t>
            </a:r>
          </a:p>
          <a:p>
            <a:pPr lvl="2"/>
            <a:r>
              <a:rPr lang="en-IN" dirty="0"/>
              <a:t>Use more data/better optimizer/simpler model (or all) to decrease variance</a:t>
            </a:r>
          </a:p>
          <a:p>
            <a:r>
              <a:rPr lang="en-IN" dirty="0"/>
              <a:t>High training error and high test error??</a:t>
            </a:r>
          </a:p>
          <a:p>
            <a:pPr lvl="2"/>
            <a:r>
              <a:rPr lang="en-IN" dirty="0"/>
              <a:t>You may have </a:t>
            </a:r>
            <a:r>
              <a:rPr lang="en-IN" dirty="0" err="1"/>
              <a:t>underfit</a:t>
            </a:r>
            <a:r>
              <a:rPr lang="en-IN" dirty="0"/>
              <a:t> – your model is incapable of handling the learning task</a:t>
            </a:r>
          </a:p>
          <a:p>
            <a:pPr lvl="2"/>
            <a:r>
              <a:rPr lang="en-IN" dirty="0"/>
              <a:t>Increase model class complexity, add better features, to decrease bias</a:t>
            </a:r>
          </a:p>
          <a:p>
            <a:r>
              <a:rPr lang="en-IN" dirty="0"/>
              <a:t>Low training error and low test error</a:t>
            </a:r>
          </a:p>
          <a:p>
            <a:pPr lvl="2"/>
            <a:r>
              <a:rPr lang="en-IN" dirty="0" err="1"/>
              <a:t>er</a:t>
            </a:r>
            <a:r>
              <a:rPr lang="en-IN" dirty="0"/>
              <a:t> … very good … moving on</a:t>
            </a:r>
          </a:p>
          <a:p>
            <a:r>
              <a:rPr lang="en-IN" dirty="0"/>
              <a:t>High training error and low test error</a:t>
            </a:r>
          </a:p>
          <a:p>
            <a:pPr lvl="2"/>
            <a:r>
              <a:rPr lang="en-IN" dirty="0"/>
              <a:t>Maybe you did early stopping which acted as a regularizer – lucky you!</a:t>
            </a:r>
          </a:p>
        </p:txBody>
      </p:sp>
      <p:sp>
        <p:nvSpPr>
          <p:cNvPr id="5" name="Slide Number Placeholder 3">
            <a:extLst>
              <a:ext uri="{FF2B5EF4-FFF2-40B4-BE49-F238E27FC236}">
                <a16:creationId xmlns:a16="http://schemas.microsoft.com/office/drawing/2014/main" id="{6C99D514-290E-4085-B2CD-F1815AB4C91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7B8E69-23A9-4619-9CFE-E27BFD8A78F9}" type="slidenum">
              <a:rPr lang="en-US" smtClean="0"/>
              <a:pPr/>
              <a:t>32</a:t>
            </a:fld>
            <a:endParaRPr lang="en-US"/>
          </a:p>
        </p:txBody>
      </p:sp>
      <p:pic>
        <p:nvPicPr>
          <p:cNvPr id="6" name="Picture 5">
            <a:extLst>
              <a:ext uri="{FF2B5EF4-FFF2-40B4-BE49-F238E27FC236}">
                <a16:creationId xmlns:a16="http://schemas.microsoft.com/office/drawing/2014/main" id="{7679EFE7-DAE6-4411-915C-76DF710809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9873" y="670627"/>
            <a:ext cx="2007853" cy="2007853"/>
          </a:xfrm>
          <a:prstGeom prst="rect">
            <a:avLst/>
          </a:prstGeom>
        </p:spPr>
      </p:pic>
      <p:sp>
        <p:nvSpPr>
          <p:cNvPr id="7" name="Rectangular Callout 5">
            <a:extLst>
              <a:ext uri="{FF2B5EF4-FFF2-40B4-BE49-F238E27FC236}">
                <a16:creationId xmlns:a16="http://schemas.microsoft.com/office/drawing/2014/main" id="{77B4EA84-9336-4E47-9BEE-9495560F9CBF}"/>
              </a:ext>
            </a:extLst>
          </p:cNvPr>
          <p:cNvSpPr/>
          <p:nvPr/>
        </p:nvSpPr>
        <p:spPr>
          <a:xfrm>
            <a:off x="5431014" y="713912"/>
            <a:ext cx="5166887" cy="1201828"/>
          </a:xfrm>
          <a:prstGeom prst="wedgeRectCallout">
            <a:avLst>
              <a:gd name="adj1" fmla="val 62275"/>
              <a:gd name="adj2" fmla="val 5405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2400" dirty="0">
                <a:solidFill>
                  <a:schemeClr val="tx1"/>
                </a:solidFill>
                <a:latin typeface="+mj-lt"/>
              </a:rPr>
              <a:t>Adding more data cannot decrease bias. The chosen model just sucks </a:t>
            </a:r>
            <a:r>
              <a:rPr lang="en-US" sz="2400" dirty="0">
                <a:solidFill>
                  <a:schemeClr val="tx1"/>
                </a:solidFill>
                <a:latin typeface="+mj-lt"/>
                <a:sym typeface="Wingdings" panose="05000000000000000000" pitchFamily="2" charset="2"/>
              </a:rPr>
              <a:t> Adding more data can decrease variance though</a:t>
            </a:r>
            <a:endParaRPr lang="en-IN" sz="2400" dirty="0">
              <a:solidFill>
                <a:schemeClr val="tx1"/>
              </a:solidFill>
              <a:latin typeface="+mj-lt"/>
            </a:endParaRPr>
          </a:p>
        </p:txBody>
      </p:sp>
      <p:grpSp>
        <p:nvGrpSpPr>
          <p:cNvPr id="8" name="Group 7">
            <a:extLst>
              <a:ext uri="{FF2B5EF4-FFF2-40B4-BE49-F238E27FC236}">
                <a16:creationId xmlns:a16="http://schemas.microsoft.com/office/drawing/2014/main" id="{DE61BB17-2F52-4957-A18D-163B9CBE248E}"/>
              </a:ext>
            </a:extLst>
          </p:cNvPr>
          <p:cNvGrpSpPr/>
          <p:nvPr/>
        </p:nvGrpSpPr>
        <p:grpSpPr>
          <a:xfrm>
            <a:off x="10619496" y="2352313"/>
            <a:ext cx="1468606" cy="1238929"/>
            <a:chOff x="12383748" y="1219011"/>
            <a:chExt cx="1862104" cy="1570887"/>
          </a:xfrm>
        </p:grpSpPr>
        <p:sp>
          <p:nvSpPr>
            <p:cNvPr id="9" name="Freeform 7">
              <a:extLst>
                <a:ext uri="{FF2B5EF4-FFF2-40B4-BE49-F238E27FC236}">
                  <a16:creationId xmlns:a16="http://schemas.microsoft.com/office/drawing/2014/main" id="{E524BF59-E935-47A0-B5AD-50FE5F18DADD}"/>
                </a:ext>
              </a:extLst>
            </p:cNvPr>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8">
              <a:extLst>
                <a:ext uri="{FF2B5EF4-FFF2-40B4-BE49-F238E27FC236}">
                  <a16:creationId xmlns:a16="http://schemas.microsoft.com/office/drawing/2014/main" id="{1FC7DF73-37B8-4C30-A146-33DDD1952408}"/>
                </a:ext>
              </a:extLst>
            </p:cNvPr>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9">
              <a:extLst>
                <a:ext uri="{FF2B5EF4-FFF2-40B4-BE49-F238E27FC236}">
                  <a16:creationId xmlns:a16="http://schemas.microsoft.com/office/drawing/2014/main" id="{1EA0B4CD-3C88-4F3C-A715-8287B0CE4DFF}"/>
                </a:ext>
              </a:extLst>
            </p:cNvPr>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4A970C75-6E3E-4894-8755-0C9956E9AC8F}"/>
                </a:ext>
              </a:extLst>
            </p:cNvPr>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52B24474-DBB0-4B8D-8590-7BB33DE99DD7}"/>
                </a:ext>
              </a:extLst>
            </p:cNvPr>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ular Callout 12">
            <a:extLst>
              <a:ext uri="{FF2B5EF4-FFF2-40B4-BE49-F238E27FC236}">
                <a16:creationId xmlns:a16="http://schemas.microsoft.com/office/drawing/2014/main" id="{542162AB-1955-4DC0-94A4-AB665ED1C2A9}"/>
              </a:ext>
            </a:extLst>
          </p:cNvPr>
          <p:cNvSpPr/>
          <p:nvPr/>
        </p:nvSpPr>
        <p:spPr>
          <a:xfrm>
            <a:off x="4715837" y="2168895"/>
            <a:ext cx="6102123" cy="1524898"/>
          </a:xfrm>
          <a:prstGeom prst="wedgeRectCallout">
            <a:avLst>
              <a:gd name="adj1" fmla="val 58559"/>
              <a:gd name="adj2" fmla="val 2512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Sometimes may need to iterate through the above experiences (experience high bias, reduce it only to increase variance, then decrease variance </a:t>
            </a:r>
            <a:r>
              <a:rPr lang="en-US" sz="2400" dirty="0" err="1">
                <a:solidFill>
                  <a:schemeClr val="tx1"/>
                </a:solidFill>
                <a:latin typeface="+mj-lt"/>
              </a:rPr>
              <a:t>etc</a:t>
            </a:r>
            <a:r>
              <a:rPr lang="en-US" sz="2400" dirty="0">
                <a:solidFill>
                  <a:schemeClr val="tx1"/>
                </a:solidFill>
                <a:latin typeface="+mj-lt"/>
              </a:rPr>
              <a:t>) before reaching a sweet spot</a:t>
            </a:r>
          </a:p>
        </p:txBody>
      </p:sp>
    </p:spTree>
    <p:custDataLst>
      <p:tags r:id="rId1"/>
    </p:custDataLst>
    <p:extLst>
      <p:ext uri="{BB962C8B-B14F-4D97-AF65-F5344CB8AC3E}">
        <p14:creationId xmlns:p14="http://schemas.microsoft.com/office/powerpoint/2010/main" val="98429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par>
                          <p:cTn id="35" fill="hold">
                            <p:stCondLst>
                              <p:cond delay="0"/>
                            </p:stCondLst>
                            <p:childTnLst>
                              <p:par>
                                <p:cTn id="36" presetID="22" presetClass="entr" presetSubtype="2"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righ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par>
                          <p:cTn id="59" fill="hold">
                            <p:stCondLst>
                              <p:cond delay="0"/>
                            </p:stCondLst>
                            <p:childTnLst>
                              <p:par>
                                <p:cTn id="60" presetID="22" presetClass="entr" presetSubtype="2"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Next Lecture</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1" y="1130786"/>
            <a:ext cx="12192000"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Solving linear regression using iterative optimization (ex. Gradient Descent)methods</a:t>
            </a:r>
          </a:p>
          <a:p>
            <a:pPr lvl="1">
              <a:buFont typeface="Wingdings" panose="05000000000000000000" pitchFamily="2" charset="2"/>
              <a:buChar char="§"/>
            </a:pPr>
            <a:r>
              <a:rPr lang="en-IN" dirty="0">
                <a:latin typeface="Abadi Extra Light" panose="020B0204020104020204" pitchFamily="34" charset="0"/>
              </a:rPr>
              <a:t>Faster and don’t require matrix inversion </a:t>
            </a:r>
          </a:p>
          <a:p>
            <a:pPr>
              <a:buFont typeface="Wingdings" panose="05000000000000000000" pitchFamily="2" charset="2"/>
              <a:buChar char="§"/>
            </a:pPr>
            <a:r>
              <a:rPr lang="en-IN" dirty="0">
                <a:latin typeface="Abadi Extra Light" panose="020B0204020104020204" pitchFamily="34" charset="0"/>
              </a:rPr>
              <a:t>Brief intro to optimization techniques</a:t>
            </a: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33</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176518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Linear Regression: Pictorially</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Linear regression is like fitting a line or (hyper)plane to a set of points</a:t>
            </a: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sz="8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The line/plane must also predict outputs the unseen (test) inputs well</a:t>
            </a: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marL="0" indent="0">
              <a:buNone/>
            </a:pPr>
            <a:r>
              <a:rPr lang="en-GB" sz="2400" dirty="0">
                <a:latin typeface="Abadi Extra Light" panose="020B0204020104020204" pitchFamily="34" charset="0"/>
              </a:rPr>
              <a:t> </a:t>
            </a:r>
          </a:p>
          <a:p>
            <a:pPr marL="0" indent="0">
              <a:buNone/>
            </a:pPr>
            <a:endParaRPr lang="en-GB" sz="900" dirty="0">
              <a:latin typeface="Abadi Extra Light" panose="020B0204020104020204" pitchFamily="34" charset="0"/>
            </a:endParaRPr>
          </a:p>
        </p:txBody>
      </p:sp>
      <p:sp>
        <p:nvSpPr>
          <p:cNvPr id="13" name="Slide Number Placeholder 11">
            <a:extLst>
              <a:ext uri="{FF2B5EF4-FFF2-40B4-BE49-F238E27FC236}">
                <a16:creationId xmlns:a16="http://schemas.microsoft.com/office/drawing/2014/main" id="{156971C2-6806-478D-AC45-3E46F3F201C7}"/>
              </a:ext>
            </a:extLst>
          </p:cNvPr>
          <p:cNvSpPr txBox="1">
            <a:spLocks/>
          </p:cNvSpPr>
          <p:nvPr/>
        </p:nvSpPr>
        <p:spPr>
          <a:xfrm>
            <a:off x="11323930" y="136939"/>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4</a:t>
            </a:fld>
            <a:endParaRPr lang="en-IN" sz="2800" dirty="0">
              <a:solidFill>
                <a:schemeClr val="accent2">
                  <a:lumMod val="40000"/>
                  <a:lumOff val="60000"/>
                </a:schemeClr>
              </a:solidFill>
            </a:endParaRPr>
          </a:p>
        </p:txBody>
      </p:sp>
      <p:cxnSp>
        <p:nvCxnSpPr>
          <p:cNvPr id="9" name="Straight Connector 8">
            <a:extLst>
              <a:ext uri="{FF2B5EF4-FFF2-40B4-BE49-F238E27FC236}">
                <a16:creationId xmlns:a16="http://schemas.microsoft.com/office/drawing/2014/main" id="{17B10F3B-633E-4387-8AC6-060989D2CF7E}"/>
              </a:ext>
            </a:extLst>
          </p:cNvPr>
          <p:cNvCxnSpPr>
            <a:cxnSpLocks/>
          </p:cNvCxnSpPr>
          <p:nvPr/>
        </p:nvCxnSpPr>
        <p:spPr>
          <a:xfrm>
            <a:off x="3449163" y="2707257"/>
            <a:ext cx="0" cy="20057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829CC39-08C3-40F2-8252-913DA437375C}"/>
              </a:ext>
            </a:extLst>
          </p:cNvPr>
          <p:cNvCxnSpPr>
            <a:cxnSpLocks/>
          </p:cNvCxnSpPr>
          <p:nvPr/>
        </p:nvCxnSpPr>
        <p:spPr>
          <a:xfrm flipH="1">
            <a:off x="3449163" y="4713013"/>
            <a:ext cx="22119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78E5323-E68D-4E94-8F4B-C037C0F7582A}"/>
              </a:ext>
            </a:extLst>
          </p:cNvPr>
          <p:cNvSpPr/>
          <p:nvPr/>
        </p:nvSpPr>
        <p:spPr>
          <a:xfrm>
            <a:off x="3916603" y="4227131"/>
            <a:ext cx="142613" cy="1510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B2FA27ED-83DE-4747-AB54-54E7E156CDFE}"/>
              </a:ext>
            </a:extLst>
          </p:cNvPr>
          <p:cNvSpPr/>
          <p:nvPr/>
        </p:nvSpPr>
        <p:spPr>
          <a:xfrm>
            <a:off x="4059216" y="3992522"/>
            <a:ext cx="142613" cy="1510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F7A2BA7D-81B3-4BDA-9D4C-594153078AF6}"/>
              </a:ext>
            </a:extLst>
          </p:cNvPr>
          <p:cNvSpPr/>
          <p:nvPr/>
        </p:nvSpPr>
        <p:spPr>
          <a:xfrm>
            <a:off x="4278727" y="3992522"/>
            <a:ext cx="142613" cy="1510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83E7B1E2-D1A3-4C71-882E-DD48518B8672}"/>
              </a:ext>
            </a:extLst>
          </p:cNvPr>
          <p:cNvSpPr/>
          <p:nvPr/>
        </p:nvSpPr>
        <p:spPr>
          <a:xfrm>
            <a:off x="4350033" y="3722141"/>
            <a:ext cx="142613" cy="1510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7BE1706B-DD22-4FA0-BE14-4255EB3188A2}"/>
              </a:ext>
            </a:extLst>
          </p:cNvPr>
          <p:cNvSpPr/>
          <p:nvPr/>
        </p:nvSpPr>
        <p:spPr>
          <a:xfrm>
            <a:off x="4589120" y="3520619"/>
            <a:ext cx="142613" cy="1510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F8B24001-01B0-44BA-A5D8-EE6D9C13FD53}"/>
              </a:ext>
            </a:extLst>
          </p:cNvPr>
          <p:cNvSpPr/>
          <p:nvPr/>
        </p:nvSpPr>
        <p:spPr>
          <a:xfrm>
            <a:off x="4873939" y="3369617"/>
            <a:ext cx="142613" cy="1510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6B7B2E6A-BE90-4BC1-87FB-7EF81C190021}"/>
              </a:ext>
            </a:extLst>
          </p:cNvPr>
          <p:cNvSpPr/>
          <p:nvPr/>
        </p:nvSpPr>
        <p:spPr>
          <a:xfrm>
            <a:off x="5016552" y="3115872"/>
            <a:ext cx="142613" cy="1510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5703EB4-0E37-45D6-B8CF-8C9322AE338C}"/>
              </a:ext>
            </a:extLst>
          </p:cNvPr>
          <p:cNvSpPr/>
          <p:nvPr/>
        </p:nvSpPr>
        <p:spPr>
          <a:xfrm>
            <a:off x="5369296" y="2974493"/>
            <a:ext cx="142613" cy="1510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9D97E1D5-6FF9-4B9B-997F-9B5A6C865431}"/>
              </a:ext>
            </a:extLst>
          </p:cNvPr>
          <p:cNvSpPr/>
          <p:nvPr/>
        </p:nvSpPr>
        <p:spPr>
          <a:xfrm>
            <a:off x="5186029" y="3191373"/>
            <a:ext cx="142613" cy="1510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D9FC003F-735A-43C2-A357-6536498140F4}"/>
              </a:ext>
            </a:extLst>
          </p:cNvPr>
          <p:cNvCxnSpPr>
            <a:cxnSpLocks/>
            <a:stCxn id="26" idx="0"/>
          </p:cNvCxnSpPr>
          <p:nvPr/>
        </p:nvCxnSpPr>
        <p:spPr>
          <a:xfrm flipH="1">
            <a:off x="3703675" y="2974493"/>
            <a:ext cx="1736928" cy="1553854"/>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pic>
        <p:nvPicPr>
          <p:cNvPr id="1026" name="Picture 2" descr="Image for post">
            <a:extLst>
              <a:ext uri="{FF2B5EF4-FFF2-40B4-BE49-F238E27FC236}">
                <a16:creationId xmlns:a16="http://schemas.microsoft.com/office/drawing/2014/main" id="{B3CB683D-D303-4F69-9BE8-B897BF059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489" y="2428853"/>
            <a:ext cx="3066988" cy="2300241"/>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FA232518-9E05-41EE-9496-B7BB97A3394D}"/>
              </a:ext>
            </a:extLst>
          </p:cNvPr>
          <p:cNvSpPr txBox="1"/>
          <p:nvPr/>
        </p:nvSpPr>
        <p:spPr>
          <a:xfrm>
            <a:off x="7828676" y="4614732"/>
            <a:ext cx="1250855" cy="369332"/>
          </a:xfrm>
          <a:prstGeom prst="rect">
            <a:avLst/>
          </a:prstGeom>
          <a:noFill/>
        </p:spPr>
        <p:txBody>
          <a:bodyPr wrap="none" rtlCol="0">
            <a:spAutoFit/>
          </a:bodyPr>
          <a:lstStyle/>
          <a:p>
            <a:r>
              <a:rPr lang="en-IN" dirty="0">
                <a:latin typeface="Abadi Extra Light" panose="020B0204020104020204" pitchFamily="34" charset="0"/>
              </a:rPr>
              <a:t>(Feature 1)</a:t>
            </a:r>
          </a:p>
        </p:txBody>
      </p:sp>
      <p:sp>
        <p:nvSpPr>
          <p:cNvPr id="40" name="TextBox 39">
            <a:extLst>
              <a:ext uri="{FF2B5EF4-FFF2-40B4-BE49-F238E27FC236}">
                <a16:creationId xmlns:a16="http://schemas.microsoft.com/office/drawing/2014/main" id="{45131461-526C-4F14-A4F3-E7AAAC5A6125}"/>
              </a:ext>
            </a:extLst>
          </p:cNvPr>
          <p:cNvSpPr txBox="1"/>
          <p:nvPr/>
        </p:nvSpPr>
        <p:spPr>
          <a:xfrm>
            <a:off x="6331024" y="4614732"/>
            <a:ext cx="1250855" cy="369332"/>
          </a:xfrm>
          <a:prstGeom prst="rect">
            <a:avLst/>
          </a:prstGeom>
          <a:noFill/>
        </p:spPr>
        <p:txBody>
          <a:bodyPr wrap="none" rtlCol="0">
            <a:spAutoFit/>
          </a:bodyPr>
          <a:lstStyle/>
          <a:p>
            <a:r>
              <a:rPr lang="en-IN" dirty="0">
                <a:latin typeface="Abadi Extra Light" panose="020B0204020104020204" pitchFamily="34" charset="0"/>
              </a:rPr>
              <a:t>(Feature 2)</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811AEEC-ABCE-4BEF-AF75-58B01010AEB7}"/>
                  </a:ext>
                </a:extLst>
              </p:cNvPr>
              <p:cNvSpPr txBox="1"/>
              <p:nvPr/>
            </p:nvSpPr>
            <p:spPr>
              <a:xfrm rot="16200000">
                <a:off x="5491632" y="3284143"/>
                <a:ext cx="1281866" cy="369332"/>
              </a:xfrm>
              <a:prstGeom prst="rect">
                <a:avLst/>
              </a:prstGeom>
              <a:noFill/>
            </p:spPr>
            <p:txBody>
              <a:bodyPr wrap="square" rtlCol="0">
                <a:spAutoFit/>
              </a:bodyPr>
              <a:lstStyle/>
              <a:p>
                <a:r>
                  <a:rPr lang="en-IN" dirty="0">
                    <a:latin typeface="Abadi Extra Light" panose="020B0204020104020204" pitchFamily="34" charset="0"/>
                  </a:rPr>
                  <a:t>(Output </a:t>
                </a:r>
                <a14:m>
                  <m:oMath xmlns:m="http://schemas.openxmlformats.org/officeDocument/2006/math">
                    <m:r>
                      <a:rPr lang="en-IN" b="0" i="1" smtClean="0">
                        <a:latin typeface="Cambria Math" panose="02040503050406030204" pitchFamily="18" charset="0"/>
                      </a:rPr>
                      <m:t>𝑦</m:t>
                    </m:r>
                  </m:oMath>
                </a14:m>
                <a:r>
                  <a:rPr lang="en-IN" dirty="0">
                    <a:latin typeface="Abadi Extra Light" panose="020B0204020104020204" pitchFamily="34" charset="0"/>
                  </a:rPr>
                  <a:t>)</a:t>
                </a:r>
              </a:p>
            </p:txBody>
          </p:sp>
        </mc:Choice>
        <mc:Fallback xmlns="">
          <p:sp>
            <p:nvSpPr>
              <p:cNvPr id="41" name="TextBox 40">
                <a:extLst>
                  <a:ext uri="{FF2B5EF4-FFF2-40B4-BE49-F238E27FC236}">
                    <a16:creationId xmlns:a16="http://schemas.microsoft.com/office/drawing/2014/main" id="{E811AEEC-ABCE-4BEF-AF75-58B01010AEB7}"/>
                  </a:ext>
                </a:extLst>
              </p:cNvPr>
              <p:cNvSpPr txBox="1">
                <a:spLocks noRot="1" noChangeAspect="1" noMove="1" noResize="1" noEditPoints="1" noAdjustHandles="1" noChangeArrowheads="1" noChangeShapeType="1" noTextEdit="1"/>
              </p:cNvSpPr>
              <p:nvPr/>
            </p:nvSpPr>
            <p:spPr>
              <a:xfrm rot="16200000">
                <a:off x="5491632" y="3284143"/>
                <a:ext cx="1281866" cy="369332"/>
              </a:xfrm>
              <a:prstGeom prst="rect">
                <a:avLst/>
              </a:prstGeom>
              <a:blipFill>
                <a:blip r:embed="rId4"/>
                <a:stretch>
                  <a:fillRect l="-10000" r="-26667" b="-4286"/>
                </a:stretch>
              </a:blipFill>
            </p:spPr>
            <p:txBody>
              <a:bodyPr/>
              <a:lstStyle/>
              <a:p>
                <a:r>
                  <a:rPr lang="en-IN">
                    <a:noFill/>
                  </a:rPr>
                  <a:t> </a:t>
                </a:r>
              </a:p>
            </p:txBody>
          </p:sp>
        </mc:Fallback>
      </mc:AlternateContent>
      <p:sp>
        <p:nvSpPr>
          <p:cNvPr id="38" name="TextBox 37">
            <a:extLst>
              <a:ext uri="{FF2B5EF4-FFF2-40B4-BE49-F238E27FC236}">
                <a16:creationId xmlns:a16="http://schemas.microsoft.com/office/drawing/2014/main" id="{22320EC2-1FCE-46A1-8EBB-7C38256A5789}"/>
              </a:ext>
            </a:extLst>
          </p:cNvPr>
          <p:cNvSpPr txBox="1"/>
          <p:nvPr/>
        </p:nvSpPr>
        <p:spPr>
          <a:xfrm>
            <a:off x="142613" y="6688318"/>
            <a:ext cx="184731" cy="369332"/>
          </a:xfrm>
          <a:prstGeom prst="rect">
            <a:avLst/>
          </a:prstGeom>
          <a:noFill/>
        </p:spPr>
        <p:txBody>
          <a:bodyPr wrap="none" rtlCol="0">
            <a:spAutoFit/>
          </a:bodyPr>
          <a:lstStyle/>
          <a:p>
            <a:endParaRPr lang="en-IN"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ED8E0C9-48C9-4421-A95B-8B6174966E23}"/>
                  </a:ext>
                </a:extLst>
              </p:cNvPr>
              <p:cNvSpPr txBox="1"/>
              <p:nvPr/>
            </p:nvSpPr>
            <p:spPr>
              <a:xfrm>
                <a:off x="3424741" y="4706506"/>
                <a:ext cx="2294795" cy="369332"/>
              </a:xfrm>
              <a:prstGeom prst="rect">
                <a:avLst/>
              </a:prstGeom>
              <a:noFill/>
            </p:spPr>
            <p:txBody>
              <a:bodyPr wrap="none" rtlCol="0">
                <a:spAutoFit/>
              </a:bodyPr>
              <a:lstStyle/>
              <a:p>
                <a:r>
                  <a:rPr lang="en-IN" dirty="0">
                    <a:latin typeface="Abadi Extra Light" panose="020B0204020104020204" pitchFamily="34" charset="0"/>
                  </a:rPr>
                  <a:t>Input </a:t>
                </a:r>
                <a14:m>
                  <m:oMath xmlns:m="http://schemas.openxmlformats.org/officeDocument/2006/math">
                    <m:r>
                      <a:rPr lang="en-IN" b="0" i="1" smtClean="0">
                        <a:latin typeface="Cambria Math" panose="02040503050406030204" pitchFamily="18" charset="0"/>
                      </a:rPr>
                      <m:t>𝑥</m:t>
                    </m:r>
                  </m:oMath>
                </a14:m>
                <a:r>
                  <a:rPr lang="en-IN" dirty="0">
                    <a:latin typeface="Abadi Extra Light" panose="020B0204020104020204" pitchFamily="34" charset="0"/>
                  </a:rPr>
                  <a:t> (single feature)</a:t>
                </a:r>
              </a:p>
            </p:txBody>
          </p:sp>
        </mc:Choice>
        <mc:Fallback xmlns="">
          <p:sp>
            <p:nvSpPr>
              <p:cNvPr id="51" name="TextBox 50">
                <a:extLst>
                  <a:ext uri="{FF2B5EF4-FFF2-40B4-BE49-F238E27FC236}">
                    <a16:creationId xmlns:a16="http://schemas.microsoft.com/office/drawing/2014/main" id="{AED8E0C9-48C9-4421-A95B-8B6174966E23}"/>
                  </a:ext>
                </a:extLst>
              </p:cNvPr>
              <p:cNvSpPr txBox="1">
                <a:spLocks noRot="1" noChangeAspect="1" noMove="1" noResize="1" noEditPoints="1" noAdjustHandles="1" noChangeArrowheads="1" noChangeShapeType="1" noTextEdit="1"/>
              </p:cNvSpPr>
              <p:nvPr/>
            </p:nvSpPr>
            <p:spPr>
              <a:xfrm>
                <a:off x="3424741" y="4706506"/>
                <a:ext cx="2294795" cy="369332"/>
              </a:xfrm>
              <a:prstGeom prst="rect">
                <a:avLst/>
              </a:prstGeom>
              <a:blipFill>
                <a:blip r:embed="rId5"/>
                <a:stretch>
                  <a:fillRect l="-2394" t="-8197" r="-2128"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A0DC714-9070-49CD-9785-86D7033D9D54}"/>
                  </a:ext>
                </a:extLst>
              </p:cNvPr>
              <p:cNvSpPr txBox="1"/>
              <p:nvPr/>
            </p:nvSpPr>
            <p:spPr>
              <a:xfrm rot="16200000">
                <a:off x="2610132" y="3506261"/>
                <a:ext cx="1281866" cy="369332"/>
              </a:xfrm>
              <a:prstGeom prst="rect">
                <a:avLst/>
              </a:prstGeom>
              <a:noFill/>
            </p:spPr>
            <p:txBody>
              <a:bodyPr wrap="square" rtlCol="0">
                <a:spAutoFit/>
              </a:bodyPr>
              <a:lstStyle/>
              <a:p>
                <a:r>
                  <a:rPr lang="en-IN" dirty="0">
                    <a:latin typeface="Abadi Extra Light" panose="020B0204020104020204" pitchFamily="34" charset="0"/>
                  </a:rPr>
                  <a:t>(Output </a:t>
                </a:r>
                <a14:m>
                  <m:oMath xmlns:m="http://schemas.openxmlformats.org/officeDocument/2006/math">
                    <m:r>
                      <a:rPr lang="en-IN" b="0" i="1" smtClean="0">
                        <a:latin typeface="Cambria Math" panose="02040503050406030204" pitchFamily="18" charset="0"/>
                      </a:rPr>
                      <m:t>𝑦</m:t>
                    </m:r>
                  </m:oMath>
                </a14:m>
                <a:r>
                  <a:rPr lang="en-IN" dirty="0">
                    <a:latin typeface="Abadi Extra Light" panose="020B0204020104020204" pitchFamily="34" charset="0"/>
                  </a:rPr>
                  <a:t>)</a:t>
                </a:r>
              </a:p>
            </p:txBody>
          </p:sp>
        </mc:Choice>
        <mc:Fallback xmlns="">
          <p:sp>
            <p:nvSpPr>
              <p:cNvPr id="53" name="TextBox 52">
                <a:extLst>
                  <a:ext uri="{FF2B5EF4-FFF2-40B4-BE49-F238E27FC236}">
                    <a16:creationId xmlns:a16="http://schemas.microsoft.com/office/drawing/2014/main" id="{8A0DC714-9070-49CD-9785-86D7033D9D54}"/>
                  </a:ext>
                </a:extLst>
              </p:cNvPr>
              <p:cNvSpPr txBox="1">
                <a:spLocks noRot="1" noChangeAspect="1" noMove="1" noResize="1" noEditPoints="1" noAdjustHandles="1" noChangeArrowheads="1" noChangeShapeType="1" noTextEdit="1"/>
              </p:cNvSpPr>
              <p:nvPr/>
            </p:nvSpPr>
            <p:spPr>
              <a:xfrm rot="16200000">
                <a:off x="2610132" y="3506261"/>
                <a:ext cx="1281866" cy="369332"/>
              </a:xfrm>
              <a:prstGeom prst="rect">
                <a:avLst/>
              </a:prstGeom>
              <a:blipFill>
                <a:blip r:embed="rId6"/>
                <a:stretch>
                  <a:fillRect l="-8197" r="-24590" b="-3791"/>
                </a:stretch>
              </a:blipFill>
            </p:spPr>
            <p:txBody>
              <a:bodyPr/>
              <a:lstStyle/>
              <a:p>
                <a:r>
                  <a:rPr lang="en-IN">
                    <a:noFill/>
                  </a:rPr>
                  <a:t> </a:t>
                </a:r>
              </a:p>
            </p:txBody>
          </p:sp>
        </mc:Fallback>
      </mc:AlternateContent>
      <p:pic>
        <p:nvPicPr>
          <p:cNvPr id="54" name="Picture 2">
            <a:extLst>
              <a:ext uri="{FF2B5EF4-FFF2-40B4-BE49-F238E27FC236}">
                <a16:creationId xmlns:a16="http://schemas.microsoft.com/office/drawing/2014/main" id="{AAAF2A2F-9B76-4376-9BA8-60BE7DCBF3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759" y="3606829"/>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55" name="Speech Bubble: Rectangle 54">
            <a:extLst>
              <a:ext uri="{FF2B5EF4-FFF2-40B4-BE49-F238E27FC236}">
                <a16:creationId xmlns:a16="http://schemas.microsoft.com/office/drawing/2014/main" id="{8F706E9C-C56D-4273-BE46-C78667929A1A}"/>
              </a:ext>
            </a:extLst>
          </p:cNvPr>
          <p:cNvSpPr/>
          <p:nvPr/>
        </p:nvSpPr>
        <p:spPr>
          <a:xfrm>
            <a:off x="654168" y="2104432"/>
            <a:ext cx="2462861" cy="1479351"/>
          </a:xfrm>
          <a:prstGeom prst="wedgeRectCallout">
            <a:avLst>
              <a:gd name="adj1" fmla="val -46520"/>
              <a:gd name="adj2" fmla="val 8223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What if a line/plane doesn’t model the input-output relationship very well, e.g., if their relationship is better modeled by a nonlinear curve or curved surface?</a:t>
            </a:r>
          </a:p>
        </p:txBody>
      </p:sp>
      <p:pic>
        <p:nvPicPr>
          <p:cNvPr id="56" name="Picture 55">
            <a:extLst>
              <a:ext uri="{FF2B5EF4-FFF2-40B4-BE49-F238E27FC236}">
                <a16:creationId xmlns:a16="http://schemas.microsoft.com/office/drawing/2014/main" id="{81F0E801-7718-4CB1-8451-1F5972BF49C7}"/>
              </a:ext>
            </a:extLst>
          </p:cNvPr>
          <p:cNvPicPr>
            <a:picLocks noChangeAspect="1"/>
          </p:cNvPicPr>
          <p:nvPr/>
        </p:nvPicPr>
        <p:blipFill>
          <a:blip r:embed="rId8"/>
          <a:stretch>
            <a:fillRect/>
          </a:stretch>
        </p:blipFill>
        <p:spPr>
          <a:xfrm>
            <a:off x="11190890" y="3001885"/>
            <a:ext cx="828404" cy="795757"/>
          </a:xfrm>
          <a:prstGeom prst="rect">
            <a:avLst/>
          </a:prstGeom>
        </p:spPr>
      </p:pic>
      <mc:AlternateContent xmlns:mc="http://schemas.openxmlformats.org/markup-compatibility/2006" xmlns:a14="http://schemas.microsoft.com/office/drawing/2010/main">
        <mc:Choice Requires="a14">
          <p:sp>
            <p:nvSpPr>
              <p:cNvPr id="58" name="Speech Bubble: Rectangle 57">
                <a:extLst>
                  <a:ext uri="{FF2B5EF4-FFF2-40B4-BE49-F238E27FC236}">
                    <a16:creationId xmlns:a16="http://schemas.microsoft.com/office/drawing/2014/main" id="{777A6A22-372B-4FFC-BE3A-7030801CF23A}"/>
                  </a:ext>
                </a:extLst>
              </p:cNvPr>
              <p:cNvSpPr/>
              <p:nvPr/>
            </p:nvSpPr>
            <p:spPr>
              <a:xfrm>
                <a:off x="9368972" y="3807750"/>
                <a:ext cx="2176979" cy="1272577"/>
              </a:xfrm>
              <a:prstGeom prst="wedgeRectCallout">
                <a:avLst>
                  <a:gd name="adj1" fmla="val 39863"/>
                  <a:gd name="adj2" fmla="val -8939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No. We can even fit a curve using a linear model </a:t>
                </a:r>
                <a:r>
                  <a:rPr lang="en-IN" sz="1600" dirty="0">
                    <a:solidFill>
                      <a:schemeClr val="tx1"/>
                    </a:solidFill>
                    <a:latin typeface="Abadi Extra Light" panose="020B0204020104020204" pitchFamily="34" charset="0"/>
                  </a:rPr>
                  <a:t>after suitably transforming the inputs</a:t>
                </a:r>
              </a:p>
              <a:p>
                <a:pPr/>
                <a14:m>
                  <m:oMathPara xmlns:m="http://schemas.openxmlformats.org/officeDocument/2006/math">
                    <m:oMathParaPr>
                      <m:jc m:val="centerGroup"/>
                    </m:oMathParaPr>
                    <m:oMath xmlns:m="http://schemas.openxmlformats.org/officeDocument/2006/math">
                      <m:r>
                        <a:rPr lang="en-IN" sz="1600" b="0" i="1" smtClean="0">
                          <a:solidFill>
                            <a:schemeClr val="tx1"/>
                          </a:solidFill>
                          <a:latin typeface="Cambria Math" panose="02040503050406030204" pitchFamily="18" charset="0"/>
                        </a:rPr>
                        <m:t>𝑦</m:t>
                      </m:r>
                      <m:r>
                        <a:rPr lang="en-IN" sz="1600" b="0" i="1" smtClean="0">
                          <a:solidFill>
                            <a:schemeClr val="tx1"/>
                          </a:solidFill>
                          <a:latin typeface="Cambria Math" panose="02040503050406030204" pitchFamily="18" charset="0"/>
                        </a:rPr>
                        <m:t>≈</m:t>
                      </m:r>
                      <m:sSup>
                        <m:sSupPr>
                          <m:ctrlPr>
                            <a:rPr lang="en-IN" sz="1600" b="0" i="1" smtClean="0">
                              <a:solidFill>
                                <a:schemeClr val="tx1"/>
                              </a:solidFill>
                              <a:latin typeface="Cambria Math" panose="02040503050406030204" pitchFamily="18" charset="0"/>
                            </a:rPr>
                          </m:ctrlPr>
                        </m:sSupPr>
                        <m:e>
                          <m:r>
                            <a:rPr lang="en-IN" sz="1600" b="1" i="1" smtClean="0">
                              <a:solidFill>
                                <a:schemeClr val="tx1"/>
                              </a:solidFill>
                              <a:latin typeface="Cambria Math" panose="02040503050406030204" pitchFamily="18" charset="0"/>
                            </a:rPr>
                            <m:t>𝒘</m:t>
                          </m:r>
                        </m:e>
                        <m:sup>
                          <m:r>
                            <a:rPr lang="en-IN" sz="1600" b="0" i="1" smtClean="0">
                              <a:solidFill>
                                <a:schemeClr val="tx1"/>
                              </a:solidFill>
                              <a:latin typeface="Cambria Math" panose="02040503050406030204" pitchFamily="18" charset="0"/>
                            </a:rPr>
                            <m:t>⊤</m:t>
                          </m:r>
                        </m:sup>
                      </m:sSup>
                      <m:r>
                        <a:rPr lang="en-IN" sz="1600" b="0" i="1" smtClean="0">
                          <a:solidFill>
                            <a:schemeClr val="tx1"/>
                          </a:solidFill>
                          <a:latin typeface="Cambria Math" panose="02040503050406030204" pitchFamily="18" charset="0"/>
                        </a:rPr>
                        <m:t>𝜙</m:t>
                      </m:r>
                      <m:r>
                        <a:rPr lang="en-IN" sz="1600" b="0" i="1" smtClean="0">
                          <a:solidFill>
                            <a:schemeClr val="tx1"/>
                          </a:solidFill>
                          <a:latin typeface="Cambria Math" panose="02040503050406030204" pitchFamily="18" charset="0"/>
                        </a:rPr>
                        <m:t>(</m:t>
                      </m:r>
                      <m:r>
                        <a:rPr lang="en-IN" sz="1600" b="1" i="1" smtClean="0">
                          <a:solidFill>
                            <a:schemeClr val="tx1"/>
                          </a:solidFill>
                          <a:latin typeface="Cambria Math" panose="02040503050406030204" pitchFamily="18" charset="0"/>
                        </a:rPr>
                        <m:t>𝒙</m:t>
                      </m:r>
                      <m:r>
                        <a:rPr lang="en-IN" sz="1600" b="0" i="1" smtClean="0">
                          <a:solidFill>
                            <a:schemeClr val="tx1"/>
                          </a:solidFill>
                          <a:latin typeface="Cambria Math" panose="02040503050406030204" pitchFamily="18" charset="0"/>
                        </a:rPr>
                        <m:t>)</m:t>
                      </m:r>
                    </m:oMath>
                  </m:oMathPara>
                </a14:m>
                <a:endParaRPr lang="en-IN" sz="1600" b="0" dirty="0">
                  <a:solidFill>
                    <a:schemeClr val="tx1"/>
                  </a:solidFill>
                  <a:latin typeface="Abadi Extra Light" panose="020B0204020104020204" pitchFamily="34" charset="0"/>
                </a:endParaRPr>
              </a:p>
            </p:txBody>
          </p:sp>
        </mc:Choice>
        <mc:Fallback xmlns="">
          <p:sp>
            <p:nvSpPr>
              <p:cNvPr id="58" name="Speech Bubble: Rectangle 57">
                <a:extLst>
                  <a:ext uri="{FF2B5EF4-FFF2-40B4-BE49-F238E27FC236}">
                    <a16:creationId xmlns:a16="http://schemas.microsoft.com/office/drawing/2014/main" id="{777A6A22-372B-4FFC-BE3A-7030801CF23A}"/>
                  </a:ext>
                </a:extLst>
              </p:cNvPr>
              <p:cNvSpPr>
                <a:spLocks noRot="1" noChangeAspect="1" noMove="1" noResize="1" noEditPoints="1" noAdjustHandles="1" noChangeArrowheads="1" noChangeShapeType="1" noTextEdit="1"/>
              </p:cNvSpPr>
              <p:nvPr/>
            </p:nvSpPr>
            <p:spPr>
              <a:xfrm>
                <a:off x="9368972" y="3807750"/>
                <a:ext cx="2176979" cy="1272577"/>
              </a:xfrm>
              <a:prstGeom prst="wedgeRectCallout">
                <a:avLst>
                  <a:gd name="adj1" fmla="val 39863"/>
                  <a:gd name="adj2" fmla="val -89398"/>
                </a:avLst>
              </a:prstGeom>
              <a:blipFill>
                <a:blip r:embed="rId9"/>
                <a:stretch>
                  <a:fillRect l="-1393" b="-3401"/>
                </a:stretch>
              </a:blipFill>
              <a:ln>
                <a:solidFill>
                  <a:schemeClr val="accent2"/>
                </a:solidFill>
              </a:ln>
            </p:spPr>
            <p:txBody>
              <a:bodyPr/>
              <a:lstStyle/>
              <a:p>
                <a:r>
                  <a:rPr lang="en-IN">
                    <a:noFill/>
                  </a:rPr>
                  <a:t> </a:t>
                </a:r>
              </a:p>
            </p:txBody>
          </p:sp>
        </mc:Fallback>
      </mc:AlternateContent>
      <p:sp>
        <p:nvSpPr>
          <p:cNvPr id="60" name="Speech Bubble: Rectangle 59">
            <a:extLst>
              <a:ext uri="{FF2B5EF4-FFF2-40B4-BE49-F238E27FC236}">
                <a16:creationId xmlns:a16="http://schemas.microsoft.com/office/drawing/2014/main" id="{B71AD510-211D-4CC0-B66F-CE2760D6B7FD}"/>
              </a:ext>
            </a:extLst>
          </p:cNvPr>
          <p:cNvSpPr/>
          <p:nvPr/>
        </p:nvSpPr>
        <p:spPr>
          <a:xfrm>
            <a:off x="1427931" y="3913431"/>
            <a:ext cx="1571534" cy="690051"/>
          </a:xfrm>
          <a:prstGeom prst="wedgeRectCallout">
            <a:avLst>
              <a:gd name="adj1" fmla="val 3938"/>
              <a:gd name="adj2" fmla="val -10136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Do linear models become useless in such cases?</a:t>
            </a:r>
          </a:p>
        </p:txBody>
      </p:sp>
      <mc:AlternateContent xmlns:mc="http://schemas.openxmlformats.org/markup-compatibility/2006" xmlns:a14="http://schemas.microsoft.com/office/drawing/2010/main">
        <mc:Choice Requires="a14">
          <p:sp>
            <p:nvSpPr>
              <p:cNvPr id="61" name="Speech Bubble: Rectangle 60">
                <a:extLst>
                  <a:ext uri="{FF2B5EF4-FFF2-40B4-BE49-F238E27FC236}">
                    <a16:creationId xmlns:a16="http://schemas.microsoft.com/office/drawing/2014/main" id="{750C1517-30E6-4F53-8505-D7C1B5E6BBB8}"/>
                  </a:ext>
                </a:extLst>
              </p:cNvPr>
              <p:cNvSpPr/>
              <p:nvPr/>
            </p:nvSpPr>
            <p:spPr>
              <a:xfrm>
                <a:off x="6600092" y="5224244"/>
                <a:ext cx="4712627" cy="708209"/>
              </a:xfrm>
              <a:prstGeom prst="wedgeRectCallout">
                <a:avLst>
                  <a:gd name="adj1" fmla="val 35441"/>
                  <a:gd name="adj2" fmla="val -6992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The transformation </a:t>
                </a:r>
                <a14:m>
                  <m:oMath xmlns:m="http://schemas.openxmlformats.org/officeDocument/2006/math">
                    <m:r>
                      <a:rPr lang="en-IN" sz="1600" b="0" i="1" smtClean="0">
                        <a:solidFill>
                          <a:schemeClr val="tx1"/>
                        </a:solidFill>
                        <a:latin typeface="Cambria Math" panose="02040503050406030204" pitchFamily="18" charset="0"/>
                      </a:rPr>
                      <m:t>𝜙</m:t>
                    </m:r>
                    <m:d>
                      <m:dPr>
                        <m:ctrlPr>
                          <a:rPr lang="en-IN" sz="1600" b="0" i="1" smtClean="0">
                            <a:solidFill>
                              <a:schemeClr val="tx1"/>
                            </a:solidFill>
                            <a:latin typeface="Cambria Math" panose="02040503050406030204" pitchFamily="18" charset="0"/>
                          </a:rPr>
                        </m:ctrlPr>
                      </m:dPr>
                      <m:e>
                        <m:r>
                          <a:rPr lang="en-IN" sz="1600" b="0" i="1" smtClean="0">
                            <a:solidFill>
                              <a:schemeClr val="tx1"/>
                            </a:solidFill>
                            <a:latin typeface="Cambria Math" panose="02040503050406030204" pitchFamily="18" charset="0"/>
                          </a:rPr>
                          <m:t>.</m:t>
                        </m:r>
                      </m:e>
                    </m:d>
                  </m:oMath>
                </a14:m>
                <a:r>
                  <a:rPr lang="en-IN" sz="1600" b="0" dirty="0">
                    <a:solidFill>
                      <a:schemeClr val="tx1"/>
                    </a:solidFill>
                    <a:latin typeface="Abadi Extra Light" panose="020B0204020104020204" pitchFamily="34" charset="0"/>
                  </a:rPr>
                  <a:t> can be predefined or learned (e.g</a:t>
                </a:r>
                <a:r>
                  <a:rPr lang="en-IN" sz="1600" dirty="0">
                    <a:solidFill>
                      <a:schemeClr val="tx1"/>
                    </a:solidFill>
                    <a:latin typeface="Abadi Extra Light" panose="020B0204020104020204" pitchFamily="34" charset="0"/>
                  </a:rPr>
                  <a:t>., using </a:t>
                </a:r>
                <a:r>
                  <a:rPr lang="en-IN" sz="1600" dirty="0">
                    <a:solidFill>
                      <a:srgbClr val="0000FF"/>
                    </a:solidFill>
                    <a:latin typeface="Abadi Extra Light" panose="020B0204020104020204" pitchFamily="34" charset="0"/>
                  </a:rPr>
                  <a:t>kernel methods</a:t>
                </a:r>
                <a:r>
                  <a:rPr lang="en-IN" sz="1600" dirty="0">
                    <a:solidFill>
                      <a:schemeClr val="tx1"/>
                    </a:solidFill>
                    <a:latin typeface="Abadi Extra Light" panose="020B0204020104020204" pitchFamily="34" charset="0"/>
                  </a:rPr>
                  <a:t> or a deep neural network based feature extractor). More on this later</a:t>
                </a:r>
                <a:endParaRPr lang="en-IN" sz="1600" b="0" dirty="0">
                  <a:solidFill>
                    <a:schemeClr val="tx1"/>
                  </a:solidFill>
                  <a:latin typeface="Abadi Extra Light" panose="020B0204020104020204" pitchFamily="34" charset="0"/>
                </a:endParaRPr>
              </a:p>
            </p:txBody>
          </p:sp>
        </mc:Choice>
        <mc:Fallback xmlns="">
          <p:sp>
            <p:nvSpPr>
              <p:cNvPr id="61" name="Speech Bubble: Rectangle 60">
                <a:extLst>
                  <a:ext uri="{FF2B5EF4-FFF2-40B4-BE49-F238E27FC236}">
                    <a16:creationId xmlns:a16="http://schemas.microsoft.com/office/drawing/2014/main" id="{750C1517-30E6-4F53-8505-D7C1B5E6BBB8}"/>
                  </a:ext>
                </a:extLst>
              </p:cNvPr>
              <p:cNvSpPr>
                <a:spLocks noRot="1" noChangeAspect="1" noMove="1" noResize="1" noEditPoints="1" noAdjustHandles="1" noChangeArrowheads="1" noChangeShapeType="1" noTextEdit="1"/>
              </p:cNvSpPr>
              <p:nvPr/>
            </p:nvSpPr>
            <p:spPr>
              <a:xfrm>
                <a:off x="6600092" y="5224244"/>
                <a:ext cx="4712627" cy="708209"/>
              </a:xfrm>
              <a:prstGeom prst="wedgeRectCallout">
                <a:avLst>
                  <a:gd name="adj1" fmla="val 35441"/>
                  <a:gd name="adj2" fmla="val -69927"/>
                </a:avLst>
              </a:prstGeom>
              <a:blipFill>
                <a:blip r:embed="rId10"/>
                <a:stretch>
                  <a:fillRect l="-645" b="-15493"/>
                </a:stretch>
              </a:blipFill>
              <a:ln>
                <a:solidFill>
                  <a:schemeClr val="accent2"/>
                </a:solidFill>
              </a:ln>
            </p:spPr>
            <p:txBody>
              <a:bodyPr/>
              <a:lstStyle/>
              <a:p>
                <a:r>
                  <a:rPr lang="en-IN">
                    <a:noFill/>
                  </a:rPr>
                  <a:t> </a:t>
                </a:r>
              </a:p>
            </p:txBody>
          </p:sp>
        </mc:Fallback>
      </mc:AlternateContent>
      <p:pic>
        <p:nvPicPr>
          <p:cNvPr id="1034" name="Picture 10">
            <a:extLst>
              <a:ext uri="{FF2B5EF4-FFF2-40B4-BE49-F238E27FC236}">
                <a16:creationId xmlns:a16="http://schemas.microsoft.com/office/drawing/2014/main" id="{79EE5CFD-0CDB-4F04-83A9-B0593D6A432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49015" y="1710292"/>
            <a:ext cx="1030520" cy="900732"/>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Right 51">
            <a:extLst>
              <a:ext uri="{FF2B5EF4-FFF2-40B4-BE49-F238E27FC236}">
                <a16:creationId xmlns:a16="http://schemas.microsoft.com/office/drawing/2014/main" id="{89CAE959-672F-4E5F-B28D-F93DD2E4A2FC}"/>
              </a:ext>
            </a:extLst>
          </p:cNvPr>
          <p:cNvSpPr/>
          <p:nvPr/>
        </p:nvSpPr>
        <p:spPr>
          <a:xfrm>
            <a:off x="10115374" y="2088546"/>
            <a:ext cx="604420" cy="126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6" name="Picture 12">
            <a:extLst>
              <a:ext uri="{FF2B5EF4-FFF2-40B4-BE49-F238E27FC236}">
                <a16:creationId xmlns:a16="http://schemas.microsoft.com/office/drawing/2014/main" id="{FD8A10CE-5E5E-423C-AE16-9CB954BB86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81110" y="1620101"/>
            <a:ext cx="1015600" cy="936891"/>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DA8FF6B5-15DC-4C89-81D9-A8FB3C242FBC}"/>
              </a:ext>
            </a:extLst>
          </p:cNvPr>
          <p:cNvSpPr txBox="1"/>
          <p:nvPr/>
        </p:nvSpPr>
        <p:spPr>
          <a:xfrm>
            <a:off x="8897586" y="2569638"/>
            <a:ext cx="1610697" cy="461665"/>
          </a:xfrm>
          <a:prstGeom prst="rect">
            <a:avLst/>
          </a:prstGeom>
          <a:noFill/>
        </p:spPr>
        <p:txBody>
          <a:bodyPr wrap="none" rtlCol="0">
            <a:spAutoFit/>
          </a:bodyPr>
          <a:lstStyle/>
          <a:p>
            <a:r>
              <a:rPr lang="en-IN" sz="1200" dirty="0">
                <a:latin typeface="Abadi Extra Light" panose="020B0204020104020204" pitchFamily="34" charset="0"/>
              </a:rPr>
              <a:t>Original (single) feature</a:t>
            </a:r>
          </a:p>
          <a:p>
            <a:r>
              <a:rPr lang="en-IN" sz="1200" dirty="0">
                <a:latin typeface="Abadi Extra Light" panose="020B0204020104020204" pitchFamily="34" charset="0"/>
              </a:rPr>
              <a:t>Nonlinear curve needed</a:t>
            </a:r>
          </a:p>
        </p:txBody>
      </p:sp>
      <p:sp>
        <p:nvSpPr>
          <p:cNvPr id="70" name="TextBox 69">
            <a:extLst>
              <a:ext uri="{FF2B5EF4-FFF2-40B4-BE49-F238E27FC236}">
                <a16:creationId xmlns:a16="http://schemas.microsoft.com/office/drawing/2014/main" id="{39234D01-F676-4CC4-A99E-1018B96B9EC9}"/>
              </a:ext>
            </a:extLst>
          </p:cNvPr>
          <p:cNvSpPr txBox="1"/>
          <p:nvPr/>
        </p:nvSpPr>
        <p:spPr>
          <a:xfrm>
            <a:off x="10541514" y="2533909"/>
            <a:ext cx="1542410" cy="461665"/>
          </a:xfrm>
          <a:prstGeom prst="rect">
            <a:avLst/>
          </a:prstGeom>
          <a:noFill/>
        </p:spPr>
        <p:txBody>
          <a:bodyPr wrap="none" rtlCol="0">
            <a:spAutoFit/>
          </a:bodyPr>
          <a:lstStyle/>
          <a:p>
            <a:r>
              <a:rPr lang="en-IN" sz="1200" dirty="0">
                <a:latin typeface="Abadi Extra Light" panose="020B0204020104020204" pitchFamily="34" charset="0"/>
              </a:rPr>
              <a:t>      Two features</a:t>
            </a:r>
          </a:p>
          <a:p>
            <a:r>
              <a:rPr lang="en-IN" sz="1200" dirty="0">
                <a:latin typeface="Abadi Extra Light" panose="020B0204020104020204" pitchFamily="34" charset="0"/>
              </a:rPr>
              <a:t>Can fit a plane (linear)</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A2DB43A-17FF-4DA9-8AC4-07C26D883548}"/>
                  </a:ext>
                </a:extLst>
              </p:cNvPr>
              <p:cNvSpPr txBox="1"/>
              <p:nvPr/>
            </p:nvSpPr>
            <p:spPr>
              <a:xfrm>
                <a:off x="10815373" y="1272570"/>
                <a:ext cx="863377" cy="3475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1000" b="0" i="1" smtClean="0">
                              <a:latin typeface="Cambria Math" panose="02040503050406030204" pitchFamily="18" charset="0"/>
                            </a:rPr>
                          </m:ctrlPr>
                        </m:dPr>
                        <m:e>
                          <m:eqArr>
                            <m:eqArrPr>
                              <m:ctrlPr>
                                <a:rPr lang="en-IN" sz="1000" b="0" i="1" smtClean="0">
                                  <a:latin typeface="Cambria Math" panose="02040503050406030204" pitchFamily="18" charset="0"/>
                                </a:rPr>
                              </m:ctrlPr>
                            </m:eqArrPr>
                            <m:e>
                              <m:sSub>
                                <m:sSubPr>
                                  <m:ctrlPr>
                                    <a:rPr lang="en-IN" sz="1000" b="0" i="1" smtClean="0">
                                      <a:latin typeface="Cambria Math" panose="02040503050406030204" pitchFamily="18" charset="0"/>
                                    </a:rPr>
                                  </m:ctrlPr>
                                </m:sSubPr>
                                <m:e>
                                  <m:r>
                                    <a:rPr lang="en-IN" sz="1000" b="0" i="1" smtClean="0">
                                      <a:latin typeface="Cambria Math" panose="02040503050406030204" pitchFamily="18" charset="0"/>
                                    </a:rPr>
                                    <m:t>𝑧</m:t>
                                  </m:r>
                                </m:e>
                                <m:sub>
                                  <m:r>
                                    <a:rPr lang="en-IN" sz="1000" b="0" i="1" smtClean="0">
                                      <a:latin typeface="Cambria Math" panose="02040503050406030204" pitchFamily="18" charset="0"/>
                                    </a:rPr>
                                    <m:t>1</m:t>
                                  </m:r>
                                </m:sub>
                              </m:sSub>
                            </m:e>
                            <m:e>
                              <m:sSub>
                                <m:sSubPr>
                                  <m:ctrlPr>
                                    <a:rPr lang="en-IN" sz="1000" b="0" i="1" smtClean="0">
                                      <a:latin typeface="Cambria Math" panose="02040503050406030204" pitchFamily="18" charset="0"/>
                                    </a:rPr>
                                  </m:ctrlPr>
                                </m:sSubPr>
                                <m:e>
                                  <m:r>
                                    <a:rPr lang="en-IN" sz="1000" b="0" i="1" smtClean="0">
                                      <a:latin typeface="Cambria Math" panose="02040503050406030204" pitchFamily="18" charset="0"/>
                                    </a:rPr>
                                    <m:t>𝑧</m:t>
                                  </m:r>
                                </m:e>
                                <m:sub>
                                  <m:r>
                                    <a:rPr lang="en-IN" sz="1000" b="0" i="1" smtClean="0">
                                      <a:latin typeface="Cambria Math" panose="02040503050406030204" pitchFamily="18" charset="0"/>
                                    </a:rPr>
                                    <m:t>2</m:t>
                                  </m:r>
                                </m:sub>
                              </m:sSub>
                            </m:e>
                          </m:eqArr>
                        </m:e>
                      </m:d>
                      <m:r>
                        <a:rPr lang="en-IN" sz="1000" b="0" i="1" smtClean="0">
                          <a:latin typeface="Cambria Math" panose="02040503050406030204" pitchFamily="18" charset="0"/>
                        </a:rPr>
                        <m:t>=</m:t>
                      </m:r>
                      <m:r>
                        <a:rPr lang="en-IN" sz="1000" b="0" i="1" smtClean="0">
                          <a:latin typeface="Cambria Math" panose="02040503050406030204" pitchFamily="18" charset="0"/>
                        </a:rPr>
                        <m:t>𝜙</m:t>
                      </m:r>
                      <m:r>
                        <a:rPr lang="en-IN" sz="1000" b="0" i="1" smtClean="0">
                          <a:latin typeface="Cambria Math" panose="02040503050406030204" pitchFamily="18" charset="0"/>
                        </a:rPr>
                        <m:t>(</m:t>
                      </m:r>
                      <m:r>
                        <a:rPr lang="en-IN" sz="1000" b="0" i="1" smtClean="0">
                          <a:latin typeface="Cambria Math" panose="02040503050406030204" pitchFamily="18" charset="0"/>
                        </a:rPr>
                        <m:t>𝑥</m:t>
                      </m:r>
                      <m:r>
                        <a:rPr lang="en-IN" sz="1000" b="0" i="1" smtClean="0">
                          <a:latin typeface="Cambria Math" panose="02040503050406030204" pitchFamily="18" charset="0"/>
                        </a:rPr>
                        <m:t>)</m:t>
                      </m:r>
                    </m:oMath>
                  </m:oMathPara>
                </a14:m>
                <a:endParaRPr lang="en-IN" sz="1000" dirty="0"/>
              </a:p>
            </p:txBody>
          </p:sp>
        </mc:Choice>
        <mc:Fallback xmlns="">
          <p:sp>
            <p:nvSpPr>
              <p:cNvPr id="63" name="TextBox 62">
                <a:extLst>
                  <a:ext uri="{FF2B5EF4-FFF2-40B4-BE49-F238E27FC236}">
                    <a16:creationId xmlns:a16="http://schemas.microsoft.com/office/drawing/2014/main" id="{BA2DB43A-17FF-4DA9-8AC4-07C26D883548}"/>
                  </a:ext>
                </a:extLst>
              </p:cNvPr>
              <p:cNvSpPr txBox="1">
                <a:spLocks noRot="1" noChangeAspect="1" noMove="1" noResize="1" noEditPoints="1" noAdjustHandles="1" noChangeArrowheads="1" noChangeShapeType="1" noTextEdit="1"/>
              </p:cNvSpPr>
              <p:nvPr/>
            </p:nvSpPr>
            <p:spPr>
              <a:xfrm>
                <a:off x="10815373" y="1272570"/>
                <a:ext cx="863377" cy="347531"/>
              </a:xfrm>
              <a:prstGeom prst="rect">
                <a:avLst/>
              </a:prstGeom>
              <a:blipFill>
                <a:blip r:embed="rId13"/>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03648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par>
                                <p:cTn id="43" presetID="22" presetClass="entr" presetSubtype="4"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down)">
                                      <p:cBhvr>
                                        <p:cTn id="48" dur="500"/>
                                        <p:tgtEl>
                                          <p:spTgt spid="5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down)">
                                      <p:cBhvr>
                                        <p:cTn id="51" dur="500"/>
                                        <p:tgtEl>
                                          <p:spTgt spid="5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026"/>
                                        </p:tgtEl>
                                        <p:attrNameLst>
                                          <p:attrName>style.visibility</p:attrName>
                                        </p:attrNameLst>
                                      </p:cBhvr>
                                      <p:to>
                                        <p:strVal val="visible"/>
                                      </p:to>
                                    </p:set>
                                    <p:animEffect transition="in" filter="wipe(down)">
                                      <p:cBhvr>
                                        <p:cTn id="56" dur="500"/>
                                        <p:tgtEl>
                                          <p:spTgt spid="102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down)">
                                      <p:cBhvr>
                                        <p:cTn id="62" dur="500"/>
                                        <p:tgtEl>
                                          <p:spTgt spid="4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down)">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down)">
                                      <p:cBhvr>
                                        <p:cTn id="70" dur="500"/>
                                        <p:tgtEl>
                                          <p:spTgt spid="5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down)">
                                      <p:cBhvr>
                                        <p:cTn id="73" dur="500"/>
                                        <p:tgtEl>
                                          <p:spTgt spid="5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wipe(down)">
                                      <p:cBhvr>
                                        <p:cTn id="78" dur="500"/>
                                        <p:tgtEl>
                                          <p:spTgt spid="6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wipe(down)">
                                      <p:cBhvr>
                                        <p:cTn id="83" dur="500"/>
                                        <p:tgtEl>
                                          <p:spTgt spid="56"/>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wipe(down)">
                                      <p:cBhvr>
                                        <p:cTn id="86" dur="500"/>
                                        <p:tgtEl>
                                          <p:spTgt spid="5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1034"/>
                                        </p:tgtEl>
                                        <p:attrNameLst>
                                          <p:attrName>style.visibility</p:attrName>
                                        </p:attrNameLst>
                                      </p:cBhvr>
                                      <p:to>
                                        <p:strVal val="visible"/>
                                      </p:to>
                                    </p:set>
                                    <p:animEffect transition="in" filter="wipe(down)">
                                      <p:cBhvr>
                                        <p:cTn id="91" dur="500"/>
                                        <p:tgtEl>
                                          <p:spTgt spid="103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wipe(down)">
                                      <p:cBhvr>
                                        <p:cTn id="94" dur="500"/>
                                        <p:tgtEl>
                                          <p:spTgt spid="5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down)">
                                      <p:cBhvr>
                                        <p:cTn id="97" dur="500"/>
                                        <p:tgtEl>
                                          <p:spTgt spid="69"/>
                                        </p:tgtEl>
                                      </p:cBhvr>
                                    </p:animEffect>
                                  </p:childTnLst>
                                </p:cTn>
                              </p:par>
                              <p:par>
                                <p:cTn id="98" presetID="22" presetClass="entr" presetSubtype="4" fill="hold" nodeType="withEffect">
                                  <p:stCondLst>
                                    <p:cond delay="0"/>
                                  </p:stCondLst>
                                  <p:childTnLst>
                                    <p:set>
                                      <p:cBhvr>
                                        <p:cTn id="99" dur="1" fill="hold">
                                          <p:stCondLst>
                                            <p:cond delay="0"/>
                                          </p:stCondLst>
                                        </p:cTn>
                                        <p:tgtEl>
                                          <p:spTgt spid="1036"/>
                                        </p:tgtEl>
                                        <p:attrNameLst>
                                          <p:attrName>style.visibility</p:attrName>
                                        </p:attrNameLst>
                                      </p:cBhvr>
                                      <p:to>
                                        <p:strVal val="visible"/>
                                      </p:to>
                                    </p:set>
                                    <p:animEffect transition="in" filter="wipe(down)">
                                      <p:cBhvr>
                                        <p:cTn id="100" dur="500"/>
                                        <p:tgtEl>
                                          <p:spTgt spid="1036"/>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wipe(down)">
                                      <p:cBhvr>
                                        <p:cTn id="103" dur="500"/>
                                        <p:tgtEl>
                                          <p:spTgt spid="70"/>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61"/>
                                        </p:tgtEl>
                                        <p:attrNameLst>
                                          <p:attrName>style.visibility</p:attrName>
                                        </p:attrNameLst>
                                      </p:cBhvr>
                                      <p:to>
                                        <p:strVal val="visible"/>
                                      </p:to>
                                    </p:set>
                                    <p:animEffect transition="in" filter="wipe(down)">
                                      <p:cBhvr>
                                        <p:cTn id="111" dur="500"/>
                                        <p:tgtEl>
                                          <p:spTgt spid="6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47">
                                            <p:txEl>
                                              <p:pRg st="10" end="10"/>
                                            </p:txEl>
                                          </p:spTgt>
                                        </p:tgtEl>
                                        <p:attrNameLst>
                                          <p:attrName>style.visibility</p:attrName>
                                        </p:attrNameLst>
                                      </p:cBhvr>
                                      <p:to>
                                        <p:strVal val="visible"/>
                                      </p:to>
                                    </p:set>
                                    <p:animEffect transition="in" filter="wipe(down)">
                                      <p:cBhvr>
                                        <p:cTn id="116" dur="500"/>
                                        <p:tgtEl>
                                          <p:spTgt spid="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animBg="1"/>
      <p:bldP spid="24" grpId="0" animBg="1"/>
      <p:bldP spid="25" grpId="0" animBg="1"/>
      <p:bldP spid="26" grpId="0" animBg="1"/>
      <p:bldP spid="27" grpId="0" animBg="1"/>
      <p:bldP spid="37" grpId="0"/>
      <p:bldP spid="40" grpId="0"/>
      <p:bldP spid="41" grpId="0"/>
      <p:bldP spid="51" grpId="0"/>
      <p:bldP spid="53" grpId="0"/>
      <p:bldP spid="55" grpId="0" animBg="1"/>
      <p:bldP spid="58" grpId="0" animBg="1"/>
      <p:bldP spid="60" grpId="0" animBg="1"/>
      <p:bldP spid="61" grpId="0" animBg="1"/>
      <p:bldP spid="52" grpId="0" animBg="1"/>
      <p:bldP spid="69" grpId="0"/>
      <p:bldP spid="70"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Loss Functions for Regression</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Many possible loss functions for regression problems</a:t>
            </a:r>
            <a:endParaRPr lang="en-GB" sz="2400" dirty="0">
              <a:latin typeface="Abadi Extra Light" panose="020B0204020104020204" pitchFamily="34" charset="0"/>
            </a:endParaRPr>
          </a:p>
        </p:txBody>
      </p:sp>
      <p:sp>
        <p:nvSpPr>
          <p:cNvPr id="13" name="Slide Number Placeholder 11">
            <a:extLst>
              <a:ext uri="{FF2B5EF4-FFF2-40B4-BE49-F238E27FC236}">
                <a16:creationId xmlns:a16="http://schemas.microsoft.com/office/drawing/2014/main" id="{156971C2-6806-478D-AC45-3E46F3F201C7}"/>
              </a:ext>
            </a:extLst>
          </p:cNvPr>
          <p:cNvSpPr txBox="1">
            <a:spLocks/>
          </p:cNvSpPr>
          <p:nvPr/>
        </p:nvSpPr>
        <p:spPr>
          <a:xfrm>
            <a:off x="11323930" y="136939"/>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5</a:t>
            </a:fld>
            <a:endParaRPr lang="en-IN" sz="2800" dirty="0">
              <a:solidFill>
                <a:schemeClr val="accent2">
                  <a:lumMod val="40000"/>
                  <a:lumOff val="60000"/>
                </a:schemeClr>
              </a:solidFill>
            </a:endParaRPr>
          </a:p>
        </p:txBody>
      </p:sp>
      <p:sp>
        <p:nvSpPr>
          <p:cNvPr id="11" name="Freeform 2">
            <a:extLst>
              <a:ext uri="{FF2B5EF4-FFF2-40B4-BE49-F238E27FC236}">
                <a16:creationId xmlns:a16="http://schemas.microsoft.com/office/drawing/2014/main" id="{B88EBD65-503D-4C17-834E-A70AF545B0DB}"/>
              </a:ext>
            </a:extLst>
          </p:cNvPr>
          <p:cNvSpPr>
            <a:spLocks noChangeArrowheads="1"/>
          </p:cNvSpPr>
          <p:nvPr/>
        </p:nvSpPr>
        <p:spPr bwMode="auto">
          <a:xfrm>
            <a:off x="2304672" y="2295058"/>
            <a:ext cx="1043185" cy="1336545"/>
          </a:xfrm>
          <a:custGeom>
            <a:avLst/>
            <a:gdLst>
              <a:gd name="T0" fmla="*/ 0 w 4039"/>
              <a:gd name="T1" fmla="*/ 0 h 7340"/>
              <a:gd name="T2" fmla="*/ 4038 w 4039"/>
              <a:gd name="T3" fmla="*/ 7339 h 7340"/>
            </a:gdLst>
            <a:ahLst/>
            <a:cxnLst>
              <a:cxn ang="0">
                <a:pos x="T0" y="T1"/>
              </a:cxn>
              <a:cxn ang="0">
                <a:pos x="T2" y="T3"/>
              </a:cxn>
            </a:cxnLst>
            <a:rect l="0" t="0" r="r" b="b"/>
            <a:pathLst>
              <a:path w="4039" h="7340">
                <a:moveTo>
                  <a:pt x="0" y="0"/>
                </a:moveTo>
                <a:cubicBezTo>
                  <a:pt x="651" y="6801"/>
                  <a:pt x="4038" y="7339"/>
                  <a:pt x="4038" y="7339"/>
                </a:cubicBezTo>
              </a:path>
            </a:pathLst>
          </a:custGeom>
          <a:noFill/>
          <a:ln w="57240" cap="flat">
            <a:solidFill>
              <a:srgbClr val="FF33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2" name="Freeform 3">
            <a:extLst>
              <a:ext uri="{FF2B5EF4-FFF2-40B4-BE49-F238E27FC236}">
                <a16:creationId xmlns:a16="http://schemas.microsoft.com/office/drawing/2014/main" id="{DD9F128E-43E3-4D37-9355-41832EED53C3}"/>
              </a:ext>
            </a:extLst>
          </p:cNvPr>
          <p:cNvSpPr>
            <a:spLocks noChangeArrowheads="1"/>
          </p:cNvSpPr>
          <p:nvPr/>
        </p:nvSpPr>
        <p:spPr bwMode="auto">
          <a:xfrm>
            <a:off x="3383509" y="2295058"/>
            <a:ext cx="1104611" cy="1341987"/>
          </a:xfrm>
          <a:custGeom>
            <a:avLst/>
            <a:gdLst>
              <a:gd name="T0" fmla="*/ 3961 w 3962"/>
              <a:gd name="T1" fmla="*/ 0 h 7340"/>
              <a:gd name="T2" fmla="*/ 0 w 3962"/>
              <a:gd name="T3" fmla="*/ 7339 h 7340"/>
            </a:gdLst>
            <a:ahLst/>
            <a:cxnLst>
              <a:cxn ang="0">
                <a:pos x="T0" y="T1"/>
              </a:cxn>
              <a:cxn ang="0">
                <a:pos x="T2" y="T3"/>
              </a:cxn>
            </a:cxnLst>
            <a:rect l="0" t="0" r="r" b="b"/>
            <a:pathLst>
              <a:path w="3962" h="7340">
                <a:moveTo>
                  <a:pt x="3961" y="0"/>
                </a:moveTo>
                <a:cubicBezTo>
                  <a:pt x="3323" y="6801"/>
                  <a:pt x="0" y="7339"/>
                  <a:pt x="0" y="7339"/>
                </a:cubicBezTo>
              </a:path>
            </a:pathLst>
          </a:custGeom>
          <a:noFill/>
          <a:ln w="57240" cap="flat">
            <a:solidFill>
              <a:srgbClr val="FF33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4" name="Line 4">
            <a:extLst>
              <a:ext uri="{FF2B5EF4-FFF2-40B4-BE49-F238E27FC236}">
                <a16:creationId xmlns:a16="http://schemas.microsoft.com/office/drawing/2014/main" id="{0D3A6CFF-793E-4129-9B5F-2BD26B51CA21}"/>
              </a:ext>
            </a:extLst>
          </p:cNvPr>
          <p:cNvSpPr>
            <a:spLocks noChangeShapeType="1"/>
          </p:cNvSpPr>
          <p:nvPr/>
        </p:nvSpPr>
        <p:spPr bwMode="auto">
          <a:xfrm flipV="1">
            <a:off x="1968902" y="3642685"/>
            <a:ext cx="2853017" cy="35842"/>
          </a:xfrm>
          <a:prstGeom prst="line">
            <a:avLst/>
          </a:prstGeom>
          <a:noFill/>
          <a:ln w="5724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5" name="Line 5">
            <a:extLst>
              <a:ext uri="{FF2B5EF4-FFF2-40B4-BE49-F238E27FC236}">
                <a16:creationId xmlns:a16="http://schemas.microsoft.com/office/drawing/2014/main" id="{C2A608E3-61CA-4131-AA84-04A2C683862F}"/>
              </a:ext>
            </a:extLst>
          </p:cNvPr>
          <p:cNvSpPr>
            <a:spLocks noChangeShapeType="1"/>
          </p:cNvSpPr>
          <p:nvPr/>
        </p:nvSpPr>
        <p:spPr bwMode="auto">
          <a:xfrm>
            <a:off x="3367139" y="2148736"/>
            <a:ext cx="7657" cy="1488309"/>
          </a:xfrm>
          <a:prstGeom prst="line">
            <a:avLst/>
          </a:prstGeom>
          <a:noFill/>
          <a:ln w="5724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A0E693A-E8A3-4C5E-97FC-95ACE09966D9}"/>
                  </a:ext>
                </a:extLst>
              </p:cNvPr>
              <p:cNvSpPr txBox="1"/>
              <p:nvPr/>
            </p:nvSpPr>
            <p:spPr>
              <a:xfrm>
                <a:off x="4117907" y="3675827"/>
                <a:ext cx="1104611" cy="276999"/>
              </a:xfrm>
              <a:prstGeom prst="rect">
                <a:avLst/>
              </a:prstGeom>
              <a:noFill/>
            </p:spPr>
            <p:txBody>
              <a:bodyPr wrap="squar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𝑛</m:t>
                            </m:r>
                          </m:sub>
                        </m:sSub>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1" i="1" smtClean="0">
                            <a:latin typeface="Cambria Math" panose="02040503050406030204" pitchFamily="18" charset="0"/>
                          </a:rPr>
                          <m:t>𝒙</m:t>
                        </m:r>
                      </m:e>
                      <m:sub>
                        <m:r>
                          <a:rPr lang="en-IN" i="1">
                            <a:latin typeface="Cambria Math" panose="02040503050406030204" pitchFamily="18" charset="0"/>
                          </a:rPr>
                          <m:t>𝑛</m:t>
                        </m:r>
                      </m:sub>
                    </m:sSub>
                  </m:oMath>
                </a14:m>
                <a:r>
                  <a:rPr lang="en-IN" dirty="0"/>
                  <a:t>)</a:t>
                </a:r>
              </a:p>
            </p:txBody>
          </p:sp>
        </mc:Choice>
        <mc:Fallback xmlns="">
          <p:sp>
            <p:nvSpPr>
              <p:cNvPr id="37" name="TextBox 36">
                <a:extLst>
                  <a:ext uri="{FF2B5EF4-FFF2-40B4-BE49-F238E27FC236}">
                    <a16:creationId xmlns:a16="http://schemas.microsoft.com/office/drawing/2014/main" id="{CA0E693A-E8A3-4C5E-97FC-95ACE09966D9}"/>
                  </a:ext>
                </a:extLst>
              </p:cNvPr>
              <p:cNvSpPr txBox="1">
                <a:spLocks noRot="1" noChangeAspect="1" noMove="1" noResize="1" noEditPoints="1" noAdjustHandles="1" noChangeArrowheads="1" noChangeShapeType="1" noTextEdit="1"/>
              </p:cNvSpPr>
              <p:nvPr/>
            </p:nvSpPr>
            <p:spPr>
              <a:xfrm>
                <a:off x="4117907" y="3675827"/>
                <a:ext cx="1104611" cy="276999"/>
              </a:xfrm>
              <a:prstGeom prst="rect">
                <a:avLst/>
              </a:prstGeom>
              <a:blipFill>
                <a:blip r:embed="rId3"/>
                <a:stretch>
                  <a:fillRect l="-7735" t="-28889" r="-12707" b="-51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A9BCF3-7506-4218-A82C-48FFA6C29DF1}"/>
                  </a:ext>
                </a:extLst>
              </p:cNvPr>
              <p:cNvSpPr txBox="1"/>
              <p:nvPr/>
            </p:nvSpPr>
            <p:spPr>
              <a:xfrm>
                <a:off x="3500387" y="1945032"/>
                <a:ext cx="14395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1" i="1" smtClean="0">
                                  <a:latin typeface="Cambria Math" panose="02040503050406030204" pitchFamily="18" charset="0"/>
                                </a:rPr>
                                <m:t>𝒙</m:t>
                              </m:r>
                            </m:e>
                            <m:sub>
                              <m:r>
                                <a:rPr lang="en-IN" b="0" i="1" smtClean="0">
                                  <a:latin typeface="Cambria Math" panose="02040503050406030204" pitchFamily="18" charset="0"/>
                                </a:rPr>
                                <m:t>𝑛</m:t>
                              </m:r>
                            </m:sub>
                          </m:sSub>
                          <m:r>
                            <a:rPr lang="en-IN" b="0" i="1" smtClean="0">
                              <a:latin typeface="Cambria Math" panose="02040503050406030204" pitchFamily="18" charset="0"/>
                            </a:rPr>
                            <m:t>))</m:t>
                          </m:r>
                        </m:e>
                        <m:sup>
                          <m:r>
                            <a:rPr lang="en-IN" b="0" i="1" smtClean="0">
                              <a:latin typeface="Cambria Math" panose="02040503050406030204" pitchFamily="18" charset="0"/>
                            </a:rPr>
                            <m:t>2</m:t>
                          </m:r>
                        </m:sup>
                      </m:sSup>
                    </m:oMath>
                  </m:oMathPara>
                </a14:m>
                <a:endParaRPr lang="en-IN" dirty="0"/>
              </a:p>
            </p:txBody>
          </p:sp>
        </mc:Choice>
        <mc:Fallback xmlns="">
          <p:sp>
            <p:nvSpPr>
              <p:cNvPr id="9" name="TextBox 8">
                <a:extLst>
                  <a:ext uri="{FF2B5EF4-FFF2-40B4-BE49-F238E27FC236}">
                    <a16:creationId xmlns:a16="http://schemas.microsoft.com/office/drawing/2014/main" id="{59A9BCF3-7506-4218-A82C-48FFA6C29DF1}"/>
                  </a:ext>
                </a:extLst>
              </p:cNvPr>
              <p:cNvSpPr txBox="1">
                <a:spLocks noRot="1" noChangeAspect="1" noMove="1" noResize="1" noEditPoints="1" noAdjustHandles="1" noChangeArrowheads="1" noChangeShapeType="1" noTextEdit="1"/>
              </p:cNvSpPr>
              <p:nvPr/>
            </p:nvSpPr>
            <p:spPr>
              <a:xfrm>
                <a:off x="3500387" y="1945032"/>
                <a:ext cx="1439560" cy="276999"/>
              </a:xfrm>
              <a:prstGeom prst="rect">
                <a:avLst/>
              </a:prstGeom>
              <a:blipFill>
                <a:blip r:embed="rId4"/>
                <a:stretch>
                  <a:fillRect l="-5508" t="-4348" r="-1695" b="-32609"/>
                </a:stretch>
              </a:blipFill>
            </p:spPr>
            <p:txBody>
              <a:bodyPr/>
              <a:lstStyle/>
              <a:p>
                <a:r>
                  <a:rPr lang="en-IN">
                    <a:noFill/>
                  </a:rPr>
                  <a:t> </a:t>
                </a:r>
              </a:p>
            </p:txBody>
          </p:sp>
        </mc:Fallback>
      </mc:AlternateContent>
      <p:sp>
        <p:nvSpPr>
          <p:cNvPr id="38" name="TextBox 37">
            <a:extLst>
              <a:ext uri="{FF2B5EF4-FFF2-40B4-BE49-F238E27FC236}">
                <a16:creationId xmlns:a16="http://schemas.microsoft.com/office/drawing/2014/main" id="{BB3E1BBD-BC3C-43E2-9E39-86CD6243108E}"/>
              </a:ext>
            </a:extLst>
          </p:cNvPr>
          <p:cNvSpPr txBox="1"/>
          <p:nvPr/>
        </p:nvSpPr>
        <p:spPr>
          <a:xfrm>
            <a:off x="2799696" y="1892585"/>
            <a:ext cx="583814" cy="369332"/>
          </a:xfrm>
          <a:prstGeom prst="rect">
            <a:avLst/>
          </a:prstGeom>
          <a:noFill/>
        </p:spPr>
        <p:txBody>
          <a:bodyPr wrap="none" rtlCol="0">
            <a:spAutoFit/>
          </a:bodyPr>
          <a:lstStyle/>
          <a:p>
            <a:r>
              <a:rPr lang="en-IN" dirty="0"/>
              <a:t>Loss</a:t>
            </a:r>
          </a:p>
        </p:txBody>
      </p:sp>
      <p:sp>
        <p:nvSpPr>
          <p:cNvPr id="43" name="Line 5">
            <a:extLst>
              <a:ext uri="{FF2B5EF4-FFF2-40B4-BE49-F238E27FC236}">
                <a16:creationId xmlns:a16="http://schemas.microsoft.com/office/drawing/2014/main" id="{FAE7DE85-FBCE-4AC3-ABA3-7B5E7F4357FF}"/>
              </a:ext>
            </a:extLst>
          </p:cNvPr>
          <p:cNvSpPr>
            <a:spLocks noChangeShapeType="1"/>
          </p:cNvSpPr>
          <p:nvPr/>
        </p:nvSpPr>
        <p:spPr bwMode="auto">
          <a:xfrm>
            <a:off x="9262157" y="2220509"/>
            <a:ext cx="7657" cy="1488309"/>
          </a:xfrm>
          <a:prstGeom prst="line">
            <a:avLst/>
          </a:prstGeom>
          <a:noFill/>
          <a:ln w="5724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27B83F1-A011-401B-9FFA-7A7ACDF17FBA}"/>
                  </a:ext>
                </a:extLst>
              </p:cNvPr>
              <p:cNvSpPr txBox="1"/>
              <p:nvPr/>
            </p:nvSpPr>
            <p:spPr>
              <a:xfrm>
                <a:off x="9499139" y="1964358"/>
                <a:ext cx="12865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m:t>
                          </m:r>
                          <m:r>
                            <a:rPr lang="en-IN" i="1">
                              <a:latin typeface="Cambria Math" panose="02040503050406030204" pitchFamily="18" charset="0"/>
                            </a:rPr>
                            <m:t>𝑦</m:t>
                          </m:r>
                        </m:e>
                        <m:sub>
                          <m:r>
                            <a:rPr lang="en-IN" i="1">
                              <a:latin typeface="Cambria Math" panose="02040503050406030204" pitchFamily="18" charset="0"/>
                            </a:rPr>
                            <m:t>𝑛</m:t>
                          </m:r>
                        </m:sub>
                      </m:sSub>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𝑛</m:t>
                              </m:r>
                            </m:sub>
                          </m:sSub>
                        </m:e>
                      </m:d>
                      <m:r>
                        <a:rPr lang="en-IN" b="0" i="1" smtClean="0">
                          <a:latin typeface="Cambria Math" panose="02040503050406030204" pitchFamily="18" charset="0"/>
                        </a:rPr>
                        <m:t>|</m:t>
                      </m:r>
                    </m:oMath>
                  </m:oMathPara>
                </a14:m>
                <a:endParaRPr lang="en-IN" dirty="0"/>
              </a:p>
            </p:txBody>
          </p:sp>
        </mc:Choice>
        <mc:Fallback xmlns="">
          <p:sp>
            <p:nvSpPr>
              <p:cNvPr id="46" name="TextBox 45">
                <a:extLst>
                  <a:ext uri="{FF2B5EF4-FFF2-40B4-BE49-F238E27FC236}">
                    <a16:creationId xmlns:a16="http://schemas.microsoft.com/office/drawing/2014/main" id="{A27B83F1-A011-401B-9FFA-7A7ACDF17FBA}"/>
                  </a:ext>
                </a:extLst>
              </p:cNvPr>
              <p:cNvSpPr txBox="1">
                <a:spLocks noRot="1" noChangeAspect="1" noMove="1" noResize="1" noEditPoints="1" noAdjustHandles="1" noChangeArrowheads="1" noChangeShapeType="1" noTextEdit="1"/>
              </p:cNvSpPr>
              <p:nvPr/>
            </p:nvSpPr>
            <p:spPr>
              <a:xfrm>
                <a:off x="9499139" y="1964358"/>
                <a:ext cx="1286571" cy="276999"/>
              </a:xfrm>
              <a:prstGeom prst="rect">
                <a:avLst/>
              </a:prstGeom>
              <a:blipFill>
                <a:blip r:embed="rId5"/>
                <a:stretch>
                  <a:fillRect l="-6161" t="-2174" r="-6635" b="-32609"/>
                </a:stretch>
              </a:blipFill>
            </p:spPr>
            <p:txBody>
              <a:bodyPr/>
              <a:lstStyle/>
              <a:p>
                <a:r>
                  <a:rPr lang="en-IN">
                    <a:noFill/>
                  </a:rPr>
                  <a:t> </a:t>
                </a:r>
              </a:p>
            </p:txBody>
          </p:sp>
        </mc:Fallback>
      </mc:AlternateContent>
      <p:sp>
        <p:nvSpPr>
          <p:cNvPr id="48" name="TextBox 47">
            <a:extLst>
              <a:ext uri="{FF2B5EF4-FFF2-40B4-BE49-F238E27FC236}">
                <a16:creationId xmlns:a16="http://schemas.microsoft.com/office/drawing/2014/main" id="{CAB534A1-A551-4B24-9DE8-AF9B3E17706C}"/>
              </a:ext>
            </a:extLst>
          </p:cNvPr>
          <p:cNvSpPr txBox="1"/>
          <p:nvPr/>
        </p:nvSpPr>
        <p:spPr>
          <a:xfrm>
            <a:off x="8694714" y="1964358"/>
            <a:ext cx="583814" cy="369332"/>
          </a:xfrm>
          <a:prstGeom prst="rect">
            <a:avLst/>
          </a:prstGeom>
          <a:noFill/>
        </p:spPr>
        <p:txBody>
          <a:bodyPr wrap="none" rtlCol="0">
            <a:spAutoFit/>
          </a:bodyPr>
          <a:lstStyle/>
          <a:p>
            <a:r>
              <a:rPr lang="en-IN" dirty="0"/>
              <a:t>Loss</a:t>
            </a:r>
          </a:p>
        </p:txBody>
      </p:sp>
      <p:sp>
        <p:nvSpPr>
          <p:cNvPr id="60" name="Line 5">
            <a:extLst>
              <a:ext uri="{FF2B5EF4-FFF2-40B4-BE49-F238E27FC236}">
                <a16:creationId xmlns:a16="http://schemas.microsoft.com/office/drawing/2014/main" id="{403547BA-0C30-462B-A1BF-12B5861B389B}"/>
              </a:ext>
            </a:extLst>
          </p:cNvPr>
          <p:cNvSpPr>
            <a:spLocks noChangeShapeType="1"/>
          </p:cNvSpPr>
          <p:nvPr/>
        </p:nvSpPr>
        <p:spPr bwMode="auto">
          <a:xfrm>
            <a:off x="3376833" y="4331552"/>
            <a:ext cx="7657" cy="1488309"/>
          </a:xfrm>
          <a:prstGeom prst="line">
            <a:avLst/>
          </a:prstGeom>
          <a:noFill/>
          <a:ln w="5724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64" name="TextBox 63">
            <a:extLst>
              <a:ext uri="{FF2B5EF4-FFF2-40B4-BE49-F238E27FC236}">
                <a16:creationId xmlns:a16="http://schemas.microsoft.com/office/drawing/2014/main" id="{2D2D7B61-8F78-4A0B-957A-C98E40EC0BED}"/>
              </a:ext>
            </a:extLst>
          </p:cNvPr>
          <p:cNvSpPr txBox="1"/>
          <p:nvPr/>
        </p:nvSpPr>
        <p:spPr>
          <a:xfrm>
            <a:off x="2809390" y="4075401"/>
            <a:ext cx="583814" cy="369332"/>
          </a:xfrm>
          <a:prstGeom prst="rect">
            <a:avLst/>
          </a:prstGeom>
          <a:noFill/>
        </p:spPr>
        <p:txBody>
          <a:bodyPr wrap="none" rtlCol="0">
            <a:spAutoFit/>
          </a:bodyPr>
          <a:lstStyle/>
          <a:p>
            <a:r>
              <a:rPr lang="en-IN" dirty="0"/>
              <a:t>Loss</a:t>
            </a:r>
          </a:p>
        </p:txBody>
      </p:sp>
      <p:sp>
        <p:nvSpPr>
          <p:cNvPr id="68" name="Line 5">
            <a:extLst>
              <a:ext uri="{FF2B5EF4-FFF2-40B4-BE49-F238E27FC236}">
                <a16:creationId xmlns:a16="http://schemas.microsoft.com/office/drawing/2014/main" id="{73DE7BF1-A4D3-4A57-97F4-1E9A8D6EDDF3}"/>
              </a:ext>
            </a:extLst>
          </p:cNvPr>
          <p:cNvSpPr>
            <a:spLocks noChangeShapeType="1"/>
          </p:cNvSpPr>
          <p:nvPr/>
        </p:nvSpPr>
        <p:spPr bwMode="auto">
          <a:xfrm>
            <a:off x="9352536" y="4596897"/>
            <a:ext cx="7657" cy="1488309"/>
          </a:xfrm>
          <a:prstGeom prst="line">
            <a:avLst/>
          </a:prstGeom>
          <a:noFill/>
          <a:ln w="5724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128D5532-A1A4-4E66-A3CD-3E23DB3A8BD4}"/>
                  </a:ext>
                </a:extLst>
              </p:cNvPr>
              <p:cNvSpPr txBox="1"/>
              <p:nvPr/>
            </p:nvSpPr>
            <p:spPr>
              <a:xfrm>
                <a:off x="9476483" y="4235375"/>
                <a:ext cx="181381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𝑦</m:t>
                          </m:r>
                        </m:e>
                        <m:sub>
                          <m:r>
                            <a:rPr lang="en-IN" i="1">
                              <a:latin typeface="Cambria Math" panose="02040503050406030204" pitchFamily="18" charset="0"/>
                            </a:rPr>
                            <m:t>𝑛</m:t>
                          </m:r>
                        </m:sub>
                      </m:sSub>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𝑛</m:t>
                              </m:r>
                            </m:sub>
                          </m:sSub>
                        </m:e>
                      </m:d>
                      <m:r>
                        <a:rPr lang="en-IN" i="1">
                          <a:latin typeface="Cambria Math" panose="02040503050406030204" pitchFamily="18" charset="0"/>
                        </a:rPr>
                        <m:t>|</m:t>
                      </m:r>
                      <m:r>
                        <a:rPr lang="en-IN" b="0" i="0" smtClean="0">
                          <a:latin typeface="Cambria Math" panose="02040503050406030204" pitchFamily="18" charset="0"/>
                        </a:rPr>
                        <m:t>−</m:t>
                      </m:r>
                      <m:r>
                        <a:rPr lang="en-IN" b="0" i="1" smtClean="0">
                          <a:latin typeface="Cambria Math" panose="02040503050406030204" pitchFamily="18" charset="0"/>
                        </a:rPr>
                        <m:t>𝜖</m:t>
                      </m:r>
                    </m:oMath>
                  </m:oMathPara>
                </a14:m>
                <a:endParaRPr lang="en-IN" dirty="0"/>
              </a:p>
            </p:txBody>
          </p:sp>
        </mc:Choice>
        <mc:Fallback xmlns="">
          <p:sp>
            <p:nvSpPr>
              <p:cNvPr id="71" name="TextBox 70">
                <a:extLst>
                  <a:ext uri="{FF2B5EF4-FFF2-40B4-BE49-F238E27FC236}">
                    <a16:creationId xmlns:a16="http://schemas.microsoft.com/office/drawing/2014/main" id="{128D5532-A1A4-4E66-A3CD-3E23DB3A8BD4}"/>
                  </a:ext>
                </a:extLst>
              </p:cNvPr>
              <p:cNvSpPr txBox="1">
                <a:spLocks noRot="1" noChangeAspect="1" noMove="1" noResize="1" noEditPoints="1" noAdjustHandles="1" noChangeArrowheads="1" noChangeShapeType="1" noTextEdit="1"/>
              </p:cNvSpPr>
              <p:nvPr/>
            </p:nvSpPr>
            <p:spPr>
              <a:xfrm>
                <a:off x="9476483" y="4235375"/>
                <a:ext cx="1813811" cy="276999"/>
              </a:xfrm>
              <a:prstGeom prst="rect">
                <a:avLst/>
              </a:prstGeom>
              <a:blipFill>
                <a:blip r:embed="rId6"/>
                <a:stretch>
                  <a:fillRect l="-337" t="-2222" b="-35556"/>
                </a:stretch>
              </a:blipFill>
            </p:spPr>
            <p:txBody>
              <a:bodyPr/>
              <a:lstStyle/>
              <a:p>
                <a:r>
                  <a:rPr lang="en-IN">
                    <a:noFill/>
                  </a:rPr>
                  <a:t> </a:t>
                </a:r>
              </a:p>
            </p:txBody>
          </p:sp>
        </mc:Fallback>
      </mc:AlternateContent>
      <p:sp>
        <p:nvSpPr>
          <p:cNvPr id="72" name="TextBox 71">
            <a:extLst>
              <a:ext uri="{FF2B5EF4-FFF2-40B4-BE49-F238E27FC236}">
                <a16:creationId xmlns:a16="http://schemas.microsoft.com/office/drawing/2014/main" id="{151AA5DD-6F39-4EC3-AB8E-A15098D5C9E7}"/>
              </a:ext>
            </a:extLst>
          </p:cNvPr>
          <p:cNvSpPr txBox="1"/>
          <p:nvPr/>
        </p:nvSpPr>
        <p:spPr>
          <a:xfrm>
            <a:off x="8785093" y="4340746"/>
            <a:ext cx="583814" cy="369332"/>
          </a:xfrm>
          <a:prstGeom prst="rect">
            <a:avLst/>
          </a:prstGeom>
          <a:noFill/>
        </p:spPr>
        <p:txBody>
          <a:bodyPr wrap="square" rtlCol="0">
            <a:spAutoFit/>
          </a:bodyPr>
          <a:lstStyle/>
          <a:p>
            <a:r>
              <a:rPr lang="en-IN" dirty="0"/>
              <a:t>Loss</a:t>
            </a:r>
          </a:p>
        </p:txBody>
      </p:sp>
      <p:sp>
        <p:nvSpPr>
          <p:cNvPr id="73" name="Line 7">
            <a:extLst>
              <a:ext uri="{FF2B5EF4-FFF2-40B4-BE49-F238E27FC236}">
                <a16:creationId xmlns:a16="http://schemas.microsoft.com/office/drawing/2014/main" id="{DE53B036-99D4-481F-A49F-7BD1964CE43E}"/>
              </a:ext>
            </a:extLst>
          </p:cNvPr>
          <p:cNvSpPr>
            <a:spLocks noChangeShapeType="1"/>
          </p:cNvSpPr>
          <p:nvPr/>
        </p:nvSpPr>
        <p:spPr bwMode="auto">
          <a:xfrm flipV="1">
            <a:off x="9269399" y="2333690"/>
            <a:ext cx="1080307" cy="1384730"/>
          </a:xfrm>
          <a:prstGeom prst="line">
            <a:avLst/>
          </a:prstGeom>
          <a:noFill/>
          <a:ln w="57240" cap="flat">
            <a:solidFill>
              <a:srgbClr val="FF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4" name="Line 7">
            <a:extLst>
              <a:ext uri="{FF2B5EF4-FFF2-40B4-BE49-F238E27FC236}">
                <a16:creationId xmlns:a16="http://schemas.microsoft.com/office/drawing/2014/main" id="{09E78CDB-630F-4F11-AB67-A3138A795916}"/>
              </a:ext>
            </a:extLst>
          </p:cNvPr>
          <p:cNvSpPr>
            <a:spLocks noChangeShapeType="1"/>
          </p:cNvSpPr>
          <p:nvPr/>
        </p:nvSpPr>
        <p:spPr bwMode="auto">
          <a:xfrm flipH="1" flipV="1">
            <a:off x="8267037" y="2381874"/>
            <a:ext cx="993647" cy="1350361"/>
          </a:xfrm>
          <a:prstGeom prst="line">
            <a:avLst/>
          </a:prstGeom>
          <a:noFill/>
          <a:ln w="57240" cap="flat">
            <a:solidFill>
              <a:srgbClr val="FF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8" name="Freeform 3">
            <a:extLst>
              <a:ext uri="{FF2B5EF4-FFF2-40B4-BE49-F238E27FC236}">
                <a16:creationId xmlns:a16="http://schemas.microsoft.com/office/drawing/2014/main" id="{7F16CD50-E5D1-4D09-9FE8-739ABDD20455}"/>
              </a:ext>
            </a:extLst>
          </p:cNvPr>
          <p:cNvSpPr>
            <a:spLocks noChangeArrowheads="1"/>
          </p:cNvSpPr>
          <p:nvPr/>
        </p:nvSpPr>
        <p:spPr bwMode="auto">
          <a:xfrm>
            <a:off x="3383509" y="4482060"/>
            <a:ext cx="1104611" cy="1341987"/>
          </a:xfrm>
          <a:custGeom>
            <a:avLst/>
            <a:gdLst>
              <a:gd name="T0" fmla="*/ 3961 w 3962"/>
              <a:gd name="T1" fmla="*/ 0 h 7340"/>
              <a:gd name="T2" fmla="*/ 0 w 3962"/>
              <a:gd name="T3" fmla="*/ 7339 h 7340"/>
            </a:gdLst>
            <a:ahLst/>
            <a:cxnLst>
              <a:cxn ang="0">
                <a:pos x="T0" y="T1"/>
              </a:cxn>
              <a:cxn ang="0">
                <a:pos x="T2" y="T3"/>
              </a:cxn>
            </a:cxnLst>
            <a:rect l="0" t="0" r="r" b="b"/>
            <a:pathLst>
              <a:path w="3962" h="7340">
                <a:moveTo>
                  <a:pt x="3961" y="0"/>
                </a:moveTo>
                <a:cubicBezTo>
                  <a:pt x="3323" y="6801"/>
                  <a:pt x="0" y="7339"/>
                  <a:pt x="0" y="7339"/>
                </a:cubicBezTo>
              </a:path>
            </a:pathLst>
          </a:custGeom>
          <a:noFill/>
          <a:ln w="57240" cap="flat">
            <a:solidFill>
              <a:srgbClr val="FF3333"/>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9" name="Freeform 2">
            <a:extLst>
              <a:ext uri="{FF2B5EF4-FFF2-40B4-BE49-F238E27FC236}">
                <a16:creationId xmlns:a16="http://schemas.microsoft.com/office/drawing/2014/main" id="{F5F88993-BFAE-4A22-BFFD-625F65C7ABE5}"/>
              </a:ext>
            </a:extLst>
          </p:cNvPr>
          <p:cNvSpPr>
            <a:spLocks noChangeArrowheads="1"/>
          </p:cNvSpPr>
          <p:nvPr/>
        </p:nvSpPr>
        <p:spPr bwMode="auto">
          <a:xfrm>
            <a:off x="2331610" y="4497167"/>
            <a:ext cx="1043185" cy="1336545"/>
          </a:xfrm>
          <a:custGeom>
            <a:avLst/>
            <a:gdLst>
              <a:gd name="T0" fmla="*/ 0 w 4039"/>
              <a:gd name="T1" fmla="*/ 0 h 7340"/>
              <a:gd name="T2" fmla="*/ 4038 w 4039"/>
              <a:gd name="T3" fmla="*/ 7339 h 7340"/>
            </a:gdLst>
            <a:ahLst/>
            <a:cxnLst>
              <a:cxn ang="0">
                <a:pos x="T0" y="T1"/>
              </a:cxn>
              <a:cxn ang="0">
                <a:pos x="T2" y="T3"/>
              </a:cxn>
            </a:cxnLst>
            <a:rect l="0" t="0" r="r" b="b"/>
            <a:pathLst>
              <a:path w="4039" h="7340">
                <a:moveTo>
                  <a:pt x="0" y="0"/>
                </a:moveTo>
                <a:cubicBezTo>
                  <a:pt x="651" y="6801"/>
                  <a:pt x="4038" y="7339"/>
                  <a:pt x="4038" y="7339"/>
                </a:cubicBezTo>
              </a:path>
            </a:pathLst>
          </a:custGeom>
          <a:noFill/>
          <a:ln w="57240" cap="flat">
            <a:solidFill>
              <a:srgbClr val="FF3333"/>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80" name="Freeform 3">
            <a:extLst>
              <a:ext uri="{FF2B5EF4-FFF2-40B4-BE49-F238E27FC236}">
                <a16:creationId xmlns:a16="http://schemas.microsoft.com/office/drawing/2014/main" id="{BABAE257-79DB-4AA8-8F32-C486A5B3CFFE}"/>
              </a:ext>
            </a:extLst>
          </p:cNvPr>
          <p:cNvSpPr>
            <a:spLocks noChangeArrowheads="1"/>
          </p:cNvSpPr>
          <p:nvPr/>
        </p:nvSpPr>
        <p:spPr bwMode="auto">
          <a:xfrm>
            <a:off x="3394008" y="5480187"/>
            <a:ext cx="630372" cy="341734"/>
          </a:xfrm>
          <a:custGeom>
            <a:avLst/>
            <a:gdLst>
              <a:gd name="T0" fmla="*/ 3961 w 3962"/>
              <a:gd name="T1" fmla="*/ 0 h 7340"/>
              <a:gd name="T2" fmla="*/ 0 w 3962"/>
              <a:gd name="T3" fmla="*/ 7339 h 7340"/>
              <a:gd name="connsiteX0" fmla="*/ 10680 w 10680"/>
              <a:gd name="connsiteY0" fmla="*/ 0 h 10418"/>
              <a:gd name="connsiteX1" fmla="*/ 0 w 10680"/>
              <a:gd name="connsiteY1" fmla="*/ 10418 h 10418"/>
              <a:gd name="connsiteX0" fmla="*/ 10680 w 10680"/>
              <a:gd name="connsiteY0" fmla="*/ 0 h 10418"/>
              <a:gd name="connsiteX1" fmla="*/ 0 w 10680"/>
              <a:gd name="connsiteY1" fmla="*/ 10418 h 10418"/>
              <a:gd name="connsiteX0" fmla="*/ 10680 w 10680"/>
              <a:gd name="connsiteY0" fmla="*/ 0 h 10418"/>
              <a:gd name="connsiteX1" fmla="*/ 0 w 10680"/>
              <a:gd name="connsiteY1" fmla="*/ 10418 h 10418"/>
              <a:gd name="connsiteX0" fmla="*/ 10680 w 10680"/>
              <a:gd name="connsiteY0" fmla="*/ 0 h 10418"/>
              <a:gd name="connsiteX1" fmla="*/ 0 w 10680"/>
              <a:gd name="connsiteY1" fmla="*/ 10418 h 10418"/>
              <a:gd name="connsiteX0" fmla="*/ 9618 w 9618"/>
              <a:gd name="connsiteY0" fmla="*/ 0 h 7801"/>
              <a:gd name="connsiteX1" fmla="*/ 0 w 9618"/>
              <a:gd name="connsiteY1" fmla="*/ 7800 h 7801"/>
              <a:gd name="connsiteX0" fmla="*/ 10000 w 10000"/>
              <a:gd name="connsiteY0" fmla="*/ 0 h 9999"/>
              <a:gd name="connsiteX1" fmla="*/ 0 w 10000"/>
              <a:gd name="connsiteY1" fmla="*/ 9999 h 9999"/>
              <a:gd name="connsiteX0" fmla="*/ 9906 w 9906"/>
              <a:gd name="connsiteY0" fmla="*/ 0 h 9243"/>
              <a:gd name="connsiteX1" fmla="*/ 0 w 9906"/>
              <a:gd name="connsiteY1" fmla="*/ 9243 h 9243"/>
              <a:gd name="connsiteX0" fmla="*/ 10000 w 10000"/>
              <a:gd name="connsiteY0" fmla="*/ 0 h 10000"/>
              <a:gd name="connsiteX1" fmla="*/ 0 w 10000"/>
              <a:gd name="connsiteY1" fmla="*/ 10000 h 10000"/>
              <a:gd name="connsiteX0" fmla="*/ 9906 w 9906"/>
              <a:gd name="connsiteY0" fmla="*/ 0 h 8693"/>
              <a:gd name="connsiteX1" fmla="*/ 0 w 9906"/>
              <a:gd name="connsiteY1" fmla="*/ 8690 h 8693"/>
              <a:gd name="connsiteX0" fmla="*/ 10000 w 10000"/>
              <a:gd name="connsiteY0" fmla="*/ 0 h 9997"/>
              <a:gd name="connsiteX1" fmla="*/ 0 w 10000"/>
              <a:gd name="connsiteY1" fmla="*/ 9997 h 9997"/>
              <a:gd name="connsiteX0" fmla="*/ 9333 w 9333"/>
              <a:gd name="connsiteY0" fmla="*/ 0 h 10000"/>
              <a:gd name="connsiteX1" fmla="*/ 0 w 9333"/>
              <a:gd name="connsiteY1" fmla="*/ 10000 h 10000"/>
            </a:gdLst>
            <a:ahLst/>
            <a:cxnLst>
              <a:cxn ang="0">
                <a:pos x="connsiteX0" y="connsiteY0"/>
              </a:cxn>
              <a:cxn ang="0">
                <a:pos x="connsiteX1" y="connsiteY1"/>
              </a:cxn>
            </a:cxnLst>
            <a:rect l="l" t="t" r="r" b="b"/>
            <a:pathLst>
              <a:path w="9333" h="10000">
                <a:moveTo>
                  <a:pt x="9333" y="0"/>
                </a:moveTo>
                <a:cubicBezTo>
                  <a:pt x="4343" y="9184"/>
                  <a:pt x="0" y="10000"/>
                  <a:pt x="0" y="10000"/>
                </a:cubicBezTo>
              </a:path>
            </a:pathLst>
          </a:custGeom>
          <a:noFill/>
          <a:ln w="57240" cap="flat">
            <a:solidFill>
              <a:srgbClr val="FF33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81" name="Freeform 3">
            <a:extLst>
              <a:ext uri="{FF2B5EF4-FFF2-40B4-BE49-F238E27FC236}">
                <a16:creationId xmlns:a16="http://schemas.microsoft.com/office/drawing/2014/main" id="{8F288AC8-F658-4423-AF48-5CFD28934871}"/>
              </a:ext>
            </a:extLst>
          </p:cNvPr>
          <p:cNvSpPr>
            <a:spLocks noChangeArrowheads="1"/>
          </p:cNvSpPr>
          <p:nvPr/>
        </p:nvSpPr>
        <p:spPr bwMode="auto">
          <a:xfrm flipH="1">
            <a:off x="2743918" y="5467896"/>
            <a:ext cx="624749" cy="348665"/>
          </a:xfrm>
          <a:custGeom>
            <a:avLst/>
            <a:gdLst>
              <a:gd name="T0" fmla="*/ 3961 w 3962"/>
              <a:gd name="T1" fmla="*/ 0 h 7340"/>
              <a:gd name="T2" fmla="*/ 0 w 3962"/>
              <a:gd name="T3" fmla="*/ 7339 h 7340"/>
              <a:gd name="connsiteX0" fmla="*/ 10680 w 10680"/>
              <a:gd name="connsiteY0" fmla="*/ 0 h 10418"/>
              <a:gd name="connsiteX1" fmla="*/ 0 w 10680"/>
              <a:gd name="connsiteY1" fmla="*/ 10418 h 10418"/>
              <a:gd name="connsiteX0" fmla="*/ 10680 w 10680"/>
              <a:gd name="connsiteY0" fmla="*/ 0 h 10418"/>
              <a:gd name="connsiteX1" fmla="*/ 0 w 10680"/>
              <a:gd name="connsiteY1" fmla="*/ 10418 h 10418"/>
              <a:gd name="connsiteX0" fmla="*/ 10680 w 10680"/>
              <a:gd name="connsiteY0" fmla="*/ 0 h 10418"/>
              <a:gd name="connsiteX1" fmla="*/ 0 w 10680"/>
              <a:gd name="connsiteY1" fmla="*/ 10418 h 10418"/>
              <a:gd name="connsiteX0" fmla="*/ 10680 w 10680"/>
              <a:gd name="connsiteY0" fmla="*/ 0 h 10418"/>
              <a:gd name="connsiteX1" fmla="*/ 0 w 10680"/>
              <a:gd name="connsiteY1" fmla="*/ 10418 h 10418"/>
              <a:gd name="connsiteX0" fmla="*/ 9618 w 9618"/>
              <a:gd name="connsiteY0" fmla="*/ 0 h 7801"/>
              <a:gd name="connsiteX1" fmla="*/ 0 w 9618"/>
              <a:gd name="connsiteY1" fmla="*/ 7800 h 7801"/>
              <a:gd name="connsiteX0" fmla="*/ 10000 w 10000"/>
              <a:gd name="connsiteY0" fmla="*/ 0 h 9999"/>
              <a:gd name="connsiteX1" fmla="*/ 0 w 10000"/>
              <a:gd name="connsiteY1" fmla="*/ 9999 h 9999"/>
              <a:gd name="connsiteX0" fmla="*/ 9906 w 9906"/>
              <a:gd name="connsiteY0" fmla="*/ 0 h 9243"/>
              <a:gd name="connsiteX1" fmla="*/ 0 w 9906"/>
              <a:gd name="connsiteY1" fmla="*/ 9243 h 9243"/>
              <a:gd name="connsiteX0" fmla="*/ 10000 w 10000"/>
              <a:gd name="connsiteY0" fmla="*/ 0 h 10000"/>
              <a:gd name="connsiteX1" fmla="*/ 0 w 10000"/>
              <a:gd name="connsiteY1" fmla="*/ 10000 h 10000"/>
              <a:gd name="connsiteX0" fmla="*/ 9906 w 9906"/>
              <a:gd name="connsiteY0" fmla="*/ 0 h 8693"/>
              <a:gd name="connsiteX1" fmla="*/ 0 w 9906"/>
              <a:gd name="connsiteY1" fmla="*/ 8690 h 8693"/>
              <a:gd name="connsiteX0" fmla="*/ 10000 w 10000"/>
              <a:gd name="connsiteY0" fmla="*/ 0 h 9997"/>
              <a:gd name="connsiteX1" fmla="*/ 0 w 10000"/>
              <a:gd name="connsiteY1" fmla="*/ 9997 h 9997"/>
              <a:gd name="connsiteX0" fmla="*/ 9211 w 9211"/>
              <a:gd name="connsiteY0" fmla="*/ 0 h 7747"/>
              <a:gd name="connsiteX1" fmla="*/ 0 w 9211"/>
              <a:gd name="connsiteY1" fmla="*/ 7652 h 7747"/>
              <a:gd name="connsiteX0" fmla="*/ 10000 w 10000"/>
              <a:gd name="connsiteY0" fmla="*/ 0 h 9877"/>
              <a:gd name="connsiteX1" fmla="*/ 0 w 10000"/>
              <a:gd name="connsiteY1" fmla="*/ 9877 h 9877"/>
              <a:gd name="connsiteX0" fmla="*/ 10000 w 10000"/>
              <a:gd name="connsiteY0" fmla="*/ 0 h 10000"/>
              <a:gd name="connsiteX1" fmla="*/ 0 w 10000"/>
              <a:gd name="connsiteY1" fmla="*/ 10000 h 10000"/>
              <a:gd name="connsiteX0" fmla="*/ 10667 w 10667"/>
              <a:gd name="connsiteY0" fmla="*/ 0 h 10767"/>
              <a:gd name="connsiteX1" fmla="*/ 0 w 10667"/>
              <a:gd name="connsiteY1" fmla="*/ 10767 h 10767"/>
              <a:gd name="connsiteX0" fmla="*/ 10667 w 10667"/>
              <a:gd name="connsiteY0" fmla="*/ 0 h 10767"/>
              <a:gd name="connsiteX1" fmla="*/ 0 w 10667"/>
              <a:gd name="connsiteY1" fmla="*/ 10767 h 10767"/>
              <a:gd name="connsiteX0" fmla="*/ 9524 w 9524"/>
              <a:gd name="connsiteY0" fmla="*/ 0 h 11342"/>
              <a:gd name="connsiteX1" fmla="*/ 0 w 9524"/>
              <a:gd name="connsiteY1" fmla="*/ 11342 h 11342"/>
              <a:gd name="connsiteX0" fmla="*/ 9700 w 9700"/>
              <a:gd name="connsiteY0" fmla="*/ 0 h 9155"/>
              <a:gd name="connsiteX1" fmla="*/ 0 w 9700"/>
              <a:gd name="connsiteY1" fmla="*/ 9155 h 9155"/>
            </a:gdLst>
            <a:ahLst/>
            <a:cxnLst>
              <a:cxn ang="0">
                <a:pos x="connsiteX0" y="connsiteY0"/>
              </a:cxn>
              <a:cxn ang="0">
                <a:pos x="connsiteX1" y="connsiteY1"/>
              </a:cxn>
            </a:cxnLst>
            <a:rect l="l" t="t" r="r" b="b"/>
            <a:pathLst>
              <a:path w="9700" h="9155">
                <a:moveTo>
                  <a:pt x="9700" y="0"/>
                </a:moveTo>
                <a:cubicBezTo>
                  <a:pt x="6411" y="7370"/>
                  <a:pt x="0" y="9155"/>
                  <a:pt x="0" y="9155"/>
                </a:cubicBezTo>
              </a:path>
            </a:pathLst>
          </a:custGeom>
          <a:noFill/>
          <a:ln w="57240" cap="flat">
            <a:solidFill>
              <a:srgbClr val="FF33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82" name="Line 7">
            <a:extLst>
              <a:ext uri="{FF2B5EF4-FFF2-40B4-BE49-F238E27FC236}">
                <a16:creationId xmlns:a16="http://schemas.microsoft.com/office/drawing/2014/main" id="{DE49FF86-7D45-4D2B-9F0D-86167A81B968}"/>
              </a:ext>
            </a:extLst>
          </p:cNvPr>
          <p:cNvSpPr>
            <a:spLocks noChangeShapeType="1"/>
          </p:cNvSpPr>
          <p:nvPr/>
        </p:nvSpPr>
        <p:spPr bwMode="auto">
          <a:xfrm flipH="1" flipV="1">
            <a:off x="2141202" y="4869342"/>
            <a:ext cx="722461" cy="711163"/>
          </a:xfrm>
          <a:prstGeom prst="line">
            <a:avLst/>
          </a:prstGeom>
          <a:noFill/>
          <a:ln w="57240" cap="flat">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84" name="Line 7">
            <a:extLst>
              <a:ext uri="{FF2B5EF4-FFF2-40B4-BE49-F238E27FC236}">
                <a16:creationId xmlns:a16="http://schemas.microsoft.com/office/drawing/2014/main" id="{E3617DC9-50AB-4110-92E7-EC6AF933AFD2}"/>
              </a:ext>
            </a:extLst>
          </p:cNvPr>
          <p:cNvSpPr>
            <a:spLocks noChangeShapeType="1"/>
          </p:cNvSpPr>
          <p:nvPr/>
        </p:nvSpPr>
        <p:spPr bwMode="auto">
          <a:xfrm flipV="1">
            <a:off x="9661682" y="4607065"/>
            <a:ext cx="645858" cy="1488309"/>
          </a:xfrm>
          <a:prstGeom prst="line">
            <a:avLst/>
          </a:prstGeom>
          <a:noFill/>
          <a:ln w="57240" cap="flat">
            <a:solidFill>
              <a:srgbClr val="FF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85" name="Line 7">
            <a:extLst>
              <a:ext uri="{FF2B5EF4-FFF2-40B4-BE49-F238E27FC236}">
                <a16:creationId xmlns:a16="http://schemas.microsoft.com/office/drawing/2014/main" id="{60271AB6-78E2-41F4-8B71-6F555B943CF1}"/>
              </a:ext>
            </a:extLst>
          </p:cNvPr>
          <p:cNvSpPr>
            <a:spLocks noChangeShapeType="1"/>
          </p:cNvSpPr>
          <p:nvPr/>
        </p:nvSpPr>
        <p:spPr bwMode="auto">
          <a:xfrm flipH="1" flipV="1">
            <a:off x="8531225" y="4632379"/>
            <a:ext cx="505677" cy="1470926"/>
          </a:xfrm>
          <a:prstGeom prst="line">
            <a:avLst/>
          </a:prstGeom>
          <a:noFill/>
          <a:ln w="57240" cap="flat">
            <a:solidFill>
              <a:srgbClr val="FF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86" name="Line 7">
            <a:extLst>
              <a:ext uri="{FF2B5EF4-FFF2-40B4-BE49-F238E27FC236}">
                <a16:creationId xmlns:a16="http://schemas.microsoft.com/office/drawing/2014/main" id="{32E8F15E-708B-4BE4-8CB2-2223CDDA6D7C}"/>
              </a:ext>
            </a:extLst>
          </p:cNvPr>
          <p:cNvSpPr>
            <a:spLocks noChangeShapeType="1"/>
          </p:cNvSpPr>
          <p:nvPr/>
        </p:nvSpPr>
        <p:spPr bwMode="auto">
          <a:xfrm flipH="1" flipV="1">
            <a:off x="9035735" y="6075560"/>
            <a:ext cx="618289" cy="2434"/>
          </a:xfrm>
          <a:prstGeom prst="line">
            <a:avLst/>
          </a:prstGeom>
          <a:noFill/>
          <a:ln w="57240" cap="flat">
            <a:solidFill>
              <a:srgbClr val="FF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87" name="Speech Bubble: Rectangle 86">
            <a:extLst>
              <a:ext uri="{FF2B5EF4-FFF2-40B4-BE49-F238E27FC236}">
                <a16:creationId xmlns:a16="http://schemas.microsoft.com/office/drawing/2014/main" id="{51FA34C7-EFC2-4D0B-B503-1FC2B2A8BF3D}"/>
              </a:ext>
            </a:extLst>
          </p:cNvPr>
          <p:cNvSpPr/>
          <p:nvPr/>
        </p:nvSpPr>
        <p:spPr>
          <a:xfrm>
            <a:off x="952556" y="1862522"/>
            <a:ext cx="1551924" cy="286214"/>
          </a:xfrm>
          <a:prstGeom prst="wedgeRectCallout">
            <a:avLst>
              <a:gd name="adj1" fmla="val 37093"/>
              <a:gd name="adj2" fmla="val 8733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Squared loss</a:t>
            </a:r>
          </a:p>
        </p:txBody>
      </p:sp>
      <p:sp>
        <p:nvSpPr>
          <p:cNvPr id="88" name="Speech Bubble: Rectangle 87">
            <a:extLst>
              <a:ext uri="{FF2B5EF4-FFF2-40B4-BE49-F238E27FC236}">
                <a16:creationId xmlns:a16="http://schemas.microsoft.com/office/drawing/2014/main" id="{1BACE95C-3B8B-41B2-B96C-D1D3D7248560}"/>
              </a:ext>
            </a:extLst>
          </p:cNvPr>
          <p:cNvSpPr/>
          <p:nvPr/>
        </p:nvSpPr>
        <p:spPr>
          <a:xfrm>
            <a:off x="6859069" y="1945032"/>
            <a:ext cx="1551924" cy="286214"/>
          </a:xfrm>
          <a:prstGeom prst="wedgeRectCallout">
            <a:avLst>
              <a:gd name="adj1" fmla="val 37093"/>
              <a:gd name="adj2" fmla="val 8733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Absolute loss</a:t>
            </a:r>
          </a:p>
        </p:txBody>
      </p:sp>
      <p:sp>
        <p:nvSpPr>
          <p:cNvPr id="89" name="Speech Bubble: Rectangle 88">
            <a:extLst>
              <a:ext uri="{FF2B5EF4-FFF2-40B4-BE49-F238E27FC236}">
                <a16:creationId xmlns:a16="http://schemas.microsoft.com/office/drawing/2014/main" id="{BA2310E0-687F-4B8E-BBA6-7E17839CF39A}"/>
              </a:ext>
            </a:extLst>
          </p:cNvPr>
          <p:cNvSpPr/>
          <p:nvPr/>
        </p:nvSpPr>
        <p:spPr>
          <a:xfrm>
            <a:off x="578717" y="4260067"/>
            <a:ext cx="1521252" cy="286214"/>
          </a:xfrm>
          <a:prstGeom prst="wedgeRectCallout">
            <a:avLst>
              <a:gd name="adj1" fmla="val 46406"/>
              <a:gd name="adj2" fmla="val 9183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Huber loss</a:t>
            </a:r>
          </a:p>
        </p:txBody>
      </p:sp>
      <mc:AlternateContent xmlns:mc="http://schemas.openxmlformats.org/markup-compatibility/2006" xmlns:a14="http://schemas.microsoft.com/office/drawing/2010/main">
        <mc:Choice Requires="a14">
          <p:sp>
            <p:nvSpPr>
              <p:cNvPr id="90" name="Speech Bubble: Rectangle 89">
                <a:extLst>
                  <a:ext uri="{FF2B5EF4-FFF2-40B4-BE49-F238E27FC236}">
                    <a16:creationId xmlns:a16="http://schemas.microsoft.com/office/drawing/2014/main" id="{14DECFBD-1EFA-4FD9-8A90-740C763B421F}"/>
                  </a:ext>
                </a:extLst>
              </p:cNvPr>
              <p:cNvSpPr/>
              <p:nvPr/>
            </p:nvSpPr>
            <p:spPr>
              <a:xfrm>
                <a:off x="6373200" y="4606749"/>
                <a:ext cx="2118061" cy="636200"/>
              </a:xfrm>
              <a:prstGeom prst="wedgeRectCallout">
                <a:avLst>
                  <a:gd name="adj1" fmla="val 57521"/>
                  <a:gd name="adj2" fmla="val 635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sz="2000" b="0" i="1" smtClean="0">
                        <a:solidFill>
                          <a:schemeClr val="tx1"/>
                        </a:solidFill>
                        <a:latin typeface="Cambria Math" panose="02040503050406030204" pitchFamily="18" charset="0"/>
                      </a:rPr>
                      <m:t>𝜖</m:t>
                    </m:r>
                  </m:oMath>
                </a14:m>
                <a:r>
                  <a:rPr lang="en-IN" sz="2000" b="0" dirty="0">
                    <a:solidFill>
                      <a:schemeClr val="tx1"/>
                    </a:solidFill>
                    <a:latin typeface="Abadi Extra Light" panose="020B0204020104020204" pitchFamily="34" charset="0"/>
                  </a:rPr>
                  <a:t>-insensitive loss</a:t>
                </a:r>
              </a:p>
              <a:p>
                <a:r>
                  <a:rPr lang="en-IN" sz="2000" dirty="0">
                    <a:solidFill>
                      <a:schemeClr val="tx1"/>
                    </a:solidFill>
                    <a:latin typeface="Abadi Extra Light" panose="020B0204020104020204" pitchFamily="34" charset="0"/>
                  </a:rPr>
                  <a:t>(a.k.a. </a:t>
                </a:r>
                <a:r>
                  <a:rPr lang="en-IN" sz="2000" dirty="0" err="1">
                    <a:solidFill>
                      <a:schemeClr val="tx1"/>
                    </a:solidFill>
                    <a:latin typeface="Abadi Extra Light" panose="020B0204020104020204" pitchFamily="34" charset="0"/>
                  </a:rPr>
                  <a:t>Vapnik</a:t>
                </a:r>
                <a:r>
                  <a:rPr lang="en-IN" sz="2000" dirty="0">
                    <a:solidFill>
                      <a:schemeClr val="tx1"/>
                    </a:solidFill>
                    <a:latin typeface="Abadi Extra Light" panose="020B0204020104020204" pitchFamily="34" charset="0"/>
                  </a:rPr>
                  <a:t> loss)</a:t>
                </a:r>
                <a:endParaRPr lang="en-IN" sz="2000" b="0" dirty="0">
                  <a:solidFill>
                    <a:schemeClr val="tx1"/>
                  </a:solidFill>
                  <a:latin typeface="Abadi Extra Light" panose="020B0204020104020204" pitchFamily="34" charset="0"/>
                </a:endParaRPr>
              </a:p>
            </p:txBody>
          </p:sp>
        </mc:Choice>
        <mc:Fallback xmlns="">
          <p:sp>
            <p:nvSpPr>
              <p:cNvPr id="90" name="Speech Bubble: Rectangle 89">
                <a:extLst>
                  <a:ext uri="{FF2B5EF4-FFF2-40B4-BE49-F238E27FC236}">
                    <a16:creationId xmlns:a16="http://schemas.microsoft.com/office/drawing/2014/main" id="{14DECFBD-1EFA-4FD9-8A90-740C763B421F}"/>
                  </a:ext>
                </a:extLst>
              </p:cNvPr>
              <p:cNvSpPr>
                <a:spLocks noRot="1" noChangeAspect="1" noMove="1" noResize="1" noEditPoints="1" noAdjustHandles="1" noChangeArrowheads="1" noChangeShapeType="1" noTextEdit="1"/>
              </p:cNvSpPr>
              <p:nvPr/>
            </p:nvSpPr>
            <p:spPr>
              <a:xfrm>
                <a:off x="6373200" y="4606749"/>
                <a:ext cx="2118061" cy="636200"/>
              </a:xfrm>
              <a:prstGeom prst="wedgeRectCallout">
                <a:avLst>
                  <a:gd name="adj1" fmla="val 57521"/>
                  <a:gd name="adj2" fmla="val 6353"/>
                </a:avLst>
              </a:prstGeom>
              <a:blipFill>
                <a:blip r:embed="rId7"/>
                <a:stretch>
                  <a:fillRect l="-2381" t="-9434" b="-20755"/>
                </a:stretch>
              </a:blipFill>
              <a:ln>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1" name="Speech Bubble: Rectangle 90">
                <a:extLst>
                  <a:ext uri="{FF2B5EF4-FFF2-40B4-BE49-F238E27FC236}">
                    <a16:creationId xmlns:a16="http://schemas.microsoft.com/office/drawing/2014/main" id="{B6D97D91-4B98-475C-A4B6-6D72E3024222}"/>
                  </a:ext>
                </a:extLst>
              </p:cNvPr>
              <p:cNvSpPr/>
              <p:nvPr/>
            </p:nvSpPr>
            <p:spPr>
              <a:xfrm>
                <a:off x="186138" y="4704843"/>
                <a:ext cx="1946107" cy="1180134"/>
              </a:xfrm>
              <a:prstGeom prst="wedgeRectCallout">
                <a:avLst>
                  <a:gd name="adj1" fmla="val -2287"/>
                  <a:gd name="adj2" fmla="val -6151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Squared loss for small errors (say up to </a:t>
                </a:r>
                <a14:m>
                  <m:oMath xmlns:m="http://schemas.openxmlformats.org/officeDocument/2006/math">
                    <m:r>
                      <a:rPr lang="en-IN" sz="1600" b="0" i="1" smtClean="0">
                        <a:solidFill>
                          <a:schemeClr val="tx1"/>
                        </a:solidFill>
                        <a:latin typeface="Cambria Math" panose="02040503050406030204" pitchFamily="18" charset="0"/>
                      </a:rPr>
                      <m:t>𝛿</m:t>
                    </m:r>
                  </m:oMath>
                </a14:m>
                <a:r>
                  <a:rPr lang="en-IN" sz="1600" dirty="0">
                    <a:solidFill>
                      <a:schemeClr val="tx1"/>
                    </a:solidFill>
                    <a:latin typeface="Abadi Extra Light" panose="020B0204020104020204" pitchFamily="34" charset="0"/>
                  </a:rPr>
                  <a:t>); absolute loss for larger errors. Good for data with outliers</a:t>
                </a:r>
              </a:p>
            </p:txBody>
          </p:sp>
        </mc:Choice>
        <mc:Fallback xmlns="">
          <p:sp>
            <p:nvSpPr>
              <p:cNvPr id="91" name="Speech Bubble: Rectangle 90">
                <a:extLst>
                  <a:ext uri="{FF2B5EF4-FFF2-40B4-BE49-F238E27FC236}">
                    <a16:creationId xmlns:a16="http://schemas.microsoft.com/office/drawing/2014/main" id="{B6D97D91-4B98-475C-A4B6-6D72E3024222}"/>
                  </a:ext>
                </a:extLst>
              </p:cNvPr>
              <p:cNvSpPr>
                <a:spLocks noRot="1" noChangeAspect="1" noMove="1" noResize="1" noEditPoints="1" noAdjustHandles="1" noChangeArrowheads="1" noChangeShapeType="1" noTextEdit="1"/>
              </p:cNvSpPr>
              <p:nvPr/>
            </p:nvSpPr>
            <p:spPr>
              <a:xfrm>
                <a:off x="186138" y="4704843"/>
                <a:ext cx="1946107" cy="1180134"/>
              </a:xfrm>
              <a:prstGeom prst="wedgeRectCallout">
                <a:avLst>
                  <a:gd name="adj1" fmla="val -2287"/>
                  <a:gd name="adj2" fmla="val -61517"/>
                </a:avLst>
              </a:prstGeom>
              <a:blipFill>
                <a:blip r:embed="rId8"/>
                <a:stretch>
                  <a:fillRect l="-1558" r="-3115" b="-10550"/>
                </a:stretch>
              </a:blipFill>
              <a:ln>
                <a:solidFill>
                  <a:schemeClr val="accent2"/>
                </a:solidFill>
              </a:ln>
            </p:spPr>
            <p:txBody>
              <a:bodyPr/>
              <a:lstStyle/>
              <a:p>
                <a:r>
                  <a:rPr lang="en-IN">
                    <a:noFill/>
                  </a:rPr>
                  <a:t> </a:t>
                </a:r>
              </a:p>
            </p:txBody>
          </p:sp>
        </mc:Fallback>
      </mc:AlternateContent>
      <p:pic>
        <p:nvPicPr>
          <p:cNvPr id="92" name="Picture 91">
            <a:extLst>
              <a:ext uri="{FF2B5EF4-FFF2-40B4-BE49-F238E27FC236}">
                <a16:creationId xmlns:a16="http://schemas.microsoft.com/office/drawing/2014/main" id="{6A649C07-AF3A-43F6-A401-D5183FC98824}"/>
              </a:ext>
            </a:extLst>
          </p:cNvPr>
          <p:cNvPicPr>
            <a:picLocks noChangeAspect="1"/>
          </p:cNvPicPr>
          <p:nvPr/>
        </p:nvPicPr>
        <p:blipFill>
          <a:blip r:embed="rId9"/>
          <a:stretch>
            <a:fillRect/>
          </a:stretch>
        </p:blipFill>
        <p:spPr>
          <a:xfrm>
            <a:off x="11108028" y="604330"/>
            <a:ext cx="1004822" cy="965223"/>
          </a:xfrm>
          <a:prstGeom prst="rect">
            <a:avLst/>
          </a:prstGeom>
        </p:spPr>
      </p:pic>
      <p:sp>
        <p:nvSpPr>
          <p:cNvPr id="93" name="Speech Bubble: Rectangle 92">
            <a:extLst>
              <a:ext uri="{FF2B5EF4-FFF2-40B4-BE49-F238E27FC236}">
                <a16:creationId xmlns:a16="http://schemas.microsoft.com/office/drawing/2014/main" id="{93017BE9-24D1-4A13-86CF-55532A215F2A}"/>
              </a:ext>
            </a:extLst>
          </p:cNvPr>
          <p:cNvSpPr/>
          <p:nvPr/>
        </p:nvSpPr>
        <p:spPr>
          <a:xfrm>
            <a:off x="8259177" y="285215"/>
            <a:ext cx="2758699" cy="1284337"/>
          </a:xfrm>
          <a:prstGeom prst="wedgeRectCallout">
            <a:avLst>
              <a:gd name="adj1" fmla="val 59318"/>
              <a:gd name="adj2" fmla="val 2837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Choic</a:t>
            </a:r>
            <a:r>
              <a:rPr lang="en-IN" sz="1600" dirty="0">
                <a:solidFill>
                  <a:schemeClr val="tx1"/>
                </a:solidFill>
                <a:latin typeface="Abadi Extra Light" panose="020B0204020104020204" pitchFamily="34" charset="0"/>
              </a:rPr>
              <a:t>e of loss function usually depends on the nature of the data. Also, some loss functions result in easier optimization problem than others</a:t>
            </a:r>
            <a:endParaRPr lang="en-IN" sz="1600" b="0"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88839FF-6786-4378-8BAF-A38892B36DCB}"/>
                  </a:ext>
                </a:extLst>
              </p:cNvPr>
              <p:cNvSpPr txBox="1"/>
              <p:nvPr/>
            </p:nvSpPr>
            <p:spPr>
              <a:xfrm>
                <a:off x="9686137" y="6095374"/>
                <a:ext cx="1676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𝜖</m:t>
                      </m:r>
                    </m:oMath>
                  </m:oMathPara>
                </a14:m>
                <a:endParaRPr lang="en-IN" dirty="0"/>
              </a:p>
            </p:txBody>
          </p:sp>
        </mc:Choice>
        <mc:Fallback xmlns="">
          <p:sp>
            <p:nvSpPr>
              <p:cNvPr id="39" name="TextBox 38">
                <a:extLst>
                  <a:ext uri="{FF2B5EF4-FFF2-40B4-BE49-F238E27FC236}">
                    <a16:creationId xmlns:a16="http://schemas.microsoft.com/office/drawing/2014/main" id="{988839FF-6786-4378-8BAF-A38892B36DCB}"/>
                  </a:ext>
                </a:extLst>
              </p:cNvPr>
              <p:cNvSpPr txBox="1">
                <a:spLocks noRot="1" noChangeAspect="1" noMove="1" noResize="1" noEditPoints="1" noAdjustHandles="1" noChangeArrowheads="1" noChangeShapeType="1" noTextEdit="1"/>
              </p:cNvSpPr>
              <p:nvPr/>
            </p:nvSpPr>
            <p:spPr>
              <a:xfrm>
                <a:off x="9686137" y="6095374"/>
                <a:ext cx="167610" cy="276999"/>
              </a:xfrm>
              <a:prstGeom prst="rect">
                <a:avLst/>
              </a:prstGeom>
              <a:blipFill>
                <a:blip r:embed="rId10"/>
                <a:stretch>
                  <a:fillRect l="-22222" r="-1851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069CB282-0061-43ED-8AB8-555D284EF2A9}"/>
                  </a:ext>
                </a:extLst>
              </p:cNvPr>
              <p:cNvSpPr txBox="1"/>
              <p:nvPr/>
            </p:nvSpPr>
            <p:spPr>
              <a:xfrm>
                <a:off x="8902816" y="6104409"/>
                <a:ext cx="2445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𝜖</m:t>
                      </m:r>
                    </m:oMath>
                  </m:oMathPara>
                </a14:m>
                <a:endParaRPr lang="en-IN" dirty="0"/>
              </a:p>
            </p:txBody>
          </p:sp>
        </mc:Choice>
        <mc:Fallback xmlns="">
          <p:sp>
            <p:nvSpPr>
              <p:cNvPr id="94" name="TextBox 93">
                <a:extLst>
                  <a:ext uri="{FF2B5EF4-FFF2-40B4-BE49-F238E27FC236}">
                    <a16:creationId xmlns:a16="http://schemas.microsoft.com/office/drawing/2014/main" id="{069CB282-0061-43ED-8AB8-555D284EF2A9}"/>
                  </a:ext>
                </a:extLst>
              </p:cNvPr>
              <p:cNvSpPr txBox="1">
                <a:spLocks noRot="1" noChangeAspect="1" noMove="1" noResize="1" noEditPoints="1" noAdjustHandles="1" noChangeArrowheads="1" noChangeShapeType="1" noTextEdit="1"/>
              </p:cNvSpPr>
              <p:nvPr/>
            </p:nvSpPr>
            <p:spPr>
              <a:xfrm>
                <a:off x="8902816" y="6104409"/>
                <a:ext cx="244554" cy="276999"/>
              </a:xfrm>
              <a:prstGeom prst="rect">
                <a:avLst/>
              </a:prstGeom>
              <a:blipFill>
                <a:blip r:embed="rId11"/>
                <a:stretch>
                  <a:fillRect l="-4878" r="-97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66FC6617-6530-4C9A-8FE9-C5BAAC6F7C97}"/>
                  </a:ext>
                </a:extLst>
              </p:cNvPr>
              <p:cNvSpPr txBox="1"/>
              <p:nvPr/>
            </p:nvSpPr>
            <p:spPr>
              <a:xfrm>
                <a:off x="3816933" y="5853003"/>
                <a:ext cx="1853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𝛿</m:t>
                      </m:r>
                    </m:oMath>
                  </m:oMathPara>
                </a14:m>
                <a:endParaRPr lang="en-IN" dirty="0"/>
              </a:p>
            </p:txBody>
          </p:sp>
        </mc:Choice>
        <mc:Fallback xmlns="">
          <p:sp>
            <p:nvSpPr>
              <p:cNvPr id="95" name="TextBox 94">
                <a:extLst>
                  <a:ext uri="{FF2B5EF4-FFF2-40B4-BE49-F238E27FC236}">
                    <a16:creationId xmlns:a16="http://schemas.microsoft.com/office/drawing/2014/main" id="{66FC6617-6530-4C9A-8FE9-C5BAAC6F7C97}"/>
                  </a:ext>
                </a:extLst>
              </p:cNvPr>
              <p:cNvSpPr txBox="1">
                <a:spLocks noRot="1" noChangeAspect="1" noMove="1" noResize="1" noEditPoints="1" noAdjustHandles="1" noChangeArrowheads="1" noChangeShapeType="1" noTextEdit="1"/>
              </p:cNvSpPr>
              <p:nvPr/>
            </p:nvSpPr>
            <p:spPr>
              <a:xfrm>
                <a:off x="3816933" y="5853003"/>
                <a:ext cx="185371" cy="276999"/>
              </a:xfrm>
              <a:prstGeom prst="rect">
                <a:avLst/>
              </a:prstGeom>
              <a:blipFill>
                <a:blip r:embed="rId12"/>
                <a:stretch>
                  <a:fillRect l="-32258" r="-22581" b="-6522"/>
                </a:stretch>
              </a:blipFill>
            </p:spPr>
            <p:txBody>
              <a:bodyPr/>
              <a:lstStyle/>
              <a:p>
                <a:r>
                  <a:rPr lang="en-IN">
                    <a:noFill/>
                  </a:rPr>
                  <a:t> </a:t>
                </a:r>
              </a:p>
            </p:txBody>
          </p:sp>
        </mc:Fallback>
      </mc:AlternateContent>
      <p:sp>
        <p:nvSpPr>
          <p:cNvPr id="77" name="Line 7">
            <a:extLst>
              <a:ext uri="{FF2B5EF4-FFF2-40B4-BE49-F238E27FC236}">
                <a16:creationId xmlns:a16="http://schemas.microsoft.com/office/drawing/2014/main" id="{D98BF393-BB31-43BF-A3C0-76F4D81E579F}"/>
              </a:ext>
            </a:extLst>
          </p:cNvPr>
          <p:cNvSpPr>
            <a:spLocks noChangeShapeType="1"/>
          </p:cNvSpPr>
          <p:nvPr/>
        </p:nvSpPr>
        <p:spPr bwMode="auto">
          <a:xfrm flipV="1">
            <a:off x="3936110" y="4844692"/>
            <a:ext cx="763691" cy="731309"/>
          </a:xfrm>
          <a:prstGeom prst="line">
            <a:avLst/>
          </a:prstGeom>
          <a:noFill/>
          <a:ln w="57240" cap="flat">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A6F0D1C1-C990-41C3-8BCC-8988702952E7}"/>
                  </a:ext>
                </a:extLst>
              </p:cNvPr>
              <p:cNvSpPr txBox="1"/>
              <p:nvPr/>
            </p:nvSpPr>
            <p:spPr>
              <a:xfrm>
                <a:off x="2743738" y="5846403"/>
                <a:ext cx="2623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m:t>
                      </m:r>
                      <m:r>
                        <a:rPr lang="en-IN" b="0" i="1" smtClean="0">
                          <a:latin typeface="Cambria Math" panose="02040503050406030204" pitchFamily="18" charset="0"/>
                        </a:rPr>
                        <m:t>𝛿</m:t>
                      </m:r>
                    </m:oMath>
                  </m:oMathPara>
                </a14:m>
                <a:endParaRPr lang="en-IN" dirty="0"/>
              </a:p>
            </p:txBody>
          </p:sp>
        </mc:Choice>
        <mc:Fallback xmlns="">
          <p:sp>
            <p:nvSpPr>
              <p:cNvPr id="96" name="TextBox 95">
                <a:extLst>
                  <a:ext uri="{FF2B5EF4-FFF2-40B4-BE49-F238E27FC236}">
                    <a16:creationId xmlns:a16="http://schemas.microsoft.com/office/drawing/2014/main" id="{A6F0D1C1-C990-41C3-8BCC-8988702952E7}"/>
                  </a:ext>
                </a:extLst>
              </p:cNvPr>
              <p:cNvSpPr txBox="1">
                <a:spLocks noRot="1" noChangeAspect="1" noMove="1" noResize="1" noEditPoints="1" noAdjustHandles="1" noChangeArrowheads="1" noChangeShapeType="1" noTextEdit="1"/>
              </p:cNvSpPr>
              <p:nvPr/>
            </p:nvSpPr>
            <p:spPr>
              <a:xfrm>
                <a:off x="2743738" y="5846403"/>
                <a:ext cx="262316" cy="276999"/>
              </a:xfrm>
              <a:prstGeom prst="rect">
                <a:avLst/>
              </a:prstGeom>
              <a:blipFill>
                <a:blip r:embed="rId13"/>
                <a:stretch>
                  <a:fillRect l="-4651" r="-18605"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8" name="Speech Bubble: Rectangle 97">
                <a:extLst>
                  <a:ext uri="{FF2B5EF4-FFF2-40B4-BE49-F238E27FC236}">
                    <a16:creationId xmlns:a16="http://schemas.microsoft.com/office/drawing/2014/main" id="{8074E2B2-C9CC-4416-8651-069040CA56B8}"/>
                  </a:ext>
                </a:extLst>
              </p:cNvPr>
              <p:cNvSpPr/>
              <p:nvPr/>
            </p:nvSpPr>
            <p:spPr>
              <a:xfrm>
                <a:off x="6143822" y="5376341"/>
                <a:ext cx="2356538" cy="753202"/>
              </a:xfrm>
              <a:prstGeom prst="wedgeRectCallout">
                <a:avLst>
                  <a:gd name="adj1" fmla="val -149"/>
                  <a:gd name="adj2" fmla="val -6454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Zero loss for small errors (say up to </a:t>
                </a:r>
                <a14:m>
                  <m:oMath xmlns:m="http://schemas.openxmlformats.org/officeDocument/2006/math">
                    <m:r>
                      <a:rPr lang="en-IN" sz="1600" b="0" i="1" smtClean="0">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 absolute loss for larger errors</a:t>
                </a:r>
              </a:p>
            </p:txBody>
          </p:sp>
        </mc:Choice>
        <mc:Fallback xmlns="">
          <p:sp>
            <p:nvSpPr>
              <p:cNvPr id="98" name="Speech Bubble: Rectangle 97">
                <a:extLst>
                  <a:ext uri="{FF2B5EF4-FFF2-40B4-BE49-F238E27FC236}">
                    <a16:creationId xmlns:a16="http://schemas.microsoft.com/office/drawing/2014/main" id="{8074E2B2-C9CC-4416-8651-069040CA56B8}"/>
                  </a:ext>
                </a:extLst>
              </p:cNvPr>
              <p:cNvSpPr>
                <a:spLocks noRot="1" noChangeAspect="1" noMove="1" noResize="1" noEditPoints="1" noAdjustHandles="1" noChangeArrowheads="1" noChangeShapeType="1" noTextEdit="1"/>
              </p:cNvSpPr>
              <p:nvPr/>
            </p:nvSpPr>
            <p:spPr>
              <a:xfrm>
                <a:off x="6143822" y="5376341"/>
                <a:ext cx="2356538" cy="753202"/>
              </a:xfrm>
              <a:prstGeom prst="wedgeRectCallout">
                <a:avLst>
                  <a:gd name="adj1" fmla="val -149"/>
                  <a:gd name="adj2" fmla="val -64547"/>
                </a:avLst>
              </a:prstGeom>
              <a:blipFill>
                <a:blip r:embed="rId14"/>
                <a:stretch>
                  <a:fillRect l="-1289" b="-11724"/>
                </a:stretch>
              </a:blipFill>
              <a:ln>
                <a:solidFill>
                  <a:schemeClr val="accent2"/>
                </a:solidFill>
              </a:ln>
            </p:spPr>
            <p:txBody>
              <a:bodyPr/>
              <a:lstStyle/>
              <a:p>
                <a:r>
                  <a:rPr lang="en-IN">
                    <a:noFill/>
                  </a:rPr>
                  <a:t> </a:t>
                </a:r>
              </a:p>
            </p:txBody>
          </p:sp>
        </mc:Fallback>
      </mc:AlternateContent>
      <p:sp>
        <p:nvSpPr>
          <p:cNvPr id="99" name="Speech Bubble: Rectangle 98">
            <a:extLst>
              <a:ext uri="{FF2B5EF4-FFF2-40B4-BE49-F238E27FC236}">
                <a16:creationId xmlns:a16="http://schemas.microsoft.com/office/drawing/2014/main" id="{6CEDA65E-A8AD-45D3-958D-6C8AE168AFB1}"/>
              </a:ext>
            </a:extLst>
          </p:cNvPr>
          <p:cNvSpPr/>
          <p:nvPr/>
        </p:nvSpPr>
        <p:spPr>
          <a:xfrm>
            <a:off x="5673117" y="2480845"/>
            <a:ext cx="2395178" cy="1237575"/>
          </a:xfrm>
          <a:prstGeom prst="wedgeRectCallout">
            <a:avLst>
              <a:gd name="adj1" fmla="val 4014"/>
              <a:gd name="adj2" fmla="val -6974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Grows more slowly than squared loss. Thus better suited when data has some outliers (inputs </a:t>
            </a:r>
            <a:r>
              <a:rPr lang="en-IN" sz="1600" dirty="0">
                <a:solidFill>
                  <a:schemeClr val="tx1"/>
                </a:solidFill>
                <a:latin typeface="Abadi Extra Light" panose="020B0204020104020204" pitchFamily="34" charset="0"/>
              </a:rPr>
              <a:t>on which model makes </a:t>
            </a:r>
            <a:r>
              <a:rPr lang="en-IN" sz="1600" b="0" dirty="0">
                <a:solidFill>
                  <a:schemeClr val="tx1"/>
                </a:solidFill>
                <a:latin typeface="Abadi Extra Light" panose="020B0204020104020204" pitchFamily="34" charset="0"/>
              </a:rPr>
              <a:t>large errors)</a:t>
            </a:r>
          </a:p>
        </p:txBody>
      </p:sp>
      <p:sp>
        <p:nvSpPr>
          <p:cNvPr id="101" name="Speech Bubble: Rectangle 100">
            <a:extLst>
              <a:ext uri="{FF2B5EF4-FFF2-40B4-BE49-F238E27FC236}">
                <a16:creationId xmlns:a16="http://schemas.microsoft.com/office/drawing/2014/main" id="{933BB398-4F1B-4A6B-9C0C-D108EDA59EFF}"/>
              </a:ext>
            </a:extLst>
          </p:cNvPr>
          <p:cNvSpPr/>
          <p:nvPr/>
        </p:nvSpPr>
        <p:spPr>
          <a:xfrm>
            <a:off x="307159" y="2323525"/>
            <a:ext cx="1946107" cy="1025144"/>
          </a:xfrm>
          <a:prstGeom prst="wedgeRectCallout">
            <a:avLst>
              <a:gd name="adj1" fmla="val -302"/>
              <a:gd name="adj2" fmla="val -65914"/>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Very commonly used for regression. Leads to an easy-to-solve optimization problem</a:t>
            </a:r>
          </a:p>
        </p:txBody>
      </p:sp>
      <p:sp>
        <p:nvSpPr>
          <p:cNvPr id="102" name="Speech Bubble: Rectangle 101">
            <a:extLst>
              <a:ext uri="{FF2B5EF4-FFF2-40B4-BE49-F238E27FC236}">
                <a16:creationId xmlns:a16="http://schemas.microsoft.com/office/drawing/2014/main" id="{31FEFE8E-7AB9-4257-A123-9584816989FE}"/>
              </a:ext>
            </a:extLst>
          </p:cNvPr>
          <p:cNvSpPr/>
          <p:nvPr/>
        </p:nvSpPr>
        <p:spPr>
          <a:xfrm>
            <a:off x="10112944" y="5187004"/>
            <a:ext cx="1813811" cy="726965"/>
          </a:xfrm>
          <a:prstGeom prst="wedgeRectCallout">
            <a:avLst>
              <a:gd name="adj1" fmla="val -44047"/>
              <a:gd name="adj2" fmla="val -6964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Note: Can also use squared loss instead of absolute loss</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040A812-4A0D-4F03-9EF6-6E449BA62FE3}"/>
                  </a:ext>
                </a:extLst>
              </p:cNvPr>
              <p:cNvSpPr txBox="1"/>
              <p:nvPr/>
            </p:nvSpPr>
            <p:spPr>
              <a:xfrm>
                <a:off x="4236539" y="5857189"/>
                <a:ext cx="1104611" cy="276999"/>
              </a:xfrm>
              <a:prstGeom prst="rect">
                <a:avLst/>
              </a:prstGeom>
              <a:noFill/>
            </p:spPr>
            <p:txBody>
              <a:bodyPr wrap="squar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𝑛</m:t>
                            </m:r>
                          </m:sub>
                        </m:sSub>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1" i="1" smtClean="0">
                            <a:latin typeface="Cambria Math" panose="02040503050406030204" pitchFamily="18" charset="0"/>
                          </a:rPr>
                          <m:t>𝒙</m:t>
                        </m:r>
                      </m:e>
                      <m:sub>
                        <m:r>
                          <a:rPr lang="en-IN" i="1">
                            <a:latin typeface="Cambria Math" panose="02040503050406030204" pitchFamily="18" charset="0"/>
                          </a:rPr>
                          <m:t>𝑛</m:t>
                        </m:r>
                      </m:sub>
                    </m:sSub>
                  </m:oMath>
                </a14:m>
                <a:r>
                  <a:rPr lang="en-IN" dirty="0"/>
                  <a:t>)</a:t>
                </a:r>
              </a:p>
            </p:txBody>
          </p:sp>
        </mc:Choice>
        <mc:Fallback xmlns="">
          <p:sp>
            <p:nvSpPr>
              <p:cNvPr id="103" name="TextBox 102">
                <a:extLst>
                  <a:ext uri="{FF2B5EF4-FFF2-40B4-BE49-F238E27FC236}">
                    <a16:creationId xmlns:a16="http://schemas.microsoft.com/office/drawing/2014/main" id="{D040A812-4A0D-4F03-9EF6-6E449BA62FE3}"/>
                  </a:ext>
                </a:extLst>
              </p:cNvPr>
              <p:cNvSpPr txBox="1">
                <a:spLocks noRot="1" noChangeAspect="1" noMove="1" noResize="1" noEditPoints="1" noAdjustHandles="1" noChangeArrowheads="1" noChangeShapeType="1" noTextEdit="1"/>
              </p:cNvSpPr>
              <p:nvPr/>
            </p:nvSpPr>
            <p:spPr>
              <a:xfrm>
                <a:off x="4236539" y="5857189"/>
                <a:ext cx="1104611" cy="276999"/>
              </a:xfrm>
              <a:prstGeom prst="rect">
                <a:avLst/>
              </a:prstGeom>
              <a:blipFill>
                <a:blip r:embed="rId15"/>
                <a:stretch>
                  <a:fillRect l="-7735" t="-28889" r="-12707" b="-51111"/>
                </a:stretch>
              </a:blipFill>
            </p:spPr>
            <p:txBody>
              <a:bodyPr/>
              <a:lstStyle/>
              <a:p>
                <a:r>
                  <a:rPr lang="en-IN">
                    <a:noFill/>
                  </a:rPr>
                  <a:t> </a:t>
                </a:r>
              </a:p>
            </p:txBody>
          </p:sp>
        </mc:Fallback>
      </mc:AlternateContent>
      <p:sp>
        <p:nvSpPr>
          <p:cNvPr id="104" name="Line 4">
            <a:extLst>
              <a:ext uri="{FF2B5EF4-FFF2-40B4-BE49-F238E27FC236}">
                <a16:creationId xmlns:a16="http://schemas.microsoft.com/office/drawing/2014/main" id="{6D1E5A1C-DC92-4213-866F-0FE4EC54C631}"/>
              </a:ext>
            </a:extLst>
          </p:cNvPr>
          <p:cNvSpPr>
            <a:spLocks noChangeShapeType="1"/>
          </p:cNvSpPr>
          <p:nvPr/>
        </p:nvSpPr>
        <p:spPr bwMode="auto">
          <a:xfrm flipV="1">
            <a:off x="7775161" y="3736747"/>
            <a:ext cx="2853017" cy="35842"/>
          </a:xfrm>
          <a:prstGeom prst="line">
            <a:avLst/>
          </a:prstGeom>
          <a:noFill/>
          <a:ln w="5724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5D00A819-21D4-4D33-A457-4277B556EAEF}"/>
                  </a:ext>
                </a:extLst>
              </p:cNvPr>
              <p:cNvSpPr txBox="1"/>
              <p:nvPr/>
            </p:nvSpPr>
            <p:spPr>
              <a:xfrm>
                <a:off x="9984265" y="3751562"/>
                <a:ext cx="1104611" cy="276999"/>
              </a:xfrm>
              <a:prstGeom prst="rect">
                <a:avLst/>
              </a:prstGeom>
              <a:noFill/>
            </p:spPr>
            <p:txBody>
              <a:bodyPr wrap="squar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𝑛</m:t>
                            </m:r>
                          </m:sub>
                        </m:sSub>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1" i="1" smtClean="0">
                            <a:latin typeface="Cambria Math" panose="02040503050406030204" pitchFamily="18" charset="0"/>
                          </a:rPr>
                          <m:t>𝒙</m:t>
                        </m:r>
                      </m:e>
                      <m:sub>
                        <m:r>
                          <a:rPr lang="en-IN" i="1">
                            <a:latin typeface="Cambria Math" panose="02040503050406030204" pitchFamily="18" charset="0"/>
                          </a:rPr>
                          <m:t>𝑛</m:t>
                        </m:r>
                      </m:sub>
                    </m:sSub>
                  </m:oMath>
                </a14:m>
                <a:r>
                  <a:rPr lang="en-IN" dirty="0"/>
                  <a:t>)</a:t>
                </a:r>
              </a:p>
            </p:txBody>
          </p:sp>
        </mc:Choice>
        <mc:Fallback xmlns="">
          <p:sp>
            <p:nvSpPr>
              <p:cNvPr id="106" name="TextBox 105">
                <a:extLst>
                  <a:ext uri="{FF2B5EF4-FFF2-40B4-BE49-F238E27FC236}">
                    <a16:creationId xmlns:a16="http://schemas.microsoft.com/office/drawing/2014/main" id="{5D00A819-21D4-4D33-A457-4277B556EAEF}"/>
                  </a:ext>
                </a:extLst>
              </p:cNvPr>
              <p:cNvSpPr txBox="1">
                <a:spLocks noRot="1" noChangeAspect="1" noMove="1" noResize="1" noEditPoints="1" noAdjustHandles="1" noChangeArrowheads="1" noChangeShapeType="1" noTextEdit="1"/>
              </p:cNvSpPr>
              <p:nvPr/>
            </p:nvSpPr>
            <p:spPr>
              <a:xfrm>
                <a:off x="9984265" y="3751562"/>
                <a:ext cx="1104611" cy="276999"/>
              </a:xfrm>
              <a:prstGeom prst="rect">
                <a:avLst/>
              </a:prstGeom>
              <a:blipFill>
                <a:blip r:embed="rId16"/>
                <a:stretch>
                  <a:fillRect l="-7735" t="-28261" r="-12707" b="-5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539791E0-B441-4348-9528-4283F7FD4084}"/>
                  </a:ext>
                </a:extLst>
              </p:cNvPr>
              <p:cNvSpPr txBox="1"/>
              <p:nvPr/>
            </p:nvSpPr>
            <p:spPr>
              <a:xfrm>
                <a:off x="10137650" y="6118348"/>
                <a:ext cx="1104611" cy="276999"/>
              </a:xfrm>
              <a:prstGeom prst="rect">
                <a:avLst/>
              </a:prstGeom>
              <a:noFill/>
            </p:spPr>
            <p:txBody>
              <a:bodyPr wrap="square" lIns="0" tIns="0" rIns="0" bIns="0" rtlCol="0">
                <a:spAutoFit/>
              </a:bodyPr>
              <a:lstStyle/>
              <a:p>
                <a14:m>
                  <m:oMath xmlns:m="http://schemas.openxmlformats.org/officeDocument/2006/math">
                    <m:sSub>
                      <m:sSubPr>
                        <m:ctrlPr>
                          <a:rPr lang="en-IN" i="1" smtClean="0">
                            <a:latin typeface="Cambria Math" panose="02040503050406030204" pitchFamily="18" charset="0"/>
                          </a:rPr>
                        </m:ctrlPr>
                      </m:sSub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𝑛</m:t>
                            </m:r>
                          </m:sub>
                        </m:sSub>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1" i="1" smtClean="0">
                            <a:latin typeface="Cambria Math" panose="02040503050406030204" pitchFamily="18" charset="0"/>
                          </a:rPr>
                          <m:t>𝒙</m:t>
                        </m:r>
                      </m:e>
                      <m:sub>
                        <m:r>
                          <a:rPr lang="en-IN" i="1">
                            <a:latin typeface="Cambria Math" panose="02040503050406030204" pitchFamily="18" charset="0"/>
                          </a:rPr>
                          <m:t>𝑛</m:t>
                        </m:r>
                      </m:sub>
                    </m:sSub>
                  </m:oMath>
                </a14:m>
                <a:r>
                  <a:rPr lang="en-IN" dirty="0"/>
                  <a:t>)</a:t>
                </a:r>
              </a:p>
            </p:txBody>
          </p:sp>
        </mc:Choice>
        <mc:Fallback xmlns="">
          <p:sp>
            <p:nvSpPr>
              <p:cNvPr id="107" name="TextBox 106">
                <a:extLst>
                  <a:ext uri="{FF2B5EF4-FFF2-40B4-BE49-F238E27FC236}">
                    <a16:creationId xmlns:a16="http://schemas.microsoft.com/office/drawing/2014/main" id="{539791E0-B441-4348-9528-4283F7FD4084}"/>
                  </a:ext>
                </a:extLst>
              </p:cNvPr>
              <p:cNvSpPr txBox="1">
                <a:spLocks noRot="1" noChangeAspect="1" noMove="1" noResize="1" noEditPoints="1" noAdjustHandles="1" noChangeArrowheads="1" noChangeShapeType="1" noTextEdit="1"/>
              </p:cNvSpPr>
              <p:nvPr/>
            </p:nvSpPr>
            <p:spPr>
              <a:xfrm>
                <a:off x="10137650" y="6118348"/>
                <a:ext cx="1104611" cy="276999"/>
              </a:xfrm>
              <a:prstGeom prst="rect">
                <a:avLst/>
              </a:prstGeom>
              <a:blipFill>
                <a:blip r:embed="rId17"/>
                <a:stretch>
                  <a:fillRect l="-7735" t="-28889" r="-12707" b="-51111"/>
                </a:stretch>
              </a:blipFill>
            </p:spPr>
            <p:txBody>
              <a:bodyPr/>
              <a:lstStyle/>
              <a:p>
                <a:r>
                  <a:rPr lang="en-IN">
                    <a:noFill/>
                  </a:rPr>
                  <a:t> </a:t>
                </a:r>
              </a:p>
            </p:txBody>
          </p:sp>
        </mc:Fallback>
      </mc:AlternateContent>
      <p:sp>
        <p:nvSpPr>
          <p:cNvPr id="108" name="Line 4">
            <a:extLst>
              <a:ext uri="{FF2B5EF4-FFF2-40B4-BE49-F238E27FC236}">
                <a16:creationId xmlns:a16="http://schemas.microsoft.com/office/drawing/2014/main" id="{34CE2737-4B42-471B-BCF9-0582B92D3438}"/>
              </a:ext>
            </a:extLst>
          </p:cNvPr>
          <p:cNvSpPr>
            <a:spLocks noChangeShapeType="1"/>
          </p:cNvSpPr>
          <p:nvPr/>
        </p:nvSpPr>
        <p:spPr bwMode="auto">
          <a:xfrm flipV="1">
            <a:off x="7970512" y="6093700"/>
            <a:ext cx="2853017" cy="35842"/>
          </a:xfrm>
          <a:prstGeom prst="line">
            <a:avLst/>
          </a:prstGeom>
          <a:noFill/>
          <a:ln w="5724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9" name="Line 4">
            <a:extLst>
              <a:ext uri="{FF2B5EF4-FFF2-40B4-BE49-F238E27FC236}">
                <a16:creationId xmlns:a16="http://schemas.microsoft.com/office/drawing/2014/main" id="{DB12F9D3-27BE-4DD4-AFC8-D738F084E9BF}"/>
              </a:ext>
            </a:extLst>
          </p:cNvPr>
          <p:cNvSpPr>
            <a:spLocks noChangeShapeType="1"/>
          </p:cNvSpPr>
          <p:nvPr/>
        </p:nvSpPr>
        <p:spPr bwMode="auto">
          <a:xfrm flipV="1">
            <a:off x="1948286" y="5829252"/>
            <a:ext cx="2853017" cy="35842"/>
          </a:xfrm>
          <a:prstGeom prst="line">
            <a:avLst/>
          </a:prstGeom>
          <a:noFill/>
          <a:ln w="5724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Tree>
    <p:custDataLst>
      <p:tags r:id="rId1"/>
    </p:custDataLst>
    <p:extLst>
      <p:ext uri="{BB962C8B-B14F-4D97-AF65-F5344CB8AC3E}">
        <p14:creationId xmlns:p14="http://schemas.microsoft.com/office/powerpoint/2010/main" val="104656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down)">
                                      <p:cBhvr>
                                        <p:cTn id="15" dur="500"/>
                                        <p:tgtEl>
                                          <p:spTgt spid="9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down)">
                                      <p:cBhvr>
                                        <p:cTn id="32" dur="500"/>
                                        <p:tgtEl>
                                          <p:spTgt spid="3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down)">
                                      <p:cBhvr>
                                        <p:cTn id="38" dur="500"/>
                                        <p:tgtEl>
                                          <p:spTgt spid="38"/>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wipe(down)">
                                      <p:cBhvr>
                                        <p:cTn id="41" dur="500"/>
                                        <p:tgtEl>
                                          <p:spTgt spid="8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wipe(down)">
                                      <p:cBhvr>
                                        <p:cTn id="46" dur="500"/>
                                        <p:tgtEl>
                                          <p:spTgt spid="10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down)">
                                      <p:cBhvr>
                                        <p:cTn id="51" dur="500"/>
                                        <p:tgtEl>
                                          <p:spTgt spid="4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down)">
                                      <p:cBhvr>
                                        <p:cTn id="54" dur="500"/>
                                        <p:tgtEl>
                                          <p:spTgt spid="4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down)">
                                      <p:cBhvr>
                                        <p:cTn id="57" dur="500"/>
                                        <p:tgtEl>
                                          <p:spTgt spid="48"/>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wipe(down)">
                                      <p:cBhvr>
                                        <p:cTn id="60" dur="500"/>
                                        <p:tgtEl>
                                          <p:spTgt spid="73"/>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wipe(down)">
                                      <p:cBhvr>
                                        <p:cTn id="63" dur="500"/>
                                        <p:tgtEl>
                                          <p:spTgt spid="7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88"/>
                                        </p:tgtEl>
                                        <p:attrNameLst>
                                          <p:attrName>style.visibility</p:attrName>
                                        </p:attrNameLst>
                                      </p:cBhvr>
                                      <p:to>
                                        <p:strVal val="visible"/>
                                      </p:to>
                                    </p:set>
                                    <p:animEffect transition="in" filter="wipe(down)">
                                      <p:cBhvr>
                                        <p:cTn id="66" dur="500"/>
                                        <p:tgtEl>
                                          <p:spTgt spid="88"/>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04"/>
                                        </p:tgtEl>
                                        <p:attrNameLst>
                                          <p:attrName>style.visibility</p:attrName>
                                        </p:attrNameLst>
                                      </p:cBhvr>
                                      <p:to>
                                        <p:strVal val="visible"/>
                                      </p:to>
                                    </p:set>
                                    <p:animEffect transition="in" filter="wipe(down)">
                                      <p:cBhvr>
                                        <p:cTn id="69" dur="500"/>
                                        <p:tgtEl>
                                          <p:spTgt spid="104"/>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106"/>
                                        </p:tgtEl>
                                        <p:attrNameLst>
                                          <p:attrName>style.visibility</p:attrName>
                                        </p:attrNameLst>
                                      </p:cBhvr>
                                      <p:to>
                                        <p:strVal val="visible"/>
                                      </p:to>
                                    </p:set>
                                    <p:animEffect transition="in" filter="wipe(down)">
                                      <p:cBhvr>
                                        <p:cTn id="72" dur="500"/>
                                        <p:tgtEl>
                                          <p:spTgt spid="10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9"/>
                                        </p:tgtEl>
                                        <p:attrNameLst>
                                          <p:attrName>style.visibility</p:attrName>
                                        </p:attrNameLst>
                                      </p:cBhvr>
                                      <p:to>
                                        <p:strVal val="visible"/>
                                      </p:to>
                                    </p:set>
                                    <p:animEffect transition="in" filter="wipe(down)">
                                      <p:cBhvr>
                                        <p:cTn id="77" dur="500"/>
                                        <p:tgtEl>
                                          <p:spTgt spid="9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wipe(down)">
                                      <p:cBhvr>
                                        <p:cTn id="82" dur="500"/>
                                        <p:tgtEl>
                                          <p:spTgt spid="60"/>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79"/>
                                        </p:tgtEl>
                                        <p:attrNameLst>
                                          <p:attrName>style.visibility</p:attrName>
                                        </p:attrNameLst>
                                      </p:cBhvr>
                                      <p:to>
                                        <p:strVal val="visible"/>
                                      </p:to>
                                    </p:set>
                                    <p:animEffect transition="in" filter="wipe(down)">
                                      <p:cBhvr>
                                        <p:cTn id="88" dur="500"/>
                                        <p:tgtEl>
                                          <p:spTgt spid="79"/>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wipe(down)">
                                      <p:cBhvr>
                                        <p:cTn id="91" dur="500"/>
                                        <p:tgtEl>
                                          <p:spTgt spid="80"/>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wipe(down)">
                                      <p:cBhvr>
                                        <p:cTn id="94" dur="500"/>
                                        <p:tgtEl>
                                          <p:spTgt spid="64"/>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81"/>
                                        </p:tgtEl>
                                        <p:attrNameLst>
                                          <p:attrName>style.visibility</p:attrName>
                                        </p:attrNameLst>
                                      </p:cBhvr>
                                      <p:to>
                                        <p:strVal val="visible"/>
                                      </p:to>
                                    </p:set>
                                    <p:animEffect transition="in" filter="wipe(down)">
                                      <p:cBhvr>
                                        <p:cTn id="97" dur="500"/>
                                        <p:tgtEl>
                                          <p:spTgt spid="81"/>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82"/>
                                        </p:tgtEl>
                                        <p:attrNameLst>
                                          <p:attrName>style.visibility</p:attrName>
                                        </p:attrNameLst>
                                      </p:cBhvr>
                                      <p:to>
                                        <p:strVal val="visible"/>
                                      </p:to>
                                    </p:set>
                                    <p:animEffect transition="in" filter="wipe(down)">
                                      <p:cBhvr>
                                        <p:cTn id="100" dur="500"/>
                                        <p:tgtEl>
                                          <p:spTgt spid="82"/>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89"/>
                                        </p:tgtEl>
                                        <p:attrNameLst>
                                          <p:attrName>style.visibility</p:attrName>
                                        </p:attrNameLst>
                                      </p:cBhvr>
                                      <p:to>
                                        <p:strVal val="visible"/>
                                      </p:to>
                                    </p:set>
                                    <p:animEffect transition="in" filter="wipe(down)">
                                      <p:cBhvr>
                                        <p:cTn id="103" dur="500"/>
                                        <p:tgtEl>
                                          <p:spTgt spid="89"/>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95"/>
                                        </p:tgtEl>
                                        <p:attrNameLst>
                                          <p:attrName>style.visibility</p:attrName>
                                        </p:attrNameLst>
                                      </p:cBhvr>
                                      <p:to>
                                        <p:strVal val="visible"/>
                                      </p:to>
                                    </p:set>
                                    <p:animEffect transition="in" filter="wipe(down)">
                                      <p:cBhvr>
                                        <p:cTn id="106" dur="500"/>
                                        <p:tgtEl>
                                          <p:spTgt spid="95"/>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down)">
                                      <p:cBhvr>
                                        <p:cTn id="109" dur="500"/>
                                        <p:tgtEl>
                                          <p:spTgt spid="77"/>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wipe(down)">
                                      <p:cBhvr>
                                        <p:cTn id="112" dur="500"/>
                                        <p:tgtEl>
                                          <p:spTgt spid="96"/>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103"/>
                                        </p:tgtEl>
                                        <p:attrNameLst>
                                          <p:attrName>style.visibility</p:attrName>
                                        </p:attrNameLst>
                                      </p:cBhvr>
                                      <p:to>
                                        <p:strVal val="visible"/>
                                      </p:to>
                                    </p:set>
                                    <p:animEffect transition="in" filter="wipe(down)">
                                      <p:cBhvr>
                                        <p:cTn id="115" dur="500"/>
                                        <p:tgtEl>
                                          <p:spTgt spid="103"/>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09"/>
                                        </p:tgtEl>
                                        <p:attrNameLst>
                                          <p:attrName>style.visibility</p:attrName>
                                        </p:attrNameLst>
                                      </p:cBhvr>
                                      <p:to>
                                        <p:strVal val="visible"/>
                                      </p:to>
                                    </p:set>
                                    <p:animEffect transition="in" filter="wipe(down)">
                                      <p:cBhvr>
                                        <p:cTn id="118" dur="500"/>
                                        <p:tgtEl>
                                          <p:spTgt spid="10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91"/>
                                        </p:tgtEl>
                                        <p:attrNameLst>
                                          <p:attrName>style.visibility</p:attrName>
                                        </p:attrNameLst>
                                      </p:cBhvr>
                                      <p:to>
                                        <p:strVal val="visible"/>
                                      </p:to>
                                    </p:set>
                                    <p:animEffect transition="in" filter="wipe(down)">
                                      <p:cBhvr>
                                        <p:cTn id="123" dur="500"/>
                                        <p:tgtEl>
                                          <p:spTgt spid="91"/>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wipe(down)">
                                      <p:cBhvr>
                                        <p:cTn id="128" dur="500"/>
                                        <p:tgtEl>
                                          <p:spTgt spid="68"/>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wipe(down)">
                                      <p:cBhvr>
                                        <p:cTn id="131" dur="500"/>
                                        <p:tgtEl>
                                          <p:spTgt spid="71"/>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wipe(down)">
                                      <p:cBhvr>
                                        <p:cTn id="137" dur="500"/>
                                        <p:tgtEl>
                                          <p:spTgt spid="84"/>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wipe(down)">
                                      <p:cBhvr>
                                        <p:cTn id="140" dur="500"/>
                                        <p:tgtEl>
                                          <p:spTgt spid="85"/>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86"/>
                                        </p:tgtEl>
                                        <p:attrNameLst>
                                          <p:attrName>style.visibility</p:attrName>
                                        </p:attrNameLst>
                                      </p:cBhvr>
                                      <p:to>
                                        <p:strVal val="visible"/>
                                      </p:to>
                                    </p:set>
                                    <p:animEffect transition="in" filter="wipe(down)">
                                      <p:cBhvr>
                                        <p:cTn id="143" dur="500"/>
                                        <p:tgtEl>
                                          <p:spTgt spid="86"/>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90"/>
                                        </p:tgtEl>
                                        <p:attrNameLst>
                                          <p:attrName>style.visibility</p:attrName>
                                        </p:attrNameLst>
                                      </p:cBhvr>
                                      <p:to>
                                        <p:strVal val="visible"/>
                                      </p:to>
                                    </p:set>
                                    <p:animEffect transition="in" filter="wipe(down)">
                                      <p:cBhvr>
                                        <p:cTn id="146" dur="500"/>
                                        <p:tgtEl>
                                          <p:spTgt spid="90"/>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wipe(down)">
                                      <p:cBhvr>
                                        <p:cTn id="149" dur="500"/>
                                        <p:tgtEl>
                                          <p:spTgt spid="39"/>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94"/>
                                        </p:tgtEl>
                                        <p:attrNameLst>
                                          <p:attrName>style.visibility</p:attrName>
                                        </p:attrNameLst>
                                      </p:cBhvr>
                                      <p:to>
                                        <p:strVal val="visible"/>
                                      </p:to>
                                    </p:set>
                                    <p:animEffect transition="in" filter="wipe(down)">
                                      <p:cBhvr>
                                        <p:cTn id="152" dur="500"/>
                                        <p:tgtEl>
                                          <p:spTgt spid="94"/>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107"/>
                                        </p:tgtEl>
                                        <p:attrNameLst>
                                          <p:attrName>style.visibility</p:attrName>
                                        </p:attrNameLst>
                                      </p:cBhvr>
                                      <p:to>
                                        <p:strVal val="visible"/>
                                      </p:to>
                                    </p:set>
                                    <p:animEffect transition="in" filter="wipe(down)">
                                      <p:cBhvr>
                                        <p:cTn id="155" dur="500"/>
                                        <p:tgtEl>
                                          <p:spTgt spid="107"/>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108"/>
                                        </p:tgtEl>
                                        <p:attrNameLst>
                                          <p:attrName>style.visibility</p:attrName>
                                        </p:attrNameLst>
                                      </p:cBhvr>
                                      <p:to>
                                        <p:strVal val="visible"/>
                                      </p:to>
                                    </p:set>
                                    <p:animEffect transition="in" filter="wipe(down)">
                                      <p:cBhvr>
                                        <p:cTn id="158" dur="500"/>
                                        <p:tgtEl>
                                          <p:spTgt spid="108"/>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grpId="0" nodeType="clickEffect">
                                  <p:stCondLst>
                                    <p:cond delay="0"/>
                                  </p:stCondLst>
                                  <p:childTnLst>
                                    <p:set>
                                      <p:cBhvr>
                                        <p:cTn id="162" dur="1" fill="hold">
                                          <p:stCondLst>
                                            <p:cond delay="0"/>
                                          </p:stCondLst>
                                        </p:cTn>
                                        <p:tgtEl>
                                          <p:spTgt spid="98"/>
                                        </p:tgtEl>
                                        <p:attrNameLst>
                                          <p:attrName>style.visibility</p:attrName>
                                        </p:attrNameLst>
                                      </p:cBhvr>
                                      <p:to>
                                        <p:strVal val="visible"/>
                                      </p:to>
                                    </p:set>
                                    <p:animEffect transition="in" filter="wipe(down)">
                                      <p:cBhvr>
                                        <p:cTn id="163" dur="500"/>
                                        <p:tgtEl>
                                          <p:spTgt spid="98"/>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102"/>
                                        </p:tgtEl>
                                        <p:attrNameLst>
                                          <p:attrName>style.visibility</p:attrName>
                                        </p:attrNameLst>
                                      </p:cBhvr>
                                      <p:to>
                                        <p:strVal val="visible"/>
                                      </p:to>
                                    </p:set>
                                    <p:animEffect transition="in" filter="wipe(down)">
                                      <p:cBhvr>
                                        <p:cTn id="168"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37" grpId="0"/>
      <p:bldP spid="9" grpId="0"/>
      <p:bldP spid="38" grpId="0"/>
      <p:bldP spid="43" grpId="0" animBg="1"/>
      <p:bldP spid="46" grpId="0"/>
      <p:bldP spid="48" grpId="0"/>
      <p:bldP spid="60" grpId="0" animBg="1"/>
      <p:bldP spid="64" grpId="0"/>
      <p:bldP spid="68" grpId="0" animBg="1"/>
      <p:bldP spid="71" grpId="0"/>
      <p:bldP spid="72" grpId="0"/>
      <p:bldP spid="73" grpId="0" animBg="1"/>
      <p:bldP spid="74" grpId="0" animBg="1"/>
      <p:bldP spid="78" grpId="0" animBg="1"/>
      <p:bldP spid="79" grpId="0" animBg="1"/>
      <p:bldP spid="80" grpId="0" animBg="1"/>
      <p:bldP spid="81" grpId="0" animBg="1"/>
      <p:bldP spid="82" grpId="0" animBg="1"/>
      <p:bldP spid="84" grpId="0" animBg="1"/>
      <p:bldP spid="85" grpId="0" animBg="1"/>
      <p:bldP spid="86" grpId="0" animBg="1"/>
      <p:bldP spid="87" grpId="0" animBg="1"/>
      <p:bldP spid="88" grpId="0" animBg="1"/>
      <p:bldP spid="89" grpId="0" animBg="1"/>
      <p:bldP spid="90" grpId="0" animBg="1"/>
      <p:bldP spid="91" grpId="0" animBg="1"/>
      <p:bldP spid="93" grpId="0" animBg="1"/>
      <p:bldP spid="39" grpId="0"/>
      <p:bldP spid="94" grpId="0"/>
      <p:bldP spid="95" grpId="0"/>
      <p:bldP spid="77" grpId="0" animBg="1"/>
      <p:bldP spid="96" grpId="0"/>
      <p:bldP spid="98" grpId="0" animBg="1"/>
      <p:bldP spid="99" grpId="0" animBg="1"/>
      <p:bldP spid="101" grpId="0" animBg="1"/>
      <p:bldP spid="102" grpId="0" animBg="1"/>
      <p:bldP spid="103" grpId="0"/>
      <p:bldP spid="104" grpId="0" animBg="1"/>
      <p:bldP spid="106" grpId="0"/>
      <p:bldP spid="107" grpId="0"/>
      <p:bldP spid="108" grpId="0" animBg="1"/>
      <p:bldP spid="10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Loss Functions for Regression</a:t>
            </a:r>
          </a:p>
        </p:txBody>
      </p:sp>
      <p:sp>
        <p:nvSpPr>
          <p:cNvPr id="13" name="Slide Number Placeholder 11">
            <a:extLst>
              <a:ext uri="{FF2B5EF4-FFF2-40B4-BE49-F238E27FC236}">
                <a16:creationId xmlns:a16="http://schemas.microsoft.com/office/drawing/2014/main" id="{156971C2-6806-478D-AC45-3E46F3F201C7}"/>
              </a:ext>
            </a:extLst>
          </p:cNvPr>
          <p:cNvSpPr txBox="1">
            <a:spLocks/>
          </p:cNvSpPr>
          <p:nvPr/>
        </p:nvSpPr>
        <p:spPr>
          <a:xfrm>
            <a:off x="11323930" y="136939"/>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6</a:t>
            </a:fld>
            <a:endParaRPr lang="en-IN" sz="2800" dirty="0">
              <a:solidFill>
                <a:schemeClr val="accent2">
                  <a:lumMod val="40000"/>
                  <a:lumOff val="60000"/>
                </a:schemeClr>
              </a:solidFill>
            </a:endParaRPr>
          </a:p>
        </p:txBody>
      </p:sp>
      <p:pic>
        <p:nvPicPr>
          <p:cNvPr id="6" name="Picture 5">
            <a:extLst>
              <a:ext uri="{FF2B5EF4-FFF2-40B4-BE49-F238E27FC236}">
                <a16:creationId xmlns:a16="http://schemas.microsoft.com/office/drawing/2014/main" id="{BF0D1EDB-C199-4812-8F05-E93A7962F737}"/>
              </a:ext>
            </a:extLst>
          </p:cNvPr>
          <p:cNvPicPr>
            <a:picLocks noChangeAspect="1"/>
          </p:cNvPicPr>
          <p:nvPr/>
        </p:nvPicPr>
        <p:blipFill>
          <a:blip r:embed="rId3"/>
          <a:stretch>
            <a:fillRect/>
          </a:stretch>
        </p:blipFill>
        <p:spPr>
          <a:xfrm>
            <a:off x="39553" y="991182"/>
            <a:ext cx="12192000" cy="5830617"/>
          </a:xfrm>
          <a:prstGeom prst="rect">
            <a:avLst/>
          </a:prstGeom>
        </p:spPr>
      </p:pic>
    </p:spTree>
    <p:custDataLst>
      <p:tags r:id="rId1"/>
    </p:custDataLst>
    <p:extLst>
      <p:ext uri="{BB962C8B-B14F-4D97-AF65-F5344CB8AC3E}">
        <p14:creationId xmlns:p14="http://schemas.microsoft.com/office/powerpoint/2010/main" val="412327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36940"/>
            <a:ext cx="11740617" cy="619805"/>
          </a:xfrm>
        </p:spPr>
        <p:txBody>
          <a:bodyPr>
            <a:normAutofit/>
          </a:bodyPr>
          <a:lstStyle/>
          <a:p>
            <a:pPr algn="l"/>
            <a:r>
              <a:rPr lang="en-IN" sz="3600" dirty="0">
                <a:solidFill>
                  <a:schemeClr val="accent2">
                    <a:lumMod val="75000"/>
                  </a:schemeClr>
                </a:solidFill>
              </a:rPr>
              <a:t>Cost Function</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1" y="756745"/>
            <a:ext cx="12192000" cy="6101255"/>
          </a:xfrm>
        </p:spPr>
        <p:txBody>
          <a:bodyPr>
            <a:noAutofit/>
          </a:bodyPr>
          <a:lstStyle/>
          <a:p>
            <a:pPr algn="just"/>
            <a:r>
              <a:rPr lang="en-US" b="1" dirty="0">
                <a:latin typeface="Abadi Extra Light" panose="020B0204020104020204" pitchFamily="34" charset="0"/>
              </a:rPr>
              <a:t>Loss/</a:t>
            </a:r>
            <a:r>
              <a:rPr lang="en-IN" b="1" dirty="0">
                <a:latin typeface="Abadi Extra Light" panose="020B0204020104020204" pitchFamily="34" charset="0"/>
              </a:rPr>
              <a:t>Error</a:t>
            </a:r>
            <a:r>
              <a:rPr lang="en-US" b="1" dirty="0">
                <a:latin typeface="Abadi Extra Light" panose="020B0204020104020204" pitchFamily="34" charset="0"/>
              </a:rPr>
              <a:t> function: </a:t>
            </a:r>
            <a:r>
              <a:rPr lang="en-US" dirty="0">
                <a:latin typeface="Abadi Extra Light" panose="020B0204020104020204" pitchFamily="34" charset="0"/>
              </a:rPr>
              <a:t>Loss is calculated per observation, for each training example we see how much it deviated from the actual observation. Loss functions measure how far an estimated value is from its true value. </a:t>
            </a:r>
          </a:p>
          <a:p>
            <a:pPr lvl="1"/>
            <a:r>
              <a:rPr lang="en-US" dirty="0">
                <a:latin typeface="Abadi Extra Light" panose="020B0204020104020204" pitchFamily="34" charset="0"/>
              </a:rPr>
              <a:t>MAE (</a:t>
            </a:r>
            <a:r>
              <a:rPr lang="en-IN" dirty="0">
                <a:latin typeface="Abadi Extra Light" panose="020B0204020104020204" pitchFamily="34" charset="0"/>
              </a:rPr>
              <a:t>Mean absolute error)</a:t>
            </a:r>
            <a:r>
              <a:rPr lang="en-US" dirty="0">
                <a:latin typeface="Abadi Extra Light" panose="020B0204020104020204" pitchFamily="34" charset="0"/>
              </a:rPr>
              <a:t>, MSE </a:t>
            </a:r>
            <a:r>
              <a:rPr lang="en-IN" dirty="0">
                <a:latin typeface="Abadi Extra Light" panose="020B0204020104020204" pitchFamily="34" charset="0"/>
              </a:rPr>
              <a:t>(Mean Squared Error) </a:t>
            </a:r>
            <a:r>
              <a:rPr lang="en-US" dirty="0">
                <a:latin typeface="Abadi Extra Light" panose="020B0204020104020204" pitchFamily="34" charset="0"/>
              </a:rPr>
              <a:t>are loss functions for regression problems</a:t>
            </a:r>
          </a:p>
          <a:p>
            <a:pPr lvl="1"/>
            <a:r>
              <a:rPr lang="en-US" dirty="0">
                <a:latin typeface="Abadi Extra Light" panose="020B0204020104020204" pitchFamily="34" charset="0"/>
              </a:rPr>
              <a:t>Binary Cross Entropy, Categorical Cross Entropy are loss functions associated with classification problems</a:t>
            </a:r>
          </a:p>
          <a:p>
            <a:pPr lvl="1"/>
            <a:r>
              <a:rPr lang="en-US" dirty="0">
                <a:latin typeface="Abadi Extra Light" panose="020B0204020104020204" pitchFamily="34" charset="0"/>
                <a:hlinkClick r:id="rId3"/>
              </a:rPr>
              <a:t>https://towardsdatascience.com/common-loss-functions-in-machine-learning-46af0ffc4d23</a:t>
            </a:r>
            <a:endParaRPr lang="en-US" dirty="0">
              <a:latin typeface="Abadi Extra Light" panose="020B0204020104020204" pitchFamily="34" charset="0"/>
            </a:endParaRPr>
          </a:p>
          <a:p>
            <a:pPr lvl="1"/>
            <a:r>
              <a:rPr lang="en-US" dirty="0">
                <a:latin typeface="Abadi Extra Light" panose="020B0204020104020204" pitchFamily="34" charset="0"/>
                <a:hlinkClick r:id="rId4"/>
              </a:rPr>
              <a:t>https://www.enjoyalgorithms.com/blog/loss-and-cost-functions-in-machine-learning</a:t>
            </a:r>
            <a:endParaRPr lang="en-US" dirty="0">
              <a:latin typeface="Abadi Extra Light" panose="020B0204020104020204" pitchFamily="34" charset="0"/>
            </a:endParaRPr>
          </a:p>
          <a:p>
            <a:pPr algn="just"/>
            <a:r>
              <a:rPr lang="en-US" b="1" dirty="0">
                <a:latin typeface="Abadi Extra Light" panose="020B0204020104020204" pitchFamily="34" charset="0"/>
              </a:rPr>
              <a:t>Cost function: </a:t>
            </a:r>
            <a:r>
              <a:rPr lang="en-US" dirty="0">
                <a:latin typeface="Abadi Extra Light" panose="020B0204020104020204" pitchFamily="34" charset="0"/>
              </a:rPr>
              <a:t>Cost is associated with the whole training data. A cost function is the </a:t>
            </a:r>
            <a:r>
              <a:rPr lang="en-US" b="1" dirty="0">
                <a:latin typeface="Abadi Extra Light" panose="020B0204020104020204" pitchFamily="34" charset="0"/>
              </a:rPr>
              <a:t>average loss</a:t>
            </a:r>
            <a:r>
              <a:rPr lang="en-US" dirty="0">
                <a:latin typeface="Abadi Extra Light" panose="020B0204020104020204" pitchFamily="34" charset="0"/>
              </a:rPr>
              <a:t> over the entire training dataset. It is a function that determines how well a Machine Learning model performs for a given set of data. Our aim in optimization is to minimize the cost function (using say Gradient Descent Optimizer) and get the optimal values of weights and biases. </a:t>
            </a:r>
          </a:p>
          <a:p>
            <a:pPr marL="0" indent="0">
              <a:buNone/>
            </a:pPr>
            <a:endParaRPr lang="en-GB"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81906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pPr algn="l"/>
            <a:r>
              <a:rPr lang="en-IN" sz="3600" dirty="0">
                <a:solidFill>
                  <a:schemeClr val="accent2">
                    <a:lumMod val="75000"/>
                  </a:schemeClr>
                </a:solidFill>
              </a:rPr>
              <a:t>Loss/Cost Function Optimization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544FDA57-6F54-40C0-80E4-D9C07BCE6A28}"/>
              </a:ext>
            </a:extLst>
          </p:cNvPr>
          <p:cNvPicPr>
            <a:picLocks noChangeAspect="1"/>
          </p:cNvPicPr>
          <p:nvPr/>
        </p:nvPicPr>
        <p:blipFill>
          <a:blip r:embed="rId4"/>
          <a:stretch>
            <a:fillRect/>
          </a:stretch>
        </p:blipFill>
        <p:spPr>
          <a:xfrm>
            <a:off x="10003871" y="4690690"/>
            <a:ext cx="1320059" cy="852001"/>
          </a:xfrm>
          <a:prstGeom prst="rect">
            <a:avLst/>
          </a:prstGeom>
        </p:spPr>
      </p:pic>
      <p:sp>
        <p:nvSpPr>
          <p:cNvPr id="6" name="Speech Bubble: Rectangle 5">
            <a:extLst>
              <a:ext uri="{FF2B5EF4-FFF2-40B4-BE49-F238E27FC236}">
                <a16:creationId xmlns:a16="http://schemas.microsoft.com/office/drawing/2014/main" id="{7A7312CF-C217-4D15-9957-6259D1DACAA2}"/>
              </a:ext>
            </a:extLst>
          </p:cNvPr>
          <p:cNvSpPr/>
          <p:nvPr/>
        </p:nvSpPr>
        <p:spPr>
          <a:xfrm>
            <a:off x="7336222" y="4377690"/>
            <a:ext cx="2808652" cy="852001"/>
          </a:xfrm>
          <a:prstGeom prst="wedgeRectCallout">
            <a:avLst>
              <a:gd name="adj1" fmla="val 59318"/>
              <a:gd name="adj2" fmla="val 2837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badi Extra Light" panose="020B0204020104020204" pitchFamily="34" charset="0"/>
              </a:rPr>
              <a:t>Will see optimization techniques in detail later</a:t>
            </a:r>
            <a:endParaRPr lang="en-IN" sz="1600"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6927A235-FAAC-4CF0-8580-A4E178A9174A}"/>
                  </a:ext>
                </a:extLst>
              </p:cNvPr>
              <p:cNvSpPr>
                <a:spLocks noGrp="1"/>
              </p:cNvSpPr>
              <p:nvPr/>
            </p:nvSpPr>
            <p:spPr>
              <a:xfrm>
                <a:off x="176459" y="1023925"/>
                <a:ext cx="11740617" cy="31276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GB" dirty="0">
                    <a:latin typeface="Abadi Extra Light" panose="020B0204020104020204" pitchFamily="34" charset="0"/>
                  </a:rPr>
                  <a:t>The general form of an optimization problem in ML will usually be</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Here </a:t>
                </a:r>
                <a14:m>
                  <m:oMath xmlns:m="http://schemas.openxmlformats.org/officeDocument/2006/math">
                    <m:r>
                      <a:rPr lang="en-IN" b="0" i="1" dirty="0" smtClean="0">
                        <a:latin typeface="Cambria Math" panose="02040503050406030204" pitchFamily="18" charset="0"/>
                      </a:rPr>
                      <m:t>𝐿</m:t>
                    </m:r>
                    <m:r>
                      <a:rPr lang="en-IN" i="1" dirty="0">
                        <a:latin typeface="Cambria Math" panose="02040503050406030204" pitchFamily="18" charset="0"/>
                      </a:rPr>
                      <m:t>(</m:t>
                    </m:r>
                    <m:r>
                      <a:rPr lang="en-IN" b="1" i="1" dirty="0">
                        <a:latin typeface="Cambria Math" panose="02040503050406030204" pitchFamily="18" charset="0"/>
                      </a:rPr>
                      <m:t>𝒘</m:t>
                    </m:r>
                    <m:r>
                      <a:rPr lang="en-IN" i="1" dirty="0">
                        <a:latin typeface="Cambria Math" panose="02040503050406030204" pitchFamily="18" charset="0"/>
                      </a:rPr>
                      <m:t>)</m:t>
                    </m:r>
                  </m:oMath>
                </a14:m>
                <a:r>
                  <a:rPr lang="en-GB" dirty="0">
                    <a:latin typeface="Abadi Extra Light" panose="020B0204020104020204" pitchFamily="34" charset="0"/>
                  </a:rPr>
                  <a:t> denotes the loss function to be optimized</a:t>
                </a:r>
              </a:p>
              <a:p>
                <a:pPr>
                  <a:buFont typeface="Wingdings" panose="05000000000000000000" pitchFamily="2" charset="2"/>
                  <a:buChar char="§"/>
                </a:pPr>
                <a:r>
                  <a:rPr lang="en-US" dirty="0">
                    <a:latin typeface="Abadi Extra Light" panose="020B0204020104020204" pitchFamily="34" charset="0"/>
                  </a:rPr>
                  <a:t>Some basic techniques for solving optimization problems</a:t>
                </a:r>
              </a:p>
              <a:p>
                <a:pPr lvl="1">
                  <a:buFont typeface="Wingdings" panose="05000000000000000000" pitchFamily="2" charset="2"/>
                  <a:buChar char="§"/>
                </a:pPr>
                <a:r>
                  <a:rPr lang="en-IN" dirty="0">
                    <a:latin typeface="Abadi Extra Light" panose="020B0204020104020204" pitchFamily="34" charset="0"/>
                  </a:rPr>
                  <a:t>First-order optimality</a:t>
                </a:r>
              </a:p>
              <a:p>
                <a:pPr lvl="1">
                  <a:buFont typeface="Wingdings" panose="05000000000000000000" pitchFamily="2" charset="2"/>
                  <a:buChar char="§"/>
                </a:pPr>
                <a:r>
                  <a:rPr lang="en-IN" dirty="0">
                    <a:latin typeface="Abadi Extra Light" panose="020B0204020104020204" pitchFamily="34" charset="0"/>
                  </a:rPr>
                  <a:t>Gradient descent</a:t>
                </a:r>
              </a:p>
              <a:p>
                <a:pPr lvl="1">
                  <a:buFont typeface="Wingdings" panose="05000000000000000000" pitchFamily="2" charset="2"/>
                  <a:buChar char="§"/>
                </a:pPr>
                <a:r>
                  <a:rPr lang="en-IN" sz="2400" dirty="0">
                    <a:latin typeface="Abadi Extra Light" panose="020B0204020104020204" pitchFamily="34" charset="0"/>
                  </a:rPr>
                  <a:t>Co-ordinate Descent (CD</a:t>
                </a:r>
                <a:r>
                  <a:rPr lang="en-IN" dirty="0">
                    <a:latin typeface="Abadi Extra Light" panose="020B0204020104020204" pitchFamily="34" charset="0"/>
                  </a:rPr>
                  <a:t>)</a:t>
                </a:r>
              </a:p>
              <a:p>
                <a:pPr lvl="1">
                  <a:buFont typeface="Wingdings" panose="05000000000000000000" pitchFamily="2" charset="2"/>
                  <a:buChar char="§"/>
                </a:pPr>
                <a:r>
                  <a:rPr lang="en-IN" sz="2400" dirty="0">
                    <a:latin typeface="Abadi Extra Light" panose="020B0204020104020204" pitchFamily="34" charset="0"/>
                  </a:rPr>
                  <a:t>Alternating Optimization (ALT-OPT)</a:t>
                </a:r>
              </a:p>
              <a:p>
                <a:pPr lvl="1">
                  <a:buFont typeface="Wingdings" panose="05000000000000000000" pitchFamily="2" charset="2"/>
                  <a:buChar char="§"/>
                </a:pPr>
                <a:r>
                  <a:rPr lang="en-IN" sz="2400" dirty="0">
                    <a:latin typeface="Abadi Extra Light" panose="020B0204020104020204" pitchFamily="34" charset="0"/>
                  </a:rPr>
                  <a:t>Newton’s Method</a:t>
                </a:r>
              </a:p>
              <a:p>
                <a:pPr lvl="1">
                  <a:buFont typeface="Wingdings" panose="05000000000000000000" pitchFamily="2" charset="2"/>
                  <a:buChar char="§"/>
                </a:pPr>
                <a:r>
                  <a:rPr lang="en-US" sz="2400" dirty="0">
                    <a:latin typeface="Abadi Extra Light" panose="020B0204020104020204" pitchFamily="34" charset="0"/>
                  </a:rPr>
                  <a:t>Adaptive Gradient Methods</a:t>
                </a:r>
                <a:endParaRPr lang="en-IN" sz="24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endParaRPr lang="en-IN" sz="800" b="1" i="1" dirty="0">
                  <a:latin typeface="Cambria Math" panose="02040503050406030204" pitchFamily="18" charset="0"/>
                </a:endParaRPr>
              </a:p>
              <a:p>
                <a:pPr marL="0" indent="0">
                  <a:buNone/>
                </a:pPr>
                <a:endParaRPr lang="en-GB" sz="1100" dirty="0">
                  <a:latin typeface="Abadi Extra Light" panose="020B0204020104020204" pitchFamily="34" charset="0"/>
                </a:endParaRPr>
              </a:p>
            </p:txBody>
          </p:sp>
        </mc:Choice>
        <mc:Fallback xmlns="">
          <p:sp>
            <p:nvSpPr>
              <p:cNvPr id="11" name="Content Placeholder 2">
                <a:extLst>
                  <a:ext uri="{FF2B5EF4-FFF2-40B4-BE49-F238E27FC236}">
                    <a16:creationId xmlns:a16="http://schemas.microsoft.com/office/drawing/2014/main" id="{6927A235-FAAC-4CF0-8580-A4E178A9174A}"/>
                  </a:ext>
                </a:extLst>
              </p:cNvPr>
              <p:cNvSpPr>
                <a:spLocks noGrp="1" noRot="1" noChangeAspect="1" noMove="1" noResize="1" noEditPoints="1" noAdjustHandles="1" noChangeArrowheads="1" noChangeShapeType="1" noTextEdit="1"/>
              </p:cNvSpPr>
              <p:nvPr/>
            </p:nvSpPr>
            <p:spPr>
              <a:xfrm>
                <a:off x="176459" y="1023925"/>
                <a:ext cx="11740617" cy="3127661"/>
              </a:xfrm>
              <a:prstGeom prst="rect">
                <a:avLst/>
              </a:prstGeom>
              <a:blipFill>
                <a:blip r:embed="rId5"/>
                <a:stretch>
                  <a:fillRect l="-935" t="-3509" b="-5146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2">
                <a:extLst>
                  <a:ext uri="{FF2B5EF4-FFF2-40B4-BE49-F238E27FC236}">
                    <a16:creationId xmlns:a16="http://schemas.microsoft.com/office/drawing/2014/main" id="{EBD5A07D-7E0E-46A6-BB03-934C5A97E487}"/>
                  </a:ext>
                </a:extLst>
              </p:cNvPr>
              <p:cNvSpPr txBox="1"/>
              <p:nvPr/>
            </p:nvSpPr>
            <p:spPr>
              <a:xfrm>
                <a:off x="3689866" y="1807420"/>
                <a:ext cx="3531031" cy="464101"/>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𝑤</m:t>
                        </m:r>
                      </m:e>
                      <m:sub>
                        <m:r>
                          <a:rPr lang="en-IN" sz="2800" b="0" i="1" smtClean="0">
                            <a:latin typeface="Cambria Math" panose="02040503050406030204" pitchFamily="18" charset="0"/>
                          </a:rPr>
                          <m:t>𝑜𝑝𝑡</m:t>
                        </m:r>
                      </m:sub>
                    </m:sSub>
                    <m:r>
                      <a:rPr lang="en-IN" sz="2800" b="0" i="1" smtClean="0">
                        <a:latin typeface="Cambria Math" panose="02040503050406030204" pitchFamily="18" charset="0"/>
                      </a:rPr>
                      <m:t>= </m:t>
                    </m:r>
                    <m:sSub>
                      <m:sSubPr>
                        <m:ctrlPr>
                          <a:rPr lang="en-IN" sz="2800" b="0" i="1" smtClean="0">
                            <a:latin typeface="Cambria Math" panose="02040503050406030204" pitchFamily="18" charset="0"/>
                          </a:rPr>
                        </m:ctrlPr>
                      </m:sSubPr>
                      <m:e>
                        <m:r>
                          <m:rPr>
                            <m:sty m:val="p"/>
                          </m:rPr>
                          <a:rPr lang="en-IN" sz="2800" b="0" i="0" smtClean="0">
                            <a:latin typeface="Cambria Math" panose="02040503050406030204" pitchFamily="18" charset="0"/>
                          </a:rPr>
                          <m:t>arg</m:t>
                        </m:r>
                        <m:r>
                          <a:rPr lang="en-IN" sz="2800" b="0" i="0" smtClean="0">
                            <a:latin typeface="Cambria Math" panose="02040503050406030204" pitchFamily="18" charset="0"/>
                          </a:rPr>
                          <m:t> </m:t>
                        </m:r>
                        <m:r>
                          <m:rPr>
                            <m:sty m:val="p"/>
                          </m:rPr>
                          <a:rPr lang="en-IN" sz="2800" b="0" i="0" smtClean="0">
                            <a:latin typeface="Cambria Math" panose="02040503050406030204" pitchFamily="18" charset="0"/>
                          </a:rPr>
                          <m:t>min</m:t>
                        </m:r>
                      </m:e>
                      <m:sub>
                        <m:r>
                          <a:rPr lang="en-IN" sz="2800" b="0" i="1" smtClean="0">
                            <a:latin typeface="Cambria Math" panose="02040503050406030204" pitchFamily="18" charset="0"/>
                          </a:rPr>
                          <m:t>𝑤</m:t>
                        </m:r>
                      </m:sub>
                    </m:sSub>
                  </m:oMath>
                </a14:m>
                <a:r>
                  <a:rPr lang="en-IN" sz="2800" dirty="0"/>
                  <a:t> </a:t>
                </a:r>
                <a14:m>
                  <m:oMath xmlns:m="http://schemas.openxmlformats.org/officeDocument/2006/math">
                    <m:r>
                      <a:rPr lang="en-IN" sz="2800" b="0" i="1" dirty="0" smtClean="0">
                        <a:latin typeface="Cambria Math" panose="02040503050406030204" pitchFamily="18" charset="0"/>
                      </a:rPr>
                      <m:t>𝐿</m:t>
                    </m:r>
                    <m:r>
                      <a:rPr lang="en-IN" sz="2800" i="1" dirty="0" smtClean="0">
                        <a:latin typeface="Cambria Math" panose="02040503050406030204" pitchFamily="18" charset="0"/>
                      </a:rPr>
                      <m:t>(</m:t>
                    </m:r>
                    <m:r>
                      <a:rPr lang="en-IN" sz="2800" b="1" i="1" dirty="0" smtClean="0">
                        <a:latin typeface="Cambria Math" panose="02040503050406030204" pitchFamily="18" charset="0"/>
                      </a:rPr>
                      <m:t>𝒘</m:t>
                    </m:r>
                    <m:r>
                      <a:rPr lang="en-IN" sz="2800" i="1" dirty="0" smtClean="0">
                        <a:latin typeface="Cambria Math" panose="02040503050406030204" pitchFamily="18" charset="0"/>
                      </a:rPr>
                      <m:t>)</m:t>
                    </m:r>
                  </m:oMath>
                </a14:m>
                <a:endParaRPr lang="en-IN" sz="2800" dirty="0"/>
              </a:p>
            </p:txBody>
          </p:sp>
        </mc:Choice>
        <mc:Fallback xmlns="">
          <p:sp>
            <p:nvSpPr>
              <p:cNvPr id="13" name="TextBox 2">
                <a:extLst>
                  <a:ext uri="{FF2B5EF4-FFF2-40B4-BE49-F238E27FC236}">
                    <a16:creationId xmlns:a16="http://schemas.microsoft.com/office/drawing/2014/main" id="{EBD5A07D-7E0E-46A6-BB03-934C5A97E487}"/>
                  </a:ext>
                </a:extLst>
              </p:cNvPr>
              <p:cNvSpPr txBox="1">
                <a:spLocks noRot="1" noChangeAspect="1" noMove="1" noResize="1" noEditPoints="1" noAdjustHandles="1" noChangeArrowheads="1" noChangeShapeType="1" noTextEdit="1"/>
              </p:cNvSpPr>
              <p:nvPr/>
            </p:nvSpPr>
            <p:spPr>
              <a:xfrm>
                <a:off x="3689866" y="1807420"/>
                <a:ext cx="3531031" cy="464101"/>
              </a:xfrm>
              <a:prstGeom prst="rect">
                <a:avLst/>
              </a:prstGeom>
              <a:blipFill>
                <a:blip r:embed="rId6"/>
                <a:stretch>
                  <a:fillRect/>
                </a:stretch>
              </a:blipFill>
            </p:spPr>
            <p:txBody>
              <a:bodyPr/>
              <a:lstStyle/>
              <a:p>
                <a:r>
                  <a:rPr lang="en-IN">
                    <a:noFill/>
                  </a:rPr>
                  <a:t> </a:t>
                </a:r>
              </a:p>
            </p:txBody>
          </p:sp>
        </mc:Fallback>
      </mc:AlternateContent>
      <p:sp>
        <p:nvSpPr>
          <p:cNvPr id="14" name="Speech Bubble: Rectangle 13">
            <a:extLst>
              <a:ext uri="{FF2B5EF4-FFF2-40B4-BE49-F238E27FC236}">
                <a16:creationId xmlns:a16="http://schemas.microsoft.com/office/drawing/2014/main" id="{56F2C65B-A56D-4CE1-958D-34C0D32D8649}"/>
              </a:ext>
            </a:extLst>
          </p:cNvPr>
          <p:cNvSpPr/>
          <p:nvPr/>
        </p:nvSpPr>
        <p:spPr>
          <a:xfrm>
            <a:off x="200417" y="1497430"/>
            <a:ext cx="3389322" cy="662020"/>
          </a:xfrm>
          <a:prstGeom prst="wedgeRectCallout">
            <a:avLst>
              <a:gd name="adj1" fmla="val -610"/>
              <a:gd name="adj2" fmla="val 76140"/>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sz="2400" b="0" dirty="0">
                <a:solidFill>
                  <a:schemeClr val="tx1"/>
                </a:solidFill>
                <a:latin typeface="Abadi Extra Light" panose="020B0204020104020204" pitchFamily="34" charset="0"/>
              </a:rPr>
              <a:t>Usually a sum of the training error + </a:t>
            </a:r>
            <a:r>
              <a:rPr lang="en-IN" sz="2400" b="0" dirty="0" err="1">
                <a:solidFill>
                  <a:schemeClr val="tx1"/>
                </a:solidFill>
                <a:latin typeface="Abadi Extra Light" panose="020B0204020104020204" pitchFamily="34" charset="0"/>
              </a:rPr>
              <a:t>regularizer</a:t>
            </a:r>
            <a:endParaRPr lang="en-IN" sz="2400" b="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128867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DC3A79-E458-491A-9230-4B04268E7CC7}"/>
              </a:ext>
            </a:extLst>
          </p:cNvPr>
          <p:cNvSpPr/>
          <p:nvPr/>
        </p:nvSpPr>
        <p:spPr>
          <a:xfrm>
            <a:off x="733738" y="5321947"/>
            <a:ext cx="9309789" cy="830688"/>
          </a:xfrm>
          <a:prstGeom prst="rect">
            <a:avLst/>
          </a:prstGeom>
          <a:solidFill>
            <a:schemeClr val="bg2">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Linear Regression with Squared Loss</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In this case, the loss </a:t>
                </a:r>
                <a:r>
                  <a:rPr lang="en-IN" dirty="0" err="1">
                    <a:latin typeface="Abadi Extra Light" panose="020B0204020104020204" pitchFamily="34" charset="0"/>
                  </a:rPr>
                  <a:t>func</a:t>
                </a:r>
                <a:r>
                  <a:rPr lang="en-IN" dirty="0">
                    <a:latin typeface="Abadi Extra Light" panose="020B0204020104020204" pitchFamily="34" charset="0"/>
                  </a:rPr>
                  <a:t> will be</a:t>
                </a:r>
              </a:p>
              <a:p>
                <a:pPr>
                  <a:buFont typeface="Wingdings" panose="05000000000000000000" pitchFamily="2" charset="2"/>
                  <a:buChar char="§"/>
                </a:pPr>
                <a:endParaRPr lang="en-IN" sz="2400" dirty="0">
                  <a:latin typeface="Abadi Extra Light" panose="020B0204020104020204" pitchFamily="34" charset="0"/>
                </a:endParaRPr>
              </a:p>
              <a:p>
                <a:pPr>
                  <a:buFont typeface="Wingdings" panose="05000000000000000000" pitchFamily="2" charset="2"/>
                  <a:buChar char="§"/>
                </a:pPr>
                <a:endParaRPr lang="en-IN" sz="24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Let us find the </a:t>
                </a:r>
                <a14:m>
                  <m:oMath xmlns:m="http://schemas.openxmlformats.org/officeDocument/2006/math">
                    <m:r>
                      <a:rPr lang="en-IN" b="1" i="1">
                        <a:latin typeface="Cambria Math" panose="02040503050406030204" pitchFamily="18" charset="0"/>
                      </a:rPr>
                      <m:t>𝒘</m:t>
                    </m:r>
                    <m:r>
                      <a:rPr lang="en-IN" b="1" i="1">
                        <a:latin typeface="Cambria Math" panose="02040503050406030204" pitchFamily="18" charset="0"/>
                      </a:rPr>
                      <m:t> </m:t>
                    </m:r>
                  </m:oMath>
                </a14:m>
                <a:r>
                  <a:rPr lang="en-IN" dirty="0">
                    <a:latin typeface="Abadi Extra Light" panose="020B0204020104020204" pitchFamily="34" charset="0"/>
                  </a:rPr>
                  <a:t>that optimizes (minimizes) the above squared loss</a:t>
                </a:r>
                <a:endParaRPr lang="en-GB" b="1" dirty="0">
                  <a:latin typeface="Abadi Extra Light" panose="020B0204020104020204" pitchFamily="34" charset="0"/>
                </a:endParaRPr>
              </a:p>
              <a:p>
                <a:pPr marL="0" indent="0">
                  <a:buNone/>
                </a:pPr>
                <a:endParaRPr lang="en-GB" sz="800" b="1"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We need calculus and optimization to do this! </a:t>
                </a:r>
              </a:p>
              <a:p>
                <a:pPr marL="0" indent="0">
                  <a:buNone/>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The LS problem can be solved easily and has a </a:t>
                </a:r>
                <a:r>
                  <a:rPr lang="en-GB" dirty="0">
                    <a:solidFill>
                      <a:srgbClr val="0000FF"/>
                    </a:solidFill>
                    <a:latin typeface="Abadi Extra Light" panose="020B0204020104020204" pitchFamily="34" charset="0"/>
                  </a:rPr>
                  <a:t>closed form </a:t>
                </a:r>
                <a:r>
                  <a:rPr lang="en-GB" dirty="0">
                    <a:latin typeface="Abadi Extra Light" panose="020B0204020104020204" pitchFamily="34" charset="0"/>
                  </a:rPr>
                  <a:t>solution</a:t>
                </a:r>
              </a:p>
            </p:txBody>
          </p:sp>
        </mc:Choice>
        <mc:Fallback xmlns="">
          <p:sp>
            <p:nvSpPr>
              <p:cNvPr id="47" name="Content Placeholder 2">
                <a:extLst>
                  <a:ext uri="{FF2B5EF4-FFF2-40B4-BE49-F238E27FC236}">
                    <a16:creationId xmlns:a16="http://schemas.microsoft.com/office/drawing/2014/main" id="{60A06722-EDF2-4418-9797-499014F68A53}"/>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p:sp>
        <p:nvSpPr>
          <p:cNvPr id="13" name="Slide Number Placeholder 11">
            <a:extLst>
              <a:ext uri="{FF2B5EF4-FFF2-40B4-BE49-F238E27FC236}">
                <a16:creationId xmlns:a16="http://schemas.microsoft.com/office/drawing/2014/main" id="{156971C2-6806-478D-AC45-3E46F3F201C7}"/>
              </a:ext>
            </a:extLst>
          </p:cNvPr>
          <p:cNvSpPr txBox="1">
            <a:spLocks/>
          </p:cNvSpPr>
          <p:nvPr/>
        </p:nvSpPr>
        <p:spPr>
          <a:xfrm>
            <a:off x="11323930" y="136939"/>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9</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7A43BC2-C34D-4D97-9097-9036AACB3C99}"/>
                  </a:ext>
                </a:extLst>
              </p:cNvPr>
              <p:cNvSpPr txBox="1"/>
              <p:nvPr/>
            </p:nvSpPr>
            <p:spPr>
              <a:xfrm>
                <a:off x="3516186" y="1743915"/>
                <a:ext cx="4718664" cy="501035"/>
              </a:xfrm>
              <a:prstGeom prst="rect">
                <a:avLst/>
              </a:prstGeom>
              <a:noFill/>
            </p:spPr>
            <p:txBody>
              <a:bodyPr wrap="none" lIns="0" tIns="0" rIns="0" bIns="0" rtlCol="0">
                <a:spAutoFit/>
              </a:bodyPr>
              <a:lstStyle/>
              <a:p>
                <a14:m>
                  <m:oMath xmlns:m="http://schemas.openxmlformats.org/officeDocument/2006/math">
                    <m:r>
                      <a:rPr lang="en-IN" sz="3200" b="0" i="1" dirty="0" smtClean="0">
                        <a:latin typeface="Cambria Math" panose="02040503050406030204" pitchFamily="18" charset="0"/>
                      </a:rPr>
                      <m:t>𝐿</m:t>
                    </m:r>
                    <m:d>
                      <m:dPr>
                        <m:ctrlPr>
                          <a:rPr lang="en-IN" sz="3200" b="0" i="1" dirty="0" smtClean="0">
                            <a:latin typeface="Cambria Math" panose="02040503050406030204" pitchFamily="18" charset="0"/>
                          </a:rPr>
                        </m:ctrlPr>
                      </m:dPr>
                      <m:e>
                        <m:r>
                          <a:rPr lang="en-IN" sz="3200" b="1" i="1" dirty="0" smtClean="0">
                            <a:latin typeface="Cambria Math" panose="02040503050406030204" pitchFamily="18" charset="0"/>
                          </a:rPr>
                          <m:t>𝒘</m:t>
                        </m:r>
                      </m:e>
                    </m:d>
                    <m:r>
                      <a:rPr lang="en-IN" sz="3200" b="0" i="1" dirty="0" smtClean="0">
                        <a:latin typeface="Cambria Math" panose="02040503050406030204" pitchFamily="18" charset="0"/>
                      </a:rPr>
                      <m:t>=</m:t>
                    </m:r>
                  </m:oMath>
                </a14:m>
                <a:r>
                  <a:rPr lang="en-IN" sz="3200" dirty="0"/>
                  <a:t> </a:t>
                </a:r>
                <a14:m>
                  <m:oMath xmlns:m="http://schemas.openxmlformats.org/officeDocument/2006/math">
                    <m:nary>
                      <m:naryPr>
                        <m:chr m:val="∑"/>
                        <m:ctrlPr>
                          <a:rPr lang="en-IN" sz="3200" i="1" dirty="0" smtClean="0">
                            <a:latin typeface="Cambria Math" panose="02040503050406030204" pitchFamily="18" charset="0"/>
                          </a:rPr>
                        </m:ctrlPr>
                      </m:naryPr>
                      <m:sub>
                        <m:r>
                          <m:rPr>
                            <m:brk m:alnAt="23"/>
                          </m:rPr>
                          <a:rPr lang="en-IN" sz="3200" b="0" i="1" dirty="0" smtClean="0">
                            <a:latin typeface="Cambria Math" panose="02040503050406030204" pitchFamily="18" charset="0"/>
                          </a:rPr>
                          <m:t>𝑛</m:t>
                        </m:r>
                        <m:r>
                          <a:rPr lang="en-IN" sz="3200" b="0" i="1" dirty="0" smtClean="0">
                            <a:latin typeface="Cambria Math" panose="02040503050406030204" pitchFamily="18" charset="0"/>
                          </a:rPr>
                          <m:t>=1</m:t>
                        </m:r>
                      </m:sub>
                      <m:sup>
                        <m:r>
                          <a:rPr lang="en-IN" sz="3200" b="0" i="1" dirty="0" smtClean="0">
                            <a:latin typeface="Cambria Math" panose="02040503050406030204" pitchFamily="18" charset="0"/>
                          </a:rPr>
                          <m:t>𝑁</m:t>
                        </m:r>
                      </m:sup>
                      <m:e>
                        <m:sSup>
                          <m:sSupPr>
                            <m:ctrlPr>
                              <a:rPr lang="en-IN" sz="3200" i="1">
                                <a:latin typeface="Cambria Math" panose="02040503050406030204" pitchFamily="18" charset="0"/>
                              </a:rPr>
                            </m:ctrlPr>
                          </m:sSupPr>
                          <m:e>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𝑦</m:t>
                                </m:r>
                              </m:e>
                              <m:sub>
                                <m:r>
                                  <a:rPr lang="en-IN" sz="3200" i="1">
                                    <a:latin typeface="Cambria Math" panose="02040503050406030204" pitchFamily="18" charset="0"/>
                                  </a:rPr>
                                  <m:t>𝑛</m:t>
                                </m:r>
                              </m:sub>
                            </m:sSub>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b="1" i="1">
                                    <a:latin typeface="Cambria Math" panose="02040503050406030204" pitchFamily="18" charset="0"/>
                                  </a:rPr>
                                  <m:t>𝒘</m:t>
                                </m:r>
                              </m:e>
                              <m:sup>
                                <m:r>
                                  <a:rPr lang="en-IN" sz="3200" i="1">
                                    <a:latin typeface="Cambria Math" panose="02040503050406030204" pitchFamily="18" charset="0"/>
                                  </a:rPr>
                                  <m:t>⊤</m:t>
                                </m:r>
                              </m:sup>
                            </m:sSup>
                            <m:sSub>
                              <m:sSubPr>
                                <m:ctrlPr>
                                  <a:rPr lang="en-IN" sz="3200" b="1" i="1">
                                    <a:latin typeface="Cambria Math" panose="02040503050406030204" pitchFamily="18" charset="0"/>
                                  </a:rPr>
                                </m:ctrlPr>
                              </m:sSubPr>
                              <m:e>
                                <m:r>
                                  <a:rPr lang="en-IN" sz="3200" b="1" i="1">
                                    <a:latin typeface="Cambria Math" panose="02040503050406030204" pitchFamily="18" charset="0"/>
                                  </a:rPr>
                                  <m:t>𝒙</m:t>
                                </m:r>
                              </m:e>
                              <m:sub>
                                <m:r>
                                  <a:rPr lang="en-IN" sz="3200" i="1">
                                    <a:latin typeface="Cambria Math" panose="02040503050406030204" pitchFamily="18" charset="0"/>
                                  </a:rPr>
                                  <m:t>𝑛</m:t>
                                </m:r>
                              </m:sub>
                            </m:sSub>
                            <m:r>
                              <a:rPr lang="en-IN" sz="3200" i="1">
                                <a:latin typeface="Cambria Math" panose="02040503050406030204" pitchFamily="18" charset="0"/>
                              </a:rPr>
                              <m:t>)</m:t>
                            </m:r>
                          </m:e>
                          <m:sup>
                            <m:r>
                              <a:rPr lang="en-IN" sz="3200" i="1">
                                <a:latin typeface="Cambria Math" panose="02040503050406030204" pitchFamily="18" charset="0"/>
                              </a:rPr>
                              <m:t>2</m:t>
                            </m:r>
                          </m:sup>
                        </m:sSup>
                      </m:e>
                    </m:nary>
                  </m:oMath>
                </a14:m>
                <a:endParaRPr lang="en-IN" sz="3200" dirty="0"/>
              </a:p>
            </p:txBody>
          </p:sp>
        </mc:Choice>
        <mc:Fallback xmlns="">
          <p:sp>
            <p:nvSpPr>
              <p:cNvPr id="52" name="TextBox 51">
                <a:extLst>
                  <a:ext uri="{FF2B5EF4-FFF2-40B4-BE49-F238E27FC236}">
                    <a16:creationId xmlns:a16="http://schemas.microsoft.com/office/drawing/2014/main" id="{87A43BC2-C34D-4D97-9097-9036AACB3C99}"/>
                  </a:ext>
                </a:extLst>
              </p:cNvPr>
              <p:cNvSpPr txBox="1">
                <a:spLocks noRot="1" noChangeAspect="1" noMove="1" noResize="1" noEditPoints="1" noAdjustHandles="1" noChangeArrowheads="1" noChangeShapeType="1" noTextEdit="1"/>
              </p:cNvSpPr>
              <p:nvPr/>
            </p:nvSpPr>
            <p:spPr>
              <a:xfrm>
                <a:off x="3516186" y="1743915"/>
                <a:ext cx="4718664" cy="50103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3D91AF0-F0E8-4CA1-80E9-4CA34202B3FC}"/>
                  </a:ext>
                </a:extLst>
              </p:cNvPr>
              <p:cNvSpPr txBox="1"/>
              <p:nvPr/>
            </p:nvSpPr>
            <p:spPr>
              <a:xfrm>
                <a:off x="975603" y="4613051"/>
                <a:ext cx="8890832" cy="501035"/>
              </a:xfrm>
              <a:prstGeom prst="rect">
                <a:avLst/>
              </a:prstGeom>
              <a:noFill/>
            </p:spPr>
            <p:txBody>
              <a:bodyPr wrap="none" lIns="0" tIns="0" rIns="0" bIns="0" rtlCol="0">
                <a:spAutoFit/>
              </a:bodyPr>
              <a:lstStyle/>
              <a:p>
                <a14:m>
                  <m:oMath xmlns:m="http://schemas.openxmlformats.org/officeDocument/2006/math">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𝒘</m:t>
                        </m:r>
                      </m:e>
                      <m:sub>
                        <m:r>
                          <a:rPr lang="en-IN" sz="3200" b="0" i="1" smtClean="0">
                            <a:latin typeface="Cambria Math" panose="02040503050406030204" pitchFamily="18" charset="0"/>
                          </a:rPr>
                          <m:t>𝐿𝑆</m:t>
                        </m:r>
                      </m:sub>
                    </m:sSub>
                  </m:oMath>
                </a14:m>
                <a:r>
                  <a:rPr lang="en-IN" sz="3200" dirty="0"/>
                  <a:t>= </a:t>
                </a:r>
                <a14:m>
                  <m:oMath xmlns:m="http://schemas.openxmlformats.org/officeDocument/2006/math">
                    <m:sSub>
                      <m:sSubPr>
                        <m:ctrlPr>
                          <a:rPr lang="en-IN" sz="3200" i="1" smtClean="0">
                            <a:latin typeface="Cambria Math" panose="02040503050406030204" pitchFamily="18" charset="0"/>
                          </a:rPr>
                        </m:ctrlPr>
                      </m:sSubPr>
                      <m:e>
                        <m:r>
                          <m:rPr>
                            <m:nor/>
                          </m:rPr>
                          <a:rPr lang="en-IN" sz="3200" dirty="0"/>
                          <m:t>arg</m:t>
                        </m:r>
                        <m:r>
                          <m:rPr>
                            <m:nor/>
                          </m:rPr>
                          <a:rPr lang="en-IN" sz="3200" dirty="0"/>
                          <m:t> </m:t>
                        </m:r>
                        <m:r>
                          <m:rPr>
                            <m:nor/>
                          </m:rPr>
                          <a:rPr lang="en-IN" sz="3200" dirty="0"/>
                          <m:t>min</m:t>
                        </m:r>
                      </m:e>
                      <m:sub>
                        <m:r>
                          <a:rPr lang="en-IN" sz="3200" b="1" i="1" smtClean="0">
                            <a:latin typeface="Cambria Math" panose="02040503050406030204" pitchFamily="18" charset="0"/>
                          </a:rPr>
                          <m:t>𝒘</m:t>
                        </m:r>
                      </m:sub>
                    </m:sSub>
                    <m:r>
                      <a:rPr lang="en-IN" sz="3200" b="0" i="1" smtClean="0">
                        <a:latin typeface="Cambria Math" panose="02040503050406030204" pitchFamily="18" charset="0"/>
                      </a:rPr>
                      <m:t> </m:t>
                    </m:r>
                    <m:r>
                      <a:rPr lang="en-IN" sz="3200" i="1" dirty="0">
                        <a:latin typeface="Cambria Math" panose="02040503050406030204" pitchFamily="18" charset="0"/>
                      </a:rPr>
                      <m:t>𝐿</m:t>
                    </m:r>
                    <m:d>
                      <m:dPr>
                        <m:ctrlPr>
                          <a:rPr lang="en-IN" sz="3200" i="1" dirty="0">
                            <a:latin typeface="Cambria Math" panose="02040503050406030204" pitchFamily="18" charset="0"/>
                          </a:rPr>
                        </m:ctrlPr>
                      </m:dPr>
                      <m:e>
                        <m:r>
                          <a:rPr lang="en-IN" sz="3200" b="1" i="1" dirty="0">
                            <a:latin typeface="Cambria Math" panose="02040503050406030204" pitchFamily="18" charset="0"/>
                          </a:rPr>
                          <m:t>𝒘</m:t>
                        </m:r>
                      </m:e>
                    </m:d>
                    <m:r>
                      <a:rPr lang="en-IN" sz="3200" b="0" i="1" dirty="0" smtClean="0">
                        <a:latin typeface="Cambria Math" panose="02040503050406030204" pitchFamily="18" charset="0"/>
                      </a:rPr>
                      <m:t>=</m:t>
                    </m:r>
                    <m:sSub>
                      <m:sSubPr>
                        <m:ctrlPr>
                          <a:rPr lang="en-IN" sz="3200" i="1">
                            <a:latin typeface="Cambria Math" panose="02040503050406030204" pitchFamily="18" charset="0"/>
                          </a:rPr>
                        </m:ctrlPr>
                      </m:sSubPr>
                      <m:e>
                        <m:r>
                          <m:rPr>
                            <m:nor/>
                          </m:rPr>
                          <a:rPr lang="en-IN" sz="3200" dirty="0"/>
                          <m:t>arg</m:t>
                        </m:r>
                        <m:r>
                          <m:rPr>
                            <m:nor/>
                          </m:rPr>
                          <a:rPr lang="en-IN" sz="3200" dirty="0"/>
                          <m:t> </m:t>
                        </m:r>
                        <m:r>
                          <m:rPr>
                            <m:nor/>
                          </m:rPr>
                          <a:rPr lang="en-IN" sz="3200" dirty="0"/>
                          <m:t>min</m:t>
                        </m:r>
                      </m:e>
                      <m:sub>
                        <m:r>
                          <a:rPr lang="en-IN" sz="3200" b="1" i="1">
                            <a:latin typeface="Cambria Math" panose="02040503050406030204" pitchFamily="18" charset="0"/>
                          </a:rPr>
                          <m:t>𝒘</m:t>
                        </m:r>
                      </m:sub>
                    </m:sSub>
                    <m:nary>
                      <m:naryPr>
                        <m:chr m:val="∑"/>
                        <m:ctrlPr>
                          <a:rPr lang="en-IN" sz="3200" i="1" dirty="0">
                            <a:latin typeface="Cambria Math" panose="02040503050406030204" pitchFamily="18" charset="0"/>
                          </a:rPr>
                        </m:ctrlPr>
                      </m:naryPr>
                      <m:sub>
                        <m:r>
                          <m:rPr>
                            <m:brk m:alnAt="23"/>
                          </m:rPr>
                          <a:rPr lang="en-IN" sz="3200" i="1" dirty="0">
                            <a:latin typeface="Cambria Math" panose="02040503050406030204" pitchFamily="18" charset="0"/>
                          </a:rPr>
                          <m:t>𝑛</m:t>
                        </m:r>
                        <m:r>
                          <a:rPr lang="en-IN" sz="3200" i="1" dirty="0">
                            <a:latin typeface="Cambria Math" panose="02040503050406030204" pitchFamily="18" charset="0"/>
                          </a:rPr>
                          <m:t>=1</m:t>
                        </m:r>
                      </m:sub>
                      <m:sup>
                        <m:r>
                          <a:rPr lang="en-IN" sz="3200" i="1" dirty="0">
                            <a:latin typeface="Cambria Math" panose="02040503050406030204" pitchFamily="18" charset="0"/>
                          </a:rPr>
                          <m:t>𝑁</m:t>
                        </m:r>
                      </m:sup>
                      <m:e>
                        <m:sSup>
                          <m:sSupPr>
                            <m:ctrlPr>
                              <a:rPr lang="en-IN" sz="3200" i="1">
                                <a:latin typeface="Cambria Math" panose="02040503050406030204" pitchFamily="18" charset="0"/>
                              </a:rPr>
                            </m:ctrlPr>
                          </m:sSupPr>
                          <m:e>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𝑦</m:t>
                                </m:r>
                              </m:e>
                              <m:sub>
                                <m:r>
                                  <a:rPr lang="en-IN" sz="3200" i="1">
                                    <a:latin typeface="Cambria Math" panose="02040503050406030204" pitchFamily="18" charset="0"/>
                                  </a:rPr>
                                  <m:t>𝑛</m:t>
                                </m:r>
                              </m:sub>
                            </m:sSub>
                            <m:r>
                              <a:rPr lang="en-IN" sz="3200" i="1">
                                <a:latin typeface="Cambria Math" panose="02040503050406030204" pitchFamily="18" charset="0"/>
                              </a:rPr>
                              <m:t>−</m:t>
                            </m:r>
                            <m:sSup>
                              <m:sSupPr>
                                <m:ctrlPr>
                                  <a:rPr lang="en-IN" sz="3200" i="1">
                                    <a:latin typeface="Cambria Math" panose="02040503050406030204" pitchFamily="18" charset="0"/>
                                  </a:rPr>
                                </m:ctrlPr>
                              </m:sSupPr>
                              <m:e>
                                <m:r>
                                  <a:rPr lang="en-IN" sz="3200" b="1" i="1">
                                    <a:latin typeface="Cambria Math" panose="02040503050406030204" pitchFamily="18" charset="0"/>
                                  </a:rPr>
                                  <m:t>𝒘</m:t>
                                </m:r>
                              </m:e>
                              <m:sup>
                                <m:r>
                                  <a:rPr lang="en-IN" sz="3200" i="1">
                                    <a:latin typeface="Cambria Math" panose="02040503050406030204" pitchFamily="18" charset="0"/>
                                  </a:rPr>
                                  <m:t>⊤</m:t>
                                </m:r>
                              </m:sup>
                            </m:sSup>
                            <m:sSub>
                              <m:sSubPr>
                                <m:ctrlPr>
                                  <a:rPr lang="en-IN" sz="3200" b="1" i="1">
                                    <a:latin typeface="Cambria Math" panose="02040503050406030204" pitchFamily="18" charset="0"/>
                                  </a:rPr>
                                </m:ctrlPr>
                              </m:sSubPr>
                              <m:e>
                                <m:r>
                                  <a:rPr lang="en-IN" sz="3200" b="1" i="1">
                                    <a:latin typeface="Cambria Math" panose="02040503050406030204" pitchFamily="18" charset="0"/>
                                  </a:rPr>
                                  <m:t>𝒙</m:t>
                                </m:r>
                              </m:e>
                              <m:sub>
                                <m:r>
                                  <a:rPr lang="en-IN" sz="3200" i="1">
                                    <a:latin typeface="Cambria Math" panose="02040503050406030204" pitchFamily="18" charset="0"/>
                                  </a:rPr>
                                  <m:t>𝑛</m:t>
                                </m:r>
                              </m:sub>
                            </m:sSub>
                            <m:r>
                              <a:rPr lang="en-IN" sz="3200" i="1">
                                <a:latin typeface="Cambria Math" panose="02040503050406030204" pitchFamily="18" charset="0"/>
                              </a:rPr>
                              <m:t>)</m:t>
                            </m:r>
                          </m:e>
                          <m:sup>
                            <m:r>
                              <a:rPr lang="en-IN" sz="3200" i="1">
                                <a:latin typeface="Cambria Math" panose="02040503050406030204" pitchFamily="18" charset="0"/>
                              </a:rPr>
                              <m:t>2</m:t>
                            </m:r>
                          </m:sup>
                        </m:sSup>
                      </m:e>
                    </m:nary>
                  </m:oMath>
                </a14:m>
                <a:endParaRPr lang="en-IN" sz="3200" dirty="0"/>
              </a:p>
            </p:txBody>
          </p:sp>
        </mc:Choice>
        <mc:Fallback xmlns="">
          <p:sp>
            <p:nvSpPr>
              <p:cNvPr id="3" name="TextBox 2">
                <a:extLst>
                  <a:ext uri="{FF2B5EF4-FFF2-40B4-BE49-F238E27FC236}">
                    <a16:creationId xmlns:a16="http://schemas.microsoft.com/office/drawing/2014/main" id="{A3D91AF0-F0E8-4CA1-80E9-4CA34202B3FC}"/>
                  </a:ext>
                </a:extLst>
              </p:cNvPr>
              <p:cNvSpPr txBox="1">
                <a:spLocks noRot="1" noChangeAspect="1" noMove="1" noResize="1" noEditPoints="1" noAdjustHandles="1" noChangeArrowheads="1" noChangeShapeType="1" noTextEdit="1"/>
              </p:cNvSpPr>
              <p:nvPr/>
            </p:nvSpPr>
            <p:spPr>
              <a:xfrm>
                <a:off x="975603" y="4613051"/>
                <a:ext cx="8890832" cy="501035"/>
              </a:xfrm>
              <a:prstGeom prst="rect">
                <a:avLst/>
              </a:prstGeom>
              <a:blipFill>
                <a:blip r:embed="rId5"/>
                <a:stretch>
                  <a:fillRect t="-23171" b="-487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C8424F5-688B-4EC6-9189-A4B18C815F39}"/>
                  </a:ext>
                </a:extLst>
              </p:cNvPr>
              <p:cNvSpPr txBox="1"/>
              <p:nvPr/>
            </p:nvSpPr>
            <p:spPr>
              <a:xfrm>
                <a:off x="931755" y="5362502"/>
                <a:ext cx="5892767" cy="597215"/>
              </a:xfrm>
              <a:prstGeom prst="rect">
                <a:avLst/>
              </a:prstGeom>
              <a:noFill/>
            </p:spPr>
            <p:txBody>
              <a:bodyPr wrap="none" lIns="0" tIns="0" rIns="0" bIns="0" rtlCol="0">
                <a:spAutoFit/>
              </a:bodyPr>
              <a:lstStyle/>
              <a:p>
                <a14:m>
                  <m:oMath xmlns:m="http://schemas.openxmlformats.org/officeDocument/2006/math">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𝒘</m:t>
                        </m:r>
                      </m:e>
                      <m:sub>
                        <m:r>
                          <a:rPr lang="en-IN" sz="3200" b="0" i="1" smtClean="0">
                            <a:latin typeface="Cambria Math" panose="02040503050406030204" pitchFamily="18" charset="0"/>
                          </a:rPr>
                          <m:t>𝐿𝑆</m:t>
                        </m:r>
                      </m:sub>
                    </m:sSub>
                  </m:oMath>
                </a14:m>
                <a:r>
                  <a:rPr lang="en-IN" sz="3200" dirty="0"/>
                  <a:t>= </a:t>
                </a:r>
                <a14:m>
                  <m:oMath xmlns:m="http://schemas.openxmlformats.org/officeDocument/2006/math">
                    <m:sSup>
                      <m:sSupPr>
                        <m:ctrlPr>
                          <a:rPr lang="en-IN" sz="3200" i="1" smtClean="0">
                            <a:latin typeface="Cambria Math" panose="02040503050406030204" pitchFamily="18" charset="0"/>
                          </a:rPr>
                        </m:ctrlPr>
                      </m:sSupPr>
                      <m:e>
                        <m:r>
                          <a:rPr lang="en-IN" sz="3200" dirty="0">
                            <a:latin typeface="Cambria Math" panose="02040503050406030204" pitchFamily="18" charset="0"/>
                          </a:rPr>
                          <m:t>(</m:t>
                        </m:r>
                        <m:nary>
                          <m:naryPr>
                            <m:chr m:val="∑"/>
                            <m:ctrlPr>
                              <a:rPr lang="en-IN" sz="3200" i="1" dirty="0">
                                <a:latin typeface="Cambria Math" panose="02040503050406030204" pitchFamily="18" charset="0"/>
                              </a:rPr>
                            </m:ctrlPr>
                          </m:naryPr>
                          <m:sub>
                            <m:r>
                              <m:rPr>
                                <m:brk m:alnAt="23"/>
                              </m:rPr>
                              <a:rPr lang="en-IN" sz="3200" i="1" dirty="0">
                                <a:latin typeface="Cambria Math" panose="02040503050406030204" pitchFamily="18" charset="0"/>
                              </a:rPr>
                              <m:t>𝑛</m:t>
                            </m:r>
                            <m:r>
                              <a:rPr lang="en-IN" sz="3200" i="1" dirty="0">
                                <a:latin typeface="Cambria Math" panose="02040503050406030204" pitchFamily="18" charset="0"/>
                              </a:rPr>
                              <m:t>=1</m:t>
                            </m:r>
                          </m:sub>
                          <m:sup>
                            <m:r>
                              <a:rPr lang="en-IN" sz="3200" i="1" dirty="0">
                                <a:latin typeface="Cambria Math" panose="02040503050406030204" pitchFamily="18" charset="0"/>
                              </a:rPr>
                              <m:t>𝑁</m:t>
                            </m:r>
                          </m:sup>
                          <m:e>
                            <m:sSub>
                              <m:sSubPr>
                                <m:ctrlPr>
                                  <a:rPr lang="en-IN" sz="3200" i="1" dirty="0">
                                    <a:latin typeface="Cambria Math" panose="02040503050406030204" pitchFamily="18" charset="0"/>
                                  </a:rPr>
                                </m:ctrlPr>
                              </m:sSubPr>
                              <m:e>
                                <m:r>
                                  <a:rPr lang="en-IN" sz="3200" b="1" i="1" dirty="0">
                                    <a:latin typeface="Cambria Math" panose="02040503050406030204" pitchFamily="18" charset="0"/>
                                  </a:rPr>
                                  <m:t>𝒙</m:t>
                                </m:r>
                              </m:e>
                              <m:sub>
                                <m:r>
                                  <a:rPr lang="en-IN" sz="3200" i="1" dirty="0">
                                    <a:latin typeface="Cambria Math" panose="02040503050406030204" pitchFamily="18" charset="0"/>
                                  </a:rPr>
                                  <m:t>𝑛</m:t>
                                </m:r>
                              </m:sub>
                            </m:sSub>
                            <m:r>
                              <a:rPr lang="en-IN" sz="3200" i="1" dirty="0">
                                <a:latin typeface="Cambria Math" panose="02040503050406030204" pitchFamily="18" charset="0"/>
                              </a:rPr>
                              <m:t> </m:t>
                            </m:r>
                            <m:sSubSup>
                              <m:sSubSupPr>
                                <m:ctrlPr>
                                  <a:rPr lang="en-IN" sz="3200" i="1" dirty="0">
                                    <a:latin typeface="Cambria Math" panose="02040503050406030204" pitchFamily="18" charset="0"/>
                                  </a:rPr>
                                </m:ctrlPr>
                              </m:sSubSupPr>
                              <m:e>
                                <m:r>
                                  <a:rPr lang="en-IN" sz="3200" b="1" i="1" dirty="0">
                                    <a:latin typeface="Cambria Math" panose="02040503050406030204" pitchFamily="18" charset="0"/>
                                  </a:rPr>
                                  <m:t>𝒙</m:t>
                                </m:r>
                              </m:e>
                              <m:sub>
                                <m:r>
                                  <a:rPr lang="en-IN" sz="3200" i="1" dirty="0">
                                    <a:latin typeface="Cambria Math" panose="02040503050406030204" pitchFamily="18" charset="0"/>
                                  </a:rPr>
                                  <m:t>𝑛</m:t>
                                </m:r>
                              </m:sub>
                              <m:sup>
                                <m:r>
                                  <a:rPr lang="en-IN" sz="3200" i="1" dirty="0">
                                    <a:latin typeface="Cambria Math" panose="02040503050406030204" pitchFamily="18" charset="0"/>
                                  </a:rPr>
                                  <m:t>⊤</m:t>
                                </m:r>
                              </m:sup>
                            </m:sSubSup>
                            <m:r>
                              <a:rPr lang="en-IN" sz="3200" i="1" dirty="0">
                                <a:latin typeface="Cambria Math" panose="02040503050406030204" pitchFamily="18" charset="0"/>
                              </a:rPr>
                              <m:t>)</m:t>
                            </m:r>
                            <m:r>
                              <a:rPr lang="en-IN" sz="3200" i="1" baseline="30000" dirty="0">
                                <a:latin typeface="Cambria Math" panose="02040503050406030204" pitchFamily="18" charset="0"/>
                              </a:rPr>
                              <m:t> </m:t>
                            </m:r>
                          </m:e>
                        </m:nary>
                      </m:e>
                      <m:sup>
                        <m:r>
                          <a:rPr lang="en-IN" sz="3200" b="0" i="1" smtClean="0">
                            <a:latin typeface="Cambria Math" panose="02040503050406030204" pitchFamily="18" charset="0"/>
                          </a:rPr>
                          <m:t>−1</m:t>
                        </m:r>
                      </m:sup>
                    </m:sSup>
                    <m:r>
                      <a:rPr lang="en-IN" sz="3200" b="0" i="1" smtClean="0">
                        <a:latin typeface="Cambria Math" panose="02040503050406030204" pitchFamily="18" charset="0"/>
                      </a:rPr>
                      <m:t>(</m:t>
                    </m:r>
                    <m:nary>
                      <m:naryPr>
                        <m:chr m:val="∑"/>
                        <m:ctrlPr>
                          <a:rPr lang="en-IN" sz="3200" i="1" smtClean="0">
                            <a:latin typeface="Cambria Math" panose="02040503050406030204" pitchFamily="18" charset="0"/>
                          </a:rPr>
                        </m:ctrlPr>
                      </m:naryPr>
                      <m:sub>
                        <m:r>
                          <m:rPr>
                            <m:brk m:alnAt="23"/>
                          </m:rPr>
                          <a:rPr lang="en-IN" sz="3200" b="0" i="1" smtClean="0">
                            <a:latin typeface="Cambria Math" panose="02040503050406030204" pitchFamily="18" charset="0"/>
                          </a:rPr>
                          <m:t>𝑛</m:t>
                        </m:r>
                        <m:r>
                          <a:rPr lang="en-IN" sz="3200" b="0" i="1" smtClean="0">
                            <a:latin typeface="Cambria Math" panose="02040503050406030204" pitchFamily="18" charset="0"/>
                          </a:rPr>
                          <m:t>=1</m:t>
                        </m:r>
                      </m:sub>
                      <m:sup>
                        <m:r>
                          <a:rPr lang="en-IN" sz="3200" b="0" i="1" smtClean="0">
                            <a:latin typeface="Cambria Math" panose="02040503050406030204" pitchFamily="18" charset="0"/>
                          </a:rPr>
                          <m:t>𝑁</m:t>
                        </m:r>
                      </m:sup>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𝑛</m:t>
                            </m:r>
                          </m:sub>
                        </m:sSub>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𝑛</m:t>
                            </m:r>
                          </m:sub>
                        </m:sSub>
                      </m:e>
                    </m:nary>
                    <m:r>
                      <a:rPr lang="en-IN" sz="3200" b="0" i="1" smtClean="0">
                        <a:latin typeface="Cambria Math" panose="02040503050406030204" pitchFamily="18" charset="0"/>
                      </a:rPr>
                      <m:t>)</m:t>
                    </m:r>
                  </m:oMath>
                </a14:m>
                <a:endParaRPr lang="en-IN" sz="3200" dirty="0"/>
              </a:p>
            </p:txBody>
          </p:sp>
        </mc:Choice>
        <mc:Fallback xmlns="">
          <p:sp>
            <p:nvSpPr>
              <p:cNvPr id="54" name="TextBox 53">
                <a:extLst>
                  <a:ext uri="{FF2B5EF4-FFF2-40B4-BE49-F238E27FC236}">
                    <a16:creationId xmlns:a16="http://schemas.microsoft.com/office/drawing/2014/main" id="{CC8424F5-688B-4EC6-9189-A4B18C815F39}"/>
                  </a:ext>
                </a:extLst>
              </p:cNvPr>
              <p:cNvSpPr txBox="1">
                <a:spLocks noRot="1" noChangeAspect="1" noMove="1" noResize="1" noEditPoints="1" noAdjustHandles="1" noChangeArrowheads="1" noChangeShapeType="1" noTextEdit="1"/>
              </p:cNvSpPr>
              <p:nvPr/>
            </p:nvSpPr>
            <p:spPr>
              <a:xfrm>
                <a:off x="931755" y="5362502"/>
                <a:ext cx="5892767" cy="597215"/>
              </a:xfrm>
              <a:prstGeom prst="rect">
                <a:avLst/>
              </a:prstGeom>
              <a:blipFill>
                <a:blip r:embed="rId6"/>
                <a:stretch>
                  <a:fillRect t="-3061" b="-408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Speech Bubble: Rectangle 57">
                <a:extLst>
                  <a:ext uri="{FF2B5EF4-FFF2-40B4-BE49-F238E27FC236}">
                    <a16:creationId xmlns:a16="http://schemas.microsoft.com/office/drawing/2014/main" id="{54A7C806-EF34-46FA-934B-CFE07B048C81}"/>
                  </a:ext>
                </a:extLst>
              </p:cNvPr>
              <p:cNvSpPr/>
              <p:nvPr/>
            </p:nvSpPr>
            <p:spPr>
              <a:xfrm>
                <a:off x="6003640" y="852610"/>
                <a:ext cx="4884298" cy="665577"/>
              </a:xfrm>
              <a:prstGeom prst="wedgeRectCallout">
                <a:avLst>
                  <a:gd name="adj1" fmla="val -40936"/>
                  <a:gd name="adj2" fmla="val 82670"/>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In matrix-vector notation, can write it compactly as </a:t>
                </a:r>
                <a14:m>
                  <m:oMath xmlns:m="http://schemas.openxmlformats.org/officeDocument/2006/math">
                    <m:sSubSup>
                      <m:sSubSupPr>
                        <m:ctrlPr>
                          <a:rPr lang="en-IN" sz="2000" i="1" dirty="0">
                            <a:solidFill>
                              <a:schemeClr val="tx1"/>
                            </a:solidFill>
                            <a:latin typeface="Cambria Math" panose="02040503050406030204" pitchFamily="18" charset="0"/>
                          </a:rPr>
                        </m:ctrlPr>
                      </m:sSubSupPr>
                      <m:e>
                        <m:d>
                          <m:dPr>
                            <m:begChr m:val="‖"/>
                            <m:endChr m:val="‖"/>
                            <m:ctrlPr>
                              <a:rPr lang="en-IN" sz="2000" i="1" dirty="0">
                                <a:solidFill>
                                  <a:schemeClr val="tx1"/>
                                </a:solidFill>
                                <a:latin typeface="Cambria Math" panose="02040503050406030204" pitchFamily="18" charset="0"/>
                              </a:rPr>
                            </m:ctrlPr>
                          </m:dPr>
                          <m:e>
                            <m:r>
                              <a:rPr lang="en-IN" sz="2000" b="1" i="1" dirty="0">
                                <a:solidFill>
                                  <a:schemeClr val="tx1"/>
                                </a:solidFill>
                                <a:latin typeface="Cambria Math" panose="02040503050406030204" pitchFamily="18" charset="0"/>
                              </a:rPr>
                              <m:t>𝒚</m:t>
                            </m:r>
                            <m:r>
                              <a:rPr lang="en-IN" sz="2000" i="1" dirty="0">
                                <a:solidFill>
                                  <a:schemeClr val="tx1"/>
                                </a:solidFill>
                                <a:latin typeface="Cambria Math" panose="02040503050406030204" pitchFamily="18" charset="0"/>
                              </a:rPr>
                              <m:t>−</m:t>
                            </m:r>
                            <m:r>
                              <a:rPr lang="en-IN" sz="2000" b="1" i="1" dirty="0">
                                <a:solidFill>
                                  <a:schemeClr val="tx1"/>
                                </a:solidFill>
                                <a:latin typeface="Cambria Math" panose="02040503050406030204" pitchFamily="18" charset="0"/>
                              </a:rPr>
                              <m:t>𝑿𝒘</m:t>
                            </m:r>
                          </m:e>
                        </m:d>
                      </m:e>
                      <m:sub>
                        <m:r>
                          <a:rPr lang="en-IN" sz="2000" i="1" dirty="0">
                            <a:solidFill>
                              <a:schemeClr val="tx1"/>
                            </a:solidFill>
                            <a:latin typeface="Cambria Math" panose="02040503050406030204" pitchFamily="18" charset="0"/>
                          </a:rPr>
                          <m:t>2</m:t>
                        </m:r>
                      </m:sub>
                      <m:sup>
                        <m:r>
                          <a:rPr lang="en-IN" sz="2000" i="1" dirty="0">
                            <a:solidFill>
                              <a:schemeClr val="tx1"/>
                            </a:solidFill>
                            <a:latin typeface="Cambria Math" panose="02040503050406030204" pitchFamily="18" charset="0"/>
                          </a:rPr>
                          <m:t>2</m:t>
                        </m:r>
                      </m:sup>
                    </m:sSubSup>
                    <m:r>
                      <a:rPr lang="en-IN" sz="2000" b="0" i="1" dirty="0" smtClean="0">
                        <a:solidFill>
                          <a:schemeClr val="tx1"/>
                        </a:solidFill>
                        <a:latin typeface="Cambria Math" panose="02040503050406030204" pitchFamily="18" charset="0"/>
                      </a:rPr>
                      <m:t>=</m:t>
                    </m:r>
                    <m:sSup>
                      <m:sSupPr>
                        <m:ctrlPr>
                          <a:rPr lang="en-IN" sz="2000" b="0" i="1" dirty="0" smtClean="0">
                            <a:solidFill>
                              <a:schemeClr val="tx1"/>
                            </a:solidFill>
                            <a:latin typeface="Cambria Math" panose="02040503050406030204" pitchFamily="18" charset="0"/>
                          </a:rPr>
                        </m:ctrlPr>
                      </m:sSupPr>
                      <m:e>
                        <m:r>
                          <a:rPr lang="en-IN" sz="2000" b="0" i="1" dirty="0" smtClean="0">
                            <a:solidFill>
                              <a:schemeClr val="tx1"/>
                            </a:solidFill>
                            <a:latin typeface="Cambria Math" panose="02040503050406030204" pitchFamily="18" charset="0"/>
                          </a:rPr>
                          <m:t>(</m:t>
                        </m:r>
                        <m:r>
                          <a:rPr lang="en-IN" sz="2000" b="1" i="1" dirty="0">
                            <a:solidFill>
                              <a:schemeClr val="tx1"/>
                            </a:solidFill>
                            <a:latin typeface="Cambria Math" panose="02040503050406030204" pitchFamily="18" charset="0"/>
                          </a:rPr>
                          <m:t>𝒚</m:t>
                        </m:r>
                        <m:r>
                          <a:rPr lang="en-IN" sz="2000" i="1" dirty="0">
                            <a:solidFill>
                              <a:schemeClr val="tx1"/>
                            </a:solidFill>
                            <a:latin typeface="Cambria Math" panose="02040503050406030204" pitchFamily="18" charset="0"/>
                          </a:rPr>
                          <m:t>−</m:t>
                        </m:r>
                        <m:r>
                          <a:rPr lang="en-IN" sz="2000" b="1" i="1" dirty="0">
                            <a:solidFill>
                              <a:schemeClr val="tx1"/>
                            </a:solidFill>
                            <a:latin typeface="Cambria Math" panose="02040503050406030204" pitchFamily="18" charset="0"/>
                          </a:rPr>
                          <m:t>𝑿𝒘</m:t>
                        </m:r>
                        <m:r>
                          <a:rPr lang="en-IN" sz="2000" b="1" i="1" dirty="0" smtClean="0">
                            <a:solidFill>
                              <a:schemeClr val="tx1"/>
                            </a:solidFill>
                            <a:latin typeface="Cambria Math" panose="02040503050406030204" pitchFamily="18" charset="0"/>
                          </a:rPr>
                          <m:t>)</m:t>
                        </m:r>
                      </m:e>
                      <m:sup>
                        <m:r>
                          <a:rPr lang="en-IN" sz="2000" b="0" i="1" dirty="0" smtClean="0">
                            <a:solidFill>
                              <a:schemeClr val="tx1"/>
                            </a:solidFill>
                            <a:latin typeface="Cambria Math" panose="02040503050406030204" pitchFamily="18" charset="0"/>
                          </a:rPr>
                          <m:t>⊤</m:t>
                        </m:r>
                      </m:sup>
                    </m:sSup>
                    <m:r>
                      <a:rPr lang="en-IN" sz="2000" b="0" i="1" dirty="0" smtClean="0">
                        <a:solidFill>
                          <a:schemeClr val="tx1"/>
                        </a:solidFill>
                        <a:latin typeface="Cambria Math" panose="02040503050406030204" pitchFamily="18" charset="0"/>
                      </a:rPr>
                      <m:t>(</m:t>
                    </m:r>
                    <m:r>
                      <a:rPr lang="en-IN" sz="2000" b="1" i="1" dirty="0">
                        <a:solidFill>
                          <a:schemeClr val="tx1"/>
                        </a:solidFill>
                        <a:latin typeface="Cambria Math" panose="02040503050406030204" pitchFamily="18" charset="0"/>
                      </a:rPr>
                      <m:t>𝒚</m:t>
                    </m:r>
                    <m:r>
                      <a:rPr lang="en-IN" sz="2000" i="1" dirty="0">
                        <a:solidFill>
                          <a:schemeClr val="tx1"/>
                        </a:solidFill>
                        <a:latin typeface="Cambria Math" panose="02040503050406030204" pitchFamily="18" charset="0"/>
                      </a:rPr>
                      <m:t>−</m:t>
                    </m:r>
                    <m:r>
                      <a:rPr lang="en-IN" sz="2000" b="1" i="1" dirty="0">
                        <a:solidFill>
                          <a:schemeClr val="tx1"/>
                        </a:solidFill>
                        <a:latin typeface="Cambria Math" panose="02040503050406030204" pitchFamily="18" charset="0"/>
                      </a:rPr>
                      <m:t>𝑿𝒘</m:t>
                    </m:r>
                  </m:oMath>
                </a14:m>
                <a:r>
                  <a:rPr lang="en-IN" sz="2000" b="0" dirty="0">
                    <a:solidFill>
                      <a:schemeClr val="tx1"/>
                    </a:solidFill>
                    <a:latin typeface="Abadi Extra Light" panose="020B0204020104020204" pitchFamily="34" charset="0"/>
                  </a:rPr>
                  <a:t>)</a:t>
                </a:r>
              </a:p>
            </p:txBody>
          </p:sp>
        </mc:Choice>
        <mc:Fallback xmlns="">
          <p:sp>
            <p:nvSpPr>
              <p:cNvPr id="58" name="Speech Bubble: Rectangle 57">
                <a:extLst>
                  <a:ext uri="{FF2B5EF4-FFF2-40B4-BE49-F238E27FC236}">
                    <a16:creationId xmlns:a16="http://schemas.microsoft.com/office/drawing/2014/main" id="{54A7C806-EF34-46FA-934B-CFE07B048C81}"/>
                  </a:ext>
                </a:extLst>
              </p:cNvPr>
              <p:cNvSpPr>
                <a:spLocks noRot="1" noChangeAspect="1" noMove="1" noResize="1" noEditPoints="1" noAdjustHandles="1" noChangeArrowheads="1" noChangeShapeType="1" noTextEdit="1"/>
              </p:cNvSpPr>
              <p:nvPr/>
            </p:nvSpPr>
            <p:spPr>
              <a:xfrm>
                <a:off x="6003640" y="852610"/>
                <a:ext cx="4884298" cy="665577"/>
              </a:xfrm>
              <a:prstGeom prst="wedgeRectCallout">
                <a:avLst>
                  <a:gd name="adj1" fmla="val -40936"/>
                  <a:gd name="adj2" fmla="val 82670"/>
                </a:avLst>
              </a:prstGeom>
              <a:blipFill>
                <a:blip r:embed="rId7"/>
                <a:stretch>
                  <a:fillRect l="-1245" t="-5405" r="-2242"/>
                </a:stretch>
              </a:blipFill>
              <a:ln>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81A752-0BD0-4B5C-B5BA-D1E267DBB1B0}"/>
                  </a:ext>
                </a:extLst>
              </p:cNvPr>
              <p:cNvSpPr txBox="1"/>
              <p:nvPr/>
            </p:nvSpPr>
            <p:spPr>
              <a:xfrm>
                <a:off x="6995018" y="5506015"/>
                <a:ext cx="292894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3200" i="1" smtClean="0">
                              <a:latin typeface="Cambria Math" panose="02040503050406030204" pitchFamily="18" charset="0"/>
                            </a:rPr>
                          </m:ctrlPr>
                        </m:sSupPr>
                        <m:e>
                          <m:r>
                            <a:rPr lang="en-IN" sz="3200" b="0" i="0" smtClean="0">
                              <a:latin typeface="Cambria Math" panose="02040503050406030204" pitchFamily="18" charset="0"/>
                            </a:rPr>
                            <m:t>=</m:t>
                          </m:r>
                          <m:r>
                            <a:rPr lang="en-IN" sz="3200" dirty="0">
                              <a:latin typeface="Cambria Math" panose="02040503050406030204" pitchFamily="18" charset="0"/>
                            </a:rPr>
                            <m:t>(</m:t>
                          </m:r>
                          <m:sSup>
                            <m:sSupPr>
                              <m:ctrlPr>
                                <a:rPr lang="en-IN" sz="3200" i="1">
                                  <a:latin typeface="Cambria Math" panose="02040503050406030204" pitchFamily="18" charset="0"/>
                                </a:rPr>
                              </m:ctrlPr>
                            </m:sSupPr>
                            <m:e>
                              <m:r>
                                <a:rPr lang="en-IN" sz="3200" b="1" i="1">
                                  <a:latin typeface="Cambria Math" panose="02040503050406030204" pitchFamily="18" charset="0"/>
                                </a:rPr>
                                <m:t>𝑿</m:t>
                              </m:r>
                            </m:e>
                            <m:sup>
                              <m:r>
                                <a:rPr lang="en-IN" sz="3200" i="1">
                                  <a:latin typeface="Cambria Math" panose="02040503050406030204" pitchFamily="18" charset="0"/>
                                </a:rPr>
                                <m:t>⊤</m:t>
                              </m:r>
                            </m:sup>
                          </m:sSup>
                          <m:r>
                            <a:rPr lang="en-IN" sz="3200" b="1" i="1" smtClean="0">
                              <a:latin typeface="Cambria Math" panose="02040503050406030204" pitchFamily="18" charset="0"/>
                            </a:rPr>
                            <m:t>𝑿</m:t>
                          </m:r>
                          <m:r>
                            <a:rPr lang="en-IN" sz="3200" b="0" i="1" dirty="0" smtClean="0">
                              <a:latin typeface="Cambria Math" panose="02040503050406030204" pitchFamily="18" charset="0"/>
                            </a:rPr>
                            <m:t>)</m:t>
                          </m:r>
                        </m:e>
                        <m:sup>
                          <m:r>
                            <a:rPr lang="en-IN" sz="3200" i="1">
                              <a:latin typeface="Cambria Math" panose="02040503050406030204" pitchFamily="18" charset="0"/>
                            </a:rPr>
                            <m:t>−1</m:t>
                          </m:r>
                        </m:sup>
                      </m:sSup>
                      <m:sSup>
                        <m:sSupPr>
                          <m:ctrlPr>
                            <a:rPr lang="en-IN" sz="3200" i="1">
                              <a:latin typeface="Cambria Math" panose="02040503050406030204" pitchFamily="18" charset="0"/>
                            </a:rPr>
                          </m:ctrlPr>
                        </m:sSupPr>
                        <m:e>
                          <m:r>
                            <a:rPr lang="en-IN" sz="3200" b="1" i="1">
                              <a:latin typeface="Cambria Math" panose="02040503050406030204" pitchFamily="18" charset="0"/>
                            </a:rPr>
                            <m:t>𝑿</m:t>
                          </m:r>
                        </m:e>
                        <m:sup>
                          <m:r>
                            <a:rPr lang="en-IN" sz="3200" i="1">
                              <a:latin typeface="Cambria Math" panose="02040503050406030204" pitchFamily="18" charset="0"/>
                            </a:rPr>
                            <m:t>⊤</m:t>
                          </m:r>
                        </m:sup>
                      </m:sSup>
                      <m:r>
                        <a:rPr lang="en-IN" sz="3200" b="1" i="1" smtClean="0">
                          <a:latin typeface="Cambria Math" panose="02040503050406030204" pitchFamily="18" charset="0"/>
                        </a:rPr>
                        <m:t>𝒚</m:t>
                      </m:r>
                    </m:oMath>
                  </m:oMathPara>
                </a14:m>
                <a:endParaRPr lang="en-IN" sz="3200" b="1" dirty="0"/>
              </a:p>
            </p:txBody>
          </p:sp>
        </mc:Choice>
        <mc:Fallback xmlns="">
          <p:sp>
            <p:nvSpPr>
              <p:cNvPr id="6" name="TextBox 5">
                <a:extLst>
                  <a:ext uri="{FF2B5EF4-FFF2-40B4-BE49-F238E27FC236}">
                    <a16:creationId xmlns:a16="http://schemas.microsoft.com/office/drawing/2014/main" id="{EE81A752-0BD0-4B5C-B5BA-D1E267DBB1B0}"/>
                  </a:ext>
                </a:extLst>
              </p:cNvPr>
              <p:cNvSpPr txBox="1">
                <a:spLocks noRot="1" noChangeAspect="1" noMove="1" noResize="1" noEditPoints="1" noAdjustHandles="1" noChangeArrowheads="1" noChangeShapeType="1" noTextEdit="1"/>
              </p:cNvSpPr>
              <p:nvPr/>
            </p:nvSpPr>
            <p:spPr>
              <a:xfrm>
                <a:off x="6995018" y="5506015"/>
                <a:ext cx="2928943" cy="492443"/>
              </a:xfrm>
              <a:prstGeom prst="rect">
                <a:avLst/>
              </a:prstGeom>
              <a:blipFill>
                <a:blip r:embed="rId10"/>
                <a:stretch>
                  <a:fillRect/>
                </a:stretch>
              </a:blipFill>
            </p:spPr>
            <p:txBody>
              <a:bodyPr/>
              <a:lstStyle/>
              <a:p>
                <a:r>
                  <a:rPr lang="en-IN">
                    <a:noFill/>
                  </a:rPr>
                  <a:t> </a:t>
                </a:r>
              </a:p>
            </p:txBody>
          </p:sp>
        </mc:Fallback>
      </mc:AlternateContent>
      <p:sp>
        <p:nvSpPr>
          <p:cNvPr id="56" name="Speech Bubble: Rectangle 55">
            <a:extLst>
              <a:ext uri="{FF2B5EF4-FFF2-40B4-BE49-F238E27FC236}">
                <a16:creationId xmlns:a16="http://schemas.microsoft.com/office/drawing/2014/main" id="{DFB69396-9A2B-4E0F-873B-D88087CE67D5}"/>
              </a:ext>
            </a:extLst>
          </p:cNvPr>
          <p:cNvSpPr/>
          <p:nvPr/>
        </p:nvSpPr>
        <p:spPr>
          <a:xfrm>
            <a:off x="8363531" y="3128907"/>
            <a:ext cx="3552303" cy="600185"/>
          </a:xfrm>
          <a:prstGeom prst="wedgeRectCallout">
            <a:avLst>
              <a:gd name="adj1" fmla="val -39045"/>
              <a:gd name="adj2" fmla="val -80770"/>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The </a:t>
            </a:r>
            <a:r>
              <a:rPr lang="en-IN" sz="2000" b="0" dirty="0">
                <a:solidFill>
                  <a:srgbClr val="0000FF"/>
                </a:solidFill>
                <a:latin typeface="Abadi Extra Light" panose="020B0204020104020204" pitchFamily="34" charset="0"/>
              </a:rPr>
              <a:t>“least squares” (LS) </a:t>
            </a:r>
            <a:r>
              <a:rPr lang="en-IN" sz="2000" b="0" dirty="0">
                <a:solidFill>
                  <a:schemeClr val="tx1"/>
                </a:solidFill>
                <a:latin typeface="Abadi Extra Light" panose="020B0204020104020204" pitchFamily="34" charset="0"/>
              </a:rPr>
              <a:t>problem Gauss-Legendre, 18</a:t>
            </a:r>
            <a:r>
              <a:rPr lang="en-IN" sz="2000" b="0" baseline="30000" dirty="0">
                <a:solidFill>
                  <a:schemeClr val="tx1"/>
                </a:solidFill>
                <a:latin typeface="Abadi Extra Light" panose="020B0204020104020204" pitchFamily="34" charset="0"/>
              </a:rPr>
              <a:t>th</a:t>
            </a:r>
            <a:r>
              <a:rPr lang="en-IN" sz="2000" b="0" dirty="0">
                <a:solidFill>
                  <a:schemeClr val="tx1"/>
                </a:solidFill>
                <a:latin typeface="Abadi Extra Light" panose="020B0204020104020204" pitchFamily="34" charset="0"/>
              </a:rPr>
              <a:t> century)</a:t>
            </a:r>
          </a:p>
        </p:txBody>
      </p:sp>
      <p:pic>
        <p:nvPicPr>
          <p:cNvPr id="62" name="Picture 61">
            <a:extLst>
              <a:ext uri="{FF2B5EF4-FFF2-40B4-BE49-F238E27FC236}">
                <a16:creationId xmlns:a16="http://schemas.microsoft.com/office/drawing/2014/main" id="{ACDDBA46-C7E6-4918-A151-2166B0F4F929}"/>
              </a:ext>
            </a:extLst>
          </p:cNvPr>
          <p:cNvPicPr>
            <a:picLocks noChangeAspect="1"/>
          </p:cNvPicPr>
          <p:nvPr/>
        </p:nvPicPr>
        <p:blipFill>
          <a:blip r:embed="rId11"/>
          <a:stretch>
            <a:fillRect/>
          </a:stretch>
        </p:blipFill>
        <p:spPr>
          <a:xfrm>
            <a:off x="10512019" y="5178497"/>
            <a:ext cx="1004822" cy="965223"/>
          </a:xfrm>
          <a:prstGeom prst="rect">
            <a:avLst/>
          </a:prstGeom>
        </p:spPr>
      </p:pic>
      <p:sp>
        <p:nvSpPr>
          <p:cNvPr id="63" name="Speech Bubble: Rectangle 62">
            <a:extLst>
              <a:ext uri="{FF2B5EF4-FFF2-40B4-BE49-F238E27FC236}">
                <a16:creationId xmlns:a16="http://schemas.microsoft.com/office/drawing/2014/main" id="{2AA52F9F-39BD-432F-A337-D8713753DB7C}"/>
              </a:ext>
            </a:extLst>
          </p:cNvPr>
          <p:cNvSpPr/>
          <p:nvPr/>
        </p:nvSpPr>
        <p:spPr>
          <a:xfrm>
            <a:off x="10129372" y="4180548"/>
            <a:ext cx="1982364" cy="965223"/>
          </a:xfrm>
          <a:prstGeom prst="wedgeRectCallout">
            <a:avLst>
              <a:gd name="adj1" fmla="val 2125"/>
              <a:gd name="adj2" fmla="val 77070"/>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Closed form solutions to ML problems are rare.</a:t>
            </a:r>
          </a:p>
        </p:txBody>
      </p:sp>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CCA172B1-48CE-446E-A761-C04A0547057D}"/>
                  </a:ext>
                </a:extLst>
              </p:cNvPr>
              <p:cNvSpPr/>
              <p:nvPr/>
            </p:nvSpPr>
            <p:spPr>
              <a:xfrm>
                <a:off x="6003640" y="6212373"/>
                <a:ext cx="4508379" cy="600185"/>
              </a:xfrm>
              <a:prstGeom prst="wedgeRectCallout">
                <a:avLst>
                  <a:gd name="adj1" fmla="val 5795"/>
                  <a:gd name="adj2" fmla="val -8384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sz="2000" b="0" i="1" dirty="0" smtClean="0">
                        <a:solidFill>
                          <a:schemeClr val="tx1"/>
                        </a:solidFill>
                        <a:latin typeface="Cambria Math" panose="02040503050406030204" pitchFamily="18" charset="0"/>
                      </a:rPr>
                      <m:t>𝐷</m:t>
                    </m:r>
                    <m:r>
                      <a:rPr lang="en-IN" sz="2000" b="0" i="1" dirty="0" smtClean="0">
                        <a:solidFill>
                          <a:schemeClr val="tx1"/>
                        </a:solidFill>
                        <a:latin typeface="Cambria Math" panose="02040503050406030204" pitchFamily="18" charset="0"/>
                      </a:rPr>
                      <m:t>×</m:t>
                    </m:r>
                    <m:r>
                      <a:rPr lang="en-IN" sz="2000" b="0" i="1" dirty="0" smtClean="0">
                        <a:solidFill>
                          <a:schemeClr val="tx1"/>
                        </a:solidFill>
                        <a:latin typeface="Cambria Math" panose="02040503050406030204" pitchFamily="18" charset="0"/>
                      </a:rPr>
                      <m:t>𝐷</m:t>
                    </m:r>
                  </m:oMath>
                </a14:m>
                <a:r>
                  <a:rPr lang="en-IN" sz="2000" b="0" dirty="0">
                    <a:solidFill>
                      <a:schemeClr val="tx1"/>
                    </a:solidFill>
                    <a:latin typeface="Abadi Extra Light" panose="020B0204020104020204" pitchFamily="34" charset="0"/>
                  </a:rPr>
                  <a:t> matrix inversion – can be expensive. Ways to handle this. Will see later</a:t>
                </a:r>
              </a:p>
            </p:txBody>
          </p:sp>
        </mc:Choice>
        <mc:Fallback xmlns="">
          <p:sp>
            <p:nvSpPr>
              <p:cNvPr id="16" name="Speech Bubble: Rectangle 15">
                <a:extLst>
                  <a:ext uri="{FF2B5EF4-FFF2-40B4-BE49-F238E27FC236}">
                    <a16:creationId xmlns:a16="http://schemas.microsoft.com/office/drawing/2014/main" id="{CCA172B1-48CE-446E-A761-C04A0547057D}"/>
                  </a:ext>
                </a:extLst>
              </p:cNvPr>
              <p:cNvSpPr>
                <a:spLocks noRot="1" noChangeAspect="1" noMove="1" noResize="1" noEditPoints="1" noAdjustHandles="1" noChangeArrowheads="1" noChangeShapeType="1" noTextEdit="1"/>
              </p:cNvSpPr>
              <p:nvPr/>
            </p:nvSpPr>
            <p:spPr>
              <a:xfrm>
                <a:off x="6003640" y="6212373"/>
                <a:ext cx="4508379" cy="600185"/>
              </a:xfrm>
              <a:prstGeom prst="wedgeRectCallout">
                <a:avLst>
                  <a:gd name="adj1" fmla="val 5795"/>
                  <a:gd name="adj2" fmla="val -83848"/>
                </a:avLst>
              </a:prstGeom>
              <a:blipFill>
                <a:blip r:embed="rId12"/>
                <a:stretch>
                  <a:fillRect l="-1350" r="-2429" b="-18519"/>
                </a:stretch>
              </a:blipFill>
              <a:ln>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04406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down)">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down)">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xEl>
                                              <p:pRg st="3" end="3"/>
                                            </p:txEl>
                                          </p:spTgt>
                                        </p:tgtEl>
                                        <p:attrNameLst>
                                          <p:attrName>style.visibility</p:attrName>
                                        </p:attrNameLst>
                                      </p:cBhvr>
                                      <p:to>
                                        <p:strVal val="visible"/>
                                      </p:to>
                                    </p:set>
                                    <p:animEffect transition="in" filter="wipe(down)">
                                      <p:cBhvr>
                                        <p:cTn id="22" dur="500"/>
                                        <p:tgtEl>
                                          <p:spTgt spid="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down)">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7">
                                            <p:txEl>
                                              <p:pRg st="5" end="5"/>
                                            </p:txEl>
                                          </p:spTgt>
                                        </p:tgtEl>
                                        <p:attrNameLst>
                                          <p:attrName>style.visibility</p:attrName>
                                        </p:attrNameLst>
                                      </p:cBhvr>
                                      <p:to>
                                        <p:strVal val="visible"/>
                                      </p:to>
                                    </p:set>
                                    <p:animEffect transition="in" filter="wipe(down)">
                                      <p:cBhvr>
                                        <p:cTn id="32" dur="500"/>
                                        <p:tgtEl>
                                          <p:spTgt spid="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7">
                                            <p:txEl>
                                              <p:pRg st="7" end="7"/>
                                            </p:txEl>
                                          </p:spTgt>
                                        </p:tgtEl>
                                        <p:attrNameLst>
                                          <p:attrName>style.visibility</p:attrName>
                                        </p:attrNameLst>
                                      </p:cBhvr>
                                      <p:to>
                                        <p:strVal val="visible"/>
                                      </p:to>
                                    </p:set>
                                    <p:animEffect transition="in" filter="wipe(down)">
                                      <p:cBhvr>
                                        <p:cTn id="37" dur="500"/>
                                        <p:tgtEl>
                                          <p:spTgt spid="4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ipe(down)">
                                      <p:cBhvr>
                                        <p:cTn id="47" dur="500"/>
                                        <p:tgtEl>
                                          <p:spTgt spid="5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arn(inVertic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down)">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down)">
                                      <p:cBhvr>
                                        <p:cTn id="62" dur="500"/>
                                        <p:tgtEl>
                                          <p:spTgt spid="6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down)">
                                      <p:cBhvr>
                                        <p:cTn id="7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2" grpId="0"/>
      <p:bldP spid="3" grpId="0"/>
      <p:bldP spid="54" grpId="0"/>
      <p:bldP spid="58" grpId="0" animBg="1"/>
      <p:bldP spid="6" grpId="0"/>
      <p:bldP spid="56" grpId="0" animBg="1"/>
      <p:bldP spid="63"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9.5|78.2|68.6|26.9|14.6|52.3|86.3|58.5"/>
</p:tagLst>
</file>

<file path=ppt/tags/tag10.xml><?xml version="1.0" encoding="utf-8"?>
<p:tagLst xmlns:a="http://schemas.openxmlformats.org/drawingml/2006/main" xmlns:r="http://schemas.openxmlformats.org/officeDocument/2006/relationships" xmlns:p="http://schemas.openxmlformats.org/presentationml/2006/main">
  <p:tag name="TIMING" val="|17.4|2.3|3.4|2.6|47.4|15.9|47.2|56.4|23.4|31.2|37.4|69.5|43.8"/>
</p:tagLst>
</file>

<file path=ppt/tags/tag11.xml><?xml version="1.0" encoding="utf-8"?>
<p:tagLst xmlns:a="http://schemas.openxmlformats.org/drawingml/2006/main" xmlns:r="http://schemas.openxmlformats.org/officeDocument/2006/relationships" xmlns:p="http://schemas.openxmlformats.org/presentationml/2006/main">
  <p:tag name="TIMING" val="|11.4|26.7|36.5|18.7|9.4|46|32.2|1.2|51.4|21.6|8.6|12.8"/>
</p:tagLst>
</file>

<file path=ppt/tags/tag12.xml><?xml version="1.0" encoding="utf-8"?>
<p:tagLst xmlns:a="http://schemas.openxmlformats.org/drawingml/2006/main" xmlns:r="http://schemas.openxmlformats.org/officeDocument/2006/relationships" xmlns:p="http://schemas.openxmlformats.org/presentationml/2006/main">
  <p:tag name="TIMING" val="|28.5|1.4|8.7|1.8|17.1|21|13.5|14.9|39.1|92|151.3|3.8"/>
</p:tagLst>
</file>

<file path=ppt/tags/tag13.xml><?xml version="1.0" encoding="utf-8"?>
<p:tagLst xmlns:a="http://schemas.openxmlformats.org/drawingml/2006/main" xmlns:r="http://schemas.openxmlformats.org/officeDocument/2006/relationships" xmlns:p="http://schemas.openxmlformats.org/presentationml/2006/main">
  <p:tag name="TIMING" val="|1.8|11|16.3"/>
</p:tagLst>
</file>

<file path=ppt/tags/tag14.xml><?xml version="1.0" encoding="utf-8"?>
<p:tagLst xmlns:a="http://schemas.openxmlformats.org/drawingml/2006/main" xmlns:r="http://schemas.openxmlformats.org/officeDocument/2006/relationships" xmlns:p="http://schemas.openxmlformats.org/presentationml/2006/main">
  <p:tag name="TIMING" val="|18.3|16.4|10.4|4.7|10.1|15.7|24.6|52.3|15.2|28.4|82.8|21|19.2|40|14.6|8.6"/>
</p:tagLst>
</file>

<file path=ppt/tags/tag15.xml><?xml version="1.0" encoding="utf-8"?>
<p:tagLst xmlns:a="http://schemas.openxmlformats.org/drawingml/2006/main" xmlns:r="http://schemas.openxmlformats.org/officeDocument/2006/relationships" xmlns:p="http://schemas.openxmlformats.org/presentationml/2006/main">
  <p:tag name="TIMING" val="|1.8|11|16.3"/>
</p:tagLst>
</file>

<file path=ppt/tags/tag16.xml><?xml version="1.0" encoding="utf-8"?>
<p:tagLst xmlns:a="http://schemas.openxmlformats.org/drawingml/2006/main" xmlns:r="http://schemas.openxmlformats.org/officeDocument/2006/relationships" xmlns:p="http://schemas.openxmlformats.org/presentationml/2006/main">
  <p:tag name="TIMING" val="|1.8|11|16.3"/>
</p:tagLst>
</file>

<file path=ppt/tags/tag17.xml><?xml version="1.0" encoding="utf-8"?>
<p:tagLst xmlns:a="http://schemas.openxmlformats.org/drawingml/2006/main" xmlns:r="http://schemas.openxmlformats.org/officeDocument/2006/relationships" xmlns:p="http://schemas.openxmlformats.org/presentationml/2006/main">
  <p:tag name="TIMING" val="|1.8|11|16.3"/>
</p:tagLst>
</file>

<file path=ppt/tags/tag18.xml><?xml version="1.0" encoding="utf-8"?>
<p:tagLst xmlns:a="http://schemas.openxmlformats.org/drawingml/2006/main" xmlns:r="http://schemas.openxmlformats.org/officeDocument/2006/relationships" xmlns:p="http://schemas.openxmlformats.org/presentationml/2006/main">
  <p:tag name="TIMING" val="|31.2|23.9|6.5|34.7|12.5|26.7|22.4|13.2|10.1|21.4|31.6|19.1|0.8|104.5|13.8"/>
</p:tagLst>
</file>

<file path=ppt/tags/tag19.xml><?xml version="1.0" encoding="utf-8"?>
<p:tagLst xmlns:a="http://schemas.openxmlformats.org/drawingml/2006/main" xmlns:r="http://schemas.openxmlformats.org/officeDocument/2006/relationships" xmlns:p="http://schemas.openxmlformats.org/presentationml/2006/main">
  <p:tag name="TIMING" val="|1.8|11|16.3"/>
</p:tagLst>
</file>

<file path=ppt/tags/tag2.xml><?xml version="1.0" encoding="utf-8"?>
<p:tagLst xmlns:a="http://schemas.openxmlformats.org/drawingml/2006/main" xmlns:r="http://schemas.openxmlformats.org/officeDocument/2006/relationships" xmlns:p="http://schemas.openxmlformats.org/presentationml/2006/main">
  <p:tag name="TIMING" val="|3.8|14.7|9.4|27.9|26.1|0.2|60.8|32.7|25|31.6|40.1"/>
</p:tagLst>
</file>

<file path=ppt/tags/tag20.xml><?xml version="1.0" encoding="utf-8"?>
<p:tagLst xmlns:a="http://schemas.openxmlformats.org/drawingml/2006/main" xmlns:r="http://schemas.openxmlformats.org/officeDocument/2006/relationships" xmlns:p="http://schemas.openxmlformats.org/presentationml/2006/main">
  <p:tag name="TIMING" val="|1.8|11|16.3"/>
</p:tagLst>
</file>

<file path=ppt/tags/tag21.xml><?xml version="1.0" encoding="utf-8"?>
<p:tagLst xmlns:a="http://schemas.openxmlformats.org/drawingml/2006/main" xmlns:r="http://schemas.openxmlformats.org/officeDocument/2006/relationships" xmlns:p="http://schemas.openxmlformats.org/presentationml/2006/main">
  <p:tag name="TIMING" val="|1.8|11|16.3"/>
</p:tagLst>
</file>

<file path=ppt/tags/tag22.xml><?xml version="1.0" encoding="utf-8"?>
<p:tagLst xmlns:a="http://schemas.openxmlformats.org/drawingml/2006/main" xmlns:r="http://schemas.openxmlformats.org/officeDocument/2006/relationships" xmlns:p="http://schemas.openxmlformats.org/presentationml/2006/main">
  <p:tag name="TIMING" val="|1.8|11|16.3"/>
</p:tagLst>
</file>

<file path=ppt/tags/tag23.xml><?xml version="1.0" encoding="utf-8"?>
<p:tagLst xmlns:a="http://schemas.openxmlformats.org/drawingml/2006/main" xmlns:r="http://schemas.openxmlformats.org/officeDocument/2006/relationships" xmlns:p="http://schemas.openxmlformats.org/presentationml/2006/main">
  <p:tag name="TIMING" val="|1.8|11|16.3"/>
</p:tagLst>
</file>

<file path=ppt/tags/tag24.xml><?xml version="1.0" encoding="utf-8"?>
<p:tagLst xmlns:a="http://schemas.openxmlformats.org/drawingml/2006/main" xmlns:r="http://schemas.openxmlformats.org/officeDocument/2006/relationships" xmlns:p="http://schemas.openxmlformats.org/presentationml/2006/main">
  <p:tag name="TIMING" val="|1.8|11|16.3"/>
</p:tagLst>
</file>

<file path=ppt/tags/tag25.xml><?xml version="1.0" encoding="utf-8"?>
<p:tagLst xmlns:a="http://schemas.openxmlformats.org/drawingml/2006/main" xmlns:r="http://schemas.openxmlformats.org/officeDocument/2006/relationships" xmlns:p="http://schemas.openxmlformats.org/presentationml/2006/main">
  <p:tag name="TIMING" val="|1.8|11|16.3"/>
</p:tagLst>
</file>

<file path=ppt/tags/tag26.xml><?xml version="1.0" encoding="utf-8"?>
<p:tagLst xmlns:a="http://schemas.openxmlformats.org/drawingml/2006/main" xmlns:r="http://schemas.openxmlformats.org/officeDocument/2006/relationships" xmlns:p="http://schemas.openxmlformats.org/presentationml/2006/main">
  <p:tag name="TIMING" val="|1.8|11|16.3"/>
</p:tagLst>
</file>

<file path=ppt/tags/tag27.xml><?xml version="1.0" encoding="utf-8"?>
<p:tagLst xmlns:a="http://schemas.openxmlformats.org/drawingml/2006/main" xmlns:r="http://schemas.openxmlformats.org/officeDocument/2006/relationships" xmlns:p="http://schemas.openxmlformats.org/presentationml/2006/main">
  <p:tag name="TIMING" val="|1.8|11|16.3"/>
</p:tagLst>
</file>

<file path=ppt/tags/tag28.xml><?xml version="1.0" encoding="utf-8"?>
<p:tagLst xmlns:a="http://schemas.openxmlformats.org/drawingml/2006/main" xmlns:r="http://schemas.openxmlformats.org/officeDocument/2006/relationships" xmlns:p="http://schemas.openxmlformats.org/presentationml/2006/main">
  <p:tag name="TIMING" val="|1.8|11|16.3"/>
</p:tagLst>
</file>

<file path=ppt/tags/tag29.xml><?xml version="1.0" encoding="utf-8"?>
<p:tagLst xmlns:a="http://schemas.openxmlformats.org/drawingml/2006/main" xmlns:r="http://schemas.openxmlformats.org/officeDocument/2006/relationships" xmlns:p="http://schemas.openxmlformats.org/presentationml/2006/main">
  <p:tag name="TIMING" val="|1.8|11|16.3"/>
</p:tagLst>
</file>

<file path=ppt/tags/tag3.xml><?xml version="1.0" encoding="utf-8"?>
<p:tagLst xmlns:a="http://schemas.openxmlformats.org/drawingml/2006/main" xmlns:r="http://schemas.openxmlformats.org/officeDocument/2006/relationships" xmlns:p="http://schemas.openxmlformats.org/presentationml/2006/main">
  <p:tag name="TIMING" val="|11|9.5|78.2|68.6|26.9|14.6|52.3|86.3|58.5"/>
</p:tagLst>
</file>

<file path=ppt/tags/tag30.xml><?xml version="1.0" encoding="utf-8"?>
<p:tagLst xmlns:a="http://schemas.openxmlformats.org/drawingml/2006/main" xmlns:r="http://schemas.openxmlformats.org/officeDocument/2006/relationships" xmlns:p="http://schemas.openxmlformats.org/presentationml/2006/main">
  <p:tag name="TIMING" val="|1.8|11|16.3"/>
</p:tagLst>
</file>

<file path=ppt/tags/tag31.xml><?xml version="1.0" encoding="utf-8"?>
<p:tagLst xmlns:a="http://schemas.openxmlformats.org/drawingml/2006/main" xmlns:r="http://schemas.openxmlformats.org/officeDocument/2006/relationships" xmlns:p="http://schemas.openxmlformats.org/presentationml/2006/main">
  <p:tag name="TIMING" val="|1.8|11|16.3"/>
</p:tagLst>
</file>

<file path=ppt/tags/tag32.xml><?xml version="1.0" encoding="utf-8"?>
<p:tagLst xmlns:a="http://schemas.openxmlformats.org/drawingml/2006/main" xmlns:r="http://schemas.openxmlformats.org/officeDocument/2006/relationships" xmlns:p="http://schemas.openxmlformats.org/presentationml/2006/main">
  <p:tag name="TIMING" val="|1.8|11|16.3"/>
</p:tagLst>
</file>

<file path=ppt/tags/tag4.xml><?xml version="1.0" encoding="utf-8"?>
<p:tagLst xmlns:a="http://schemas.openxmlformats.org/drawingml/2006/main" xmlns:r="http://schemas.openxmlformats.org/officeDocument/2006/relationships" xmlns:p="http://schemas.openxmlformats.org/presentationml/2006/main">
  <p:tag name="TIMING" val="|28.4|1.8|33.4|65.1|27.6|34.1|84.3|57|11.6|46.8|15.3"/>
</p:tagLst>
</file>

<file path=ppt/tags/tag5.xml><?xml version="1.0" encoding="utf-8"?>
<p:tagLst xmlns:a="http://schemas.openxmlformats.org/drawingml/2006/main" xmlns:r="http://schemas.openxmlformats.org/officeDocument/2006/relationships" xmlns:p="http://schemas.openxmlformats.org/presentationml/2006/main">
  <p:tag name="TIMING" val="|28.4|1.8|33.4|65.1|27.6|34.1|84.3|57|11.6|46.8|15.3"/>
</p:tagLst>
</file>

<file path=ppt/tags/tag6.xml><?xml version="1.0" encoding="utf-8"?>
<p:tagLst xmlns:a="http://schemas.openxmlformats.org/drawingml/2006/main" xmlns:r="http://schemas.openxmlformats.org/officeDocument/2006/relationships" xmlns:p="http://schemas.openxmlformats.org/presentationml/2006/main">
  <p:tag name="TIMING" val="|1.8|11|16.3"/>
</p:tagLst>
</file>

<file path=ppt/tags/tag7.xml><?xml version="1.0" encoding="utf-8"?>
<p:tagLst xmlns:a="http://schemas.openxmlformats.org/drawingml/2006/main" xmlns:r="http://schemas.openxmlformats.org/officeDocument/2006/relationships" xmlns:p="http://schemas.openxmlformats.org/presentationml/2006/main">
  <p:tag name="TIMING" val="|1.8|11|16.3"/>
</p:tagLst>
</file>

<file path=ppt/tags/tag8.xml><?xml version="1.0" encoding="utf-8"?>
<p:tagLst xmlns:a="http://schemas.openxmlformats.org/drawingml/2006/main" xmlns:r="http://schemas.openxmlformats.org/officeDocument/2006/relationships" xmlns:p="http://schemas.openxmlformats.org/presentationml/2006/main">
  <p:tag name="TIMING" val="|13.7|2.8|9.4|51.8|23.7|13|8.4|17.3|57.9|45.8|26.8|13.8|22"/>
</p:tagLst>
</file>

<file path=ppt/tags/tag9.xml><?xml version="1.0" encoding="utf-8"?>
<p:tagLst xmlns:a="http://schemas.openxmlformats.org/drawingml/2006/main" xmlns:r="http://schemas.openxmlformats.org/officeDocument/2006/relationships" xmlns:p="http://schemas.openxmlformats.org/presentationml/2006/main">
  <p:tag name="TIMING" val="|24.2|3.7|25.4|33.4|15.1|56.2|56.1|1.8|11.4|3.8|7.2|21.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079A3EC7D05E48A26E4471E7A62B6A" ma:contentTypeVersion="11" ma:contentTypeDescription="Create a new document." ma:contentTypeScope="" ma:versionID="2dde37f5db1cf7b03ea35f5a5692b7ba">
  <xsd:schema xmlns:xsd="http://www.w3.org/2001/XMLSchema" xmlns:xs="http://www.w3.org/2001/XMLSchema" xmlns:p="http://schemas.microsoft.com/office/2006/metadata/properties" xmlns:ns2="8cf5328a-8617-474c-9909-cc45ad579cc9" xmlns:ns3="ed1fd18c-690e-4f08-92f4-aa6f50b5c677" targetNamespace="http://schemas.microsoft.com/office/2006/metadata/properties" ma:root="true" ma:fieldsID="528f55dff209735393200d9c6d45c750" ns2:_="" ns3:_="">
    <xsd:import namespace="8cf5328a-8617-474c-9909-cc45ad579cc9"/>
    <xsd:import namespace="ed1fd18c-690e-4f08-92f4-aa6f50b5c67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328a-8617-474c-9909-cc45ad579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37c2620-d1ec-4608-ab47-b8d402b41a8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1fd18c-690e-4f08-92f4-aa6f50b5c67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af5c1cf-cb2a-4f4a-a9ae-e1baf0ae920b}" ma:internalName="TaxCatchAll" ma:showField="CatchAllData" ma:web="ed1fd18c-690e-4f08-92f4-aa6f50b5c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d1fd18c-690e-4f08-92f4-aa6f50b5c677" xsi:nil="true"/>
    <lcf76f155ced4ddcb4097134ff3c332f xmlns="8cf5328a-8617-474c-9909-cc45ad579cc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A4A537-A315-4DDB-A05B-89EC0ECA7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5328a-8617-474c-9909-cc45ad579cc9"/>
    <ds:schemaRef ds:uri="ed1fd18c-690e-4f08-92f4-aa6f50b5c6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C9B6D7-2064-463F-8ABA-2464EC905FAE}">
  <ds:schemaRefs>
    <ds:schemaRef ds:uri="http://schemas.microsoft.com/office/2006/metadata/properties"/>
    <ds:schemaRef ds:uri="http://schemas.microsoft.com/office/infopath/2007/PartnerControls"/>
    <ds:schemaRef ds:uri="ed1fd18c-690e-4f08-92f4-aa6f50b5c677"/>
    <ds:schemaRef ds:uri="8cf5328a-8617-474c-9909-cc45ad579cc9"/>
  </ds:schemaRefs>
</ds:datastoreItem>
</file>

<file path=customXml/itemProps3.xml><?xml version="1.0" encoding="utf-8"?>
<ds:datastoreItem xmlns:ds="http://schemas.openxmlformats.org/officeDocument/2006/customXml" ds:itemID="{E2177047-86C4-48F9-A7AB-E79545EB96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993</TotalTime>
  <Words>3530</Words>
  <Application>Microsoft Office PowerPoint</Application>
  <PresentationFormat>Widescreen</PresentationFormat>
  <Paragraphs>427</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Abadi Extra Light</vt:lpstr>
      <vt:lpstr>Arial</vt:lpstr>
      <vt:lpstr>Calibri</vt:lpstr>
      <vt:lpstr>Calibri Light</vt:lpstr>
      <vt:lpstr>Cambria Math</vt:lpstr>
      <vt:lpstr>Garamond</vt:lpstr>
      <vt:lpstr>Wingdings</vt:lpstr>
      <vt:lpstr>Office Theme</vt:lpstr>
      <vt:lpstr>    Linear Regression </vt:lpstr>
      <vt:lpstr>Regression: Pictorially</vt:lpstr>
      <vt:lpstr>Linear Regression</vt:lpstr>
      <vt:lpstr>Linear Regression: Pictorially</vt:lpstr>
      <vt:lpstr>Loss Functions for Regression</vt:lpstr>
      <vt:lpstr>Loss Functions for Regression</vt:lpstr>
      <vt:lpstr>Cost Function</vt:lpstr>
      <vt:lpstr>Loss/Cost Function Optimization</vt:lpstr>
      <vt:lpstr>Linear Regression with Squared Loss</vt:lpstr>
      <vt:lpstr>Proof: A bit of calculus/optim. (more on this later)</vt:lpstr>
      <vt:lpstr>Problem(s) with the Solution!</vt:lpstr>
      <vt:lpstr>Regularized Least Squares (a.k.a. Ridge Regression)</vt:lpstr>
      <vt:lpstr>A closer look at ℓ_2 regularization</vt:lpstr>
      <vt:lpstr>Regularized Least Squares (a.k.a. Ridge Regression)</vt:lpstr>
      <vt:lpstr>Other Ways to Control Overfitting</vt:lpstr>
      <vt:lpstr>ℓ_0, ℓ_1, and ℓ_2 regularizations: Some Comments</vt:lpstr>
      <vt:lpstr>Linear/Ridge Regression via Gradient Descent</vt:lpstr>
      <vt:lpstr>Linear/Ridge Regression via Gradient Descent</vt:lpstr>
      <vt:lpstr>Linear Regression as Solving System of Linear Eqs</vt:lpstr>
      <vt:lpstr> Linear and Polynomial Regression Implementations </vt:lpstr>
      <vt:lpstr>Bias and Variance</vt:lpstr>
      <vt:lpstr> Bias and Variance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Bias Variance Tradeoffs</vt:lpstr>
      <vt:lpstr>Generalization Error</vt:lpstr>
      <vt:lpstr>Detecting Over/underfitting</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Anvit Gupta</dc:creator>
  <cp:lastModifiedBy>Anvit Gupta</cp:lastModifiedBy>
  <cp:revision>151</cp:revision>
  <dcterms:created xsi:type="dcterms:W3CDTF">2022-01-22T23:47:33Z</dcterms:created>
  <dcterms:modified xsi:type="dcterms:W3CDTF">2025-05-07T16:03:00Z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0x01010075079A3EC7D05E48A26E4471E7A62B6A</vt:lpwstr>
  </property>
</Properties>
</file>