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7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7" r:id="rId2"/>
    <p:sldId id="334" r:id="rId3"/>
    <p:sldId id="343" r:id="rId4"/>
    <p:sldId id="357" r:id="rId5"/>
    <p:sldId id="345" r:id="rId6"/>
    <p:sldId id="358" r:id="rId7"/>
    <p:sldId id="353" r:id="rId8"/>
    <p:sldId id="347" r:id="rId9"/>
    <p:sldId id="344" r:id="rId10"/>
    <p:sldId id="346" r:id="rId11"/>
    <p:sldId id="349" r:id="rId12"/>
    <p:sldId id="266" r:id="rId13"/>
    <p:sldId id="350" r:id="rId14"/>
    <p:sldId id="272" r:id="rId15"/>
    <p:sldId id="273" r:id="rId16"/>
    <p:sldId id="274" r:id="rId17"/>
    <p:sldId id="275" r:id="rId18"/>
    <p:sldId id="348" r:id="rId19"/>
    <p:sldId id="351" r:id="rId20"/>
    <p:sldId id="258" r:id="rId21"/>
    <p:sldId id="354" r:id="rId22"/>
    <p:sldId id="259" r:id="rId23"/>
    <p:sldId id="269" r:id="rId24"/>
    <p:sldId id="356" r:id="rId25"/>
    <p:sldId id="35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46C6B-CF22-41E1-B7E5-23731DAF24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52C0-2698-4FF8-ADAE-27D4718AB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52C0-2698-4FF8-ADAE-27D4718AB94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0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0.png"/><Relationship Id="rId5" Type="http://schemas.openxmlformats.org/officeDocument/2006/relationships/image" Target="../media/image260.png"/><Relationship Id="rId4" Type="http://schemas.openxmlformats.org/officeDocument/2006/relationships/hyperlink" Target="https://www.youtube.com/watch?v=WsZj5Rb6do8" TargetMode="Externa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1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50.png"/><Relationship Id="rId7" Type="http://schemas.openxmlformats.org/officeDocument/2006/relationships/image" Target="../media/image3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0.png"/><Relationship Id="rId5" Type="http://schemas.openxmlformats.org/officeDocument/2006/relationships/image" Target="../media/image1.png"/><Relationship Id="rId4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2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50.png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image" Target="../media/image51.png"/><Relationship Id="rId3" Type="http://schemas.openxmlformats.org/officeDocument/2006/relationships/tags" Target="../tags/tag16.xml"/><Relationship Id="rId21" Type="http://schemas.openxmlformats.org/officeDocument/2006/relationships/image" Target="../media/image54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image" Target="../media/image50.png"/><Relationship Id="rId2" Type="http://schemas.openxmlformats.org/officeDocument/2006/relationships/tags" Target="../tags/tag15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48.png"/><Relationship Id="rId23" Type="http://schemas.openxmlformats.org/officeDocument/2006/relationships/image" Target="../media/image23.png"/><Relationship Id="rId10" Type="http://schemas.openxmlformats.org/officeDocument/2006/relationships/tags" Target="../tags/tag23.xml"/><Relationship Id="rId19" Type="http://schemas.openxmlformats.org/officeDocument/2006/relationships/image" Target="../media/image52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61.png"/><Relationship Id="rId26" Type="http://schemas.openxmlformats.org/officeDocument/2006/relationships/image" Target="../media/image23.png"/><Relationship Id="rId3" Type="http://schemas.openxmlformats.org/officeDocument/2006/relationships/tags" Target="../tags/tag30.xml"/><Relationship Id="rId21" Type="http://schemas.openxmlformats.org/officeDocument/2006/relationships/image" Target="../media/image52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60.png"/><Relationship Id="rId25" Type="http://schemas.openxmlformats.org/officeDocument/2006/relationships/image" Target="../media/image66.png"/><Relationship Id="rId2" Type="http://schemas.openxmlformats.org/officeDocument/2006/relationships/tags" Target="../tags/tag29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67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65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64.png"/><Relationship Id="rId28" Type="http://schemas.openxmlformats.org/officeDocument/2006/relationships/image" Target="../media/image610.png"/><Relationship Id="rId10" Type="http://schemas.openxmlformats.org/officeDocument/2006/relationships/tags" Target="../tags/tag37.xml"/><Relationship Id="rId19" Type="http://schemas.openxmlformats.org/officeDocument/2006/relationships/image" Target="../media/image62.png"/><Relationship Id="rId31" Type="http://schemas.openxmlformats.org/officeDocument/2006/relationships/image" Target="../media/image64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53.png"/><Relationship Id="rId27" Type="http://schemas.openxmlformats.org/officeDocument/2006/relationships/image" Target="../media/image39.png"/><Relationship Id="rId30" Type="http://schemas.openxmlformats.org/officeDocument/2006/relationships/image" Target="../media/image6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7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6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5257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Essential Calculus and Optimization for ML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02236A-C696-4B1D-95F3-AD2B1A960F45}"/>
              </a:ext>
            </a:extLst>
          </p:cNvPr>
          <p:cNvSpPr txBox="1">
            <a:spLocks/>
          </p:cNvSpPr>
          <p:nvPr/>
        </p:nvSpPr>
        <p:spPr>
          <a:xfrm>
            <a:off x="2739872" y="3862392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6"/>
    </mc:Choice>
    <mc:Fallback xmlns="">
      <p:transition spd="slow" advTm="12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973125"/>
                <a:ext cx="11740617" cy="556723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																				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                                                                                                                                                                                                                 </a:t>
                </a:r>
                <a:r>
                  <a:rPr lang="en-GB" sz="1100" dirty="0">
                    <a:latin typeface="Abadi Extra Light" panose="020B0204020104020204" pitchFamily="34" charset="0"/>
                    <a:hlinkClick r:id="rId4"/>
                  </a:rPr>
                  <a:t>https://www.youtube.com/watch?v=WsZj5Rb6do8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973125"/>
                <a:ext cx="11740617" cy="5567231"/>
              </a:xfrm>
              <a:blipFill>
                <a:blip r:embed="rId5"/>
                <a:stretch>
                  <a:fillRect l="-935" t="-1972" b="-4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1"/>
    </mc:Choice>
    <mc:Fallback xmlns=""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Optima and saddle points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that we saw for one-dim case must be satisfied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along all the directions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this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0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26"/>
    </mc:Choice>
    <mc:Fallback xmlns=""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512" y="-76986"/>
                <a:ext cx="10515600" cy="882067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Multivariate Functions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512" y="-76986"/>
                <a:ext cx="10515600" cy="882067"/>
              </a:xfrm>
              <a:blipFill>
                <a:blip r:embed="rId2"/>
                <a:stretch>
                  <a:fillRect l="-2319" t="-9655" b="-24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12" t="25292" r="14951" b="878"/>
          <a:stretch/>
        </p:blipFill>
        <p:spPr>
          <a:xfrm>
            <a:off x="174660" y="1111624"/>
            <a:ext cx="5876819" cy="4355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959" t="16260" r="21441" b="12006"/>
          <a:stretch/>
        </p:blipFill>
        <p:spPr>
          <a:xfrm>
            <a:off x="6130172" y="1111624"/>
            <a:ext cx="5928190" cy="563023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Plots courtesy academo.org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77853" y="3129981"/>
            <a:ext cx="0" cy="54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63773" y="3656742"/>
            <a:ext cx="5470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637293" y="3962400"/>
            <a:ext cx="0" cy="3495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3213" y="4311997"/>
            <a:ext cx="25545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370812" y="3116742"/>
            <a:ext cx="540000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630252" y="3962400"/>
            <a:ext cx="178596" cy="3412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372850" y="154471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632825" y="154638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916247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136967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057303" y="2835436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632825" y="429297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6916247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10057303" y="596540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ular Callout 46"/>
          <p:cNvSpPr/>
          <p:nvPr/>
        </p:nvSpPr>
        <p:spPr>
          <a:xfrm>
            <a:off x="6555007" y="3598820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7963073" y="6016670"/>
            <a:ext cx="1521460" cy="598241"/>
          </a:xfrm>
          <a:prstGeom prst="wedgeRectCallout">
            <a:avLst>
              <a:gd name="adj1" fmla="val 80387"/>
              <a:gd name="adj2" fmla="val -367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6481193" y="2198176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73732" y="5120094"/>
            <a:ext cx="1468606" cy="1238929"/>
            <a:chOff x="12383748" y="1219011"/>
            <a:chExt cx="1862104" cy="1570887"/>
          </a:xfrm>
        </p:grpSpPr>
        <p:sp>
          <p:nvSpPr>
            <p:cNvPr id="51" name="Freeform 5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" name="Oval 56"/>
          <p:cNvSpPr/>
          <p:nvPr/>
        </p:nvSpPr>
        <p:spPr>
          <a:xfrm>
            <a:off x="4466739" y="406527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234831" y="162409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634631" y="1090880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054503" y="1703468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34631" y="2414539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58750" cy="1587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ular Callout 71"/>
              <p:cNvSpPr/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For multivariate functions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-dim inputs, the gradient simply records how much the function would change if we move a little bit along each one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axes! </a:t>
                </a:r>
              </a:p>
            </p:txBody>
          </p:sp>
        </mc:Choice>
        <mc:Fallback xmlns="">
          <p:sp>
            <p:nvSpPr>
              <p:cNvPr id="72" name="Rectangular Callout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95" y="4989827"/>
                <a:ext cx="7257129" cy="1275551"/>
              </a:xfrm>
              <a:prstGeom prst="wedgeRectCallout">
                <a:avLst>
                  <a:gd name="adj1" fmla="val -63025"/>
                  <a:gd name="adj2" fmla="val 52992"/>
                </a:avLst>
              </a:prstGeom>
              <a:blipFill>
                <a:blip r:embed="rId5"/>
                <a:stretch>
                  <a:fillRect r="-1406" b="-27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solidFill>
                      <a:schemeClr val="tx1"/>
                    </a:solidFill>
                    <a:latin typeface="+mj-lt"/>
                  </a:rPr>
                  <a:t>Gradient</a:t>
                </a:r>
                <a:br>
                  <a:rPr lang="en-IN" sz="280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39" y="1103753"/>
                <a:ext cx="5534584" cy="1406865"/>
              </a:xfrm>
              <a:prstGeom prst="rect">
                <a:avLst/>
              </a:prstGeom>
              <a:blipFill>
                <a:blip r:embed="rId6"/>
                <a:stretch>
                  <a:fillRect t="-55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25" y="128565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ular Callout 76"/>
              <p:cNvSpPr/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This looks just like the 1D case except that we are summing up contributions from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dimensions</a:t>
                </a:r>
              </a:p>
            </p:txBody>
          </p:sp>
        </mc:Choice>
        <mc:Fallback xmlns="">
          <p:sp>
            <p:nvSpPr>
              <p:cNvPr id="77" name="Rectangular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83" y="149096"/>
                <a:ext cx="4552211" cy="1182311"/>
              </a:xfrm>
              <a:prstGeom prst="wedgeRectCallout">
                <a:avLst>
                  <a:gd name="adj1" fmla="val 68009"/>
                  <a:gd name="adj2" fmla="val 42627"/>
                </a:avLst>
              </a:prstGeom>
              <a:blipFill>
                <a:blip r:embed="rId9"/>
                <a:stretch>
                  <a:fillRect l="-1239" t="-2500" b="-105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7626" y="2139517"/>
            <a:ext cx="1730672" cy="173067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5713208" y="3101283"/>
            <a:ext cx="158750" cy="158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ular Callout 57"/>
          <p:cNvSpPr/>
          <p:nvPr/>
        </p:nvSpPr>
        <p:spPr>
          <a:xfrm>
            <a:off x="1854712" y="1598642"/>
            <a:ext cx="8531198" cy="1893841"/>
          </a:xfrm>
          <a:prstGeom prst="wedgeRectCallout">
            <a:avLst>
              <a:gd name="adj1" fmla="val 60233"/>
              <a:gd name="adj2" fmla="val 4237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The gradient also has the distinction of offering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ascent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i.e. if we want maximum increase in function value, we must move a little bit along the gradient. Similarly, we must move a little bit in the direction opposite to gradient to get the maximum decrease in the function value, i.e. the gradient also offers us the </a:t>
            </a:r>
            <a:r>
              <a:rPr lang="en-IN" sz="2400" i="1" dirty="0">
                <a:solidFill>
                  <a:schemeClr val="tx1"/>
                </a:solidFill>
                <a:latin typeface="+mj-lt"/>
              </a:rPr>
              <a:t>steepest descent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uiExpand="1" animBg="1"/>
      <p:bldP spid="48" grpId="0" uiExpand="1" animBg="1"/>
      <p:bldP spid="49" grpId="0" uiExpan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uiExpand="1" animBg="1"/>
      <p:bldP spid="73" grpId="0" animBg="1"/>
      <p:bldP spid="77" grpId="0" uiExpand="1" animBg="1"/>
      <p:bldP spid="69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3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10"/>
    </mc:Choice>
    <mc:Fallback xmlns=""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241745"/>
            <a:ext cx="11100447" cy="67265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Toy Example – Function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/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435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86" y="125409"/>
            <a:ext cx="10731114" cy="60550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1" name="Content Placeholder 88"/>
                <p:cNvGraphicFramePr>
                  <a:graphicFrameLocks/>
                </p:cNvGraphicFramePr>
                <p:nvPr/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1" name="Content Placeholder 8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16802018"/>
                    </p:ext>
                  </p:extLst>
                </p:nvPr>
              </p:nvGraphicFramePr>
              <p:xfrm>
                <a:off x="785896" y="1316054"/>
                <a:ext cx="6480000" cy="5040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:endParaRPr lang="en-IN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ular Callout 154"/>
          <p:cNvSpPr/>
          <p:nvPr/>
        </p:nvSpPr>
        <p:spPr>
          <a:xfrm>
            <a:off x="4141212" y="2941611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2018499" y="4387746"/>
            <a:ext cx="1521460" cy="598241"/>
          </a:xfrm>
          <a:prstGeom prst="wedgeRectCallout">
            <a:avLst>
              <a:gd name="adj1" fmla="val 79036"/>
              <a:gd name="adj2" fmla="val 542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Local max</a:t>
            </a:r>
          </a:p>
        </p:txBody>
      </p:sp>
      <p:sp>
        <p:nvSpPr>
          <p:cNvPr id="157" name="Rectangular Callout 156"/>
          <p:cNvSpPr/>
          <p:nvPr/>
        </p:nvSpPr>
        <p:spPr>
          <a:xfrm>
            <a:off x="1866956" y="2917178"/>
            <a:ext cx="1521460" cy="598241"/>
          </a:xfrm>
          <a:prstGeom prst="wedgeRectCallout">
            <a:avLst>
              <a:gd name="adj1" fmla="val 84439"/>
              <a:gd name="adj2" fmla="val 628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Saddle</a:t>
            </a:r>
          </a:p>
        </p:txBody>
      </p:sp>
    </p:spTree>
    <p:extLst>
      <p:ext uri="{BB962C8B-B14F-4D97-AF65-F5344CB8AC3E}">
        <p14:creationId xmlns:p14="http://schemas.microsoft.com/office/powerpoint/2010/main" val="38629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5" grpId="0" uiExpand="1" animBg="1"/>
      <p:bldP spid="156" grpId="0" uiExpand="1" animBg="1"/>
      <p:bldP spid="157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86" y="136525"/>
            <a:ext cx="10731114" cy="8182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A Toy Example –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  <a:p>
                <a:r>
                  <a:rPr lang="en-IN" sz="2400" dirty="0"/>
                  <a:t>Using a similar method, the Hessian can be calculated as well!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Rectangular Callout 152"/>
          <p:cNvSpPr/>
          <p:nvPr/>
        </p:nvSpPr>
        <p:spPr>
          <a:xfrm>
            <a:off x="4947507" y="1208496"/>
            <a:ext cx="2651331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converge toward local max</a:t>
            </a:r>
          </a:p>
        </p:txBody>
      </p:sp>
      <p:sp>
        <p:nvSpPr>
          <p:cNvPr id="155" name="Rectangular Callout 154"/>
          <p:cNvSpPr/>
          <p:nvPr/>
        </p:nvSpPr>
        <p:spPr>
          <a:xfrm>
            <a:off x="7319502" y="2831809"/>
            <a:ext cx="2788059" cy="667745"/>
          </a:xfrm>
          <a:prstGeom prst="wedgeRectCallout">
            <a:avLst>
              <a:gd name="adj1" fmla="val -86168"/>
              <a:gd name="adj2" fmla="val 841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Gradients diverge away from local min</a:t>
            </a:r>
          </a:p>
        </p:txBody>
      </p:sp>
      <p:sp>
        <p:nvSpPr>
          <p:cNvPr id="156" name="Rectangular Callout 155"/>
          <p:cNvSpPr/>
          <p:nvPr/>
        </p:nvSpPr>
        <p:spPr>
          <a:xfrm>
            <a:off x="5252089" y="4286850"/>
            <a:ext cx="3638553" cy="667745"/>
          </a:xfrm>
          <a:prstGeom prst="wedgeRectCallout">
            <a:avLst>
              <a:gd name="adj1" fmla="val -81753"/>
              <a:gd name="adj2" fmla="val -107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tx1"/>
                </a:solidFill>
                <a:latin typeface="+mj-lt"/>
              </a:rPr>
              <a:t>At saddle points, both can happen along different axes</a:t>
            </a:r>
          </a:p>
        </p:txBody>
      </p:sp>
    </p:spTree>
    <p:extLst>
      <p:ext uri="{BB962C8B-B14F-4D97-AF65-F5344CB8AC3E}">
        <p14:creationId xmlns:p14="http://schemas.microsoft.com/office/powerpoint/2010/main" val="743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153" grpId="0" uiExpand="1" animBg="1"/>
      <p:bldP spid="155" grpId="0" uiExpand="1" animBg="1"/>
      <p:bldP spid="156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74" y="-266613"/>
            <a:ext cx="10515600" cy="1325563"/>
          </a:xfrm>
        </p:spPr>
        <p:txBody>
          <a:bodyPr/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A Toy Example – Hessians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3354" y="999481"/>
            <a:ext cx="7337531" cy="5803951"/>
            <a:chOff x="253354" y="999481"/>
            <a:chExt cx="7337531" cy="5803951"/>
          </a:xfrm>
        </p:grpSpPr>
        <p:sp>
          <p:nvSpPr>
            <p:cNvPr id="76" name="Rectangle 75"/>
            <p:cNvSpPr>
              <a:spLocks/>
            </p:cNvSpPr>
            <p:nvPr/>
          </p:nvSpPr>
          <p:spPr>
            <a:xfrm>
              <a:off x="796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7"/>
            <p:cNvSpPr>
              <a:spLocks/>
            </p:cNvSpPr>
            <p:nvPr/>
          </p:nvSpPr>
          <p:spPr>
            <a:xfrm>
              <a:off x="15145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7963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15145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7963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15145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796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>
            <a:xfrm>
              <a:off x="1514552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>
            <a:xfrm>
              <a:off x="7963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15145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796352" y="48879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1514552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>
            <a:xfrm>
              <a:off x="796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>
            <a:xfrm>
              <a:off x="15145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>
            <a:xfrm>
              <a:off x="22327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>
              <a:spLocks/>
            </p:cNvSpPr>
            <p:nvPr/>
          </p:nvSpPr>
          <p:spPr>
            <a:xfrm>
              <a:off x="29509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>
              <a:spLocks/>
            </p:cNvSpPr>
            <p:nvPr/>
          </p:nvSpPr>
          <p:spPr>
            <a:xfrm>
              <a:off x="2232752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>
              <a:spLocks/>
            </p:cNvSpPr>
            <p:nvPr/>
          </p:nvSpPr>
          <p:spPr>
            <a:xfrm>
              <a:off x="29509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>
              <a:spLocks/>
            </p:cNvSpPr>
            <p:nvPr/>
          </p:nvSpPr>
          <p:spPr>
            <a:xfrm>
              <a:off x="2232752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>
              <a:spLocks/>
            </p:cNvSpPr>
            <p:nvPr/>
          </p:nvSpPr>
          <p:spPr>
            <a:xfrm>
              <a:off x="29509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>
              <a:spLocks/>
            </p:cNvSpPr>
            <p:nvPr/>
          </p:nvSpPr>
          <p:spPr>
            <a:xfrm>
              <a:off x="22327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>
            <a:xfrm>
              <a:off x="29509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/>
            <p:cNvSpPr>
              <a:spLocks/>
            </p:cNvSpPr>
            <p:nvPr/>
          </p:nvSpPr>
          <p:spPr>
            <a:xfrm>
              <a:off x="2232752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Rectangle 108"/>
            <p:cNvSpPr>
              <a:spLocks/>
            </p:cNvSpPr>
            <p:nvPr/>
          </p:nvSpPr>
          <p:spPr>
            <a:xfrm>
              <a:off x="29509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Rectangle 109"/>
            <p:cNvSpPr>
              <a:spLocks/>
            </p:cNvSpPr>
            <p:nvPr/>
          </p:nvSpPr>
          <p:spPr>
            <a:xfrm>
              <a:off x="22327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>
            <a:xfrm>
              <a:off x="29509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Rectangle 111"/>
            <p:cNvSpPr>
              <a:spLocks/>
            </p:cNvSpPr>
            <p:nvPr/>
          </p:nvSpPr>
          <p:spPr>
            <a:xfrm>
              <a:off x="22327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/>
            <p:cNvSpPr>
              <a:spLocks/>
            </p:cNvSpPr>
            <p:nvPr/>
          </p:nvSpPr>
          <p:spPr>
            <a:xfrm>
              <a:off x="29509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36691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4387352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3669152" y="2034254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/>
            <p:cNvSpPr>
              <a:spLocks/>
            </p:cNvSpPr>
            <p:nvPr/>
          </p:nvSpPr>
          <p:spPr>
            <a:xfrm>
              <a:off x="4387352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Rectangle 117"/>
            <p:cNvSpPr>
              <a:spLocks/>
            </p:cNvSpPr>
            <p:nvPr/>
          </p:nvSpPr>
          <p:spPr>
            <a:xfrm>
              <a:off x="36691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Rectangle 118"/>
            <p:cNvSpPr>
              <a:spLocks/>
            </p:cNvSpPr>
            <p:nvPr/>
          </p:nvSpPr>
          <p:spPr>
            <a:xfrm>
              <a:off x="4387352" y="27524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Rectangle 119"/>
            <p:cNvSpPr>
              <a:spLocks/>
            </p:cNvSpPr>
            <p:nvPr/>
          </p:nvSpPr>
          <p:spPr>
            <a:xfrm>
              <a:off x="3669152" y="34515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Rectangle 120"/>
            <p:cNvSpPr>
              <a:spLocks/>
            </p:cNvSpPr>
            <p:nvPr/>
          </p:nvSpPr>
          <p:spPr>
            <a:xfrm>
              <a:off x="4387352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Rectangle 121"/>
            <p:cNvSpPr>
              <a:spLocks/>
            </p:cNvSpPr>
            <p:nvPr/>
          </p:nvSpPr>
          <p:spPr>
            <a:xfrm>
              <a:off x="36691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/>
            <p:cNvSpPr>
              <a:spLocks/>
            </p:cNvSpPr>
            <p:nvPr/>
          </p:nvSpPr>
          <p:spPr>
            <a:xfrm>
              <a:off x="4387352" y="41697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Rectangle 123"/>
            <p:cNvSpPr>
              <a:spLocks/>
            </p:cNvSpPr>
            <p:nvPr/>
          </p:nvSpPr>
          <p:spPr>
            <a:xfrm>
              <a:off x="3669152" y="4887991"/>
              <a:ext cx="718200" cy="71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Rectangle 124"/>
            <p:cNvSpPr>
              <a:spLocks/>
            </p:cNvSpPr>
            <p:nvPr/>
          </p:nvSpPr>
          <p:spPr>
            <a:xfrm>
              <a:off x="4387352" y="48879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Rectangle 125"/>
            <p:cNvSpPr>
              <a:spLocks/>
            </p:cNvSpPr>
            <p:nvPr/>
          </p:nvSpPr>
          <p:spPr>
            <a:xfrm>
              <a:off x="36691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Rectangle 126"/>
            <p:cNvSpPr>
              <a:spLocks/>
            </p:cNvSpPr>
            <p:nvPr/>
          </p:nvSpPr>
          <p:spPr>
            <a:xfrm>
              <a:off x="4387352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Rectangle 127"/>
            <p:cNvSpPr>
              <a:spLocks/>
            </p:cNvSpPr>
            <p:nvPr/>
          </p:nvSpPr>
          <p:spPr>
            <a:xfrm>
              <a:off x="51055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Rectangle 128"/>
            <p:cNvSpPr>
              <a:spLocks/>
            </p:cNvSpPr>
            <p:nvPr/>
          </p:nvSpPr>
          <p:spPr>
            <a:xfrm>
              <a:off x="58237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Rectangle 129"/>
            <p:cNvSpPr>
              <a:spLocks/>
            </p:cNvSpPr>
            <p:nvPr/>
          </p:nvSpPr>
          <p:spPr>
            <a:xfrm>
              <a:off x="5105553" y="20342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Rectangle 130"/>
            <p:cNvSpPr>
              <a:spLocks/>
            </p:cNvSpPr>
            <p:nvPr/>
          </p:nvSpPr>
          <p:spPr>
            <a:xfrm>
              <a:off x="5823753" y="2034254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Rectangle 131"/>
            <p:cNvSpPr>
              <a:spLocks/>
            </p:cNvSpPr>
            <p:nvPr/>
          </p:nvSpPr>
          <p:spPr>
            <a:xfrm>
              <a:off x="51055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Rectangle 132"/>
            <p:cNvSpPr>
              <a:spLocks/>
            </p:cNvSpPr>
            <p:nvPr/>
          </p:nvSpPr>
          <p:spPr>
            <a:xfrm>
              <a:off x="58237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Rectangle 133"/>
            <p:cNvSpPr>
              <a:spLocks/>
            </p:cNvSpPr>
            <p:nvPr/>
          </p:nvSpPr>
          <p:spPr>
            <a:xfrm>
              <a:off x="51055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Rectangle 134"/>
            <p:cNvSpPr>
              <a:spLocks/>
            </p:cNvSpPr>
            <p:nvPr/>
          </p:nvSpPr>
          <p:spPr>
            <a:xfrm>
              <a:off x="5823753" y="3451591"/>
              <a:ext cx="718200" cy="71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Rectangle 135"/>
            <p:cNvSpPr>
              <a:spLocks/>
            </p:cNvSpPr>
            <p:nvPr/>
          </p:nvSpPr>
          <p:spPr>
            <a:xfrm>
              <a:off x="51055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Rectangle 136"/>
            <p:cNvSpPr>
              <a:spLocks/>
            </p:cNvSpPr>
            <p:nvPr/>
          </p:nvSpPr>
          <p:spPr>
            <a:xfrm>
              <a:off x="58237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>
              <a:spLocks/>
            </p:cNvSpPr>
            <p:nvPr/>
          </p:nvSpPr>
          <p:spPr>
            <a:xfrm>
              <a:off x="51055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58237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Rectangle 139"/>
            <p:cNvSpPr>
              <a:spLocks/>
            </p:cNvSpPr>
            <p:nvPr/>
          </p:nvSpPr>
          <p:spPr>
            <a:xfrm>
              <a:off x="51055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Rectangle 140"/>
            <p:cNvSpPr>
              <a:spLocks/>
            </p:cNvSpPr>
            <p:nvPr/>
          </p:nvSpPr>
          <p:spPr>
            <a:xfrm>
              <a:off x="58237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Rectangle 141"/>
            <p:cNvSpPr>
              <a:spLocks/>
            </p:cNvSpPr>
            <p:nvPr/>
          </p:nvSpPr>
          <p:spPr>
            <a:xfrm>
              <a:off x="6541953" y="1316054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Rectangle 142"/>
            <p:cNvSpPr>
              <a:spLocks/>
            </p:cNvSpPr>
            <p:nvPr/>
          </p:nvSpPr>
          <p:spPr>
            <a:xfrm>
              <a:off x="6541953" y="20342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Rectangle 143"/>
            <p:cNvSpPr>
              <a:spLocks/>
            </p:cNvSpPr>
            <p:nvPr/>
          </p:nvSpPr>
          <p:spPr>
            <a:xfrm>
              <a:off x="6541953" y="2752454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Rectangle 144"/>
            <p:cNvSpPr>
              <a:spLocks/>
            </p:cNvSpPr>
            <p:nvPr/>
          </p:nvSpPr>
          <p:spPr>
            <a:xfrm>
              <a:off x="6541953" y="34515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Rectangle 145"/>
            <p:cNvSpPr>
              <a:spLocks/>
            </p:cNvSpPr>
            <p:nvPr/>
          </p:nvSpPr>
          <p:spPr>
            <a:xfrm>
              <a:off x="6541953" y="4169791"/>
              <a:ext cx="718200" cy="718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Rectangle 146"/>
            <p:cNvSpPr>
              <a:spLocks/>
            </p:cNvSpPr>
            <p:nvPr/>
          </p:nvSpPr>
          <p:spPr>
            <a:xfrm>
              <a:off x="6541953" y="4887991"/>
              <a:ext cx="718200" cy="71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/>
            <p:cNvSpPr>
              <a:spLocks/>
            </p:cNvSpPr>
            <p:nvPr/>
          </p:nvSpPr>
          <p:spPr>
            <a:xfrm>
              <a:off x="6541953" y="5606191"/>
              <a:ext cx="718200" cy="718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5896" y="6434100"/>
              <a:ext cx="647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0            1            2            3           4           5            6           7            8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rot="16200000">
              <a:off x="-2068299" y="3637707"/>
              <a:ext cx="501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0           1            2            3           4           5             6</a:t>
              </a: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695694" y="6422387"/>
              <a:ext cx="6895191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707406" y="999481"/>
              <a:ext cx="0" cy="543461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Hessian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𝑦𝑥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6" y="1111624"/>
                <a:ext cx="4826703" cy="5691808"/>
              </a:xfrm>
              <a:blipFill>
                <a:blip r:embed="rId2"/>
                <a:stretch>
                  <a:fillRect t="-1820" r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ular Callout 152"/>
              <p:cNvSpPr/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NSD i.e. local max</a:t>
                </a:r>
              </a:p>
            </p:txBody>
          </p:sp>
        </mc:Choice>
        <mc:Fallback xmlns="">
          <p:sp>
            <p:nvSpPr>
              <p:cNvPr id="153" name="Rectangular Callout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911666"/>
                <a:ext cx="3465407" cy="1228781"/>
              </a:xfrm>
              <a:prstGeom prst="wedgeRectCallout">
                <a:avLst>
                  <a:gd name="adj1" fmla="val -84165"/>
                  <a:gd name="adj2" fmla="val 72891"/>
                </a:avLst>
              </a:prstGeom>
              <a:blipFill>
                <a:blip r:embed="rId3"/>
                <a:stretch>
                  <a:fillRect r="-63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ular Callout 154"/>
              <p:cNvSpPr/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PSD i.e. local min</a:t>
                </a:r>
              </a:p>
            </p:txBody>
          </p:sp>
        </mc:Choice>
        <mc:Fallback xmlns="">
          <p:sp>
            <p:nvSpPr>
              <p:cNvPr id="155" name="Rectangular Callout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44" y="2344496"/>
                <a:ext cx="3465407" cy="1228781"/>
              </a:xfrm>
              <a:prstGeom prst="wedgeRectCallout">
                <a:avLst>
                  <a:gd name="adj1" fmla="val -72009"/>
                  <a:gd name="adj2" fmla="val 7121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ular Callout 155"/>
              <p:cNvSpPr/>
              <p:nvPr/>
            </p:nvSpPr>
            <p:spPr>
              <a:xfrm>
                <a:off x="5278710" y="3969312"/>
                <a:ext cx="5210614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−0.125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+mj-lt"/>
                  </a:rPr>
                  <a:t> which is neither PSD nor NSD (it is a saddle point)</a:t>
                </a:r>
              </a:p>
            </p:txBody>
          </p:sp>
        </mc:Choice>
        <mc:Fallback xmlns="">
          <p:sp>
            <p:nvSpPr>
              <p:cNvPr id="156" name="Rectangular Callout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10" y="3969312"/>
                <a:ext cx="5210614" cy="1228781"/>
              </a:xfrm>
              <a:prstGeom prst="wedgeRectCallout">
                <a:avLst>
                  <a:gd name="adj1" fmla="val -75917"/>
                  <a:gd name="adj2" fmla="val -59208"/>
                </a:avLst>
              </a:prstGeom>
              <a:blipFill>
                <a:blip r:embed="rId5"/>
                <a:stretch>
                  <a:fillRect r="-181" b="-43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animBg="1"/>
      <p:bldP spid="155" grpId="0" uiExpand="1" animBg="1"/>
      <p:bldP spid="156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5"/>
    </mc:Choice>
    <mc:Fallback xmlns=""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6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6"/>
    </mc:Choice>
    <mc:Fallback xmlns=""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Calculus and Optimization for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Regularized Linear Regression (a.k.a. Ridge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Getting closed-form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soln</a:t>
                </a:r>
                <a:r>
                  <a:rPr lang="en-IN" dirty="0">
                    <a:latin typeface="Abadi Extra Light" panose="020B0204020104020204" pitchFamily="34" charset="0"/>
                  </a:rPr>
                  <a:t> required simple calculus, but is expensive to compute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Especially when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very large (since we need to invert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matrix)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to solve this and other (possibly more difficult) optimization problems arising in ML efficiently?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What’s the basic calculus and optimization knowledge we need for ML?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/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arg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min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IN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/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Solution more compactly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blipFill>
                <a:blip r:embed="rId5"/>
                <a:stretch>
                  <a:fillRect l="-585" b="-1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/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Problem more compactly written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min</m:t>
                        </m:r>
                      </m:e>
                      <m:sub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blipFill>
                <a:blip r:embed="rId6"/>
                <a:stretch>
                  <a:fillRect l="-535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06"/>
    </mc:Choice>
    <mc:Fallback xmlns="">
      <p:transition spd="slow" advTm="1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4678" y="4942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</p:grpSpPr>
        <p:sp>
          <p:nvSpPr>
            <p:cNvPr id="15" name="Freeform 14"/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SET</a:t>
              </a:r>
              <a:endParaRPr lang="en-US" sz="3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18" name="Freeform 17"/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 SET</a:t>
              </a:r>
              <a:endParaRPr lang="en-US" sz="36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00" y="1794933"/>
            <a:ext cx="229222" cy="18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47" y="3546671"/>
            <a:ext cx="229222" cy="258484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0" idx="5"/>
            <a:endCxn id="21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989832" y="2300988"/>
            <a:ext cx="424837" cy="377657"/>
            <a:chOff x="6043522" y="2336805"/>
            <a:chExt cx="424837" cy="377657"/>
          </a:xfrm>
        </p:grpSpPr>
        <p:sp>
          <p:nvSpPr>
            <p:cNvPr id="26" name="Oval 2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01206"/>
            <a:ext cx="2017880" cy="4572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798647"/>
            <a:ext cx="2148951" cy="5059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444857"/>
            <a:ext cx="4724644" cy="5059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482941"/>
            <a:ext cx="707172" cy="3749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2264582"/>
            <a:ext cx="2299833" cy="78642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410869" y="1901341"/>
            <a:ext cx="2343823" cy="1813692"/>
            <a:chOff x="8410869" y="1901341"/>
            <a:chExt cx="2343823" cy="1813692"/>
          </a:xfrm>
        </p:grpSpPr>
        <p:sp>
          <p:nvSpPr>
            <p:cNvPr id="34" name="Oval 33"/>
            <p:cNvSpPr/>
            <p:nvPr/>
          </p:nvSpPr>
          <p:spPr>
            <a:xfrm>
              <a:off x="8410869" y="2148269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274849" y="3526497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405" y="1901341"/>
              <a:ext cx="229222" cy="18045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470" y="3233039"/>
              <a:ext cx="229222" cy="258484"/>
            </a:xfrm>
            <a:prstGeom prst="rect">
              <a:avLst/>
            </a:prstGeom>
          </p:spPr>
        </p:pic>
        <p:cxnSp>
          <p:nvCxnSpPr>
            <p:cNvPr id="38" name="Straight Connector 37"/>
            <p:cNvCxnSpPr>
              <a:stCxn id="34" idx="5"/>
              <a:endCxn id="35" idx="1"/>
            </p:cNvCxnSpPr>
            <p:nvPr/>
          </p:nvCxnSpPr>
          <p:spPr>
            <a:xfrm>
              <a:off x="8571795" y="2309195"/>
              <a:ext cx="1730664" cy="124491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736082" y="1390634"/>
            <a:ext cx="2526063" cy="1146304"/>
            <a:chOff x="8736082" y="1390634"/>
            <a:chExt cx="2526063" cy="1146304"/>
          </a:xfrm>
        </p:grpSpPr>
        <p:sp>
          <p:nvSpPr>
            <p:cNvPr id="40" name="Oval 39"/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18" y="1390634"/>
              <a:ext cx="229222" cy="1804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2923" y="2054944"/>
              <a:ext cx="229222" cy="258484"/>
            </a:xfrm>
            <a:prstGeom prst="rect">
              <a:avLst/>
            </a:prstGeom>
          </p:spPr>
        </p:pic>
        <p:cxnSp>
          <p:nvCxnSpPr>
            <p:cNvPr id="44" name="Straight Connector 43"/>
            <p:cNvCxnSpPr>
              <a:stCxn id="40" idx="5"/>
              <a:endCxn id="41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793858" y="2625925"/>
            <a:ext cx="424837" cy="377657"/>
            <a:chOff x="6043522" y="2336805"/>
            <a:chExt cx="424837" cy="377657"/>
          </a:xfrm>
        </p:grpSpPr>
        <p:sp>
          <p:nvSpPr>
            <p:cNvPr id="46" name="Oval 45"/>
            <p:cNvSpPr/>
            <p:nvPr/>
          </p:nvSpPr>
          <p:spPr>
            <a:xfrm>
              <a:off x="6279823" y="233680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522" y="2534011"/>
              <a:ext cx="175574" cy="180451"/>
            </a:xfrm>
            <a:prstGeom prst="rect">
              <a:avLst/>
            </a:prstGeom>
          </p:spPr>
        </p:pic>
      </p:grpSp>
      <p:sp>
        <p:nvSpPr>
          <p:cNvPr id="48" name="Cross 47"/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53" name="Freeform 5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intersection of two convex sets is always convex. The union may or may not be convex!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60" name="Rectangular Callout 59"/>
          <p:cNvSpPr/>
          <p:nvPr/>
        </p:nvSpPr>
        <p:spPr>
          <a:xfrm>
            <a:off x="1937315" y="4671286"/>
            <a:ext cx="3855017" cy="1496502"/>
          </a:xfrm>
          <a:prstGeom prst="wedgeRectCallout">
            <a:avLst>
              <a:gd name="adj1" fmla="val -79360"/>
              <a:gd name="adj2" fmla="val 5874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Think about which common shapes/objects are convex and which are not – balls, cuboids, stars, rectangles?</a:t>
            </a:r>
          </a:p>
        </p:txBody>
      </p:sp>
    </p:spTree>
    <p:extLst>
      <p:ext uri="{BB962C8B-B14F-4D97-AF65-F5344CB8AC3E}">
        <p14:creationId xmlns:p14="http://schemas.microsoft.com/office/powerpoint/2010/main" val="39633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06692 -0.1055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92 -0.10555 L 0.1017 0.151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7 0.15116 L 0.02865 0.0395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48" grpId="0" animBg="1"/>
      <p:bldP spid="5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15"/>
    </mc:Choice>
    <mc:Fallback xmlns=""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0" y="164534"/>
            <a:ext cx="10515600" cy="86397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6" name="TextBox 5"/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CONVEX FUNCTION</a:t>
              </a:r>
              <a:endParaRPr lang="en-US" sz="3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Freeform 9"/>
          <p:cNvSpPr/>
          <p:nvPr/>
        </p:nvSpPr>
        <p:spPr>
          <a:xfrm>
            <a:off x="5236756" y="1808005"/>
            <a:ext cx="2045293" cy="10057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5293" h="1005710">
                <a:moveTo>
                  <a:pt x="0" y="959697"/>
                </a:moveTo>
                <a:cubicBezTo>
                  <a:pt x="45847" y="979383"/>
                  <a:pt x="1082210" y="1287272"/>
                  <a:pt x="2045293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325150" y="1684559"/>
            <a:ext cx="2436433" cy="17108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5361" y="2869996"/>
            <a:ext cx="260617" cy="453568"/>
            <a:chOff x="6500137" y="2869996"/>
            <a:chExt cx="260617" cy="453568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383633" y="1207120"/>
            <a:ext cx="862651" cy="156693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78873" y="1032582"/>
            <a:ext cx="152077" cy="7833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323567" y="1006076"/>
            <a:ext cx="3769922" cy="2522295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22" h="2522295">
                <a:moveTo>
                  <a:pt x="0" y="0"/>
                </a:moveTo>
                <a:lnTo>
                  <a:pt x="3769922" y="0"/>
                </a:lnTo>
                <a:lnTo>
                  <a:pt x="1158009" y="2522295"/>
                </a:lnTo>
                <a:lnTo>
                  <a:pt x="0" y="2522295"/>
                </a:lnTo>
                <a:close/>
              </a:path>
            </a:pathLst>
          </a:custGeom>
          <a:solidFill>
            <a:srgbClr val="2ECC71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451200" y="1291510"/>
            <a:ext cx="1848118" cy="1461429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031" y="10038"/>
                  <a:pt x="10090" y="100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498938" y="1096172"/>
            <a:ext cx="2488509" cy="2432200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4837" y="2124861"/>
            <a:ext cx="649501" cy="634806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8102363" y="1272132"/>
            <a:ext cx="3991126" cy="3597881"/>
            <a:chOff x="8102363" y="1272132"/>
            <a:chExt cx="3991126" cy="3597881"/>
          </a:xfrm>
        </p:grpSpPr>
        <p:sp>
          <p:nvSpPr>
            <p:cNvPr id="22" name="TextBox 21"/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NON-CONVEX</a:t>
              </a:r>
            </a:p>
            <a:p>
              <a:pPr algn="ctr"/>
              <a:r>
                <a:rPr lang="en-IN" sz="3600" dirty="0"/>
                <a:t>FUNCTION</a:t>
              </a:r>
              <a:endParaRPr lang="en-US" sz="36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23567" y="1272132"/>
              <a:ext cx="3319272" cy="2112264"/>
              <a:chOff x="8323567" y="1272132"/>
              <a:chExt cx="3319272" cy="211226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8323567" y="3018636"/>
                <a:ext cx="33192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Freeform 25"/>
          <p:cNvSpPr/>
          <p:nvPr/>
        </p:nvSpPr>
        <p:spPr>
          <a:xfrm>
            <a:off x="10923743" y="2014971"/>
            <a:ext cx="1430554" cy="863291"/>
          </a:xfrm>
          <a:custGeom>
            <a:avLst/>
            <a:gdLst>
              <a:gd name="connsiteX0" fmla="*/ 0 w 1087655"/>
              <a:gd name="connsiteY0" fmla="*/ 38501 h 38501"/>
              <a:gd name="connsiteX1" fmla="*/ 1087655 w 1087655"/>
              <a:gd name="connsiteY1" fmla="*/ 0 h 38501"/>
              <a:gd name="connsiteX2" fmla="*/ 1087655 w 1087655"/>
              <a:gd name="connsiteY2" fmla="*/ 0 h 38501"/>
              <a:gd name="connsiteX0" fmla="*/ 167084 w 1254739"/>
              <a:gd name="connsiteY0" fmla="*/ 38501 h 302441"/>
              <a:gd name="connsiteX1" fmla="*/ 1254739 w 1254739"/>
              <a:gd name="connsiteY1" fmla="*/ 0 h 302441"/>
              <a:gd name="connsiteX2" fmla="*/ 1254739 w 1254739"/>
              <a:gd name="connsiteY2" fmla="*/ 0 h 302441"/>
              <a:gd name="connsiteX0" fmla="*/ 154031 w 1346635"/>
              <a:gd name="connsiteY0" fmla="*/ 49865 h 718331"/>
              <a:gd name="connsiteX1" fmla="*/ 1241686 w 1346635"/>
              <a:gd name="connsiteY1" fmla="*/ 11364 h 718331"/>
              <a:gd name="connsiteX2" fmla="*/ 1322119 w 1346635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157357 w 1596378"/>
              <a:gd name="connsiteY0" fmla="*/ 49865 h 718331"/>
              <a:gd name="connsiteX1" fmla="*/ 1245012 w 1596378"/>
              <a:gd name="connsiteY1" fmla="*/ 11364 h 718331"/>
              <a:gd name="connsiteX2" fmla="*/ 1596378 w 1596378"/>
              <a:gd name="connsiteY2" fmla="*/ 718331 h 718331"/>
              <a:gd name="connsiteX0" fmla="*/ 0 w 1439021"/>
              <a:gd name="connsiteY0" fmla="*/ 0 h 668466"/>
              <a:gd name="connsiteX1" fmla="*/ 1439021 w 1439021"/>
              <a:gd name="connsiteY1" fmla="*/ 668466 h 668466"/>
              <a:gd name="connsiteX0" fmla="*/ 164400 w 1603421"/>
              <a:gd name="connsiteY0" fmla="*/ 0 h 668466"/>
              <a:gd name="connsiteX1" fmla="*/ 1603421 w 1603421"/>
              <a:gd name="connsiteY1" fmla="*/ 668466 h 668466"/>
              <a:gd name="connsiteX0" fmla="*/ 165041 w 1595595"/>
              <a:gd name="connsiteY0" fmla="*/ 0 h 693866"/>
              <a:gd name="connsiteX1" fmla="*/ 1595595 w 1595595"/>
              <a:gd name="connsiteY1" fmla="*/ 693866 h 693866"/>
              <a:gd name="connsiteX0" fmla="*/ 158649 w 1589203"/>
              <a:gd name="connsiteY0" fmla="*/ 0 h 824809"/>
              <a:gd name="connsiteX1" fmla="*/ 1589203 w 1589203"/>
              <a:gd name="connsiteY1" fmla="*/ 693866 h 824809"/>
              <a:gd name="connsiteX0" fmla="*/ 0 w 1430554"/>
              <a:gd name="connsiteY0" fmla="*/ 86920 h 832899"/>
              <a:gd name="connsiteX1" fmla="*/ 1430554 w 1430554"/>
              <a:gd name="connsiteY1" fmla="*/ 780786 h 832899"/>
              <a:gd name="connsiteX0" fmla="*/ 0 w 1430554"/>
              <a:gd name="connsiteY0" fmla="*/ 97296 h 842289"/>
              <a:gd name="connsiteX1" fmla="*/ 1430554 w 1430554"/>
              <a:gd name="connsiteY1" fmla="*/ 791162 h 842289"/>
              <a:gd name="connsiteX0" fmla="*/ 0 w 1430554"/>
              <a:gd name="connsiteY0" fmla="*/ 120278 h 863291"/>
              <a:gd name="connsiteX1" fmla="*/ 1430554 w 1430554"/>
              <a:gd name="connsiteY1" fmla="*/ 814144 h 86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554" h="863291">
                <a:moveTo>
                  <a:pt x="0" y="120278"/>
                </a:moveTo>
                <a:cubicBezTo>
                  <a:pt x="572807" y="-440066"/>
                  <a:pt x="1044013" y="1158589"/>
                  <a:pt x="1430554" y="81414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7" y="1862140"/>
            <a:ext cx="3662360" cy="8367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01" y="2133762"/>
            <a:ext cx="947367" cy="3541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1" y="3351274"/>
            <a:ext cx="947367" cy="35419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913876" y="2869996"/>
            <a:ext cx="257874" cy="544098"/>
            <a:chOff x="6913876" y="2869996"/>
            <a:chExt cx="257874" cy="544098"/>
          </a:xfrm>
        </p:grpSpPr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3579038"/>
            <a:ext cx="1106481" cy="4511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176478"/>
            <a:ext cx="2148951" cy="5059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" y="4822688"/>
            <a:ext cx="4724644" cy="5059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8" y="5458957"/>
            <a:ext cx="6773006" cy="5059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229035" y="2869996"/>
            <a:ext cx="213278" cy="453568"/>
            <a:chOff x="6229035" y="2869996"/>
            <a:chExt cx="213278" cy="453568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42" name="Straight Connector 41"/>
            <p:cNvCxnSpPr>
              <a:stCxn id="14" idx="0"/>
            </p:cNvCxnSpPr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48" name="Straight Connector 47"/>
            <p:cNvCxnSpPr>
              <a:stCxn id="39" idx="0"/>
            </p:cNvCxnSpPr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3" y="5457140"/>
            <a:ext cx="6507815" cy="5059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7346" y="4429475"/>
            <a:ext cx="79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For differentiable functions, a nicer definition</a:t>
            </a:r>
            <a:endParaRPr lang="en-US" sz="3200" dirty="0"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046962" y="2962740"/>
            <a:ext cx="260617" cy="453568"/>
            <a:chOff x="6500137" y="2869996"/>
            <a:chExt cx="260617" cy="453568"/>
          </a:xfrm>
        </p:grpSpPr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137" y="3123300"/>
              <a:ext cx="260617" cy="200264"/>
            </a:xfrm>
            <a:prstGeom prst="rect">
              <a:avLst/>
            </a:prstGeom>
          </p:spPr>
        </p:pic>
        <p:sp>
          <p:nvSpPr>
            <p:cNvPr id="54" name="Oval 53"/>
            <p:cNvSpPr/>
            <p:nvPr/>
          </p:nvSpPr>
          <p:spPr>
            <a:xfrm>
              <a:off x="6547475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384928" y="2962740"/>
            <a:ext cx="257874" cy="544098"/>
            <a:chOff x="6913876" y="2869996"/>
            <a:chExt cx="257874" cy="544098"/>
          </a:xfrm>
        </p:grpSpPr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76" y="3123300"/>
              <a:ext cx="257874" cy="290794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035703" y="2962740"/>
            <a:ext cx="213278" cy="453568"/>
            <a:chOff x="6229035" y="2869996"/>
            <a:chExt cx="213278" cy="453568"/>
          </a:xfrm>
        </p:grpSpPr>
        <p:pic>
          <p:nvPicPr>
            <p:cNvPr id="59" name="Picture 5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035" y="3123300"/>
              <a:ext cx="197520" cy="200264"/>
            </a:xfrm>
            <a:prstGeom prst="rect">
              <a:avLst/>
            </a:prstGeom>
          </p:spPr>
        </p:pic>
        <p:sp>
          <p:nvSpPr>
            <p:cNvPr id="60" name="Oval 59"/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165380" y="2184409"/>
            <a:ext cx="2361140" cy="319828"/>
          </a:xfrm>
          <a:prstGeom prst="line">
            <a:avLst/>
          </a:prstGeom>
          <a:ln w="38100">
            <a:solidFill>
              <a:srgbClr val="2ECC7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9116151" y="2421604"/>
            <a:ext cx="108000" cy="541136"/>
            <a:chOff x="4652218" y="2328860"/>
            <a:chExt cx="108000" cy="541136"/>
          </a:xfrm>
        </p:grpSpPr>
        <p:cxnSp>
          <p:nvCxnSpPr>
            <p:cNvPr id="63" name="Straight Connector 62"/>
            <p:cNvCxnSpPr>
              <a:stCxn id="54" idx="0"/>
            </p:cNvCxnSpPr>
            <p:nvPr/>
          </p:nvCxnSpPr>
          <p:spPr>
            <a:xfrm flipH="1" flipV="1">
              <a:off x="4706218" y="2405028"/>
              <a:ext cx="7119" cy="4649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652218" y="2328860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58540" y="2122802"/>
            <a:ext cx="108000" cy="854323"/>
            <a:chOff x="6987488" y="2030058"/>
            <a:chExt cx="108000" cy="85432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15755" y="1956727"/>
            <a:ext cx="108000" cy="1006013"/>
            <a:chOff x="6644703" y="1863983"/>
            <a:chExt cx="108000" cy="1006013"/>
          </a:xfrm>
        </p:grpSpPr>
        <p:cxnSp>
          <p:nvCxnSpPr>
            <p:cNvPr id="69" name="Straight Connector 68"/>
            <p:cNvCxnSpPr>
              <a:stCxn id="60" idx="0"/>
            </p:cNvCxnSpPr>
            <p:nvPr/>
          </p:nvCxnSpPr>
          <p:spPr>
            <a:xfrm flipV="1">
              <a:off x="6694959" y="1983706"/>
              <a:ext cx="0" cy="8862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644703" y="186398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ross 70"/>
          <p:cNvSpPr/>
          <p:nvPr/>
        </p:nvSpPr>
        <p:spPr>
          <a:xfrm rot="18900000">
            <a:off x="11591766" y="1470586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73" name="Freeform 7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8" name="Rectangular Callout 77"/>
          <p:cNvSpPr/>
          <p:nvPr/>
        </p:nvSpPr>
        <p:spPr>
          <a:xfrm>
            <a:off x="6086167" y="5628276"/>
            <a:ext cx="4179553" cy="994351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convex function must lie below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chords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" y="5085191"/>
            <a:ext cx="1731319" cy="1731319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1772171" y="4671286"/>
            <a:ext cx="3387835" cy="1496502"/>
          </a:xfrm>
          <a:prstGeom prst="wedgeRectCallout">
            <a:avLst>
              <a:gd name="adj1" fmla="val -74508"/>
              <a:gd name="adj2" fmla="val 5256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The sum of two convex functions is always convex. The difference may or may not be convex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0" y="3271879"/>
            <a:ext cx="1730672" cy="173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ular Callout 80"/>
              <p:cNvSpPr/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Think of common functions that are convex 1D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d-dim 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Rectangular Callout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95" y="2825255"/>
                <a:ext cx="3387835" cy="1496502"/>
              </a:xfrm>
              <a:prstGeom prst="wedgeRectCallout">
                <a:avLst>
                  <a:gd name="adj1" fmla="val -76631"/>
                  <a:gd name="adj2" fmla="val 59431"/>
                </a:avLst>
              </a:prstGeom>
              <a:blipFill>
                <a:blip r:embed="rId28"/>
                <a:stretch>
                  <a:fillRect t="-3623" r="-1975" b="-36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" y="1438521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ular Callout 82"/>
              <p:cNvSpPr/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The tangent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the hyperplane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3" name="Rectangular Callout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20" y="1649074"/>
                <a:ext cx="5501089" cy="977819"/>
              </a:xfrm>
              <a:prstGeom prst="wedgeRectCallout">
                <a:avLst>
                  <a:gd name="adj1" fmla="val -68034"/>
                  <a:gd name="adj2" fmla="val 55998"/>
                </a:avLst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ular Callout 83"/>
          <p:cNvSpPr/>
          <p:nvPr/>
        </p:nvSpPr>
        <p:spPr>
          <a:xfrm>
            <a:off x="6000608" y="4334331"/>
            <a:ext cx="4179553" cy="994351"/>
          </a:xfrm>
          <a:prstGeom prst="wedgeRectCallout">
            <a:avLst>
              <a:gd name="adj1" fmla="val 71877"/>
              <a:gd name="adj2" fmla="val 998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dirty="0">
                <a:solidFill>
                  <a:schemeClr val="tx1"/>
                </a:solidFill>
                <a:latin typeface="+mj-lt"/>
              </a:rPr>
              <a:t>A differentiable convex function must lie above all its </a:t>
            </a:r>
            <a:r>
              <a:rPr lang="en-IN" sz="2400" b="0" i="1" dirty="0">
                <a:solidFill>
                  <a:schemeClr val="tx1"/>
                </a:solidFill>
                <a:latin typeface="+mj-lt"/>
              </a:rPr>
              <a:t>tangents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ular Callout 84"/>
              <p:cNvSpPr/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In fact a third definition exists for twice differentiable convex functions: their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 must be PSD everywhere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5" name="Rectangular Callout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3" y="5407463"/>
                <a:ext cx="5284782" cy="1217273"/>
              </a:xfrm>
              <a:prstGeom prst="wedgeRectCallout">
                <a:avLst>
                  <a:gd name="adj1" fmla="val 61216"/>
                  <a:gd name="adj2" fmla="val 53557"/>
                </a:avLst>
              </a:prstGeom>
              <a:blipFill>
                <a:blip r:embed="rId31"/>
                <a:stretch>
                  <a:fillRect l="-824" t="-1402" b="-420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6" grpId="0" animBg="1"/>
      <p:bldP spid="51" grpId="0"/>
      <p:bldP spid="71" grpId="0" animBg="1"/>
      <p:bldP spid="78" grpId="0" animBg="1"/>
      <p:bldP spid="78" grpId="1" animBg="1"/>
      <p:bldP spid="80" grpId="0" animBg="1"/>
      <p:bldP spid="81" grpId="0" animBg="1"/>
      <p:bldP spid="83" grpId="0" animBg="1"/>
      <p:bldP spid="84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4" y="226598"/>
            <a:ext cx="10515600" cy="6037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Checking for Convexity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Sums of convex functions are convex</a:t>
                </a:r>
              </a:p>
              <a:p>
                <a:r>
                  <a:rPr lang="en-IN" dirty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non-decreasing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The Euclidean distance is convex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is also convex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022015"/>
            <a:ext cx="1731899" cy="17318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85972" y="4841735"/>
            <a:ext cx="2722334" cy="1346130"/>
            <a:chOff x="2085972" y="4841735"/>
            <a:chExt cx="2722334" cy="1346130"/>
          </a:xfrm>
        </p:grpSpPr>
        <p:sp>
          <p:nvSpPr>
            <p:cNvPr id="6" name="Rectangular Callout 5"/>
            <p:cNvSpPr/>
            <p:nvPr/>
          </p:nvSpPr>
          <p:spPr>
            <a:xfrm>
              <a:off x="2085972" y="4841735"/>
              <a:ext cx="2722334" cy="1346130"/>
            </a:xfrm>
            <a:prstGeom prst="wedgeRectCallout">
              <a:avLst>
                <a:gd name="adj1" fmla="val -85395"/>
                <a:gd name="adj2" fmla="val 47602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Convex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functions</a:t>
              </a:r>
              <a:br>
                <a:rPr lang="en-IN" sz="2400" dirty="0">
                  <a:solidFill>
                    <a:schemeClr val="tx1"/>
                  </a:solidFill>
                  <a:latin typeface="+mj-lt"/>
                </a:rPr>
              </a:br>
              <a:r>
                <a:rPr lang="en-IN" sz="2400" dirty="0">
                  <a:solidFill>
                    <a:schemeClr val="tx1"/>
                  </a:solidFill>
                  <a:latin typeface="+mj-lt"/>
                </a:rPr>
                <a:t>look like cups </a:t>
              </a:r>
              <a:endParaRPr lang="en-US" sz="2400" i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555984" y="4948350"/>
              <a:ext cx="1152405" cy="1016949"/>
              <a:chOff x="5422347" y="3765550"/>
              <a:chExt cx="1283253" cy="113241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6" y="3271879"/>
            <a:ext cx="1730672" cy="17306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157052" y="3126147"/>
            <a:ext cx="4664149" cy="1528429"/>
            <a:chOff x="2157052" y="2995908"/>
            <a:chExt cx="4664149" cy="1528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/>
                <p:cNvSpPr/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The negative of a convex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 is called a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i="1" dirty="0">
                      <a:solidFill>
                        <a:schemeClr val="tx1"/>
                      </a:solidFill>
                      <a:latin typeface="+mj-lt"/>
                    </a:rPr>
                    <a:t>concave </a:t>
                  </a: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function and they</a:t>
                  </a:r>
                  <a:b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IN" sz="2400" dirty="0">
                      <a:solidFill>
                        <a:schemeClr val="tx1"/>
                      </a:solidFill>
                      <a:latin typeface="+mj-lt"/>
                    </a:rPr>
                    <a:t>look like inverted cups </a:t>
                  </a:r>
                  <a:endParaRPr lang="en-US" sz="24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Rectangular Callout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052" y="2995908"/>
                  <a:ext cx="4664149" cy="1528429"/>
                </a:xfrm>
                <a:prstGeom prst="wedgeRectCallout">
                  <a:avLst>
                    <a:gd name="adj1" fmla="val -76363"/>
                    <a:gd name="adj2" fmla="val 37519"/>
                  </a:avLst>
                </a:prstGeom>
                <a:blipFill>
                  <a:blip r:embed="rId5"/>
                  <a:stretch>
                    <a:fillRect t="-2724" b="-856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 rot="10800000">
              <a:off x="5477314" y="3145577"/>
              <a:ext cx="1152405" cy="1016949"/>
              <a:chOff x="5422347" y="3765550"/>
              <a:chExt cx="1283253" cy="1132417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427133" y="3894667"/>
                <a:ext cx="1278467" cy="1003300"/>
              </a:xfrm>
              <a:custGeom>
                <a:avLst/>
                <a:gdLst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  <a:gd name="connsiteX0" fmla="*/ 0 w 1278467"/>
                  <a:gd name="connsiteY0" fmla="*/ 4233 h 1003300"/>
                  <a:gd name="connsiteX1" fmla="*/ 635000 w 1278467"/>
                  <a:gd name="connsiteY1" fmla="*/ 1003300 h 1003300"/>
                  <a:gd name="connsiteX2" fmla="*/ 1278467 w 1278467"/>
                  <a:gd name="connsiteY2" fmla="*/ 0 h 10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8467" h="1003300">
                    <a:moveTo>
                      <a:pt x="0" y="4233"/>
                    </a:moveTo>
                    <a:cubicBezTo>
                      <a:pt x="88195" y="542219"/>
                      <a:pt x="421922" y="1004005"/>
                      <a:pt x="635000" y="1003300"/>
                    </a:cubicBezTo>
                    <a:cubicBezTo>
                      <a:pt x="848078" y="1002595"/>
                      <a:pt x="1143706" y="594431"/>
                      <a:pt x="1278467" y="0"/>
                    </a:cubicBezTo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2347" y="3765550"/>
                <a:ext cx="1282700" cy="259826"/>
              </a:xfrm>
              <a:prstGeom prst="ellipse">
                <a:avLst/>
              </a:prstGeom>
              <a:solidFill>
                <a:srgbClr val="F7FAFD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1" y="144663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ular Callout 27"/>
              <p:cNvSpPr/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Many popular functions are concave 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. The negative of a concave function is always convex</a:t>
                </a:r>
              </a:p>
            </p:txBody>
          </p:sp>
        </mc:Choice>
        <mc:Fallback xmlns=""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79" y="1643798"/>
                <a:ext cx="4645693" cy="1252909"/>
              </a:xfrm>
              <a:prstGeom prst="wedgeRectCallout">
                <a:avLst>
                  <a:gd name="adj1" fmla="val -72782"/>
                  <a:gd name="adj2" fmla="val 25677"/>
                </a:avLst>
              </a:prstGeom>
              <a:blipFill>
                <a:blip r:embed="rId7"/>
                <a:stretch>
                  <a:fillRect r="-2229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700354" y="5548323"/>
            <a:ext cx="1468606" cy="1238929"/>
            <a:chOff x="12383748" y="1219011"/>
            <a:chExt cx="1862104" cy="1570887"/>
          </a:xfrm>
        </p:grpSpPr>
        <p:sp>
          <p:nvSpPr>
            <p:cNvPr id="30" name="Freeform 2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6096705" y="5465886"/>
            <a:ext cx="4169016" cy="1156742"/>
          </a:xfrm>
          <a:prstGeom prst="wedgeRectCallout">
            <a:avLst>
              <a:gd name="adj1" fmla="val 71140"/>
              <a:gd name="adj2" fmla="val 544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love convex functions since all local minima are global minima for a convex function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6945403" y="4098963"/>
            <a:ext cx="4169016" cy="1156742"/>
          </a:xfrm>
          <a:prstGeom prst="wedgeRectCallout">
            <a:avLst>
              <a:gd name="adj1" fmla="val 56354"/>
              <a:gd name="adj2" fmla="val 899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 also love concave functions since all local maxima are global maxima for a concave function</a:t>
            </a:r>
          </a:p>
        </p:txBody>
      </p:sp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 for 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F5DAB2-4701-4DF8-A380-D96F4CEE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0" y="1090569"/>
            <a:ext cx="11895652" cy="53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8"/>
    </mc:Choice>
    <mc:Fallback xmlns="">
      <p:transition spd="slow" advTm="2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Gradients when the function is non-differentiable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Solving optimization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Iterative optimization algorithms, such as gradient descent and its variants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4"/>
    </mc:Choice>
    <mc:Fallback xmlns="">
      <p:transition spd="slow" advTm="416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optima (maxima, minima), and maybe 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747BA4-C6D9-416A-B4A4-7A760BBC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038" y="2816505"/>
            <a:ext cx="1004822" cy="965223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unconstrained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86"/>
    </mc:Choice>
    <mc:Fallback xmlns=""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/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Extrema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Since we always seek the “best” values of a function, usually we are looking for the maxima or the minima of a function</a:t>
            </a:r>
          </a:p>
          <a:p>
            <a:r>
              <a:rPr lang="en-IN" dirty="0">
                <a:latin typeface="Abadi Extra Light" panose="020B0204020104020204" pitchFamily="34" charset="0"/>
              </a:rPr>
              <a:t>Global extrema: a point which achieves the best value of the function (max/min) among all the possible points</a:t>
            </a:r>
          </a:p>
          <a:p>
            <a:r>
              <a:rPr lang="en-IN" dirty="0">
                <a:latin typeface="Abadi Extra Light" panose="020B0204020104020204" pitchFamily="34" charset="0"/>
              </a:rPr>
              <a:t>Local extrema: a point which achieves the best value of the function only in a small region surrounding that point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6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4"/>
    </mc:Choice>
    <mc:Fallback xmlns="">
      <p:transition spd="slow" advTm="41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stationary points (optima or saddle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“flat”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 xmlns="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5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13"/>
    </mc:Choice>
    <mc:Fallback xmlns=""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1" grpId="0" animBg="1"/>
      <p:bldP spid="52" grpId="0"/>
      <p:bldP spid="62" grpId="0"/>
      <p:bldP spid="6" grpId="0"/>
      <p:bldP spid="85" grpId="0"/>
      <p:bldP spid="86" grpId="0"/>
      <p:bldP spid="97" grpId="0"/>
      <p:bldP spid="99" grpId="0" animBg="1"/>
      <p:bldP spid="25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D222BF-9D24-4752-B1BA-8B3A44FF48F4}"/>
              </a:ext>
            </a:extLst>
          </p:cNvPr>
          <p:cNvSpPr txBox="1">
            <a:spLocks/>
          </p:cNvSpPr>
          <p:nvPr/>
        </p:nvSpPr>
        <p:spPr>
          <a:xfrm>
            <a:off x="253353" y="35759"/>
            <a:ext cx="11100447" cy="93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B29C83-95EB-47B3-B4D4-1C56D726F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/>
              <a:lstStyle/>
              <a:p>
                <a:r>
                  <a:rPr lang="en-IN" dirty="0"/>
                  <a:t>For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the sign of its derivative at any point tells us whether we should move left or right on the number line to </a:t>
                </a:r>
                <a:r>
                  <a:rPr lang="en-IN" i="1" dirty="0"/>
                  <a:t>increase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If sign is positive, we should move right else left</a:t>
                </a:r>
              </a:p>
              <a:p>
                <a:r>
                  <a:rPr lang="en-IN" dirty="0"/>
                  <a:t>Magnitude of the derivative tells us how steeply would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increase if we moved a teeny tiny bit according to the derivative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3B29C83-95EB-47B3-B4D4-1C56D726F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3"/>
                <a:stretch>
                  <a:fillRect l="-919" t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4">
            <a:extLst>
              <a:ext uri="{FF2B5EF4-FFF2-40B4-BE49-F238E27FC236}">
                <a16:creationId xmlns:a16="http://schemas.microsoft.com/office/drawing/2014/main" id="{B639D916-F977-4F5B-AEF6-1B2B75A8565F}"/>
              </a:ext>
            </a:extLst>
          </p:cNvPr>
          <p:cNvSpPr/>
          <p:nvPr/>
        </p:nvSpPr>
        <p:spPr>
          <a:xfrm>
            <a:off x="6850779" y="3349687"/>
            <a:ext cx="5002903" cy="3310078"/>
          </a:xfrm>
          <a:custGeom>
            <a:avLst/>
            <a:gdLst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91440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417737 h 2955797"/>
              <a:gd name="connsiteX1" fmla="*/ 452063 w 4685016"/>
              <a:gd name="connsiteY1" fmla="*/ 1417737 h 2955797"/>
              <a:gd name="connsiteX2" fmla="*/ 1089060 w 4685016"/>
              <a:gd name="connsiteY2" fmla="*/ 1417737 h 2955797"/>
              <a:gd name="connsiteX3" fmla="*/ 1089061 w 4685016"/>
              <a:gd name="connsiteY3" fmla="*/ 30725 h 2955797"/>
              <a:gd name="connsiteX4" fmla="*/ 2424702 w 4685016"/>
              <a:gd name="connsiteY4" fmla="*/ 2948586 h 2955797"/>
              <a:gd name="connsiteX5" fmla="*/ 2866490 w 4685016"/>
              <a:gd name="connsiteY5" fmla="*/ 883480 h 2955797"/>
              <a:gd name="connsiteX6" fmla="*/ 3595955 w 4685016"/>
              <a:gd name="connsiteY6" fmla="*/ 1725961 h 2955797"/>
              <a:gd name="connsiteX7" fmla="*/ 3801439 w 4685016"/>
              <a:gd name="connsiteY7" fmla="*/ 1325269 h 2955797"/>
              <a:gd name="connsiteX8" fmla="*/ 4685016 w 4685016"/>
              <a:gd name="connsiteY8" fmla="*/ 1325269 h 2955797"/>
              <a:gd name="connsiteX0" fmla="*/ 0 w 4685016"/>
              <a:gd name="connsiteY0" fmla="*/ 1599954 h 3141223"/>
              <a:gd name="connsiteX1" fmla="*/ 452063 w 4685016"/>
              <a:gd name="connsiteY1" fmla="*/ 1599954 h 3141223"/>
              <a:gd name="connsiteX2" fmla="*/ 1089060 w 4685016"/>
              <a:gd name="connsiteY2" fmla="*/ 1599954 h 3141223"/>
              <a:gd name="connsiteX3" fmla="*/ 1695236 w 4685016"/>
              <a:gd name="connsiteY3" fmla="*/ 28007 h 3141223"/>
              <a:gd name="connsiteX4" fmla="*/ 2424702 w 4685016"/>
              <a:gd name="connsiteY4" fmla="*/ 3130803 h 3141223"/>
              <a:gd name="connsiteX5" fmla="*/ 2866490 w 4685016"/>
              <a:gd name="connsiteY5" fmla="*/ 1065697 h 3141223"/>
              <a:gd name="connsiteX6" fmla="*/ 3595955 w 4685016"/>
              <a:gd name="connsiteY6" fmla="*/ 1908178 h 3141223"/>
              <a:gd name="connsiteX7" fmla="*/ 3801439 w 4685016"/>
              <a:gd name="connsiteY7" fmla="*/ 1507486 h 3141223"/>
              <a:gd name="connsiteX8" fmla="*/ 4685016 w 4685016"/>
              <a:gd name="connsiteY8" fmla="*/ 1507486 h 3141223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528"/>
              <a:gd name="connsiteX1" fmla="*/ 452063 w 4685016"/>
              <a:gd name="connsiteY1" fmla="*/ 1629259 h 3170528"/>
              <a:gd name="connsiteX2" fmla="*/ 1089060 w 4685016"/>
              <a:gd name="connsiteY2" fmla="*/ 1629259 h 3170528"/>
              <a:gd name="connsiteX3" fmla="*/ 1695236 w 4685016"/>
              <a:gd name="connsiteY3" fmla="*/ 57312 h 3170528"/>
              <a:gd name="connsiteX4" fmla="*/ 2424702 w 4685016"/>
              <a:gd name="connsiteY4" fmla="*/ 3160108 h 3170528"/>
              <a:gd name="connsiteX5" fmla="*/ 2866490 w 4685016"/>
              <a:gd name="connsiteY5" fmla="*/ 1095002 h 3170528"/>
              <a:gd name="connsiteX6" fmla="*/ 3595955 w 4685016"/>
              <a:gd name="connsiteY6" fmla="*/ 1937483 h 3170528"/>
              <a:gd name="connsiteX7" fmla="*/ 3801439 w 4685016"/>
              <a:gd name="connsiteY7" fmla="*/ 1536791 h 3170528"/>
              <a:gd name="connsiteX8" fmla="*/ 4685016 w 4685016"/>
              <a:gd name="connsiteY8" fmla="*/ 1536791 h 3170528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685016"/>
              <a:gd name="connsiteY0" fmla="*/ 1629259 h 3170242"/>
              <a:gd name="connsiteX1" fmla="*/ 452063 w 4685016"/>
              <a:gd name="connsiteY1" fmla="*/ 1629259 h 3170242"/>
              <a:gd name="connsiteX2" fmla="*/ 1089060 w 4685016"/>
              <a:gd name="connsiteY2" fmla="*/ 1629259 h 3170242"/>
              <a:gd name="connsiteX3" fmla="*/ 1695236 w 4685016"/>
              <a:gd name="connsiteY3" fmla="*/ 57312 h 3170242"/>
              <a:gd name="connsiteX4" fmla="*/ 2424702 w 4685016"/>
              <a:gd name="connsiteY4" fmla="*/ 3160108 h 3170242"/>
              <a:gd name="connsiteX5" fmla="*/ 2866490 w 4685016"/>
              <a:gd name="connsiteY5" fmla="*/ 1095002 h 3170242"/>
              <a:gd name="connsiteX6" fmla="*/ 3133618 w 4685016"/>
              <a:gd name="connsiteY6" fmla="*/ 2307353 h 3170242"/>
              <a:gd name="connsiteX7" fmla="*/ 3801439 w 4685016"/>
              <a:gd name="connsiteY7" fmla="*/ 1536791 h 3170242"/>
              <a:gd name="connsiteX8" fmla="*/ 4685016 w 4685016"/>
              <a:gd name="connsiteY8" fmla="*/ 1536791 h 3170242"/>
              <a:gd name="connsiteX0" fmla="*/ 0 w 4710416"/>
              <a:gd name="connsiteY0" fmla="*/ 1649579 h 3170242"/>
              <a:gd name="connsiteX1" fmla="*/ 477463 w 4710416"/>
              <a:gd name="connsiteY1" fmla="*/ 1629259 h 3170242"/>
              <a:gd name="connsiteX2" fmla="*/ 1114460 w 4710416"/>
              <a:gd name="connsiteY2" fmla="*/ 1629259 h 3170242"/>
              <a:gd name="connsiteX3" fmla="*/ 1720636 w 4710416"/>
              <a:gd name="connsiteY3" fmla="*/ 57312 h 3170242"/>
              <a:gd name="connsiteX4" fmla="*/ 2450102 w 4710416"/>
              <a:gd name="connsiteY4" fmla="*/ 3160108 h 3170242"/>
              <a:gd name="connsiteX5" fmla="*/ 2891890 w 4710416"/>
              <a:gd name="connsiteY5" fmla="*/ 1095002 h 3170242"/>
              <a:gd name="connsiteX6" fmla="*/ 3159018 w 4710416"/>
              <a:gd name="connsiteY6" fmla="*/ 2307353 h 3170242"/>
              <a:gd name="connsiteX7" fmla="*/ 3826839 w 4710416"/>
              <a:gd name="connsiteY7" fmla="*/ 1536791 h 3170242"/>
              <a:gd name="connsiteX8" fmla="*/ 4710416 w 4710416"/>
              <a:gd name="connsiteY8" fmla="*/ 1536791 h 3170242"/>
              <a:gd name="connsiteX0" fmla="*/ 0 w 4710416"/>
              <a:gd name="connsiteY0" fmla="*/ 1620315 h 3140978"/>
              <a:gd name="connsiteX1" fmla="*/ 482543 w 4710416"/>
              <a:gd name="connsiteY1" fmla="*/ 1615235 h 3140978"/>
              <a:gd name="connsiteX2" fmla="*/ 1114460 w 4710416"/>
              <a:gd name="connsiteY2" fmla="*/ 1599995 h 3140978"/>
              <a:gd name="connsiteX3" fmla="*/ 1720636 w 4710416"/>
              <a:gd name="connsiteY3" fmla="*/ 28048 h 3140978"/>
              <a:gd name="connsiteX4" fmla="*/ 2450102 w 4710416"/>
              <a:gd name="connsiteY4" fmla="*/ 3130844 h 3140978"/>
              <a:gd name="connsiteX5" fmla="*/ 2891890 w 4710416"/>
              <a:gd name="connsiteY5" fmla="*/ 1065738 h 3140978"/>
              <a:gd name="connsiteX6" fmla="*/ 3159018 w 4710416"/>
              <a:gd name="connsiteY6" fmla="*/ 2278089 h 3140978"/>
              <a:gd name="connsiteX7" fmla="*/ 3826839 w 4710416"/>
              <a:gd name="connsiteY7" fmla="*/ 1507527 h 3140978"/>
              <a:gd name="connsiteX8" fmla="*/ 4710416 w 4710416"/>
              <a:gd name="connsiteY8" fmla="*/ 1507527 h 3140978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826839 w 4710416"/>
              <a:gd name="connsiteY7" fmla="*/ 1507539 h 3140990"/>
              <a:gd name="connsiteX8" fmla="*/ 4710416 w 4710416"/>
              <a:gd name="connsiteY8" fmla="*/ 1507539 h 3140990"/>
              <a:gd name="connsiteX0" fmla="*/ 0 w 4710416"/>
              <a:gd name="connsiteY0" fmla="*/ 1620327 h 3140990"/>
              <a:gd name="connsiteX1" fmla="*/ 477463 w 4710416"/>
              <a:gd name="connsiteY1" fmla="*/ 1620327 h 3140990"/>
              <a:gd name="connsiteX2" fmla="*/ 1114460 w 4710416"/>
              <a:gd name="connsiteY2" fmla="*/ 1600007 h 3140990"/>
              <a:gd name="connsiteX3" fmla="*/ 1720636 w 4710416"/>
              <a:gd name="connsiteY3" fmla="*/ 28060 h 3140990"/>
              <a:gd name="connsiteX4" fmla="*/ 2450102 w 4710416"/>
              <a:gd name="connsiteY4" fmla="*/ 3130856 h 3140990"/>
              <a:gd name="connsiteX5" fmla="*/ 2891890 w 4710416"/>
              <a:gd name="connsiteY5" fmla="*/ 1065750 h 3140990"/>
              <a:gd name="connsiteX6" fmla="*/ 3159018 w 4710416"/>
              <a:gd name="connsiteY6" fmla="*/ 2278101 h 3140990"/>
              <a:gd name="connsiteX7" fmla="*/ 3943679 w 4710416"/>
              <a:gd name="connsiteY7" fmla="*/ 1619299 h 3140990"/>
              <a:gd name="connsiteX8" fmla="*/ 4710416 w 4710416"/>
              <a:gd name="connsiteY8" fmla="*/ 1507539 h 3140990"/>
              <a:gd name="connsiteX0" fmla="*/ 0 w 4740896"/>
              <a:gd name="connsiteY0" fmla="*/ 1620327 h 3140990"/>
              <a:gd name="connsiteX1" fmla="*/ 477463 w 4740896"/>
              <a:gd name="connsiteY1" fmla="*/ 1620327 h 3140990"/>
              <a:gd name="connsiteX2" fmla="*/ 1114460 w 4740896"/>
              <a:gd name="connsiteY2" fmla="*/ 1600007 h 3140990"/>
              <a:gd name="connsiteX3" fmla="*/ 1720636 w 4740896"/>
              <a:gd name="connsiteY3" fmla="*/ 28060 h 3140990"/>
              <a:gd name="connsiteX4" fmla="*/ 2450102 w 4740896"/>
              <a:gd name="connsiteY4" fmla="*/ 3130856 h 3140990"/>
              <a:gd name="connsiteX5" fmla="*/ 2891890 w 4740896"/>
              <a:gd name="connsiteY5" fmla="*/ 1065750 h 3140990"/>
              <a:gd name="connsiteX6" fmla="*/ 3159018 w 4740896"/>
              <a:gd name="connsiteY6" fmla="*/ 2278101 h 3140990"/>
              <a:gd name="connsiteX7" fmla="*/ 3943679 w 4740896"/>
              <a:gd name="connsiteY7" fmla="*/ 1619299 h 3140990"/>
              <a:gd name="connsiteX8" fmla="*/ 4740896 w 4740896"/>
              <a:gd name="connsiteY8" fmla="*/ 161421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3453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990"/>
              <a:gd name="connsiteX1" fmla="*/ 477463 w 4751056"/>
              <a:gd name="connsiteY1" fmla="*/ 1620327 h 3140990"/>
              <a:gd name="connsiteX2" fmla="*/ 1114460 w 4751056"/>
              <a:gd name="connsiteY2" fmla="*/ 1600007 h 3140990"/>
              <a:gd name="connsiteX3" fmla="*/ 1720636 w 4751056"/>
              <a:gd name="connsiteY3" fmla="*/ 28060 h 3140990"/>
              <a:gd name="connsiteX4" fmla="*/ 2450102 w 4751056"/>
              <a:gd name="connsiteY4" fmla="*/ 3130856 h 3140990"/>
              <a:gd name="connsiteX5" fmla="*/ 2891890 w 4751056"/>
              <a:gd name="connsiteY5" fmla="*/ 1065750 h 3140990"/>
              <a:gd name="connsiteX6" fmla="*/ 3159018 w 4751056"/>
              <a:gd name="connsiteY6" fmla="*/ 2278101 h 3140990"/>
              <a:gd name="connsiteX7" fmla="*/ 3943679 w 4751056"/>
              <a:gd name="connsiteY7" fmla="*/ 1619299 h 3140990"/>
              <a:gd name="connsiteX8" fmla="*/ 4751056 w 4751056"/>
              <a:gd name="connsiteY8" fmla="*/ 1624379 h 3140990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803"/>
              <a:gd name="connsiteX1" fmla="*/ 477463 w 4751056"/>
              <a:gd name="connsiteY1" fmla="*/ 1620327 h 3140803"/>
              <a:gd name="connsiteX2" fmla="*/ 1114460 w 4751056"/>
              <a:gd name="connsiteY2" fmla="*/ 1600007 h 3140803"/>
              <a:gd name="connsiteX3" fmla="*/ 1720636 w 4751056"/>
              <a:gd name="connsiteY3" fmla="*/ 28060 h 3140803"/>
              <a:gd name="connsiteX4" fmla="*/ 2450102 w 4751056"/>
              <a:gd name="connsiteY4" fmla="*/ 3130856 h 3140803"/>
              <a:gd name="connsiteX5" fmla="*/ 2891890 w 4751056"/>
              <a:gd name="connsiteY5" fmla="*/ 1065750 h 3140803"/>
              <a:gd name="connsiteX6" fmla="*/ 3489218 w 4751056"/>
              <a:gd name="connsiteY6" fmla="*/ 2532101 h 3140803"/>
              <a:gd name="connsiteX7" fmla="*/ 3943679 w 4751056"/>
              <a:gd name="connsiteY7" fmla="*/ 1619299 h 3140803"/>
              <a:gd name="connsiteX8" fmla="*/ 4751056 w 4751056"/>
              <a:gd name="connsiteY8" fmla="*/ 1624379 h 3140803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0327 h 3140755"/>
              <a:gd name="connsiteX1" fmla="*/ 477463 w 4751056"/>
              <a:gd name="connsiteY1" fmla="*/ 1620327 h 3140755"/>
              <a:gd name="connsiteX2" fmla="*/ 1114460 w 4751056"/>
              <a:gd name="connsiteY2" fmla="*/ 1600007 h 3140755"/>
              <a:gd name="connsiteX3" fmla="*/ 1720636 w 4751056"/>
              <a:gd name="connsiteY3" fmla="*/ 28060 h 3140755"/>
              <a:gd name="connsiteX4" fmla="*/ 2450102 w 4751056"/>
              <a:gd name="connsiteY4" fmla="*/ 3130856 h 3140755"/>
              <a:gd name="connsiteX5" fmla="*/ 2891890 w 4751056"/>
              <a:gd name="connsiteY5" fmla="*/ 1065750 h 3140755"/>
              <a:gd name="connsiteX6" fmla="*/ 3397778 w 4751056"/>
              <a:gd name="connsiteY6" fmla="*/ 2598141 h 3140755"/>
              <a:gd name="connsiteX7" fmla="*/ 3943679 w 4751056"/>
              <a:gd name="connsiteY7" fmla="*/ 1619299 h 3140755"/>
              <a:gd name="connsiteX8" fmla="*/ 4751056 w 4751056"/>
              <a:gd name="connsiteY8" fmla="*/ 1624379 h 3140755"/>
              <a:gd name="connsiteX0" fmla="*/ 0 w 4751056"/>
              <a:gd name="connsiteY0" fmla="*/ 1621975 h 3193021"/>
              <a:gd name="connsiteX1" fmla="*/ 477463 w 4751056"/>
              <a:gd name="connsiteY1" fmla="*/ 1621975 h 3193021"/>
              <a:gd name="connsiteX2" fmla="*/ 1114460 w 4751056"/>
              <a:gd name="connsiteY2" fmla="*/ 1601655 h 3193021"/>
              <a:gd name="connsiteX3" fmla="*/ 1720636 w 4751056"/>
              <a:gd name="connsiteY3" fmla="*/ 29708 h 3193021"/>
              <a:gd name="connsiteX4" fmla="*/ 2160542 w 4751056"/>
              <a:gd name="connsiteY4" fmla="*/ 3183304 h 3193021"/>
              <a:gd name="connsiteX5" fmla="*/ 2891890 w 4751056"/>
              <a:gd name="connsiteY5" fmla="*/ 1067398 h 3193021"/>
              <a:gd name="connsiteX6" fmla="*/ 3397778 w 4751056"/>
              <a:gd name="connsiteY6" fmla="*/ 2599789 h 3193021"/>
              <a:gd name="connsiteX7" fmla="*/ 3943679 w 4751056"/>
              <a:gd name="connsiteY7" fmla="*/ 1620947 h 3193021"/>
              <a:gd name="connsiteX8" fmla="*/ 4751056 w 4751056"/>
              <a:gd name="connsiteY8" fmla="*/ 1626027 h 3193021"/>
              <a:gd name="connsiteX0" fmla="*/ 0 w 4751056"/>
              <a:gd name="connsiteY0" fmla="*/ 1621644 h 3182566"/>
              <a:gd name="connsiteX1" fmla="*/ 477463 w 4751056"/>
              <a:gd name="connsiteY1" fmla="*/ 1621644 h 3182566"/>
              <a:gd name="connsiteX2" fmla="*/ 1114460 w 4751056"/>
              <a:gd name="connsiteY2" fmla="*/ 1601324 h 3182566"/>
              <a:gd name="connsiteX3" fmla="*/ 1720636 w 4751056"/>
              <a:gd name="connsiteY3" fmla="*/ 29377 h 3182566"/>
              <a:gd name="connsiteX4" fmla="*/ 2241822 w 4751056"/>
              <a:gd name="connsiteY4" fmla="*/ 3172813 h 3182566"/>
              <a:gd name="connsiteX5" fmla="*/ 2891890 w 4751056"/>
              <a:gd name="connsiteY5" fmla="*/ 1067067 h 3182566"/>
              <a:gd name="connsiteX6" fmla="*/ 3397778 w 4751056"/>
              <a:gd name="connsiteY6" fmla="*/ 2599458 h 3182566"/>
              <a:gd name="connsiteX7" fmla="*/ 3943679 w 4751056"/>
              <a:gd name="connsiteY7" fmla="*/ 1620616 h 3182566"/>
              <a:gd name="connsiteX8" fmla="*/ 4751056 w 4751056"/>
              <a:gd name="connsiteY8" fmla="*/ 1625696 h 3182566"/>
              <a:gd name="connsiteX0" fmla="*/ 0 w 4751056"/>
              <a:gd name="connsiteY0" fmla="*/ 1621644 h 3172813"/>
              <a:gd name="connsiteX1" fmla="*/ 477463 w 4751056"/>
              <a:gd name="connsiteY1" fmla="*/ 1621644 h 3172813"/>
              <a:gd name="connsiteX2" fmla="*/ 1114460 w 4751056"/>
              <a:gd name="connsiteY2" fmla="*/ 1601324 h 3172813"/>
              <a:gd name="connsiteX3" fmla="*/ 1720636 w 4751056"/>
              <a:gd name="connsiteY3" fmla="*/ 29377 h 3172813"/>
              <a:gd name="connsiteX4" fmla="*/ 2241822 w 4751056"/>
              <a:gd name="connsiteY4" fmla="*/ 3172813 h 3172813"/>
              <a:gd name="connsiteX5" fmla="*/ 2891890 w 4751056"/>
              <a:gd name="connsiteY5" fmla="*/ 1067067 h 3172813"/>
              <a:gd name="connsiteX6" fmla="*/ 3397778 w 4751056"/>
              <a:gd name="connsiteY6" fmla="*/ 2599458 h 3172813"/>
              <a:gd name="connsiteX7" fmla="*/ 3943679 w 4751056"/>
              <a:gd name="connsiteY7" fmla="*/ 1620616 h 3172813"/>
              <a:gd name="connsiteX8" fmla="*/ 4751056 w 4751056"/>
              <a:gd name="connsiteY8" fmla="*/ 1625696 h 3172813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303 h 3143472"/>
              <a:gd name="connsiteX1" fmla="*/ 477463 w 4751056"/>
              <a:gd name="connsiteY1" fmla="*/ 1592303 h 3143472"/>
              <a:gd name="connsiteX2" fmla="*/ 1114460 w 4751056"/>
              <a:gd name="connsiteY2" fmla="*/ 1571983 h 3143472"/>
              <a:gd name="connsiteX3" fmla="*/ 1720636 w 4751056"/>
              <a:gd name="connsiteY3" fmla="*/ 36 h 3143472"/>
              <a:gd name="connsiteX4" fmla="*/ 2241822 w 4751056"/>
              <a:gd name="connsiteY4" fmla="*/ 3143472 h 3143472"/>
              <a:gd name="connsiteX5" fmla="*/ 2891890 w 4751056"/>
              <a:gd name="connsiteY5" fmla="*/ 1037726 h 3143472"/>
              <a:gd name="connsiteX6" fmla="*/ 3397778 w 4751056"/>
              <a:gd name="connsiteY6" fmla="*/ 2570117 h 3143472"/>
              <a:gd name="connsiteX7" fmla="*/ 3943679 w 4751056"/>
              <a:gd name="connsiteY7" fmla="*/ 1591275 h 3143472"/>
              <a:gd name="connsiteX8" fmla="*/ 4751056 w 4751056"/>
              <a:gd name="connsiteY8" fmla="*/ 1596355 h 3143472"/>
              <a:gd name="connsiteX0" fmla="*/ 0 w 4751056"/>
              <a:gd name="connsiteY0" fmla="*/ 1592269 h 3143438"/>
              <a:gd name="connsiteX1" fmla="*/ 477463 w 4751056"/>
              <a:gd name="connsiteY1" fmla="*/ 1592269 h 3143438"/>
              <a:gd name="connsiteX2" fmla="*/ 1114460 w 4751056"/>
              <a:gd name="connsiteY2" fmla="*/ 1571949 h 3143438"/>
              <a:gd name="connsiteX3" fmla="*/ 1720636 w 4751056"/>
              <a:gd name="connsiteY3" fmla="*/ 2 h 3143438"/>
              <a:gd name="connsiteX4" fmla="*/ 2241822 w 4751056"/>
              <a:gd name="connsiteY4" fmla="*/ 3143438 h 3143438"/>
              <a:gd name="connsiteX5" fmla="*/ 2891890 w 4751056"/>
              <a:gd name="connsiteY5" fmla="*/ 1037692 h 3143438"/>
              <a:gd name="connsiteX6" fmla="*/ 3397778 w 4751056"/>
              <a:gd name="connsiteY6" fmla="*/ 2570083 h 3143438"/>
              <a:gd name="connsiteX7" fmla="*/ 3943679 w 4751056"/>
              <a:gd name="connsiteY7" fmla="*/ 1591241 h 3143438"/>
              <a:gd name="connsiteX8" fmla="*/ 4751056 w 4751056"/>
              <a:gd name="connsiteY8" fmla="*/ 1596321 h 3143438"/>
              <a:gd name="connsiteX0" fmla="*/ 0 w 4751056"/>
              <a:gd name="connsiteY0" fmla="*/ 1592269 h 3153191"/>
              <a:gd name="connsiteX1" fmla="*/ 477463 w 4751056"/>
              <a:gd name="connsiteY1" fmla="*/ 1592269 h 3153191"/>
              <a:gd name="connsiteX2" fmla="*/ 1114460 w 4751056"/>
              <a:gd name="connsiteY2" fmla="*/ 1571949 h 3153191"/>
              <a:gd name="connsiteX3" fmla="*/ 1603796 w 4751056"/>
              <a:gd name="connsiteY3" fmla="*/ 2 h 3153191"/>
              <a:gd name="connsiteX4" fmla="*/ 2241822 w 4751056"/>
              <a:gd name="connsiteY4" fmla="*/ 3143438 h 3153191"/>
              <a:gd name="connsiteX5" fmla="*/ 2891890 w 4751056"/>
              <a:gd name="connsiteY5" fmla="*/ 1037692 h 3153191"/>
              <a:gd name="connsiteX6" fmla="*/ 3397778 w 4751056"/>
              <a:gd name="connsiteY6" fmla="*/ 2570083 h 3153191"/>
              <a:gd name="connsiteX7" fmla="*/ 3943679 w 4751056"/>
              <a:gd name="connsiteY7" fmla="*/ 1591241 h 3153191"/>
              <a:gd name="connsiteX8" fmla="*/ 4751056 w 4751056"/>
              <a:gd name="connsiteY8" fmla="*/ 1596321 h 3153191"/>
              <a:gd name="connsiteX0" fmla="*/ 0 w 4751056"/>
              <a:gd name="connsiteY0" fmla="*/ 1620654 h 3181576"/>
              <a:gd name="connsiteX1" fmla="*/ 477463 w 4751056"/>
              <a:gd name="connsiteY1" fmla="*/ 1620654 h 3181576"/>
              <a:gd name="connsiteX2" fmla="*/ 1185580 w 4751056"/>
              <a:gd name="connsiteY2" fmla="*/ 1620654 h 3181576"/>
              <a:gd name="connsiteX3" fmla="*/ 1603796 w 4751056"/>
              <a:gd name="connsiteY3" fmla="*/ 28387 h 3181576"/>
              <a:gd name="connsiteX4" fmla="*/ 2241822 w 4751056"/>
              <a:gd name="connsiteY4" fmla="*/ 3171823 h 3181576"/>
              <a:gd name="connsiteX5" fmla="*/ 2891890 w 4751056"/>
              <a:gd name="connsiteY5" fmla="*/ 1066077 h 3181576"/>
              <a:gd name="connsiteX6" fmla="*/ 3397778 w 4751056"/>
              <a:gd name="connsiteY6" fmla="*/ 2598468 h 3181576"/>
              <a:gd name="connsiteX7" fmla="*/ 3943679 w 4751056"/>
              <a:gd name="connsiteY7" fmla="*/ 1619626 h 3181576"/>
              <a:gd name="connsiteX8" fmla="*/ 4751056 w 4751056"/>
              <a:gd name="connsiteY8" fmla="*/ 1624706 h 3181576"/>
              <a:gd name="connsiteX0" fmla="*/ 0 w 4751056"/>
              <a:gd name="connsiteY0" fmla="*/ 1592275 h 3153197"/>
              <a:gd name="connsiteX1" fmla="*/ 477463 w 4751056"/>
              <a:gd name="connsiteY1" fmla="*/ 1592275 h 3153197"/>
              <a:gd name="connsiteX2" fmla="*/ 1185580 w 4751056"/>
              <a:gd name="connsiteY2" fmla="*/ 1592275 h 3153197"/>
              <a:gd name="connsiteX3" fmla="*/ 1603796 w 4751056"/>
              <a:gd name="connsiteY3" fmla="*/ 8 h 3153197"/>
              <a:gd name="connsiteX4" fmla="*/ 2241822 w 4751056"/>
              <a:gd name="connsiteY4" fmla="*/ 3143444 h 3153197"/>
              <a:gd name="connsiteX5" fmla="*/ 2891890 w 4751056"/>
              <a:gd name="connsiteY5" fmla="*/ 1037698 h 3153197"/>
              <a:gd name="connsiteX6" fmla="*/ 3397778 w 4751056"/>
              <a:gd name="connsiteY6" fmla="*/ 2570089 h 3153197"/>
              <a:gd name="connsiteX7" fmla="*/ 3943679 w 4751056"/>
              <a:gd name="connsiteY7" fmla="*/ 1591247 h 3153197"/>
              <a:gd name="connsiteX8" fmla="*/ 4751056 w 4751056"/>
              <a:gd name="connsiteY8" fmla="*/ 1596327 h 3153197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  <a:gd name="connsiteX0" fmla="*/ 0 w 4751056"/>
              <a:gd name="connsiteY0" fmla="*/ 1592275 h 3143453"/>
              <a:gd name="connsiteX1" fmla="*/ 477463 w 4751056"/>
              <a:gd name="connsiteY1" fmla="*/ 1592275 h 3143453"/>
              <a:gd name="connsiteX2" fmla="*/ 1185580 w 4751056"/>
              <a:gd name="connsiteY2" fmla="*/ 1592275 h 3143453"/>
              <a:gd name="connsiteX3" fmla="*/ 1603796 w 4751056"/>
              <a:gd name="connsiteY3" fmla="*/ 8 h 3143453"/>
              <a:gd name="connsiteX4" fmla="*/ 2241822 w 4751056"/>
              <a:gd name="connsiteY4" fmla="*/ 3143444 h 3143453"/>
              <a:gd name="connsiteX5" fmla="*/ 2891890 w 4751056"/>
              <a:gd name="connsiteY5" fmla="*/ 1037698 h 3143453"/>
              <a:gd name="connsiteX6" fmla="*/ 3397778 w 4751056"/>
              <a:gd name="connsiteY6" fmla="*/ 2570089 h 3143453"/>
              <a:gd name="connsiteX7" fmla="*/ 3943679 w 4751056"/>
              <a:gd name="connsiteY7" fmla="*/ 1591247 h 3143453"/>
              <a:gd name="connsiteX8" fmla="*/ 4751056 w 4751056"/>
              <a:gd name="connsiteY8" fmla="*/ 1596327 h 3143453"/>
              <a:gd name="connsiteX0" fmla="*/ 0 w 4751056"/>
              <a:gd name="connsiteY0" fmla="*/ 1592275 h 3143449"/>
              <a:gd name="connsiteX1" fmla="*/ 477463 w 4751056"/>
              <a:gd name="connsiteY1" fmla="*/ 1592275 h 3143449"/>
              <a:gd name="connsiteX2" fmla="*/ 1185580 w 4751056"/>
              <a:gd name="connsiteY2" fmla="*/ 1592275 h 3143449"/>
              <a:gd name="connsiteX3" fmla="*/ 1603796 w 4751056"/>
              <a:gd name="connsiteY3" fmla="*/ 8 h 3143449"/>
              <a:gd name="connsiteX4" fmla="*/ 2241822 w 4751056"/>
              <a:gd name="connsiteY4" fmla="*/ 3143444 h 3143449"/>
              <a:gd name="connsiteX5" fmla="*/ 2891890 w 4751056"/>
              <a:gd name="connsiteY5" fmla="*/ 1037698 h 3143449"/>
              <a:gd name="connsiteX6" fmla="*/ 3397778 w 4751056"/>
              <a:gd name="connsiteY6" fmla="*/ 2570089 h 3143449"/>
              <a:gd name="connsiteX7" fmla="*/ 3943679 w 4751056"/>
              <a:gd name="connsiteY7" fmla="*/ 1591247 h 3143449"/>
              <a:gd name="connsiteX8" fmla="*/ 4751056 w 4751056"/>
              <a:gd name="connsiteY8" fmla="*/ 1596327 h 314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056" h="3143449">
                <a:moveTo>
                  <a:pt x="0" y="1592275"/>
                </a:moveTo>
                <a:cubicBezTo>
                  <a:pt x="159154" y="1585502"/>
                  <a:pt x="279866" y="1592275"/>
                  <a:pt x="477463" y="1592275"/>
                </a:cubicBezTo>
                <a:cubicBezTo>
                  <a:pt x="675060" y="1592275"/>
                  <a:pt x="997858" y="1857653"/>
                  <a:pt x="1185580" y="1592275"/>
                </a:cubicBezTo>
                <a:cubicBezTo>
                  <a:pt x="1373302" y="1326897"/>
                  <a:pt x="1361716" y="5640"/>
                  <a:pt x="1603796" y="8"/>
                </a:cubicBezTo>
                <a:cubicBezTo>
                  <a:pt x="1845876" y="-5624"/>
                  <a:pt x="1996660" y="3148296"/>
                  <a:pt x="2241822" y="3143444"/>
                </a:cubicBezTo>
                <a:cubicBezTo>
                  <a:pt x="2486984" y="3138592"/>
                  <a:pt x="2689071" y="1031657"/>
                  <a:pt x="2891890" y="1037698"/>
                </a:cubicBezTo>
                <a:cubicBezTo>
                  <a:pt x="3094709" y="1043739"/>
                  <a:pt x="3207240" y="2574351"/>
                  <a:pt x="3397778" y="2570089"/>
                </a:cubicBezTo>
                <a:cubicBezTo>
                  <a:pt x="3588316" y="2565827"/>
                  <a:pt x="3665857" y="1596271"/>
                  <a:pt x="3943679" y="1591247"/>
                </a:cubicBezTo>
                <a:cubicBezTo>
                  <a:pt x="4209865" y="1586433"/>
                  <a:pt x="4481930" y="1594634"/>
                  <a:pt x="4751056" y="159632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BE77AC-B97C-4720-87D6-5D86FB8C9D1D}"/>
              </a:ext>
            </a:extLst>
          </p:cNvPr>
          <p:cNvGrpSpPr/>
          <p:nvPr/>
        </p:nvGrpSpPr>
        <p:grpSpPr>
          <a:xfrm>
            <a:off x="6850779" y="3349993"/>
            <a:ext cx="5002903" cy="3307698"/>
            <a:chOff x="7686613" y="2015818"/>
            <a:chExt cx="4356789" cy="288051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2D9EC8-85B4-4C50-A3C4-4A1543A57425}"/>
                </a:ext>
              </a:extLst>
            </p:cNvPr>
            <p:cNvCxnSpPr/>
            <p:nvPr/>
          </p:nvCxnSpPr>
          <p:spPr>
            <a:xfrm>
              <a:off x="7686613" y="3856208"/>
              <a:ext cx="435678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650C14-2218-4BAA-A142-84E6B4ABC696}"/>
                </a:ext>
              </a:extLst>
            </p:cNvPr>
            <p:cNvCxnSpPr/>
            <p:nvPr/>
          </p:nvCxnSpPr>
          <p:spPr>
            <a:xfrm>
              <a:off x="7950474" y="2015818"/>
              <a:ext cx="1" cy="2880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ACA1138-0233-48AC-9E93-8E14052805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3966"/>
            <a:ext cx="1864034" cy="1864034"/>
          </a:xfrm>
          <a:prstGeom prst="rect">
            <a:avLst/>
          </a:prstGeom>
        </p:spPr>
      </p:pic>
      <p:sp>
        <p:nvSpPr>
          <p:cNvPr id="17" name="Rectangular Callout 9">
            <a:extLst>
              <a:ext uri="{FF2B5EF4-FFF2-40B4-BE49-F238E27FC236}">
                <a16:creationId xmlns:a16="http://schemas.microsoft.com/office/drawing/2014/main" id="{EA37F436-3AB4-4E4A-862A-CF4FEC9CC3AB}"/>
              </a:ext>
            </a:extLst>
          </p:cNvPr>
          <p:cNvSpPr/>
          <p:nvPr/>
        </p:nvSpPr>
        <p:spPr>
          <a:xfrm>
            <a:off x="1864033" y="5020222"/>
            <a:ext cx="4033333" cy="868956"/>
          </a:xfrm>
          <a:prstGeom prst="wedgeRectCallout">
            <a:avLst>
              <a:gd name="adj1" fmla="val -67650"/>
              <a:gd name="adj2" fmla="val 653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What if I moved in the opposite direction of the derivative?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41BABB-3EA5-452E-9872-D59BAFA143CB}"/>
              </a:ext>
            </a:extLst>
          </p:cNvPr>
          <p:cNvGrpSpPr/>
          <p:nvPr/>
        </p:nvGrpSpPr>
        <p:grpSpPr>
          <a:xfrm>
            <a:off x="197714" y="3529858"/>
            <a:ext cx="1468606" cy="1238929"/>
            <a:chOff x="12383748" y="1219011"/>
            <a:chExt cx="1862104" cy="1570887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6B1D07-2097-49F5-B096-ECA3B19F9207}"/>
                </a:ext>
              </a:extLst>
            </p:cNvPr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A6A9A47-E40E-4553-ABBB-A8D1834B4468}"/>
                </a:ext>
              </a:extLst>
            </p:cNvPr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6778741-51B3-4648-AB59-C2BAA4DBCB18}"/>
                </a:ext>
              </a:extLst>
            </p:cNvPr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C0618E-0958-4F4F-A66E-D11A6D93FAC4}"/>
                </a:ext>
              </a:extLst>
            </p:cNvPr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FFC8A4-C5E1-47F5-9665-BAF2217C7026}"/>
                </a:ext>
              </a:extLst>
            </p:cNvPr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ular Callout 16">
                <a:extLst>
                  <a:ext uri="{FF2B5EF4-FFF2-40B4-BE49-F238E27FC236}">
                    <a16:creationId xmlns:a16="http://schemas.microsoft.com/office/drawing/2014/main" id="{48E2AFCA-76D2-4D43-94FC-BA20231E9481}"/>
                  </a:ext>
                </a:extLst>
              </p:cNvPr>
              <p:cNvSpPr/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If we move a little bit opposite to the direction of derivative, then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would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decrease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ular Callout 16">
                <a:extLst>
                  <a:ext uri="{FF2B5EF4-FFF2-40B4-BE49-F238E27FC236}">
                    <a16:creationId xmlns:a16="http://schemas.microsoft.com/office/drawing/2014/main" id="{48E2AFCA-76D2-4D43-94FC-BA20231E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31" y="3509315"/>
                <a:ext cx="4046605" cy="1229505"/>
              </a:xfrm>
              <a:prstGeom prst="wedgeRectCallout">
                <a:avLst>
                  <a:gd name="adj1" fmla="val -72081"/>
                  <a:gd name="adj2" fmla="val 47619"/>
                </a:avLst>
              </a:prstGeom>
              <a:blipFill>
                <a:blip r:embed="rId5"/>
                <a:stretch>
                  <a:fillRect t="-966" r="-1321" b="-821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424286E8-1301-4AE2-899D-1C0DA6A88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80174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19">
                <a:extLst>
                  <a:ext uri="{FF2B5EF4-FFF2-40B4-BE49-F238E27FC236}">
                    <a16:creationId xmlns:a16="http://schemas.microsoft.com/office/drawing/2014/main" id="{AB66C559-5AC3-48E5-96C1-404E30743D3E}"/>
                  </a:ext>
                </a:extLst>
              </p:cNvPr>
              <p:cNvSpPr/>
              <p:nvPr/>
            </p:nvSpPr>
            <p:spPr>
              <a:xfrm>
                <a:off x="2217305" y="602176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Derivatives only tell us how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will behave close to the point at which the derivative was calculated. If you move too much in direction of derivative,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decreasing. Similarly, if you move too much opposite to derivate,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may start increasing</a:t>
                </a:r>
              </a:p>
            </p:txBody>
          </p:sp>
        </mc:Choice>
        <mc:Fallback xmlns="">
          <p:sp>
            <p:nvSpPr>
              <p:cNvPr id="26" name="Rectangular Callout 19">
                <a:extLst>
                  <a:ext uri="{FF2B5EF4-FFF2-40B4-BE49-F238E27FC236}">
                    <a16:creationId xmlns:a16="http://schemas.microsoft.com/office/drawing/2014/main" id="{AB66C559-5AC3-48E5-96C1-404E30743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05" y="602176"/>
                <a:ext cx="7757389" cy="1496502"/>
              </a:xfrm>
              <a:prstGeom prst="wedgeRectCallout">
                <a:avLst>
                  <a:gd name="adj1" fmla="val -64280"/>
                  <a:gd name="adj2" fmla="val 55999"/>
                </a:avLst>
              </a:prstGeom>
              <a:blipFill>
                <a:blip r:embed="rId7"/>
                <a:stretch>
                  <a:fillRect t="-3676" r="-1490" b="-14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A6FDAC-A679-4CEF-8767-33EA0D96213B}"/>
              </a:ext>
            </a:extLst>
          </p:cNvPr>
          <p:cNvCxnSpPr/>
          <p:nvPr/>
        </p:nvCxnSpPr>
        <p:spPr>
          <a:xfrm>
            <a:off x="7942392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71B938-F17E-496F-B39D-67B0388FE4B5}"/>
              </a:ext>
            </a:extLst>
          </p:cNvPr>
          <p:cNvCxnSpPr/>
          <p:nvPr/>
        </p:nvCxnSpPr>
        <p:spPr>
          <a:xfrm>
            <a:off x="8142906" y="4238938"/>
            <a:ext cx="0" cy="12243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225296-3B5D-4E5F-A644-9EB1B97616D0}"/>
              </a:ext>
            </a:extLst>
          </p:cNvPr>
          <p:cNvCxnSpPr/>
          <p:nvPr/>
        </p:nvCxnSpPr>
        <p:spPr>
          <a:xfrm>
            <a:off x="8971054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346081-C24D-4C09-88BF-EB293276672F}"/>
              </a:ext>
            </a:extLst>
          </p:cNvPr>
          <p:cNvCxnSpPr/>
          <p:nvPr/>
        </p:nvCxnSpPr>
        <p:spPr>
          <a:xfrm>
            <a:off x="9171568" y="5463314"/>
            <a:ext cx="0" cy="12350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FDF890-2182-405E-ABE3-18BF0C3BF2BF}"/>
              </a:ext>
            </a:extLst>
          </p:cNvPr>
          <p:cNvCxnSpPr/>
          <p:nvPr/>
        </p:nvCxnSpPr>
        <p:spPr>
          <a:xfrm>
            <a:off x="7153771" y="5131563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116CA4-8716-4DCD-99C9-06F6DF700758}"/>
              </a:ext>
            </a:extLst>
          </p:cNvPr>
          <p:cNvCxnSpPr/>
          <p:nvPr/>
        </p:nvCxnSpPr>
        <p:spPr>
          <a:xfrm>
            <a:off x="7153771" y="4946628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E05654-4217-4D7E-A2CB-D7CFEF0512A7}"/>
              </a:ext>
            </a:extLst>
          </p:cNvPr>
          <p:cNvCxnSpPr/>
          <p:nvPr/>
        </p:nvCxnSpPr>
        <p:spPr>
          <a:xfrm>
            <a:off x="7153771" y="6634552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FEDAB-D048-47B0-8DE7-E71077DFAB33}"/>
              </a:ext>
            </a:extLst>
          </p:cNvPr>
          <p:cNvCxnSpPr/>
          <p:nvPr/>
        </p:nvCxnSpPr>
        <p:spPr>
          <a:xfrm>
            <a:off x="7153771" y="5755805"/>
            <a:ext cx="291490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49D6-CEC6-46B3-8B62-A8F1912B0114}"/>
                  </a:ext>
                </a:extLst>
              </p:cNvPr>
              <p:cNvSpPr txBox="1"/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49D6-CEC6-46B3-8B62-A8F1912B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55" y="5408938"/>
                <a:ext cx="698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22ADC-C76A-4554-AA19-C66EE57566E5}"/>
                  </a:ext>
                </a:extLst>
              </p:cNvPr>
              <p:cNvSpPr txBox="1"/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22ADC-C76A-4554-AA19-C66EE575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4844421"/>
                <a:ext cx="6986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DFB489-ADF2-4F8E-AC47-7264A11ADC6F}"/>
                  </a:ext>
                </a:extLst>
              </p:cNvPr>
              <p:cNvSpPr txBox="1"/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DFB489-ADF2-4F8E-AC47-7264A11A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02" y="5095868"/>
                <a:ext cx="6986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577914-FA4F-4515-B50F-6F6B9EAA8F70}"/>
                  </a:ext>
                </a:extLst>
              </p:cNvPr>
              <p:cNvSpPr txBox="1"/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577914-FA4F-4515-B50F-6F6B9EA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28" y="6029732"/>
                <a:ext cx="69864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5-Point Star 48">
            <a:extLst>
              <a:ext uri="{FF2B5EF4-FFF2-40B4-BE49-F238E27FC236}">
                <a16:creationId xmlns:a16="http://schemas.microsoft.com/office/drawing/2014/main" id="{B1869136-0D40-49CB-B787-ABBA8B9BE17F}"/>
              </a:ext>
            </a:extLst>
          </p:cNvPr>
          <p:cNvSpPr/>
          <p:nvPr/>
        </p:nvSpPr>
        <p:spPr>
          <a:xfrm>
            <a:off x="7855716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5-Point Star 49">
            <a:extLst>
              <a:ext uri="{FF2B5EF4-FFF2-40B4-BE49-F238E27FC236}">
                <a16:creationId xmlns:a16="http://schemas.microsoft.com/office/drawing/2014/main" id="{7C3FD07D-2E75-41FB-87B2-395FF8C2AA65}"/>
              </a:ext>
            </a:extLst>
          </p:cNvPr>
          <p:cNvSpPr/>
          <p:nvPr/>
        </p:nvSpPr>
        <p:spPr>
          <a:xfrm>
            <a:off x="9090605" y="5361410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869E53-78EB-4416-BBA3-4B63E0E40E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53" y="3352772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ular Callout 64">
                <a:extLst>
                  <a:ext uri="{FF2B5EF4-FFF2-40B4-BE49-F238E27FC236}">
                    <a16:creationId xmlns:a16="http://schemas.microsoft.com/office/drawing/2014/main" id="{3B6BA263-C340-4922-BD45-A4B004ABC978}"/>
                  </a:ext>
                </a:extLst>
              </p:cNvPr>
              <p:cNvSpPr/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Depends on the function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. How much we move will actually be a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in our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42" name="Rectangular Callout 64">
                <a:extLst>
                  <a:ext uri="{FF2B5EF4-FFF2-40B4-BE49-F238E27FC236}">
                    <a16:creationId xmlns:a16="http://schemas.microsoft.com/office/drawing/2014/main" id="{3B6BA263-C340-4922-BD45-A4B004ABC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7" y="3490035"/>
                <a:ext cx="4336196" cy="1205147"/>
              </a:xfrm>
              <a:prstGeom prst="wedgeRectCallout">
                <a:avLst>
                  <a:gd name="adj1" fmla="val 68510"/>
                  <a:gd name="adj2" fmla="val 37268"/>
                </a:avLst>
              </a:prstGeom>
              <a:blipFill>
                <a:blip r:embed="rId13"/>
                <a:stretch>
                  <a:fillRect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066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01693 -0.00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0.0164 1.48148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-0.00069 L 0.1224 1.48148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689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7" grpId="0" animBg="1"/>
      <p:bldP spid="24" grpId="0" uiExpand="1" animBg="1"/>
      <p:bldP spid="26" grpId="0" animBg="1"/>
      <p:bldP spid="35" grpId="0"/>
      <p:bldP spid="36" grpId="0"/>
      <p:bldP spid="37" grpId="0"/>
      <p:bldP spid="38" grpId="0"/>
      <p:bldP spid="39" grpId="0" animBg="1"/>
      <p:bldP spid="39" grpId="1" animBg="1"/>
      <p:bldP spid="39" grpId="2" animBg="1"/>
      <p:bldP spid="40" grpId="0" animBg="1"/>
      <p:bldP spid="40" grpId="1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01"/>
    </mc:Choice>
    <mc:Fallback xmlns=""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F08253E-E0FD-43AC-A15E-36B5A8456D8A}"/>
              </a:ext>
            </a:extLst>
          </p:cNvPr>
          <p:cNvSpPr/>
          <p:nvPr/>
        </p:nvSpPr>
        <p:spPr>
          <a:xfrm>
            <a:off x="3262703" y="1927496"/>
            <a:ext cx="2483526" cy="1354173"/>
          </a:xfrm>
          <a:prstGeom prst="wedgeRectCallout">
            <a:avLst>
              <a:gd name="adj1" fmla="val 49659"/>
              <a:gd name="adj2" fmla="val 6072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just before 𝑥 𝑓’(𝑥)= 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may be a saddle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/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a saddle. May need higher derivatives</a:t>
                </a:r>
              </a:p>
            </p:txBody>
          </p:sp>
        </mc:Choice>
        <mc:Fallback xmlns="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7"/>
                <a:stretch>
                  <a:fillRect l="-1804" b="-97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75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1" y="1865415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4FABE3-7D8C-4DFE-8708-895095B4E74E}"/>
              </a:ext>
            </a:extLst>
          </p:cNvPr>
          <p:cNvSpPr/>
          <p:nvPr/>
        </p:nvSpPr>
        <p:spPr>
          <a:xfrm>
            <a:off x="2047875" y="2131244"/>
            <a:ext cx="3743325" cy="2160300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7980">
                <a:moveTo>
                  <a:pt x="0" y="2017980"/>
                </a:moveTo>
                <a:cubicBezTo>
                  <a:pt x="70644" y="1450448"/>
                  <a:pt x="141288" y="882917"/>
                  <a:pt x="257175" y="789255"/>
                </a:cubicBezTo>
                <a:cubicBezTo>
                  <a:pt x="373062" y="695593"/>
                  <a:pt x="513158" y="1468914"/>
                  <a:pt x="695325" y="1456005"/>
                </a:cubicBezTo>
                <a:cubicBezTo>
                  <a:pt x="877492" y="1443096"/>
                  <a:pt x="1152537" y="858060"/>
                  <a:pt x="1350175" y="711801"/>
                </a:cubicBezTo>
                <a:cubicBezTo>
                  <a:pt x="1547813" y="565542"/>
                  <a:pt x="1725168" y="696485"/>
                  <a:pt x="1881151" y="578449"/>
                </a:cubicBezTo>
                <a:cubicBezTo>
                  <a:pt x="2037134" y="460413"/>
                  <a:pt x="2183673" y="-47422"/>
                  <a:pt x="2286073" y="3587"/>
                </a:cubicBezTo>
                <a:cubicBezTo>
                  <a:pt x="2388473" y="54596"/>
                  <a:pt x="2408250" y="810710"/>
                  <a:pt x="2495550" y="884505"/>
                </a:cubicBezTo>
                <a:cubicBezTo>
                  <a:pt x="2582850" y="958300"/>
                  <a:pt x="2809875" y="446355"/>
                  <a:pt x="2809875" y="446355"/>
                </a:cubicBezTo>
                <a:lnTo>
                  <a:pt x="2809875" y="446355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D9A92-A035-479C-976C-52B8797DE128}"/>
              </a:ext>
            </a:extLst>
          </p:cNvPr>
          <p:cNvCxnSpPr>
            <a:cxnSpLocks/>
          </p:cNvCxnSpPr>
          <p:nvPr/>
        </p:nvCxnSpPr>
        <p:spPr>
          <a:xfrm>
            <a:off x="2216842" y="29644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87B80-6873-42DD-BA75-ADBC8CEB6AC2}"/>
              </a:ext>
            </a:extLst>
          </p:cNvPr>
          <p:cNvCxnSpPr>
            <a:cxnSpLocks/>
          </p:cNvCxnSpPr>
          <p:nvPr/>
        </p:nvCxnSpPr>
        <p:spPr>
          <a:xfrm>
            <a:off x="2731192" y="37074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E37E0-9CFA-4301-B0AE-720340069533}"/>
              </a:ext>
            </a:extLst>
          </p:cNvPr>
          <p:cNvCxnSpPr>
            <a:cxnSpLocks/>
          </p:cNvCxnSpPr>
          <p:nvPr/>
        </p:nvCxnSpPr>
        <p:spPr>
          <a:xfrm>
            <a:off x="4095750" y="278351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0E121C-9241-404B-A1EB-3366011524C2}"/>
              </a:ext>
            </a:extLst>
          </p:cNvPr>
          <p:cNvCxnSpPr>
            <a:cxnSpLocks/>
          </p:cNvCxnSpPr>
          <p:nvPr/>
        </p:nvCxnSpPr>
        <p:spPr>
          <a:xfrm>
            <a:off x="4743450" y="2131244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D67086A-CB84-4203-B432-3DA3C9445D02}"/>
              </a:ext>
            </a:extLst>
          </p:cNvPr>
          <p:cNvSpPr/>
          <p:nvPr/>
        </p:nvSpPr>
        <p:spPr>
          <a:xfrm>
            <a:off x="3600451" y="3140342"/>
            <a:ext cx="2190749" cy="723876"/>
          </a:xfrm>
          <a:prstGeom prst="wedgeRectCallout">
            <a:avLst>
              <a:gd name="adj1" fmla="val -12282"/>
              <a:gd name="adj2" fmla="val -87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Saddle is a point of inflection where the derivative is also zero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4535304-2180-4B1A-9EA0-FD8BA6E44CCF}"/>
              </a:ext>
            </a:extLst>
          </p:cNvPr>
          <p:cNvSpPr/>
          <p:nvPr/>
        </p:nvSpPr>
        <p:spPr>
          <a:xfrm>
            <a:off x="3086101" y="2306952"/>
            <a:ext cx="1333500" cy="320779"/>
          </a:xfrm>
          <a:prstGeom prst="wedgeRectCallout">
            <a:avLst>
              <a:gd name="adj1" fmla="val 47412"/>
              <a:gd name="adj2" fmla="val 792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saddle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2"/>
    </mc:Choice>
    <mc:Fallback xmlns=""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4|21.1|9|8.5|16.6|6|3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.00386"/>
  <p:tag name="ORIGINALWIDTH" val="331.017"/>
  <p:tag name="LATEXADDIN" val="\documentclass{article}&#10;\usepackage{amsmath,amssymb}&#10;\usepackage{olo}&#10;\pagestyle{empty}&#10;\begin{document}&#10;&#10;\[&#10;\forall \vx,\vy \in \cC&#10;\]&#10;&#10;\end{document}"/>
  <p:tag name="IGUANATEXSIZE" val="40"/>
  <p:tag name="IGUANATEXCURSOR" val="1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.50315"/>
  <p:tag name="ORIGINALWIDTH" val="116.006"/>
  <p:tag name="LATEXADDIN" val="\documentclass{article}&#10;\usepackage{amsmath,amssymb}&#10;\usepackage{olo}&#10;\pagestyle{empty}&#10;\begin{document}&#10;&#10;\[&#10;\in \cC&#10;\]&#10;&#10;\end{document}"/>
  <p:tag name="IGUANATEXSIZE" val="40"/>
  <p:tag name="IGUANATEXCURSOR" val="1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00441"/>
  <p:tag name="ORIGINALWIDTH" val="251.5129"/>
  <p:tag name="LATEXADDIN" val="\documentclass{article}&#10;\usepackage{amsmath,amssymb}&#10;\pagestyle{empty}&#10;\begin{document}&#10;&#10;\[&#10;{\cal C} \subseteq {\mathbb R}^d&#10;\]&#10;&#10;\end{document}"/>
  <p:tag name="IGUANATEXSIZE" val="60"/>
  <p:tag name="IGUANATEXCURSOR" val="9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47.00244"/>
  <p:tag name="LATEXADDIN" val="\documentclass{article}&#10;\usepackage{amsmath,amssymb}&#10;\usepackage{olo}&#10;\pagestyle{empty}&#10;\begin{document}&#10;&#10;\[&#10;\vx&#10;\]&#10;&#10;\end{document}"/>
  <p:tag name="IGUANATEXSIZE" val="32"/>
  <p:tag name="IGUANATEXCURSOR" val="1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usepackage{olo}&#10;\pagestyle{empty}&#10;\begin{document}&#10;&#10;\[&#10;\vy&#10;\]&#10;&#10;\end{document}"/>
  <p:tag name="IGUANATEXSIZE" val="32"/>
  <p:tag name="IGUANATEXCURSOR" val="1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00189"/>
  <p:tag name="ORIGINALWIDTH" val="36.00181"/>
  <p:tag name="LATEXADDIN" val="\documentclass{article}&#10;\usepackage{amsmath,amssymb}&#10;\usepackage{olo}&#10;\pagestyle{empty}&#10;\begin{document}&#10;&#10;\[&#10;\vz&#10;\]&#10;&#10;\end{document}"/>
  <p:tag name="IGUANATEXSIZE" val="32"/>
  <p:tag name="IGUANATEXCURSOR" val="1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0472"/>
  <p:tag name="ORIGINALWIDTH" val="400.5205"/>
  <p:tag name="LATEXADDIN" val="\documentclass{article}&#10;\usepackage{amsmath,amssymb}&#10;\pagestyle{empty}&#10;\begin{document}&#10;&#10;\[&#10;f: \mathbb R^d \rightarrow \mathbb R&#10;\]&#10;&#10;\end{document}"/>
  <p:tag name="IGUANATEXSIZE" val="60"/>
  <p:tag name="IGUANATEXCURSOR" val="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22.0114"/>
  <p:tag name="LATEXADDIN" val="\documentclass{article}&#10;\usepackage{amsmath,amssymb}&#10;\pagestyle{empty}&#10;\begin{document}&#10;&#10;\[&#10;\nabla f(\mathbf x)&#10;\]&#10;&#10;\end{document}"/>
  <p:tag name="IGUANATEXSIZE" val="28"/>
  <p:tag name="IGUANATEXCURSOR" val="10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00378"/>
  <p:tag name="ORIGINALWIDTH" val="181.5093"/>
  <p:tag name="LATEXADDIN" val="\documentclass{article}&#10;\usepackage{amsmath,amssymb}&#10;\usepackage{olo}&#10;\pagestyle{empty}&#10;\begin{document}&#10;&#10;\[&#10;\forall \vx,\vy&#10;\]&#10;&#10;\end{document}"/>
  <p:tag name="IGUANATEXSIZE" val="40"/>
  <p:tag name="IGUANATEXCURSOR" val="1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52.5181"/>
  <p:tag name="LATEXADDIN" val="\documentclass{article}&#10;\usepackage{amsmath,amssymb}&#10;\usepackage{olo}&#10;\pagestyle{empty}&#10;\begin{document}&#10;&#10;\[&#10;\forall \lambda \in [0,1]&#10;\]&#10;&#10;\end{document}"/>
  <p:tag name="IGUANATEXSIZE" val="40"/>
  <p:tag name="IGUANATEXCURSOR" val="1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775.0399"/>
  <p:tag name="LATEXADDIN" val="\documentclass{article}&#10;\usepackage{amsmath,amssymb}&#10;\usepackage{olo}&#10;\pagestyle{empty}&#10;\begin{document}&#10;&#10;\[&#10;\vz = \lambda\cdot\vx + (1-\lambda)\cdot\vy&#10;\]&#10;&#10;\end{document}"/>
  <p:tag name="IGUANATEXSIZE" val="40"/>
  <p:tag name="IGUANATEXCURSOR" val="1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111.057"/>
  <p:tag name="LATEXADDIN" val="\documentclass{article}&#10;\usepackage{amsmath,amssymb}&#10;\usepackage{olo}&#10;\pagestyle{empty}&#10;\begin{document}&#10;&#10;\[&#10;f(\vz) \leq \lambda\cdot f(\vx) + (1-\lambda)\cdot f(\vy)&#10;\]&#10;&#10;\end{document}"/>
  <p:tag name="IGUANATEXSIZE" val="40"/>
  <p:tag name="IGUANATEXCURSOR" val="1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067.555"/>
  <p:tag name="LATEXADDIN" val="\documentclass{article}&#10;\usepackage{amsmath,amssymb}&#10;\usepackage{olo}&#10;\pagestyle{empty}&#10;\begin{document}&#10;&#10;\[&#10;f(\vy) \geq f(\vx) + \ip{\nabla f(\vx)}{\vy - \vx}&#10;\]&#10;&#10;\end{document}"/>
  <p:tag name="IGUANATEXSIZE" val="40"/>
  <p:tag name="IGUANATEXCURSOR" val="1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36.00181"/>
  <p:tag name="LATEXADDIN" val="\documentclass{article}&#10;\usepackage{amsmath,amssymb}&#10;\pagestyle{empty}&#10;\begin{document}&#10;&#10;\[&#10;\mathbf z&#10;\]&#10;&#10;\end{document}"/>
  <p:tag name="IGUANATEXSIZE" val="36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00275"/>
  <p:tag name="ORIGINALWIDTH" val="47.00244"/>
  <p:tag name="LATEXADDIN" val="\documentclass{article}&#10;\usepackage{amsmath,amssymb}&#10;\pagestyle{empty}&#10;\begin{document}&#10;&#10;\[&#10;\mathbf y&#10;\]&#10;&#10;\end{document}"/>
  <p:tag name="IGUANATEXSIZE" val="36"/>
  <p:tag name="IGUANATEXCURSOR" val="1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CE0914-B134-4942-817E-1EA36EBDFB13}"/>
</file>

<file path=customXml/itemProps2.xml><?xml version="1.0" encoding="utf-8"?>
<ds:datastoreItem xmlns:ds="http://schemas.openxmlformats.org/officeDocument/2006/customXml" ds:itemID="{28A494C1-249F-4BE8-A4D3-0130B520543D}"/>
</file>

<file path=customXml/itemProps3.xml><?xml version="1.0" encoding="utf-8"?>
<ds:datastoreItem xmlns:ds="http://schemas.openxmlformats.org/officeDocument/2006/customXml" ds:itemID="{9B43AA62-2AD7-42E7-91DA-42BD53CB4F3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2635</Words>
  <Application>Microsoft Office PowerPoint</Application>
  <PresentationFormat>Widescreen</PresentationFormat>
  <Paragraphs>493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Essential Calculus and Optimization for ML</vt:lpstr>
      <vt:lpstr>Calculus and Optimization for ML</vt:lpstr>
      <vt:lpstr>Functions and their optima</vt:lpstr>
      <vt:lpstr>Extrema</vt:lpstr>
      <vt:lpstr>Derivatives</vt:lpstr>
      <vt:lpstr>PowerPoint Presentation</vt:lpstr>
      <vt:lpstr>Rules of Derivatives</vt:lpstr>
      <vt:lpstr>Derivatives</vt:lpstr>
      <vt:lpstr>Saddle Points</vt:lpstr>
      <vt:lpstr>Multivariate Functions</vt:lpstr>
      <vt:lpstr>Derivatives of Multivariate Functions</vt:lpstr>
      <vt:lpstr>Multivariate Functions f:R^d→R</vt:lpstr>
      <vt:lpstr>The Hessian</vt:lpstr>
      <vt:lpstr>A Toy Example – Function Values</vt:lpstr>
      <vt:lpstr>A Toy Example – Gradients</vt:lpstr>
      <vt:lpstr>A Toy Example – Gradients</vt:lpstr>
      <vt:lpstr>A Toy Example – Hessians</vt:lpstr>
      <vt:lpstr>Convex and Non-Convex Functions</vt:lpstr>
      <vt:lpstr>Convex Sets</vt:lpstr>
      <vt:lpstr>Convex Sets</vt:lpstr>
      <vt:lpstr>Convex Functions </vt:lpstr>
      <vt:lpstr>Convex Functions</vt:lpstr>
      <vt:lpstr>Checking for Convexity</vt:lpstr>
      <vt:lpstr>Some Basic Rules for Convex Functions 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Pravendra Singh</cp:lastModifiedBy>
  <cp:revision>22</cp:revision>
  <dcterms:created xsi:type="dcterms:W3CDTF">2022-01-22T23:47:33Z</dcterms:created>
  <dcterms:modified xsi:type="dcterms:W3CDTF">2025-01-21T17:29:56Z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