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17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355" r:id="rId3"/>
    <p:sldId id="368" r:id="rId4"/>
    <p:sldId id="360" r:id="rId5"/>
    <p:sldId id="362" r:id="rId6"/>
    <p:sldId id="359" r:id="rId7"/>
    <p:sldId id="370" r:id="rId8"/>
    <p:sldId id="358" r:id="rId9"/>
    <p:sldId id="369" r:id="rId10"/>
    <p:sldId id="361" r:id="rId11"/>
    <p:sldId id="357" r:id="rId12"/>
    <p:sldId id="277" r:id="rId13"/>
    <p:sldId id="364" r:id="rId14"/>
    <p:sldId id="365" r:id="rId15"/>
    <p:sldId id="278" r:id="rId16"/>
    <p:sldId id="366" r:id="rId17"/>
    <p:sldId id="367" r:id="rId18"/>
    <p:sldId id="3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0.png"/><Relationship Id="rId10" Type="http://schemas.openxmlformats.org/officeDocument/2006/relationships/image" Target="../media/image48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hyperlink" Target="https://developers.google.com/machine-learning/crash-course/fitter/graph" TargetMode="Externa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830531"/>
            <a:ext cx="11713505" cy="718830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Gradient Descent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02236A-C696-4B1D-95F3-AD2B1A960F45}"/>
              </a:ext>
            </a:extLst>
          </p:cNvPr>
          <p:cNvSpPr txBox="1">
            <a:spLocks/>
          </p:cNvSpPr>
          <p:nvPr/>
        </p:nvSpPr>
        <p:spPr>
          <a:xfrm>
            <a:off x="2955130" y="3983832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GD: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apply GD for least squares linear regression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gradient: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Each GD update will be of the form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Exercise: Assume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and show that GD update improves prediction on the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i.e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than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is sort of a proof that GD updates are “corrective” in nature (and it actually is true not just for linear regression but can also be shown for various other ML models) </a:t>
                </a: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779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/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</m:oMath>
                </a14:m>
                <a:r>
                  <a:rPr lang="en-I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  <m:d>
                      <m:d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IN" sz="2800" dirty="0"/>
                          <m:t>arg</m:t>
                        </m:r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  <m:r>
                          <m:rPr>
                            <m:nor/>
                          </m:rPr>
                          <a:rPr lang="en-IN" sz="2800" dirty="0"/>
                          <m:t>min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1DB2A6-94DC-42FA-8E72-E8E435A9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12" y="1823004"/>
                <a:ext cx="8767913" cy="481094"/>
              </a:xfrm>
              <a:prstGeom prst="rect">
                <a:avLst/>
              </a:prstGeom>
              <a:blipFill>
                <a:blip r:embed="rId6"/>
                <a:stretch>
                  <a:fillRect t="-17722" b="-39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/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9D61D-82B8-454D-84AE-ABF0B8A7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75" y="4022814"/>
                <a:ext cx="8330450" cy="739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/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Prediction error of current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training example</a:t>
                </a:r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89BE295-84DF-414D-8BF4-0B409FCBD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18" y="3156088"/>
                <a:ext cx="3577252" cy="648667"/>
              </a:xfrm>
              <a:prstGeom prst="wedgeRectCallout">
                <a:avLst>
                  <a:gd name="adj1" fmla="val -4076"/>
                  <a:gd name="adj2" fmla="val 66301"/>
                </a:avLst>
              </a:prstGeom>
              <a:blipFill>
                <a:blip r:embed="rId8"/>
                <a:stretch>
                  <a:fillRect l="-1528" t="-7937" b="-317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D782728-6F1B-4C1C-AEFE-E2067EAF77F3}"/>
              </a:ext>
            </a:extLst>
          </p:cNvPr>
          <p:cNvSpPr/>
          <p:nvPr/>
        </p:nvSpPr>
        <p:spPr>
          <a:xfrm>
            <a:off x="10054847" y="2664794"/>
            <a:ext cx="2053428" cy="1831413"/>
          </a:xfrm>
          <a:prstGeom prst="wedgeRectCallout">
            <a:avLst>
              <a:gd name="adj1" fmla="val -67446"/>
              <a:gd name="adj2" fmla="val 4249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examples on which the current model’s error is large contribute more to the update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FD662E-B31D-49DC-B949-0388360744BE}"/>
              </a:ext>
            </a:extLst>
          </p:cNvPr>
          <p:cNvSpPr/>
          <p:nvPr/>
        </p:nvSpPr>
        <p:spPr>
          <a:xfrm>
            <a:off x="6627043" y="3945902"/>
            <a:ext cx="2545238" cy="89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8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Dealing with Non-differentiable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ML problems, the objective function will be non-differentiable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examples that we have already seen: Linear regression with absolute loss, or Huber loss, 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-insensitive loss;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norm </a:t>
                </a:r>
                <a:r>
                  <a:rPr lang="en-GB" dirty="0" err="1">
                    <a:latin typeface="Abadi Extra Light" panose="020B0204020104020204" pitchFamily="34" charset="0"/>
                  </a:rPr>
                  <a:t>regularizer</a:t>
                </a:r>
                <a:r>
                  <a:rPr lang="en-GB" dirty="0">
                    <a:latin typeface="Abadi Extra Light" panose="020B0204020104020204" pitchFamily="34" charset="0"/>
                  </a:rPr>
                  <a:t> is non-diff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any function in which there are points with kink is non-diff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such points, the function is non-differentiable and thus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gradients not defined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Reason: Can’t define a unique tangent at such points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3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68BF0F14-DFCD-42E1-9180-FE52F0C16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0228" y="328852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/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3453C5-B7E0-4C63-9DAF-930EF546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10" y="3032377"/>
                <a:ext cx="1286571" cy="276999"/>
              </a:xfrm>
              <a:prstGeom prst="rect">
                <a:avLst/>
              </a:prstGeom>
              <a:blipFill>
                <a:blip r:embed="rId6"/>
                <a:stretch>
                  <a:fillRect l="-6161" t="-2174" r="-663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43DF9A-41F7-4F3A-9B45-B72A762CC6AC}"/>
              </a:ext>
            </a:extLst>
          </p:cNvPr>
          <p:cNvSpPr txBox="1"/>
          <p:nvPr/>
        </p:nvSpPr>
        <p:spPr>
          <a:xfrm>
            <a:off x="1942785" y="30323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F270DB0-16D2-4162-BBAE-7AE08996E6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7470" y="340170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A31A0AA-7A60-419E-BBED-00063283E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108" y="344989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D6CC93B6-DEE9-4C49-8DEB-1C3BE55CF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32" y="480476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/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521AB2-6652-45A3-99CE-B00FE6A26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36" y="4819581"/>
                <a:ext cx="1104611" cy="276999"/>
              </a:xfrm>
              <a:prstGeom prst="rect">
                <a:avLst/>
              </a:prstGeom>
              <a:blipFill>
                <a:blip r:embed="rId7"/>
                <a:stretch>
                  <a:fillRect l="-7735" t="-28889" r="-13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FB8D346B-D94E-4D55-B364-4D2395A16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3634" y="3274617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A39F9-4F55-4ED5-BD21-1CE72479EE43}"/>
              </a:ext>
            </a:extLst>
          </p:cNvPr>
          <p:cNvSpPr txBox="1"/>
          <p:nvPr/>
        </p:nvSpPr>
        <p:spPr>
          <a:xfrm>
            <a:off x="5416191" y="301846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95E92F12-9F34-4A31-B62F-CC1088333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0310" y="3425125"/>
            <a:ext cx="1104611" cy="1341987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2" h="7340">
                <a:moveTo>
                  <a:pt x="3961" y="0"/>
                </a:moveTo>
                <a:cubicBezTo>
                  <a:pt x="3323" y="6801"/>
                  <a:pt x="0" y="7339"/>
                  <a:pt x="0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09BE6D88-68FB-44A4-AE06-28AA778E5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411" y="3440232"/>
            <a:ext cx="1043185" cy="1336545"/>
          </a:xfrm>
          <a:custGeom>
            <a:avLst/>
            <a:gdLst>
              <a:gd name="T0" fmla="*/ 0 w 4039"/>
              <a:gd name="T1" fmla="*/ 0 h 7340"/>
              <a:gd name="T2" fmla="*/ 4038 w 4039"/>
              <a:gd name="T3" fmla="*/ 7339 h 73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9" h="7340">
                <a:moveTo>
                  <a:pt x="0" y="0"/>
                </a:moveTo>
                <a:cubicBezTo>
                  <a:pt x="651" y="6801"/>
                  <a:pt x="4038" y="7339"/>
                  <a:pt x="4038" y="7339"/>
                </a:cubicBezTo>
              </a:path>
            </a:pathLst>
          </a:custGeom>
          <a:noFill/>
          <a:ln w="5724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23B63CF-DBEC-407B-A88C-040091C0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809" y="4423252"/>
            <a:ext cx="630372" cy="341734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333 w 9333"/>
              <a:gd name="connsiteY0" fmla="*/ 0 h 10000"/>
              <a:gd name="connsiteX1" fmla="*/ 0 w 9333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3" h="10000">
                <a:moveTo>
                  <a:pt x="9333" y="0"/>
                </a:moveTo>
                <a:cubicBezTo>
                  <a:pt x="4343" y="9184"/>
                  <a:pt x="0" y="10000"/>
                  <a:pt x="0" y="1000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1167DF61-23C9-49F4-815B-67A00EE070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0719" y="4410961"/>
            <a:ext cx="624749" cy="348665"/>
          </a:xfrm>
          <a:custGeom>
            <a:avLst/>
            <a:gdLst>
              <a:gd name="T0" fmla="*/ 3961 w 3962"/>
              <a:gd name="T1" fmla="*/ 0 h 7340"/>
              <a:gd name="T2" fmla="*/ 0 w 3962"/>
              <a:gd name="T3" fmla="*/ 7339 h 7340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10680 w 10680"/>
              <a:gd name="connsiteY0" fmla="*/ 0 h 10418"/>
              <a:gd name="connsiteX1" fmla="*/ 0 w 10680"/>
              <a:gd name="connsiteY1" fmla="*/ 10418 h 10418"/>
              <a:gd name="connsiteX0" fmla="*/ 9618 w 9618"/>
              <a:gd name="connsiteY0" fmla="*/ 0 h 7801"/>
              <a:gd name="connsiteX1" fmla="*/ 0 w 9618"/>
              <a:gd name="connsiteY1" fmla="*/ 7800 h 7801"/>
              <a:gd name="connsiteX0" fmla="*/ 10000 w 10000"/>
              <a:gd name="connsiteY0" fmla="*/ 0 h 9999"/>
              <a:gd name="connsiteX1" fmla="*/ 0 w 10000"/>
              <a:gd name="connsiteY1" fmla="*/ 9999 h 9999"/>
              <a:gd name="connsiteX0" fmla="*/ 9906 w 9906"/>
              <a:gd name="connsiteY0" fmla="*/ 0 h 9243"/>
              <a:gd name="connsiteX1" fmla="*/ 0 w 9906"/>
              <a:gd name="connsiteY1" fmla="*/ 9243 h 9243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9906 w 9906"/>
              <a:gd name="connsiteY0" fmla="*/ 0 h 8693"/>
              <a:gd name="connsiteX1" fmla="*/ 0 w 9906"/>
              <a:gd name="connsiteY1" fmla="*/ 8690 h 8693"/>
              <a:gd name="connsiteX0" fmla="*/ 10000 w 10000"/>
              <a:gd name="connsiteY0" fmla="*/ 0 h 9997"/>
              <a:gd name="connsiteX1" fmla="*/ 0 w 10000"/>
              <a:gd name="connsiteY1" fmla="*/ 9997 h 9997"/>
              <a:gd name="connsiteX0" fmla="*/ 9211 w 9211"/>
              <a:gd name="connsiteY0" fmla="*/ 0 h 7747"/>
              <a:gd name="connsiteX1" fmla="*/ 0 w 9211"/>
              <a:gd name="connsiteY1" fmla="*/ 7652 h 7747"/>
              <a:gd name="connsiteX0" fmla="*/ 10000 w 10000"/>
              <a:gd name="connsiteY0" fmla="*/ 0 h 9877"/>
              <a:gd name="connsiteX1" fmla="*/ 0 w 10000"/>
              <a:gd name="connsiteY1" fmla="*/ 9877 h 9877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10667 w 10667"/>
              <a:gd name="connsiteY0" fmla="*/ 0 h 10767"/>
              <a:gd name="connsiteX1" fmla="*/ 0 w 10667"/>
              <a:gd name="connsiteY1" fmla="*/ 10767 h 10767"/>
              <a:gd name="connsiteX0" fmla="*/ 9524 w 9524"/>
              <a:gd name="connsiteY0" fmla="*/ 0 h 11342"/>
              <a:gd name="connsiteX1" fmla="*/ 0 w 9524"/>
              <a:gd name="connsiteY1" fmla="*/ 11342 h 11342"/>
              <a:gd name="connsiteX0" fmla="*/ 9700 w 9700"/>
              <a:gd name="connsiteY0" fmla="*/ 0 h 9155"/>
              <a:gd name="connsiteX1" fmla="*/ 0 w 9700"/>
              <a:gd name="connsiteY1" fmla="*/ 9155 h 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00" h="9155">
                <a:moveTo>
                  <a:pt x="9700" y="0"/>
                </a:moveTo>
                <a:cubicBezTo>
                  <a:pt x="6411" y="7370"/>
                  <a:pt x="0" y="9155"/>
                  <a:pt x="0" y="9155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A55CC2E7-6D8F-4477-8FB6-8C31FE628D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8003" y="3812407"/>
            <a:ext cx="722461" cy="711163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/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0A22C-46F7-4286-A4BD-D5E650ED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34" y="4796068"/>
                <a:ext cx="185371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7">
            <a:extLst>
              <a:ext uri="{FF2B5EF4-FFF2-40B4-BE49-F238E27FC236}">
                <a16:creationId xmlns:a16="http://schemas.microsoft.com/office/drawing/2014/main" id="{74C542BC-304B-4A44-A6E0-E786D4460C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2911" y="3787757"/>
            <a:ext cx="763691" cy="731309"/>
          </a:xfrm>
          <a:prstGeom prst="line">
            <a:avLst/>
          </a:prstGeom>
          <a:noFill/>
          <a:ln w="57240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/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217609-B956-4BEB-884B-5C69B6E0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39" y="4789468"/>
                <a:ext cx="262316" cy="276999"/>
              </a:xfrm>
              <a:prstGeom prst="rect">
                <a:avLst/>
              </a:prstGeom>
              <a:blipFill>
                <a:blip r:embed="rId9"/>
                <a:stretch>
                  <a:fillRect l="-16279" r="-44186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/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320495-6CE8-4276-80C3-39A333E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0" y="4800254"/>
                <a:ext cx="1104611" cy="276999"/>
              </a:xfrm>
              <a:prstGeom prst="rect">
                <a:avLst/>
              </a:prstGeom>
              <a:blipFill>
                <a:blip r:embed="rId10"/>
                <a:stretch>
                  <a:fillRect l="-7735" t="-28261" r="-12707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4">
            <a:extLst>
              <a:ext uri="{FF2B5EF4-FFF2-40B4-BE49-F238E27FC236}">
                <a16:creationId xmlns:a16="http://schemas.microsoft.com/office/drawing/2014/main" id="{48779944-0BC9-4C04-9896-BD447101C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087" y="477231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76FD1C8D-47F6-47D0-99BE-02D5E844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2233" y="3226981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/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E13088-0B7E-4890-9FBD-10153C7C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180" y="2865459"/>
                <a:ext cx="1813811" cy="276999"/>
              </a:xfrm>
              <a:prstGeom prst="rect">
                <a:avLst/>
              </a:prstGeom>
              <a:blipFill>
                <a:blip r:embed="rId11"/>
                <a:stretch>
                  <a:fillRect l="-337" t="-2222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212663C-0EA6-4308-8B79-1330D8DC4870}"/>
              </a:ext>
            </a:extLst>
          </p:cNvPr>
          <p:cNvSpPr txBox="1"/>
          <p:nvPr/>
        </p:nvSpPr>
        <p:spPr>
          <a:xfrm>
            <a:off x="9024790" y="2970830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211F719F-49B3-44FB-A356-664D06EE6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1379" y="3237149"/>
            <a:ext cx="645858" cy="1488309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4DF588B-626F-4F55-B2EC-F261081DC7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70922" y="3262463"/>
            <a:ext cx="505677" cy="1470926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791EE354-E832-4663-90C9-C81C57116D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75432" y="4705644"/>
            <a:ext cx="618289" cy="2434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/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F99F5C-705E-4368-B52C-A3BB8C2A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834" y="4725458"/>
                <a:ext cx="167610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/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004B36-5D6D-4F53-9941-3B0877AB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513" y="4734493"/>
                <a:ext cx="244554" cy="276999"/>
              </a:xfrm>
              <a:prstGeom prst="rect">
                <a:avLst/>
              </a:prstGeom>
              <a:blipFill>
                <a:blip r:embed="rId13"/>
                <a:stretch>
                  <a:fillRect l="-17500" r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76579AC-EE5D-4458-BAD3-B0F88D1343E1}"/>
              </a:ext>
            </a:extLst>
          </p:cNvPr>
          <p:cNvSpPr/>
          <p:nvPr/>
        </p:nvSpPr>
        <p:spPr>
          <a:xfrm>
            <a:off x="1416287" y="4981997"/>
            <a:ext cx="1276376" cy="321303"/>
          </a:xfrm>
          <a:prstGeom prst="wedgeRectCallout">
            <a:avLst>
              <a:gd name="adj1" fmla="val 34471"/>
              <a:gd name="adj2" fmla="val -9013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/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6FA3C-80BB-44C8-A793-29F58821F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347" y="4748432"/>
                <a:ext cx="1104611" cy="276999"/>
              </a:xfrm>
              <a:prstGeom prst="rect">
                <a:avLst/>
              </a:prstGeom>
              <a:blipFill>
                <a:blip r:embed="rId14"/>
                <a:stretch>
                  <a:fillRect l="-7692" t="-28889" r="-12637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4">
            <a:extLst>
              <a:ext uri="{FF2B5EF4-FFF2-40B4-BE49-F238E27FC236}">
                <a16:creationId xmlns:a16="http://schemas.microsoft.com/office/drawing/2014/main" id="{AB47E85A-045C-40DF-90FD-F16A885709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209" y="4723784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3A60A3E8-2EA5-46A2-B5E5-2DE543FC3E0F}"/>
              </a:ext>
            </a:extLst>
          </p:cNvPr>
          <p:cNvSpPr/>
          <p:nvPr/>
        </p:nvSpPr>
        <p:spPr>
          <a:xfrm>
            <a:off x="3874531" y="4381212"/>
            <a:ext cx="1276376" cy="321303"/>
          </a:xfrm>
          <a:prstGeom prst="wedgeRectCallout">
            <a:avLst>
              <a:gd name="adj1" fmla="val 70005"/>
              <a:gd name="adj2" fmla="val -1272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03E1FDD-0914-4F68-93D8-BF1C0C9F1067}"/>
              </a:ext>
            </a:extLst>
          </p:cNvPr>
          <p:cNvSpPr/>
          <p:nvPr/>
        </p:nvSpPr>
        <p:spPr>
          <a:xfrm>
            <a:off x="6769916" y="4371105"/>
            <a:ext cx="1276376" cy="321303"/>
          </a:xfrm>
          <a:prstGeom prst="wedgeRectCallout">
            <a:avLst>
              <a:gd name="adj1" fmla="val -61813"/>
              <a:gd name="adj2" fmla="val 548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E08B0F0-27D4-4928-A5AF-89BCE22E0096}"/>
              </a:ext>
            </a:extLst>
          </p:cNvPr>
          <p:cNvSpPr/>
          <p:nvPr/>
        </p:nvSpPr>
        <p:spPr>
          <a:xfrm>
            <a:off x="8110691" y="4904904"/>
            <a:ext cx="1276376" cy="321303"/>
          </a:xfrm>
          <a:prstGeom prst="wedgeRectCallout">
            <a:avLst>
              <a:gd name="adj1" fmla="val 41922"/>
              <a:gd name="adj2" fmla="val -924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604B6FC-716F-43F6-A83D-140B0295850E}"/>
              </a:ext>
            </a:extLst>
          </p:cNvPr>
          <p:cNvSpPr/>
          <p:nvPr/>
        </p:nvSpPr>
        <p:spPr>
          <a:xfrm>
            <a:off x="9455256" y="4912415"/>
            <a:ext cx="1276376" cy="321303"/>
          </a:xfrm>
          <a:prstGeom prst="wedgeRectCallout">
            <a:avLst>
              <a:gd name="adj1" fmla="val -15390"/>
              <a:gd name="adj2" fmla="val -9469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diff.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234" y="108872"/>
            <a:ext cx="10515600" cy="883356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Non-differentiable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>
          <a:xfrm>
            <a:off x="838200" y="932248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The </a:t>
            </a:r>
            <a:r>
              <a:rPr lang="en-GB" dirty="0">
                <a:latin typeface="Abadi Extra Light" panose="020B0204020104020204" pitchFamily="34" charset="0"/>
              </a:rPr>
              <a:t>absolute loss</a:t>
            </a:r>
            <a:r>
              <a:rPr lang="en-IN" dirty="0">
                <a:latin typeface="Abadi Extra Light" panose="020B0204020104020204" pitchFamily="34" charset="0"/>
              </a:rPr>
              <a:t> function is not differentiable everywhere </a:t>
            </a: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dirty="0">
              <a:latin typeface="Abadi Extra Light" panose="020B0204020104020204" pitchFamily="34" charset="0"/>
            </a:endParaRPr>
          </a:p>
          <a:p>
            <a:pPr lvl="1"/>
            <a:r>
              <a:rPr lang="en-IN" sz="2800" dirty="0">
                <a:latin typeface="Abadi Extra Light" panose="020B0204020104020204" pitchFamily="34" charset="0"/>
              </a:rPr>
              <a:t>Can we define some form of gradient for non-diff functions as well?</a:t>
            </a:r>
          </a:p>
          <a:p>
            <a:pPr lvl="1"/>
            <a:r>
              <a:rPr lang="en-IN" sz="2800" dirty="0">
                <a:latin typeface="Abadi Extra Light" panose="020B0204020104020204" pitchFamily="34" charset="0"/>
              </a:rPr>
              <a:t>Yes, if a function is convex, then no matter if it is non-differentiable, a notion of gradient called </a:t>
            </a:r>
            <a:r>
              <a:rPr lang="en-IN" sz="2800" dirty="0" err="1">
                <a:latin typeface="Abadi Extra Light" panose="020B0204020104020204" pitchFamily="34" charset="0"/>
              </a:rPr>
              <a:t>subgradient</a:t>
            </a:r>
            <a:r>
              <a:rPr lang="en-IN" sz="2800" dirty="0">
                <a:latin typeface="Abadi Extra Light" panose="020B0204020104020204" pitchFamily="34" charset="0"/>
              </a:rPr>
              <a:t> can always be defined for it</a:t>
            </a:r>
          </a:p>
          <a:p>
            <a:r>
              <a:rPr lang="en-IN" dirty="0">
                <a:latin typeface="Abadi Extra Light" panose="020B0204020104020204" pitchFamily="34" charset="0"/>
              </a:rPr>
              <a:t>Recall that for differentiable convex functions, the gradient defines a tangent hyperplane at every point and the function must lie above this plane</a:t>
            </a:r>
          </a:p>
          <a:p>
            <a:r>
              <a:rPr lang="en-IN" dirty="0" err="1">
                <a:latin typeface="Abadi Extra Light" panose="020B0204020104020204" pitchFamily="34" charset="0"/>
              </a:rPr>
              <a:t>Subgradients</a:t>
            </a:r>
            <a:r>
              <a:rPr lang="en-IN" dirty="0">
                <a:latin typeface="Abadi Extra Light" panose="020B0204020104020204" pitchFamily="34" charset="0"/>
              </a:rPr>
              <a:t> exploit and generalize this property </a:t>
            </a:r>
            <a:r>
              <a:rPr lang="en-IN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dirty="0">
              <a:latin typeface="Abadi Extra Light" panose="020B02040201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74822" y="4609572"/>
            <a:ext cx="2658590" cy="1802875"/>
            <a:chOff x="3225264" y="1188485"/>
            <a:chExt cx="4251387" cy="288300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25310" y="1188485"/>
              <a:ext cx="0" cy="288300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>
              <a:off x="3225264" y="4071486"/>
              <a:ext cx="4251387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1" name="Freeform 10"/>
          <p:cNvSpPr/>
          <p:nvPr/>
        </p:nvSpPr>
        <p:spPr>
          <a:xfrm flipH="1">
            <a:off x="9251857" y="4665496"/>
            <a:ext cx="2581555" cy="1703613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903167"/>
              <a:gd name="connsiteX1" fmla="*/ 2102620 w 4141737"/>
              <a:gd name="connsiteY1" fmla="*/ 2717676 h 2903167"/>
              <a:gd name="connsiteX2" fmla="*/ 4141737 w 4141737"/>
              <a:gd name="connsiteY2" fmla="*/ 0 h 2903167"/>
              <a:gd name="connsiteX3" fmla="*/ 4141737 w 4141737"/>
              <a:gd name="connsiteY3" fmla="*/ 0 h 2903167"/>
              <a:gd name="connsiteX0" fmla="*/ 0 w 4141737"/>
              <a:gd name="connsiteY0" fmla="*/ 2710046 h 2903165"/>
              <a:gd name="connsiteX1" fmla="*/ 2102620 w 4141737"/>
              <a:gd name="connsiteY1" fmla="*/ 2717676 h 2903165"/>
              <a:gd name="connsiteX2" fmla="*/ 4141737 w 4141737"/>
              <a:gd name="connsiteY2" fmla="*/ 0 h 2903165"/>
              <a:gd name="connsiteX3" fmla="*/ 4141737 w 4141737"/>
              <a:gd name="connsiteY3" fmla="*/ 0 h 2903165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41737"/>
              <a:gd name="connsiteY0" fmla="*/ 2710046 h 2717676"/>
              <a:gd name="connsiteX1" fmla="*/ 2102620 w 4141737"/>
              <a:gd name="connsiteY1" fmla="*/ 2717676 h 2717676"/>
              <a:gd name="connsiteX2" fmla="*/ 4141737 w 4141737"/>
              <a:gd name="connsiteY2" fmla="*/ 0 h 2717676"/>
              <a:gd name="connsiteX3" fmla="*/ 4141737 w 4141737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07890"/>
              <a:gd name="connsiteY0" fmla="*/ 2378336 h 2717676"/>
              <a:gd name="connsiteX1" fmla="*/ 2068773 w 4107890"/>
              <a:gd name="connsiteY1" fmla="*/ 2717676 h 2717676"/>
              <a:gd name="connsiteX2" fmla="*/ 4107890 w 4107890"/>
              <a:gd name="connsiteY2" fmla="*/ 0 h 2717676"/>
              <a:gd name="connsiteX3" fmla="*/ 4107890 w 4107890"/>
              <a:gd name="connsiteY3" fmla="*/ 0 h 2717676"/>
              <a:gd name="connsiteX0" fmla="*/ 0 w 4128199"/>
              <a:gd name="connsiteY0" fmla="*/ 2723585 h 2724271"/>
              <a:gd name="connsiteX1" fmla="*/ 2089082 w 4128199"/>
              <a:gd name="connsiteY1" fmla="*/ 2717676 h 2724271"/>
              <a:gd name="connsiteX2" fmla="*/ 4128199 w 4128199"/>
              <a:gd name="connsiteY2" fmla="*/ 0 h 2724271"/>
              <a:gd name="connsiteX3" fmla="*/ 4128199 w 4128199"/>
              <a:gd name="connsiteY3" fmla="*/ 0 h 272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199" h="2724271">
                <a:moveTo>
                  <a:pt x="0" y="2723585"/>
                </a:moveTo>
                <a:cubicBezTo>
                  <a:pt x="1985290" y="2727112"/>
                  <a:pt x="126111" y="2715789"/>
                  <a:pt x="2089082" y="2717676"/>
                </a:cubicBezTo>
                <a:cubicBezTo>
                  <a:pt x="4112980" y="-15347"/>
                  <a:pt x="2092568" y="2716242"/>
                  <a:pt x="4128199" y="0"/>
                </a:cubicBezTo>
                <a:lnTo>
                  <a:pt x="4128199" y="0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75" y="6547949"/>
            <a:ext cx="129852" cy="2084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08" y="6547950"/>
            <a:ext cx="100590" cy="201179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9922875" y="4438490"/>
            <a:ext cx="2203556" cy="883356"/>
          </a:xfrm>
          <a:prstGeom prst="wedgeRectCallout">
            <a:avLst>
              <a:gd name="adj1" fmla="val -21511"/>
              <a:gd name="adj2" fmla="val 16469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Point of non-differentiability</a:t>
            </a:r>
          </a:p>
        </p:txBody>
      </p:sp>
      <p:sp>
        <p:nvSpPr>
          <p:cNvPr id="16" name="Freeform 15"/>
          <p:cNvSpPr/>
          <p:nvPr/>
        </p:nvSpPr>
        <p:spPr>
          <a:xfrm>
            <a:off x="4569301" y="4557142"/>
            <a:ext cx="4457603" cy="2253946"/>
          </a:xfrm>
          <a:custGeom>
            <a:avLst/>
            <a:gdLst>
              <a:gd name="connsiteX0" fmla="*/ 0 w 3769922"/>
              <a:gd name="connsiteY0" fmla="*/ 0 h 2522295"/>
              <a:gd name="connsiteX1" fmla="*/ 3769922 w 3769922"/>
              <a:gd name="connsiteY1" fmla="*/ 0 h 2522295"/>
              <a:gd name="connsiteX2" fmla="*/ 1158009 w 3769922"/>
              <a:gd name="connsiteY2" fmla="*/ 2522295 h 2522295"/>
              <a:gd name="connsiteX3" fmla="*/ 0 w 3769922"/>
              <a:gd name="connsiteY3" fmla="*/ 2522295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158009 w 4684322"/>
              <a:gd name="connsiteY2" fmla="*/ 2522295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522295"/>
              <a:gd name="connsiteX1" fmla="*/ 4684322 w 4684322"/>
              <a:gd name="connsiteY1" fmla="*/ 9626 h 2522295"/>
              <a:gd name="connsiteX2" fmla="*/ 1533394 w 4684322"/>
              <a:gd name="connsiteY2" fmla="*/ 2262413 h 2522295"/>
              <a:gd name="connsiteX3" fmla="*/ 0 w 4684322"/>
              <a:gd name="connsiteY3" fmla="*/ 2522295 h 2522295"/>
              <a:gd name="connsiteX4" fmla="*/ 0 w 4684322"/>
              <a:gd name="connsiteY4" fmla="*/ 0 h 2522295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0 w 4684322"/>
              <a:gd name="connsiteY3" fmla="*/ 2272038 h 2272038"/>
              <a:gd name="connsiteX4" fmla="*/ 0 w 4684322"/>
              <a:gd name="connsiteY4" fmla="*/ 0 h 2272038"/>
              <a:gd name="connsiteX0" fmla="*/ 0 w 4684322"/>
              <a:gd name="connsiteY0" fmla="*/ 0 h 2272038"/>
              <a:gd name="connsiteX1" fmla="*/ 4684322 w 4684322"/>
              <a:gd name="connsiteY1" fmla="*/ 9626 h 2272038"/>
              <a:gd name="connsiteX2" fmla="*/ 1533394 w 4684322"/>
              <a:gd name="connsiteY2" fmla="*/ 2262413 h 2272038"/>
              <a:gd name="connsiteX3" fmla="*/ 250256 w 4684322"/>
              <a:gd name="connsiteY3" fmla="*/ 2272038 h 2272038"/>
              <a:gd name="connsiteX4" fmla="*/ 0 w 4684322"/>
              <a:gd name="connsiteY4" fmla="*/ 0 h 2272038"/>
              <a:gd name="connsiteX0" fmla="*/ 0 w 4501442"/>
              <a:gd name="connsiteY0" fmla="*/ 0 h 2272038"/>
              <a:gd name="connsiteX1" fmla="*/ 4501442 w 4501442"/>
              <a:gd name="connsiteY1" fmla="*/ 9626 h 2272038"/>
              <a:gd name="connsiteX2" fmla="*/ 1350514 w 4501442"/>
              <a:gd name="connsiteY2" fmla="*/ 2262413 h 2272038"/>
              <a:gd name="connsiteX3" fmla="*/ 67376 w 4501442"/>
              <a:gd name="connsiteY3" fmla="*/ 2272038 h 2272038"/>
              <a:gd name="connsiteX4" fmla="*/ 0 w 4501442"/>
              <a:gd name="connsiteY4" fmla="*/ 0 h 2272038"/>
              <a:gd name="connsiteX0" fmla="*/ 19251 w 4520693"/>
              <a:gd name="connsiteY0" fmla="*/ 0 h 2272038"/>
              <a:gd name="connsiteX1" fmla="*/ 4520693 w 4520693"/>
              <a:gd name="connsiteY1" fmla="*/ 9626 h 2272038"/>
              <a:gd name="connsiteX2" fmla="*/ 1369765 w 4520693"/>
              <a:gd name="connsiteY2" fmla="*/ 2262413 h 2272038"/>
              <a:gd name="connsiteX3" fmla="*/ 0 w 4520693"/>
              <a:gd name="connsiteY3" fmla="*/ 2272038 h 2272038"/>
              <a:gd name="connsiteX4" fmla="*/ 19251 w 4520693"/>
              <a:gd name="connsiteY4" fmla="*/ 0 h 2272038"/>
              <a:gd name="connsiteX0" fmla="*/ 0 w 4501442"/>
              <a:gd name="connsiteY0" fmla="*/ 0 h 2262413"/>
              <a:gd name="connsiteX1" fmla="*/ 4501442 w 4501442"/>
              <a:gd name="connsiteY1" fmla="*/ 9626 h 2262413"/>
              <a:gd name="connsiteX2" fmla="*/ 1350514 w 4501442"/>
              <a:gd name="connsiteY2" fmla="*/ 2262413 h 2262413"/>
              <a:gd name="connsiteX3" fmla="*/ 44249 w 4501442"/>
              <a:gd name="connsiteY3" fmla="*/ 2246638 h 2262413"/>
              <a:gd name="connsiteX4" fmla="*/ 0 w 4501442"/>
              <a:gd name="connsiteY4" fmla="*/ 0 h 2262413"/>
              <a:gd name="connsiteX0" fmla="*/ 0 w 4463342"/>
              <a:gd name="connsiteY0" fmla="*/ 0 h 2253946"/>
              <a:gd name="connsiteX1" fmla="*/ 4463342 w 4463342"/>
              <a:gd name="connsiteY1" fmla="*/ 1159 h 2253946"/>
              <a:gd name="connsiteX2" fmla="*/ 1312414 w 4463342"/>
              <a:gd name="connsiteY2" fmla="*/ 2253946 h 2253946"/>
              <a:gd name="connsiteX3" fmla="*/ 6149 w 4463342"/>
              <a:gd name="connsiteY3" fmla="*/ 2238171 h 2253946"/>
              <a:gd name="connsiteX4" fmla="*/ 0 w 4463342"/>
              <a:gd name="connsiteY4" fmla="*/ 0 h 2253946"/>
              <a:gd name="connsiteX0" fmla="*/ 0 w 4463342"/>
              <a:gd name="connsiteY0" fmla="*/ 0 h 2249713"/>
              <a:gd name="connsiteX1" fmla="*/ 4463342 w 4463342"/>
              <a:gd name="connsiteY1" fmla="*/ 1159 h 2249713"/>
              <a:gd name="connsiteX2" fmla="*/ 1333580 w 4463342"/>
              <a:gd name="connsiteY2" fmla="*/ 2249713 h 2249713"/>
              <a:gd name="connsiteX3" fmla="*/ 6149 w 4463342"/>
              <a:gd name="connsiteY3" fmla="*/ 2238171 h 2249713"/>
              <a:gd name="connsiteX4" fmla="*/ 0 w 4463342"/>
              <a:gd name="connsiteY4" fmla="*/ 0 h 2249713"/>
              <a:gd name="connsiteX0" fmla="*/ 2727 w 4457603"/>
              <a:gd name="connsiteY0" fmla="*/ 0 h 2253946"/>
              <a:gd name="connsiteX1" fmla="*/ 4457603 w 4457603"/>
              <a:gd name="connsiteY1" fmla="*/ 5392 h 2253946"/>
              <a:gd name="connsiteX2" fmla="*/ 1327841 w 4457603"/>
              <a:gd name="connsiteY2" fmla="*/ 2253946 h 2253946"/>
              <a:gd name="connsiteX3" fmla="*/ 410 w 4457603"/>
              <a:gd name="connsiteY3" fmla="*/ 2242404 h 2253946"/>
              <a:gd name="connsiteX4" fmla="*/ 2727 w 4457603"/>
              <a:gd name="connsiteY4" fmla="*/ 0 h 225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7603" h="2253946">
                <a:moveTo>
                  <a:pt x="2727" y="0"/>
                </a:moveTo>
                <a:lnTo>
                  <a:pt x="4457603" y="5392"/>
                </a:lnTo>
                <a:lnTo>
                  <a:pt x="1327841" y="2253946"/>
                </a:lnTo>
                <a:lnTo>
                  <a:pt x="410" y="2242404"/>
                </a:lnTo>
                <a:cubicBezTo>
                  <a:pt x="-1640" y="1496347"/>
                  <a:pt x="4777" y="746057"/>
                  <a:pt x="2727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70316" y="4687631"/>
            <a:ext cx="3319272" cy="2112264"/>
            <a:chOff x="4112244" y="1209983"/>
            <a:chExt cx="3319272" cy="21122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16" idx="1"/>
          </p:cNvCxnSpPr>
          <p:nvPr/>
        </p:nvCxnSpPr>
        <p:spPr>
          <a:xfrm flipH="1">
            <a:off x="5831989" y="4562534"/>
            <a:ext cx="3194915" cy="229546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380077" y="4988367"/>
            <a:ext cx="2106787" cy="1780559"/>
          </a:xfrm>
          <a:prstGeom prst="line">
            <a:avLst/>
          </a:prstGeom>
          <a:ln w="349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5503694" y="5036734"/>
            <a:ext cx="2266908" cy="1230410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1685671"/>
              <a:gd name="connsiteY0" fmla="*/ 1035050 h 1680806"/>
              <a:gd name="connsiteX1" fmla="*/ 1685671 w 1685671"/>
              <a:gd name="connsiteY1" fmla="*/ 0 h 1680806"/>
              <a:gd name="connsiteX2" fmla="*/ 1685671 w 1685671"/>
              <a:gd name="connsiteY2" fmla="*/ 0 h 1680806"/>
              <a:gd name="connsiteX0" fmla="*/ 0 w 1685671"/>
              <a:gd name="connsiteY0" fmla="*/ 1035050 h 1346253"/>
              <a:gd name="connsiteX1" fmla="*/ 1685671 w 1685671"/>
              <a:gd name="connsiteY1" fmla="*/ 0 h 1346253"/>
              <a:gd name="connsiteX2" fmla="*/ 1685671 w 1685671"/>
              <a:gd name="connsiteY2" fmla="*/ 0 h 1346253"/>
              <a:gd name="connsiteX0" fmla="*/ 0 w 1685671"/>
              <a:gd name="connsiteY0" fmla="*/ 1035050 h 1154564"/>
              <a:gd name="connsiteX1" fmla="*/ 1685671 w 1685671"/>
              <a:gd name="connsiteY1" fmla="*/ 0 h 1154564"/>
              <a:gd name="connsiteX2" fmla="*/ 1685671 w 1685671"/>
              <a:gd name="connsiteY2" fmla="*/ 0 h 1154564"/>
              <a:gd name="connsiteX0" fmla="*/ 0 w 1685671"/>
              <a:gd name="connsiteY0" fmla="*/ 1035050 h 1160045"/>
              <a:gd name="connsiteX1" fmla="*/ 1685671 w 1685671"/>
              <a:gd name="connsiteY1" fmla="*/ 0 h 1160045"/>
              <a:gd name="connsiteX2" fmla="*/ 1685671 w 1685671"/>
              <a:gd name="connsiteY2" fmla="*/ 0 h 1160045"/>
              <a:gd name="connsiteX0" fmla="*/ 0 w 1685671"/>
              <a:gd name="connsiteY0" fmla="*/ 1035050 h 1140892"/>
              <a:gd name="connsiteX1" fmla="*/ 1685671 w 1685671"/>
              <a:gd name="connsiteY1" fmla="*/ 0 h 1140892"/>
              <a:gd name="connsiteX2" fmla="*/ 1685671 w 1685671"/>
              <a:gd name="connsiteY2" fmla="*/ 0 h 1140892"/>
              <a:gd name="connsiteX0" fmla="*/ 0 w 1685671"/>
              <a:gd name="connsiteY0" fmla="*/ 1035050 h 1134754"/>
              <a:gd name="connsiteX1" fmla="*/ 1685671 w 1685671"/>
              <a:gd name="connsiteY1" fmla="*/ 0 h 1134754"/>
              <a:gd name="connsiteX2" fmla="*/ 1685671 w 1685671"/>
              <a:gd name="connsiteY2" fmla="*/ 0 h 1134754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685671 w 1685671"/>
              <a:gd name="connsiteY2" fmla="*/ 0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2" fmla="*/ 1253871 w 1685671"/>
              <a:gd name="connsiteY2" fmla="*/ 175684 h 1135436"/>
              <a:gd name="connsiteX0" fmla="*/ 0 w 1685671"/>
              <a:gd name="connsiteY0" fmla="*/ 1035050 h 1135436"/>
              <a:gd name="connsiteX1" fmla="*/ 1685671 w 1685671"/>
              <a:gd name="connsiteY1" fmla="*/ 0 h 1135436"/>
              <a:gd name="connsiteX0" fmla="*/ 0 w 1493055"/>
              <a:gd name="connsiteY0" fmla="*/ 668867 h 938610"/>
              <a:gd name="connsiteX1" fmla="*/ 1493055 w 1493055"/>
              <a:gd name="connsiteY1" fmla="*/ 0 h 938610"/>
              <a:gd name="connsiteX0" fmla="*/ 0 w 1493055"/>
              <a:gd name="connsiteY0" fmla="*/ 668867 h 742217"/>
              <a:gd name="connsiteX1" fmla="*/ 1493055 w 1493055"/>
              <a:gd name="connsiteY1" fmla="*/ 0 h 742217"/>
              <a:gd name="connsiteX0" fmla="*/ 0 w 1493055"/>
              <a:gd name="connsiteY0" fmla="*/ 668867 h 731653"/>
              <a:gd name="connsiteX1" fmla="*/ 1493055 w 1493055"/>
              <a:gd name="connsiteY1" fmla="*/ 0 h 731653"/>
              <a:gd name="connsiteX0" fmla="*/ 0 w 1493055"/>
              <a:gd name="connsiteY0" fmla="*/ 668867 h 723383"/>
              <a:gd name="connsiteX1" fmla="*/ 1493055 w 1493055"/>
              <a:gd name="connsiteY1" fmla="*/ 0 h 723383"/>
              <a:gd name="connsiteX0" fmla="*/ 0 w 1493055"/>
              <a:gd name="connsiteY0" fmla="*/ 668867 h 714471"/>
              <a:gd name="connsiteX1" fmla="*/ 1493055 w 1493055"/>
              <a:gd name="connsiteY1" fmla="*/ 0 h 714471"/>
              <a:gd name="connsiteX0" fmla="*/ 0 w 1493055"/>
              <a:gd name="connsiteY0" fmla="*/ 668867 h 677640"/>
              <a:gd name="connsiteX1" fmla="*/ 1493055 w 1493055"/>
              <a:gd name="connsiteY1" fmla="*/ 0 h 677640"/>
              <a:gd name="connsiteX0" fmla="*/ 0 w 1493055"/>
              <a:gd name="connsiteY0" fmla="*/ 668867 h 747366"/>
              <a:gd name="connsiteX1" fmla="*/ 1493055 w 1493055"/>
              <a:gd name="connsiteY1" fmla="*/ 0 h 747366"/>
              <a:gd name="connsiteX0" fmla="*/ 0 w 1357588"/>
              <a:gd name="connsiteY0" fmla="*/ 757767 h 806049"/>
              <a:gd name="connsiteX1" fmla="*/ 1357588 w 1357588"/>
              <a:gd name="connsiteY1" fmla="*/ 0 h 806049"/>
              <a:gd name="connsiteX0" fmla="*/ 0 w 1357588"/>
              <a:gd name="connsiteY0" fmla="*/ 757767 h 802408"/>
              <a:gd name="connsiteX1" fmla="*/ 1357588 w 1357588"/>
              <a:gd name="connsiteY1" fmla="*/ 0 h 802408"/>
              <a:gd name="connsiteX0" fmla="*/ 0 w 1357588"/>
              <a:gd name="connsiteY0" fmla="*/ 757767 h 820527"/>
              <a:gd name="connsiteX1" fmla="*/ 1357588 w 1357588"/>
              <a:gd name="connsiteY1" fmla="*/ 0 h 820527"/>
              <a:gd name="connsiteX0" fmla="*/ 0 w 1357588"/>
              <a:gd name="connsiteY0" fmla="*/ 757767 h 839605"/>
              <a:gd name="connsiteX1" fmla="*/ 1357588 w 1357588"/>
              <a:gd name="connsiteY1" fmla="*/ 0 h 839605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49272"/>
              <a:gd name="connsiteX1" fmla="*/ 1616668 w 1616668"/>
              <a:gd name="connsiteY1" fmla="*/ 0 h 849272"/>
              <a:gd name="connsiteX0" fmla="*/ 0 w 1616668"/>
              <a:gd name="connsiteY0" fmla="*/ 773007 h 890087"/>
              <a:gd name="connsiteX1" fmla="*/ 1616668 w 1616668"/>
              <a:gd name="connsiteY1" fmla="*/ 0 h 890087"/>
              <a:gd name="connsiteX0" fmla="*/ 0 w 1616668"/>
              <a:gd name="connsiteY0" fmla="*/ 773007 h 880714"/>
              <a:gd name="connsiteX1" fmla="*/ 1616668 w 1616668"/>
              <a:gd name="connsiteY1" fmla="*/ 0 h 880714"/>
              <a:gd name="connsiteX0" fmla="*/ 0 w 1616668"/>
              <a:gd name="connsiteY0" fmla="*/ 773007 h 894316"/>
              <a:gd name="connsiteX1" fmla="*/ 1616668 w 1616668"/>
              <a:gd name="connsiteY1" fmla="*/ 0 h 894316"/>
              <a:gd name="connsiteX0" fmla="*/ 0 w 2054818"/>
              <a:gd name="connsiteY0" fmla="*/ 836507 h 932147"/>
              <a:gd name="connsiteX1" fmla="*/ 2054818 w 2054818"/>
              <a:gd name="connsiteY1" fmla="*/ 0 h 932147"/>
              <a:gd name="connsiteX0" fmla="*/ 0 w 2029418"/>
              <a:gd name="connsiteY0" fmla="*/ 919057 h 985711"/>
              <a:gd name="connsiteX1" fmla="*/ 2029418 w 2029418"/>
              <a:gd name="connsiteY1" fmla="*/ 0 h 985711"/>
              <a:gd name="connsiteX0" fmla="*/ 0 w 1899243"/>
              <a:gd name="connsiteY0" fmla="*/ 1023832 h 1061533"/>
              <a:gd name="connsiteX1" fmla="*/ 1899243 w 1899243"/>
              <a:gd name="connsiteY1" fmla="*/ 0 h 1061533"/>
              <a:gd name="connsiteX0" fmla="*/ 0 w 1991318"/>
              <a:gd name="connsiteY0" fmla="*/ 992082 h 1037587"/>
              <a:gd name="connsiteX1" fmla="*/ 1991318 w 1991318"/>
              <a:gd name="connsiteY1" fmla="*/ 0 h 1037587"/>
              <a:gd name="connsiteX0" fmla="*/ 0 w 2038943"/>
              <a:gd name="connsiteY0" fmla="*/ 979382 h 1028248"/>
              <a:gd name="connsiteX1" fmla="*/ 2038943 w 2038943"/>
              <a:gd name="connsiteY1" fmla="*/ 0 h 1028248"/>
              <a:gd name="connsiteX0" fmla="*/ 0 w 1994493"/>
              <a:gd name="connsiteY0" fmla="*/ 995257 h 1039943"/>
              <a:gd name="connsiteX1" fmla="*/ 1994493 w 1994493"/>
              <a:gd name="connsiteY1" fmla="*/ 0 h 1039943"/>
              <a:gd name="connsiteX0" fmla="*/ 0 w 1994493"/>
              <a:gd name="connsiteY0" fmla="*/ 995257 h 1032424"/>
              <a:gd name="connsiteX1" fmla="*/ 1994493 w 1994493"/>
              <a:gd name="connsiteY1" fmla="*/ 0 h 1032424"/>
              <a:gd name="connsiteX0" fmla="*/ 0 w 2045293"/>
              <a:gd name="connsiteY0" fmla="*/ 959697 h 1005710"/>
              <a:gd name="connsiteX1" fmla="*/ 2045293 w 2045293"/>
              <a:gd name="connsiteY1" fmla="*/ 0 h 1005710"/>
              <a:gd name="connsiteX0" fmla="*/ 0 w 2045293"/>
              <a:gd name="connsiteY0" fmla="*/ 959697 h 1080965"/>
              <a:gd name="connsiteX1" fmla="*/ 2045293 w 2045293"/>
              <a:gd name="connsiteY1" fmla="*/ 0 h 1080965"/>
              <a:gd name="connsiteX0" fmla="*/ 0 w 2045293"/>
              <a:gd name="connsiteY0" fmla="*/ 959697 h 1054625"/>
              <a:gd name="connsiteX1" fmla="*/ 2045293 w 2045293"/>
              <a:gd name="connsiteY1" fmla="*/ 0 h 1054625"/>
              <a:gd name="connsiteX0" fmla="*/ 0 w 2065613"/>
              <a:gd name="connsiteY0" fmla="*/ 1208617 h 1256758"/>
              <a:gd name="connsiteX1" fmla="*/ 2065613 w 2065613"/>
              <a:gd name="connsiteY1" fmla="*/ 0 h 1256758"/>
              <a:gd name="connsiteX0" fmla="*/ 0 w 2065613"/>
              <a:gd name="connsiteY0" fmla="*/ 1208617 h 1223900"/>
              <a:gd name="connsiteX1" fmla="*/ 2065613 w 2065613"/>
              <a:gd name="connsiteY1" fmla="*/ 0 h 1223900"/>
              <a:gd name="connsiteX0" fmla="*/ 0 w 2075773"/>
              <a:gd name="connsiteY0" fmla="*/ 1208617 h 1223900"/>
              <a:gd name="connsiteX1" fmla="*/ 2075773 w 2075773"/>
              <a:gd name="connsiteY1" fmla="*/ 0 h 1223900"/>
              <a:gd name="connsiteX0" fmla="*/ 0 w 2151973"/>
              <a:gd name="connsiteY0" fmla="*/ 1046057 h 1064951"/>
              <a:gd name="connsiteX1" fmla="*/ 2151973 w 2151973"/>
              <a:gd name="connsiteY1" fmla="*/ 0 h 1064951"/>
              <a:gd name="connsiteX0" fmla="*/ 0 w 2151973"/>
              <a:gd name="connsiteY0" fmla="*/ 1046057 h 1346068"/>
              <a:gd name="connsiteX1" fmla="*/ 2151973 w 2151973"/>
              <a:gd name="connsiteY1" fmla="*/ 0 h 1346068"/>
              <a:gd name="connsiteX0" fmla="*/ 0 w 2263733"/>
              <a:gd name="connsiteY0" fmla="*/ 822537 h 1158413"/>
              <a:gd name="connsiteX1" fmla="*/ 2263733 w 2263733"/>
              <a:gd name="connsiteY1" fmla="*/ 0 h 1158413"/>
              <a:gd name="connsiteX0" fmla="*/ 0 w 2263733"/>
              <a:gd name="connsiteY0" fmla="*/ 822537 h 1193536"/>
              <a:gd name="connsiteX1" fmla="*/ 2263733 w 2263733"/>
              <a:gd name="connsiteY1" fmla="*/ 0 h 1193536"/>
              <a:gd name="connsiteX0" fmla="*/ 0 w 2266908"/>
              <a:gd name="connsiteY0" fmla="*/ 828887 h 1198727"/>
              <a:gd name="connsiteX1" fmla="*/ 2266908 w 2266908"/>
              <a:gd name="connsiteY1" fmla="*/ 0 h 1198727"/>
              <a:gd name="connsiteX0" fmla="*/ 0 w 2263733"/>
              <a:gd name="connsiteY0" fmla="*/ 828887 h 1198727"/>
              <a:gd name="connsiteX1" fmla="*/ 2263733 w 2263733"/>
              <a:gd name="connsiteY1" fmla="*/ 0 h 1198727"/>
              <a:gd name="connsiteX0" fmla="*/ 0 w 2270083"/>
              <a:gd name="connsiteY0" fmla="*/ 824124 h 1194833"/>
              <a:gd name="connsiteX1" fmla="*/ 2270083 w 2270083"/>
              <a:gd name="connsiteY1" fmla="*/ 0 h 1194833"/>
              <a:gd name="connsiteX0" fmla="*/ 0 w 2266908"/>
              <a:gd name="connsiteY0" fmla="*/ 824124 h 1194833"/>
              <a:gd name="connsiteX1" fmla="*/ 2266908 w 2266908"/>
              <a:gd name="connsiteY1" fmla="*/ 0 h 1194833"/>
              <a:gd name="connsiteX0" fmla="*/ 0 w 2266908"/>
              <a:gd name="connsiteY0" fmla="*/ 824124 h 1199644"/>
              <a:gd name="connsiteX1" fmla="*/ 2266908 w 2266908"/>
              <a:gd name="connsiteY1" fmla="*/ 0 h 1199644"/>
              <a:gd name="connsiteX0" fmla="*/ 0 w 2266908"/>
              <a:gd name="connsiteY0" fmla="*/ 824124 h 1222658"/>
              <a:gd name="connsiteX1" fmla="*/ 2266908 w 2266908"/>
              <a:gd name="connsiteY1" fmla="*/ 0 h 1222658"/>
              <a:gd name="connsiteX0" fmla="*/ 0 w 2266908"/>
              <a:gd name="connsiteY0" fmla="*/ 824124 h 1230410"/>
              <a:gd name="connsiteX1" fmla="*/ 2266908 w 2266908"/>
              <a:gd name="connsiteY1" fmla="*/ 0 h 1230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6908" h="1230410">
                <a:moveTo>
                  <a:pt x="0" y="824124"/>
                </a:moveTo>
                <a:cubicBezTo>
                  <a:pt x="543369" y="1808269"/>
                  <a:pt x="2083922" y="794511"/>
                  <a:pt x="226690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841705" y="4684768"/>
            <a:ext cx="663581" cy="11810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768285" y="4510230"/>
            <a:ext cx="115658" cy="5304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5" grpId="0" animBg="1"/>
      <p:bldP spid="16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97" grpId="0" animBg="1"/>
      <p:bldP spid="98" grpId="0" animBg="1"/>
      <p:bldP spid="99" grpId="0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18" grpId="0"/>
      <p:bldP spid="119" grpId="0"/>
      <p:bldP spid="120" grpId="0"/>
      <p:bldP spid="121" grpId="0"/>
      <p:bldP spid="123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IN" sz="2600" b="1" dirty="0"/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88" y="142298"/>
            <a:ext cx="10515600" cy="713183"/>
          </a:xfrm>
        </p:spPr>
        <p:txBody>
          <a:bodyPr/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Subgradients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and the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subdifferential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Tangents of a convex differentiable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are uniquely linked to its gradients</a:t>
                </a:r>
              </a:p>
              <a:p>
                <a:pPr lvl="2"/>
                <a:r>
                  <a:rPr lang="en-IN" dirty="0"/>
                  <a:t>The tangent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is the hyperplane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Convex functions lie above all tangents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i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b="1" dirty="0"/>
                  <a:t>Trick</a:t>
                </a:r>
                <a:r>
                  <a:rPr lang="en-IN" dirty="0"/>
                  <a:t>: turn the definition around and say that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is a vector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/>
                  <a:t> so that the hyperplane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is tangent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Subgradients</a:t>
                </a:r>
                <a:r>
                  <a:rPr lang="en-IN" dirty="0"/>
                  <a:t>: given a (possibly non-differentiable but convex) function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and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, any vector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en-IN" dirty="0"/>
                  <a:t> that satisfies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:r>
                  <a:rPr lang="en-IN" dirty="0"/>
                  <a:t>is called a </a:t>
                </a:r>
                <a:r>
                  <a:rPr lang="en-IN" dirty="0" err="1"/>
                  <a:t>subgradient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IN" b="1" dirty="0" err="1"/>
                  <a:t>Subdifferential</a:t>
                </a:r>
                <a:r>
                  <a:rPr lang="en-IN" dirty="0"/>
                  <a:t>: the set of all </a:t>
                </a:r>
                <a:r>
                  <a:rPr lang="en-IN" dirty="0" err="1"/>
                  <a:t>subgradients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known as the </a:t>
                </a:r>
                <a:r>
                  <a:rPr lang="en-IN" dirty="0" err="1"/>
                  <a:t>subdifferential</a:t>
                </a:r>
                <a:r>
                  <a:rPr lang="en-IN" dirty="0"/>
                  <a:t>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and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7" cy="5746376"/>
              </a:xfrm>
              <a:blipFill>
                <a:blip r:embed="rId2"/>
                <a:stretch>
                  <a:fillRect l="-562" t="-2439" r="-1736" b="-14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67" y="36190"/>
            <a:ext cx="1928846" cy="1928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Wait! Does this mean a function can have more than one </a:t>
                </a:r>
                <a:r>
                  <a:rPr lang="en-IN" sz="2400" b="0" dirty="0" err="1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b="0" dirty="0">
                    <a:solidFill>
                      <a:schemeClr val="tx1"/>
                    </a:solidFill>
                    <a:latin typeface="+mj-lt"/>
                  </a:rPr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96" y="117273"/>
                <a:ext cx="3824712" cy="1156723"/>
              </a:xfrm>
              <a:prstGeom prst="wedgeRectCallout">
                <a:avLst>
                  <a:gd name="adj1" fmla="val 68150"/>
                  <a:gd name="adj2" fmla="val 50522"/>
                </a:avLst>
              </a:prstGeom>
              <a:blipFill>
                <a:blip r:embed="rId4"/>
                <a:stretch>
                  <a:fillRect l="-1339" t="-3553" b="-1116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722046" y="2137174"/>
            <a:ext cx="1468606" cy="1238929"/>
            <a:chOff x="12383748" y="1219011"/>
            <a:chExt cx="1862104" cy="1570887"/>
          </a:xfrm>
        </p:grpSpPr>
        <p:sp>
          <p:nvSpPr>
            <p:cNvPr id="8" name="Freeform 7"/>
            <p:cNvSpPr/>
            <p:nvPr/>
          </p:nvSpPr>
          <p:spPr>
            <a:xfrm>
              <a:off x="12383748" y="1219011"/>
              <a:ext cx="1862104" cy="1570887"/>
            </a:xfrm>
            <a:custGeom>
              <a:avLst/>
              <a:gdLst>
                <a:gd name="connsiteX0" fmla="*/ 720726 w 1441452"/>
                <a:gd name="connsiteY0" fmla="*/ 0 h 1216022"/>
                <a:gd name="connsiteX1" fmla="*/ 1437731 w 1441452"/>
                <a:gd name="connsiteY1" fmla="*/ 718294 h 1216022"/>
                <a:gd name="connsiteX2" fmla="*/ 1441452 w 1441452"/>
                <a:gd name="connsiteY2" fmla="*/ 800098 h 1216022"/>
                <a:gd name="connsiteX3" fmla="*/ 1426809 w 1441452"/>
                <a:gd name="connsiteY3" fmla="*/ 883920 h 1216022"/>
                <a:gd name="connsiteX4" fmla="*/ 720726 w 1441452"/>
                <a:gd name="connsiteY4" fmla="*/ 1216022 h 1216022"/>
                <a:gd name="connsiteX5" fmla="*/ 14643 w 1441452"/>
                <a:gd name="connsiteY5" fmla="*/ 883920 h 1216022"/>
                <a:gd name="connsiteX6" fmla="*/ 0 w 1441452"/>
                <a:gd name="connsiteY6" fmla="*/ 800098 h 1216022"/>
                <a:gd name="connsiteX7" fmla="*/ 3721 w 1441452"/>
                <a:gd name="connsiteY7" fmla="*/ 718294 h 1216022"/>
                <a:gd name="connsiteX8" fmla="*/ 720726 w 1441452"/>
                <a:gd name="connsiteY8" fmla="*/ 0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452" h="1216022">
                  <a:moveTo>
                    <a:pt x="720726" y="0"/>
                  </a:moveTo>
                  <a:cubicBezTo>
                    <a:pt x="1093894" y="0"/>
                    <a:pt x="1400823" y="314839"/>
                    <a:pt x="1437731" y="718294"/>
                  </a:cubicBezTo>
                  <a:lnTo>
                    <a:pt x="1441452" y="800098"/>
                  </a:lnTo>
                  <a:lnTo>
                    <a:pt x="1426809" y="883920"/>
                  </a:lnTo>
                  <a:cubicBezTo>
                    <a:pt x="1359604" y="1073450"/>
                    <a:pt x="1069016" y="1216022"/>
                    <a:pt x="720726" y="1216022"/>
                  </a:cubicBezTo>
                  <a:cubicBezTo>
                    <a:pt x="372436" y="1216022"/>
                    <a:pt x="81848" y="1073450"/>
                    <a:pt x="14643" y="883920"/>
                  </a:cubicBezTo>
                  <a:lnTo>
                    <a:pt x="0" y="800098"/>
                  </a:lnTo>
                  <a:lnTo>
                    <a:pt x="3721" y="718294"/>
                  </a:lnTo>
                  <a:cubicBezTo>
                    <a:pt x="40630" y="314839"/>
                    <a:pt x="347558" y="0"/>
                    <a:pt x="72072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 rot="10800000">
              <a:off x="12542947" y="1611492"/>
              <a:ext cx="1543705" cy="969673"/>
            </a:xfrm>
            <a:custGeom>
              <a:avLst/>
              <a:gdLst>
                <a:gd name="connsiteX0" fmla="*/ 597490 w 1194980"/>
                <a:gd name="connsiteY0" fmla="*/ 0 h 750623"/>
                <a:gd name="connsiteX1" fmla="*/ 1194980 w 1194980"/>
                <a:gd name="connsiteY1" fmla="*/ 278342 h 750623"/>
                <a:gd name="connsiteX2" fmla="*/ 597490 w 1194980"/>
                <a:gd name="connsiteY2" fmla="*/ 750623 h 750623"/>
                <a:gd name="connsiteX3" fmla="*/ 0 w 1194980"/>
                <a:gd name="connsiteY3" fmla="*/ 278342 h 750623"/>
                <a:gd name="connsiteX4" fmla="*/ 597490 w 1194980"/>
                <a:gd name="connsiteY4" fmla="*/ 0 h 75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980" h="750623">
                  <a:moveTo>
                    <a:pt x="597490" y="0"/>
                  </a:moveTo>
                  <a:cubicBezTo>
                    <a:pt x="927475" y="0"/>
                    <a:pt x="1194980" y="124618"/>
                    <a:pt x="1194980" y="278342"/>
                  </a:cubicBezTo>
                  <a:cubicBezTo>
                    <a:pt x="1194980" y="539176"/>
                    <a:pt x="927475" y="750623"/>
                    <a:pt x="597490" y="750623"/>
                  </a:cubicBezTo>
                  <a:cubicBezTo>
                    <a:pt x="267505" y="750623"/>
                    <a:pt x="0" y="539176"/>
                    <a:pt x="0" y="278342"/>
                  </a:cubicBezTo>
                  <a:cubicBezTo>
                    <a:pt x="0" y="124618"/>
                    <a:pt x="267505" y="0"/>
                    <a:pt x="59749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14800" y="1219011"/>
              <a:ext cx="931052" cy="1570887"/>
            </a:xfrm>
            <a:custGeom>
              <a:avLst/>
              <a:gdLst>
                <a:gd name="connsiteX0" fmla="*/ 0 w 720726"/>
                <a:gd name="connsiteY0" fmla="*/ 0 h 1216022"/>
                <a:gd name="connsiteX1" fmla="*/ 717005 w 720726"/>
                <a:gd name="connsiteY1" fmla="*/ 718294 h 1216022"/>
                <a:gd name="connsiteX2" fmla="*/ 720726 w 720726"/>
                <a:gd name="connsiteY2" fmla="*/ 800098 h 1216022"/>
                <a:gd name="connsiteX3" fmla="*/ 706083 w 720726"/>
                <a:gd name="connsiteY3" fmla="*/ 883920 h 1216022"/>
                <a:gd name="connsiteX4" fmla="*/ 0 w 720726"/>
                <a:gd name="connsiteY4" fmla="*/ 1216022 h 12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6" h="1216022">
                  <a:moveTo>
                    <a:pt x="0" y="0"/>
                  </a:moveTo>
                  <a:cubicBezTo>
                    <a:pt x="373168" y="0"/>
                    <a:pt x="680097" y="314839"/>
                    <a:pt x="717005" y="718294"/>
                  </a:cubicBezTo>
                  <a:lnTo>
                    <a:pt x="720726" y="800098"/>
                  </a:lnTo>
                  <a:lnTo>
                    <a:pt x="706083" y="883920"/>
                  </a:lnTo>
                  <a:cubicBezTo>
                    <a:pt x="638878" y="1073450"/>
                    <a:pt x="348290" y="1216022"/>
                    <a:pt x="0" y="121602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1665767">
              <a:off x="12772445" y="2008188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19934233" flipV="1">
              <a:off x="13397236" y="2008187"/>
              <a:ext cx="462622" cy="333492"/>
            </a:xfrm>
            <a:prstGeom prst="ellipse">
              <a:avLst/>
            </a:prstGeom>
            <a:pattFill prst="dkHorz">
              <a:fgClr>
                <a:schemeClr val="tx1"/>
              </a:fgClr>
              <a:bgClr>
                <a:schemeClr val="accent3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ular Callout 12"/>
              <p:cNvSpPr/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is non-differentiable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then it can indeed have multiple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subgradients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. However,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is differentiable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, then it can have only one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subgradient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, and that is the gradient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itself 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  <a:sym typeface="Wingdings" panose="05000000000000000000" pitchFamily="2" charset="2"/>
                  </a:rPr>
                  <a:t>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ular Callou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7" y="1427535"/>
                <a:ext cx="5229749" cy="1928414"/>
              </a:xfrm>
              <a:prstGeom prst="wedgeRectCallout">
                <a:avLst>
                  <a:gd name="adj1" fmla="val 65468"/>
                  <a:gd name="adj2" fmla="val 48975"/>
                </a:avLst>
              </a:prstGeom>
              <a:blipFill>
                <a:blip r:embed="rId5"/>
                <a:stretch>
                  <a:fillRect l="-802" t="-1238" b="-5882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I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r>
                            <a:rPr lang="en-IN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200" b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200" b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IN" sz="32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IN" sz="32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∀</m:t>
                          </m:r>
                          <m:r>
                            <a:rPr lang="en-IN" sz="3200" b="1" i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52" y="3810151"/>
                <a:ext cx="11673131" cy="289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ie 22" descr=" 143"/>
          <p:cNvSpPr/>
          <p:nvPr/>
        </p:nvSpPr>
        <p:spPr>
          <a:xfrm>
            <a:off x="8707768" y="4538601"/>
            <a:ext cx="1960275" cy="1960275"/>
          </a:xfrm>
          <a:prstGeom prst="pie">
            <a:avLst>
              <a:gd name="adj1" fmla="val 9901527"/>
              <a:gd name="adj2" fmla="val 13211610"/>
            </a:avLst>
          </a:prstGeom>
          <a:solidFill>
            <a:srgbClr val="2ECC7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 descr=" 115"/>
          <p:cNvGrpSpPr/>
          <p:nvPr/>
        </p:nvGrpSpPr>
        <p:grpSpPr>
          <a:xfrm>
            <a:off x="9083056" y="3886376"/>
            <a:ext cx="2770626" cy="2154692"/>
            <a:chOff x="7594552" y="1006075"/>
            <a:chExt cx="4090199" cy="3180914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7594552" y="3795710"/>
              <a:ext cx="40901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957448" y="1006075"/>
              <a:ext cx="0" cy="31809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 descr=" 30"/>
          <p:cNvSpPr/>
          <p:nvPr/>
        </p:nvSpPr>
        <p:spPr>
          <a:xfrm>
            <a:off x="9083056" y="3901552"/>
            <a:ext cx="651849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 117"/>
          <p:cNvSpPr>
            <a:spLocks noChangeAspect="1"/>
          </p:cNvSpPr>
          <p:nvPr/>
        </p:nvSpPr>
        <p:spPr>
          <a:xfrm>
            <a:off x="9681540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 descr=" 118"/>
          <p:cNvCxnSpPr/>
          <p:nvPr/>
        </p:nvCxnSpPr>
        <p:spPr>
          <a:xfrm>
            <a:off x="8812102" y="4757474"/>
            <a:ext cx="2111974" cy="177471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 121"/>
          <p:cNvCxnSpPr/>
          <p:nvPr/>
        </p:nvCxnSpPr>
        <p:spPr>
          <a:xfrm>
            <a:off x="8647591" y="5049768"/>
            <a:ext cx="2654620" cy="1151406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332633" y="4219963"/>
            <a:ext cx="0" cy="1690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Oval 33" descr=" 117"/>
          <p:cNvSpPr>
            <a:spLocks noChangeAspect="1"/>
          </p:cNvSpPr>
          <p:nvPr/>
        </p:nvSpPr>
        <p:spPr>
          <a:xfrm>
            <a:off x="11280637" y="5723798"/>
            <a:ext cx="112174" cy="11217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 descr=" 53"/>
          <p:cNvSpPr/>
          <p:nvPr/>
        </p:nvSpPr>
        <p:spPr>
          <a:xfrm flipH="1">
            <a:off x="9734905" y="3893171"/>
            <a:ext cx="1923541" cy="1625567"/>
          </a:xfrm>
          <a:custGeom>
            <a:avLst/>
            <a:gdLst>
              <a:gd name="connsiteX0" fmla="*/ 0 w 3282696"/>
              <a:gd name="connsiteY0" fmla="*/ 0 h 1438824"/>
              <a:gd name="connsiteX1" fmla="*/ 1453896 w 3282696"/>
              <a:gd name="connsiteY1" fmla="*/ 1335024 h 1438824"/>
              <a:gd name="connsiteX2" fmla="*/ 2706624 w 3282696"/>
              <a:gd name="connsiteY2" fmla="*/ 1225296 h 1438824"/>
              <a:gd name="connsiteX3" fmla="*/ 3282696 w 3282696"/>
              <a:gd name="connsiteY3" fmla="*/ 228600 h 1438824"/>
              <a:gd name="connsiteX4" fmla="*/ 3282696 w 3282696"/>
              <a:gd name="connsiteY4" fmla="*/ 228600 h 1438824"/>
              <a:gd name="connsiteX0" fmla="*/ 0 w 3282696"/>
              <a:gd name="connsiteY0" fmla="*/ 0 h 1410060"/>
              <a:gd name="connsiteX1" fmla="*/ 1453896 w 3282696"/>
              <a:gd name="connsiteY1" fmla="*/ 1335024 h 1410060"/>
              <a:gd name="connsiteX2" fmla="*/ 2615184 w 3282696"/>
              <a:gd name="connsiteY2" fmla="*/ 1133856 h 1410060"/>
              <a:gd name="connsiteX3" fmla="*/ 3282696 w 3282696"/>
              <a:gd name="connsiteY3" fmla="*/ 228600 h 1410060"/>
              <a:gd name="connsiteX4" fmla="*/ 3282696 w 3282696"/>
              <a:gd name="connsiteY4" fmla="*/ 228600 h 1410060"/>
              <a:gd name="connsiteX0" fmla="*/ 0 w 3282696"/>
              <a:gd name="connsiteY0" fmla="*/ 0 h 1405369"/>
              <a:gd name="connsiteX1" fmla="*/ 1453896 w 3282696"/>
              <a:gd name="connsiteY1" fmla="*/ 1335024 h 1405369"/>
              <a:gd name="connsiteX2" fmla="*/ 2578608 w 3282696"/>
              <a:gd name="connsiteY2" fmla="*/ 1115568 h 1405369"/>
              <a:gd name="connsiteX3" fmla="*/ 3282696 w 3282696"/>
              <a:gd name="connsiteY3" fmla="*/ 228600 h 1405369"/>
              <a:gd name="connsiteX4" fmla="*/ 3282696 w 3282696"/>
              <a:gd name="connsiteY4" fmla="*/ 228600 h 1405369"/>
              <a:gd name="connsiteX0" fmla="*/ 0 w 3282696"/>
              <a:gd name="connsiteY0" fmla="*/ 0 h 1336127"/>
              <a:gd name="connsiteX1" fmla="*/ 1453896 w 3282696"/>
              <a:gd name="connsiteY1" fmla="*/ 1335024 h 1336127"/>
              <a:gd name="connsiteX2" fmla="*/ 3282696 w 3282696"/>
              <a:gd name="connsiteY2" fmla="*/ 228600 h 1336127"/>
              <a:gd name="connsiteX3" fmla="*/ 3282696 w 3282696"/>
              <a:gd name="connsiteY3" fmla="*/ 228600 h 1336127"/>
              <a:gd name="connsiteX0" fmla="*/ 0 w 3282696"/>
              <a:gd name="connsiteY0" fmla="*/ 0 h 1350644"/>
              <a:gd name="connsiteX1" fmla="*/ 1453896 w 3282696"/>
              <a:gd name="connsiteY1" fmla="*/ 1335024 h 1350644"/>
              <a:gd name="connsiteX2" fmla="*/ 3282696 w 3282696"/>
              <a:gd name="connsiteY2" fmla="*/ 228600 h 1350644"/>
              <a:gd name="connsiteX3" fmla="*/ 3282696 w 3282696"/>
              <a:gd name="connsiteY3" fmla="*/ 228600 h 1350644"/>
              <a:gd name="connsiteX0" fmla="*/ 0 w 3282696"/>
              <a:gd name="connsiteY0" fmla="*/ 0 h 228600"/>
              <a:gd name="connsiteX1" fmla="*/ 3282696 w 3282696"/>
              <a:gd name="connsiteY1" fmla="*/ 228600 h 228600"/>
              <a:gd name="connsiteX2" fmla="*/ 3282696 w 3282696"/>
              <a:gd name="connsiteY2" fmla="*/ 228600 h 228600"/>
              <a:gd name="connsiteX0" fmla="*/ 0 w 3282696"/>
              <a:gd name="connsiteY0" fmla="*/ 0 h 1381283"/>
              <a:gd name="connsiteX1" fmla="*/ 3282696 w 3282696"/>
              <a:gd name="connsiteY1" fmla="*/ 228600 h 1381283"/>
              <a:gd name="connsiteX2" fmla="*/ 3282696 w 3282696"/>
              <a:gd name="connsiteY2" fmla="*/ 228600 h 1381283"/>
              <a:gd name="connsiteX0" fmla="*/ 0 w 3282696"/>
              <a:gd name="connsiteY0" fmla="*/ 0 h 1533999"/>
              <a:gd name="connsiteX1" fmla="*/ 3282696 w 3282696"/>
              <a:gd name="connsiteY1" fmla="*/ 228600 h 1533999"/>
              <a:gd name="connsiteX2" fmla="*/ 3282696 w 3282696"/>
              <a:gd name="connsiteY2" fmla="*/ 228600 h 1533999"/>
              <a:gd name="connsiteX0" fmla="*/ 0 w 3282696"/>
              <a:gd name="connsiteY0" fmla="*/ 0 h 1515917"/>
              <a:gd name="connsiteX1" fmla="*/ 3282696 w 3282696"/>
              <a:gd name="connsiteY1" fmla="*/ 228600 h 1515917"/>
              <a:gd name="connsiteX2" fmla="*/ 3282696 w 3282696"/>
              <a:gd name="connsiteY2" fmla="*/ 228600 h 1515917"/>
              <a:gd name="connsiteX0" fmla="*/ 0 w 3282696"/>
              <a:gd name="connsiteY0" fmla="*/ 0 h 1277154"/>
              <a:gd name="connsiteX1" fmla="*/ 3282696 w 3282696"/>
              <a:gd name="connsiteY1" fmla="*/ 228600 h 1277154"/>
              <a:gd name="connsiteX2" fmla="*/ 3282696 w 3282696"/>
              <a:gd name="connsiteY2" fmla="*/ 228600 h 1277154"/>
              <a:gd name="connsiteX0" fmla="*/ 0 w 3282696"/>
              <a:gd name="connsiteY0" fmla="*/ 0 h 1336478"/>
              <a:gd name="connsiteX1" fmla="*/ 3282696 w 3282696"/>
              <a:gd name="connsiteY1" fmla="*/ 228600 h 1336478"/>
              <a:gd name="connsiteX2" fmla="*/ 3282696 w 3282696"/>
              <a:gd name="connsiteY2" fmla="*/ 228600 h 1336478"/>
              <a:gd name="connsiteX0" fmla="*/ 0 w 3282696"/>
              <a:gd name="connsiteY0" fmla="*/ 0 h 1244783"/>
              <a:gd name="connsiteX1" fmla="*/ 3282696 w 3282696"/>
              <a:gd name="connsiteY1" fmla="*/ 228600 h 1244783"/>
              <a:gd name="connsiteX2" fmla="*/ 3282696 w 3282696"/>
              <a:gd name="connsiteY2" fmla="*/ 228600 h 1244783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4292346 w 4292346"/>
              <a:gd name="connsiteY2" fmla="*/ 0 h 1166980"/>
              <a:gd name="connsiteX0" fmla="*/ 0 w 4292346"/>
              <a:gd name="connsiteY0" fmla="*/ 177800 h 1166980"/>
              <a:gd name="connsiteX1" fmla="*/ 4292346 w 4292346"/>
              <a:gd name="connsiteY1" fmla="*/ 0 h 1166980"/>
              <a:gd name="connsiteX2" fmla="*/ 2603246 w 4292346"/>
              <a:gd name="connsiteY2" fmla="*/ 169334 h 1166980"/>
              <a:gd name="connsiteX0" fmla="*/ 0 w 2603246"/>
              <a:gd name="connsiteY0" fmla="*/ 8466 h 8466"/>
              <a:gd name="connsiteX1" fmla="*/ 2603246 w 2603246"/>
              <a:gd name="connsiteY1" fmla="*/ 0 h 8466"/>
              <a:gd name="connsiteX0" fmla="*/ 0 w 10000"/>
              <a:gd name="connsiteY0" fmla="*/ 10000 h 665613"/>
              <a:gd name="connsiteX1" fmla="*/ 10000 w 10000"/>
              <a:gd name="connsiteY1" fmla="*/ 0 h 665613"/>
              <a:gd name="connsiteX0" fmla="*/ 0 w 10000"/>
              <a:gd name="connsiteY0" fmla="*/ 10000 h 1072446"/>
              <a:gd name="connsiteX1" fmla="*/ 10000 w 10000"/>
              <a:gd name="connsiteY1" fmla="*/ 0 h 1072446"/>
              <a:gd name="connsiteX0" fmla="*/ 0 w 11073"/>
              <a:gd name="connsiteY0" fmla="*/ 0 h 1070216"/>
              <a:gd name="connsiteX1" fmla="*/ 11073 w 11073"/>
              <a:gd name="connsiteY1" fmla="*/ 5001 h 1070216"/>
              <a:gd name="connsiteX0" fmla="*/ 0 w 9870"/>
              <a:gd name="connsiteY0" fmla="*/ 0 h 1078046"/>
              <a:gd name="connsiteX1" fmla="*/ 9870 w 9870"/>
              <a:gd name="connsiteY1" fmla="*/ 20002 h 1078046"/>
              <a:gd name="connsiteX0" fmla="*/ 0 w 10000"/>
              <a:gd name="connsiteY0" fmla="*/ 0 h 11683"/>
              <a:gd name="connsiteX1" fmla="*/ 10000 w 10000"/>
              <a:gd name="connsiteY1" fmla="*/ 186 h 11683"/>
              <a:gd name="connsiteX0" fmla="*/ 0 w 10000"/>
              <a:gd name="connsiteY0" fmla="*/ 0 h 11956"/>
              <a:gd name="connsiteX1" fmla="*/ 10000 w 10000"/>
              <a:gd name="connsiteY1" fmla="*/ 186 h 11956"/>
              <a:gd name="connsiteX0" fmla="*/ 0 w 10000"/>
              <a:gd name="connsiteY0" fmla="*/ 0 h 13365"/>
              <a:gd name="connsiteX1" fmla="*/ 10000 w 10000"/>
              <a:gd name="connsiteY1" fmla="*/ 186 h 13365"/>
              <a:gd name="connsiteX0" fmla="*/ 0 w 10000"/>
              <a:gd name="connsiteY0" fmla="*/ 0 h 21227"/>
              <a:gd name="connsiteX1" fmla="*/ 10000 w 10000"/>
              <a:gd name="connsiteY1" fmla="*/ 186 h 21227"/>
              <a:gd name="connsiteX0" fmla="*/ 0 w 10000"/>
              <a:gd name="connsiteY0" fmla="*/ 0 h 20290"/>
              <a:gd name="connsiteX1" fmla="*/ 10000 w 10000"/>
              <a:gd name="connsiteY1" fmla="*/ 186 h 20290"/>
              <a:gd name="connsiteX0" fmla="*/ 0 w 10000"/>
              <a:gd name="connsiteY0" fmla="*/ 0 h 11459"/>
              <a:gd name="connsiteX1" fmla="*/ 10000 w 10000"/>
              <a:gd name="connsiteY1" fmla="*/ 186 h 11459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825"/>
              <a:gd name="connsiteX1" fmla="*/ 10000 w 10000"/>
              <a:gd name="connsiteY1" fmla="*/ 186 h 10825"/>
              <a:gd name="connsiteX0" fmla="*/ 0 w 10000"/>
              <a:gd name="connsiteY0" fmla="*/ 0 h 10582"/>
              <a:gd name="connsiteX1" fmla="*/ 10000 w 10000"/>
              <a:gd name="connsiteY1" fmla="*/ 186 h 10582"/>
              <a:gd name="connsiteX0" fmla="*/ 0 w 10000"/>
              <a:gd name="connsiteY0" fmla="*/ 0 h 10617"/>
              <a:gd name="connsiteX1" fmla="*/ 10000 w 10000"/>
              <a:gd name="connsiteY1" fmla="*/ 186 h 10617"/>
              <a:gd name="connsiteX0" fmla="*/ 0 w 10000"/>
              <a:gd name="connsiteY0" fmla="*/ 0 h 14019"/>
              <a:gd name="connsiteX1" fmla="*/ 10000 w 10000"/>
              <a:gd name="connsiteY1" fmla="*/ 186 h 14019"/>
              <a:gd name="connsiteX0" fmla="*/ 0 w 10000"/>
              <a:gd name="connsiteY0" fmla="*/ 0 h 14141"/>
              <a:gd name="connsiteX1" fmla="*/ 10000 w 10000"/>
              <a:gd name="connsiteY1" fmla="*/ 186 h 14141"/>
              <a:gd name="connsiteX0" fmla="*/ 0 w 10000"/>
              <a:gd name="connsiteY0" fmla="*/ 0 h 14448"/>
              <a:gd name="connsiteX1" fmla="*/ 10000 w 10000"/>
              <a:gd name="connsiteY1" fmla="*/ 186 h 14448"/>
              <a:gd name="connsiteX0" fmla="*/ 0 w 7899"/>
              <a:gd name="connsiteY0" fmla="*/ 0 h 14489"/>
              <a:gd name="connsiteX1" fmla="*/ 7899 w 7899"/>
              <a:gd name="connsiteY1" fmla="*/ 256 h 14489"/>
              <a:gd name="connsiteX0" fmla="*/ 0 w 10000"/>
              <a:gd name="connsiteY0" fmla="*/ 0 h 10129"/>
              <a:gd name="connsiteX1" fmla="*/ 10000 w 10000"/>
              <a:gd name="connsiteY1" fmla="*/ 177 h 10129"/>
              <a:gd name="connsiteX0" fmla="*/ 0 w 8342"/>
              <a:gd name="connsiteY0" fmla="*/ 0 h 10183"/>
              <a:gd name="connsiteX1" fmla="*/ 8342 w 8342"/>
              <a:gd name="connsiteY1" fmla="*/ 273 h 10183"/>
              <a:gd name="connsiteX0" fmla="*/ 0 w 10000"/>
              <a:gd name="connsiteY0" fmla="*/ 0 h 8301"/>
              <a:gd name="connsiteX1" fmla="*/ 10000 w 10000"/>
              <a:gd name="connsiteY1" fmla="*/ 268 h 8301"/>
              <a:gd name="connsiteX0" fmla="*/ 0 w 10000"/>
              <a:gd name="connsiteY0" fmla="*/ 0 h 9882"/>
              <a:gd name="connsiteX1" fmla="*/ 10000 w 10000"/>
              <a:gd name="connsiteY1" fmla="*/ 323 h 9882"/>
              <a:gd name="connsiteX0" fmla="*/ 0 w 10000"/>
              <a:gd name="connsiteY0" fmla="*/ 0 h 10033"/>
              <a:gd name="connsiteX1" fmla="*/ 10000 w 10000"/>
              <a:gd name="connsiteY1" fmla="*/ 327 h 10033"/>
              <a:gd name="connsiteX0" fmla="*/ 0 w 10000"/>
              <a:gd name="connsiteY0" fmla="*/ 0 h 10044"/>
              <a:gd name="connsiteX1" fmla="*/ 10000 w 10000"/>
              <a:gd name="connsiteY1" fmla="*/ 327 h 10044"/>
              <a:gd name="connsiteX0" fmla="*/ 0 w 10038"/>
              <a:gd name="connsiteY0" fmla="*/ 0 h 9941"/>
              <a:gd name="connsiteX1" fmla="*/ 10038 w 10038"/>
              <a:gd name="connsiteY1" fmla="*/ 126 h 9941"/>
              <a:gd name="connsiteX0" fmla="*/ 0 w 10000"/>
              <a:gd name="connsiteY0" fmla="*/ 0 h 9942"/>
              <a:gd name="connsiteX1" fmla="*/ 10000 w 10000"/>
              <a:gd name="connsiteY1" fmla="*/ 11 h 9942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10076"/>
              <a:gd name="connsiteX1" fmla="*/ 10000 w 10000"/>
              <a:gd name="connsiteY1" fmla="*/ 11 h 10076"/>
              <a:gd name="connsiteX0" fmla="*/ 0 w 10000"/>
              <a:gd name="connsiteY0" fmla="*/ 0 h 10087"/>
              <a:gd name="connsiteX1" fmla="*/ 10000 w 10000"/>
              <a:gd name="connsiteY1" fmla="*/ 11 h 10087"/>
              <a:gd name="connsiteX0" fmla="*/ 0 w 10000"/>
              <a:gd name="connsiteY0" fmla="*/ 0 h 9370"/>
              <a:gd name="connsiteX1" fmla="*/ 10000 w 10000"/>
              <a:gd name="connsiteY1" fmla="*/ 11 h 9370"/>
              <a:gd name="connsiteX0" fmla="*/ 0 w 10000"/>
              <a:gd name="connsiteY0" fmla="*/ 0 h 9194"/>
              <a:gd name="connsiteX1" fmla="*/ 10000 w 10000"/>
              <a:gd name="connsiteY1" fmla="*/ 12 h 9194"/>
              <a:gd name="connsiteX0" fmla="*/ 0 w 10000"/>
              <a:gd name="connsiteY0" fmla="*/ 0 h 10038"/>
              <a:gd name="connsiteX1" fmla="*/ 10000 w 10000"/>
              <a:gd name="connsiteY1" fmla="*/ 13 h 10038"/>
              <a:gd name="connsiteX0" fmla="*/ 0 w 10000"/>
              <a:gd name="connsiteY0" fmla="*/ 0 h 10025"/>
              <a:gd name="connsiteX1" fmla="*/ 10000 w 10000"/>
              <a:gd name="connsiteY1" fmla="*/ 13 h 10025"/>
              <a:gd name="connsiteX0" fmla="*/ 0 w 10000"/>
              <a:gd name="connsiteY0" fmla="*/ 0 h 10005"/>
              <a:gd name="connsiteX1" fmla="*/ 10000 w 10000"/>
              <a:gd name="connsiteY1" fmla="*/ 13 h 10005"/>
              <a:gd name="connsiteX0" fmla="*/ 0 w 10000"/>
              <a:gd name="connsiteY0" fmla="*/ 0 h 9944"/>
              <a:gd name="connsiteX1" fmla="*/ 10000 w 10000"/>
              <a:gd name="connsiteY1" fmla="*/ 13 h 9944"/>
              <a:gd name="connsiteX0" fmla="*/ 0 w 11354"/>
              <a:gd name="connsiteY0" fmla="*/ 0 h 14289"/>
              <a:gd name="connsiteX1" fmla="*/ 11354 w 11354"/>
              <a:gd name="connsiteY1" fmla="*/ 7216 h 14289"/>
              <a:gd name="connsiteX0" fmla="*/ 0 w 11354"/>
              <a:gd name="connsiteY0" fmla="*/ 0 h 8694"/>
              <a:gd name="connsiteX1" fmla="*/ 11354 w 11354"/>
              <a:gd name="connsiteY1" fmla="*/ 7216 h 8694"/>
              <a:gd name="connsiteX0" fmla="*/ 0 w 7448"/>
              <a:gd name="connsiteY0" fmla="*/ 0 h 11953"/>
              <a:gd name="connsiteX1" fmla="*/ 7448 w 7448"/>
              <a:gd name="connsiteY1" fmla="*/ 11416 h 11953"/>
              <a:gd name="connsiteX0" fmla="*/ 0 w 10000"/>
              <a:gd name="connsiteY0" fmla="*/ 0 h 10658"/>
              <a:gd name="connsiteX1" fmla="*/ 10000 w 10000"/>
              <a:gd name="connsiteY1" fmla="*/ 9551 h 10658"/>
              <a:gd name="connsiteX0" fmla="*/ 0 w 10112"/>
              <a:gd name="connsiteY0" fmla="*/ 0 h 14414"/>
              <a:gd name="connsiteX1" fmla="*/ 10112 w 10112"/>
              <a:gd name="connsiteY1" fmla="*/ 13994 h 14414"/>
              <a:gd name="connsiteX0" fmla="*/ 0 w 10112"/>
              <a:gd name="connsiteY0" fmla="*/ 0 h 14147"/>
              <a:gd name="connsiteX1" fmla="*/ 10112 w 10112"/>
              <a:gd name="connsiteY1" fmla="*/ 13994 h 14147"/>
              <a:gd name="connsiteX0" fmla="*/ 0 w 10112"/>
              <a:gd name="connsiteY0" fmla="*/ 0 h 14238"/>
              <a:gd name="connsiteX1" fmla="*/ 10112 w 10112"/>
              <a:gd name="connsiteY1" fmla="*/ 13994 h 14238"/>
              <a:gd name="connsiteX0" fmla="*/ 1 w 7841"/>
              <a:gd name="connsiteY0" fmla="*/ 0 h 25583"/>
              <a:gd name="connsiteX1" fmla="*/ 7841 w 7841"/>
              <a:gd name="connsiteY1" fmla="*/ 25546 h 2558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23"/>
              <a:gd name="connsiteX1" fmla="*/ 10094 w 10094"/>
              <a:gd name="connsiteY1" fmla="*/ 10009 h 10023"/>
              <a:gd name="connsiteX0" fmla="*/ 0 w 10094"/>
              <a:gd name="connsiteY0" fmla="*/ 0 h 10009"/>
              <a:gd name="connsiteX1" fmla="*/ 10094 w 10094"/>
              <a:gd name="connsiteY1" fmla="*/ 10009 h 10009"/>
              <a:gd name="connsiteX0" fmla="*/ 0 w 9904"/>
              <a:gd name="connsiteY0" fmla="*/ 0 h 7994"/>
              <a:gd name="connsiteX1" fmla="*/ 9904 w 9904"/>
              <a:gd name="connsiteY1" fmla="*/ 7994 h 7994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  <a:gd name="connsiteX0" fmla="*/ 0 w 10090"/>
              <a:gd name="connsiteY0" fmla="*/ 0 h 10000"/>
              <a:gd name="connsiteX1" fmla="*/ 10090 w 1009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90" h="10000">
                <a:moveTo>
                  <a:pt x="0" y="0"/>
                </a:moveTo>
                <a:cubicBezTo>
                  <a:pt x="122" y="7114"/>
                  <a:pt x="5556" y="8339"/>
                  <a:pt x="10090" y="100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 descr=" 123"/>
          <p:cNvCxnSpPr/>
          <p:nvPr/>
        </p:nvCxnSpPr>
        <p:spPr>
          <a:xfrm flipV="1">
            <a:off x="9942389" y="4303263"/>
            <a:ext cx="1926156" cy="1897168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 125"/>
          <p:cNvCxnSpPr/>
          <p:nvPr/>
        </p:nvCxnSpPr>
        <p:spPr>
          <a:xfrm flipV="1">
            <a:off x="8589653" y="5084268"/>
            <a:ext cx="2789927" cy="753253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 123"/>
          <p:cNvCxnSpPr/>
          <p:nvPr/>
        </p:nvCxnSpPr>
        <p:spPr>
          <a:xfrm>
            <a:off x="8559800" y="5518738"/>
            <a:ext cx="2854928" cy="0"/>
          </a:xfrm>
          <a:prstGeom prst="line">
            <a:avLst/>
          </a:prstGeom>
          <a:ln w="38100">
            <a:solidFill>
              <a:srgbClr val="2ECC7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9737627" y="5064984"/>
            <a:ext cx="0" cy="8450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21" grpId="0" animBg="1"/>
      <p:bldP spid="23" grpId="0" animBg="1"/>
      <p:bldP spid="27" grpId="0" animBg="1"/>
      <p:bldP spid="29" grpId="0" animBg="1"/>
      <p:bldP spid="34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For Absolute Loss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loss function for linear reg. with absolute loss: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the affine transform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b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DF3009E1-A828-4D0F-B269-0D1270CA7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4722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56F07776-C685-4A2C-AD61-439AA7286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1964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7153BB98-D631-4262-A30B-DDA512729F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9602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id="{E9412E0A-6673-46A8-B4F2-8035C9037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726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/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58E632-22A3-4464-BAFC-09703C25F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39" y="2876130"/>
                <a:ext cx="193828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F3830AF-7950-4F55-97A5-57362AFA4342}"/>
              </a:ext>
            </a:extLst>
          </p:cNvPr>
          <p:cNvSpPr txBox="1"/>
          <p:nvPr/>
        </p:nvSpPr>
        <p:spPr>
          <a:xfrm>
            <a:off x="2574235" y="311246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/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2ED87-38CA-43EE-BEE9-96F812013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57" y="1099712"/>
                <a:ext cx="20715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5">
            <a:extLst>
              <a:ext uri="{FF2B5EF4-FFF2-40B4-BE49-F238E27FC236}">
                <a16:creationId xmlns:a16="http://schemas.microsoft.com/office/drawing/2014/main" id="{88CDB4ED-BA95-4CE8-A5A6-6980DD816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899" y="1354438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7">
            <a:extLst>
              <a:ext uri="{FF2B5EF4-FFF2-40B4-BE49-F238E27FC236}">
                <a16:creationId xmlns:a16="http://schemas.microsoft.com/office/drawing/2014/main" id="{0BFC8212-44F5-415F-8837-0B3EE5863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0141" y="1467619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6ED9269A-B2AC-4228-A429-F69734C6B5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7779" y="1515803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1BEE657E-02A6-456D-871C-2C3A53CE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5903" y="2870676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/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E6A401-6045-4592-933E-03E1C661B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9" y="2805697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A5D6393-37FC-4BD0-BB6E-C344890E0E66}"/>
              </a:ext>
            </a:extLst>
          </p:cNvPr>
          <p:cNvSpPr txBox="1"/>
          <p:nvPr/>
        </p:nvSpPr>
        <p:spPr>
          <a:xfrm>
            <a:off x="7969868" y="30198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/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4CFA84-31B9-40E3-A0C3-C62E0F69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62" y="1198442"/>
                <a:ext cx="812915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/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15CA66-8F65-437E-92C6-9BC9A4EB5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827" y="2820177"/>
                <a:ext cx="721064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/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A9D990-DFE5-4566-8DEB-88D674B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9" y="2868639"/>
                <a:ext cx="721064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/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FC2BD4-63B5-4685-BBC3-13D01B523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97" y="1699694"/>
                <a:ext cx="3090270" cy="9825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ine 15">
            <a:extLst>
              <a:ext uri="{FF2B5EF4-FFF2-40B4-BE49-F238E27FC236}">
                <a16:creationId xmlns:a16="http://schemas.microsoft.com/office/drawing/2014/main" id="{BC511AFF-9CE7-407F-B927-805E55BF9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077" y="2592197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6C8B5A40-956B-4EE8-B961-03BC94CBD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4801" y="2491965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" name="Partial Circle 33">
            <a:extLst>
              <a:ext uri="{FF2B5EF4-FFF2-40B4-BE49-F238E27FC236}">
                <a16:creationId xmlns:a16="http://schemas.microsoft.com/office/drawing/2014/main" id="{5E7AA09B-6D78-4503-9215-C9F9D084D22F}"/>
              </a:ext>
            </a:extLst>
          </p:cNvPr>
          <p:cNvSpPr/>
          <p:nvPr/>
        </p:nvSpPr>
        <p:spPr>
          <a:xfrm rot="18086739">
            <a:off x="6809616" y="2533508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1" grpId="0"/>
      <p:bldP spid="32" grpId="0"/>
      <p:bldP spid="30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Suppose we have a non-differentiable function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Sub-gradient descent is almost identical to GD except we use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subgradients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12D14-472E-4C08-B19A-C6DDD937392E}"/>
              </a:ext>
            </a:extLst>
          </p:cNvPr>
          <p:cNvSpPr/>
          <p:nvPr/>
        </p:nvSpPr>
        <p:spPr>
          <a:xfrm>
            <a:off x="1567182" y="3024261"/>
            <a:ext cx="8029305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/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sub-gradient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</a:t>
                </a:r>
                <a:r>
                  <a:rPr lang="en-IN" sz="28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subgradient</a:t>
                </a:r>
                <a:endParaRPr lang="en-IN" sz="28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21AFB4-BF86-419F-97A0-109E4543B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751" y="3093276"/>
                <a:ext cx="7844041" cy="3474156"/>
              </a:xfrm>
              <a:prstGeom prst="rect">
                <a:avLst/>
              </a:prstGeom>
              <a:blipFill>
                <a:blip r:embed="rId6"/>
                <a:stretch>
                  <a:fillRect l="-1321" t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E59CBCB-D9A4-451E-A0AA-545D3A27D51E}"/>
              </a:ext>
            </a:extLst>
          </p:cNvPr>
          <p:cNvSpPr txBox="1"/>
          <p:nvPr/>
        </p:nvSpPr>
        <p:spPr>
          <a:xfrm>
            <a:off x="3884460" y="2321169"/>
            <a:ext cx="426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Sub-Gradient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/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44C3CD-3F8C-40CD-A1DF-94D1AD2C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24" y="5814493"/>
                <a:ext cx="5643321" cy="577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55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Making GD faster: Stochastic 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Constrained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Co-ordinate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Alternating optimization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Practical issue in optimization for ML</a:t>
            </a: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8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Some basic techniques for solving optimization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First-order optimality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Gradient descent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Dealing with non-differentiable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Sub-gradients and sub-differential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Problems in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general form of an optimization problem in ML will usually be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denotes the loss function to be optimized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b="1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the constraint set that the solution must belong to,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Non-negativity constraint: All entries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non-negative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Sparsity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sparse vector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atmost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non-zeros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no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specified, it is an unconstrained optimization problem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Constrained opt. probs can be converted into unconstrained opt. (will see later)</a:t>
                </a:r>
              </a:p>
              <a:p>
                <a:pPr marL="0" indent="0">
                  <a:buNone/>
                </a:pPr>
                <a:endParaRPr lang="en-GB" sz="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now, assume we have an unconstrained optimization problem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/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1774D5-6203-42A0-9B97-E665F0FD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545" y="1791049"/>
                <a:ext cx="3869201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/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Linear and ridge regression that we saw were unconstrained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was a real-valued vector)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12AEC60-5B52-48C7-9A26-81B9882DA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579" y="3514927"/>
                <a:ext cx="2694083" cy="1001514"/>
              </a:xfrm>
              <a:prstGeom prst="wedgeRectCallout">
                <a:avLst>
                  <a:gd name="adj1" fmla="val -52203"/>
                  <a:gd name="adj2" fmla="val 73842"/>
                </a:avLst>
              </a:prstGeom>
              <a:blipFill>
                <a:blip r:embed="rId7"/>
                <a:stretch>
                  <a:fillRect t="-43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F946B80-BDD8-4C72-88B7-BD3E9109A654}"/>
              </a:ext>
            </a:extLst>
          </p:cNvPr>
          <p:cNvSpPr/>
          <p:nvPr/>
        </p:nvSpPr>
        <p:spPr>
          <a:xfrm>
            <a:off x="9296579" y="2124003"/>
            <a:ext cx="2488733" cy="1219070"/>
          </a:xfrm>
          <a:prstGeom prst="wedgeRectCallout">
            <a:avLst>
              <a:gd name="adj1" fmla="val -999"/>
              <a:gd name="adj2" fmla="val 6639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However, possible to have linear/ridge regression where solution has some constraints (e.g., non-neg, sparsity, or even both)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617B15-FE70-4300-A8DF-75E85E98F86D}"/>
              </a:ext>
            </a:extLst>
          </p:cNvPr>
          <p:cNvSpPr/>
          <p:nvPr/>
        </p:nvSpPr>
        <p:spPr>
          <a:xfrm>
            <a:off x="205496" y="1593130"/>
            <a:ext cx="3389322" cy="662020"/>
          </a:xfrm>
          <a:prstGeom prst="wedgeRectCallout">
            <a:avLst>
              <a:gd name="adj1" fmla="val -610"/>
              <a:gd name="adj2" fmla="val 7614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a sum of the training error + </a:t>
            </a:r>
            <a:r>
              <a:rPr lang="en-IN" sz="24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regularizer</a:t>
            </a:r>
            <a:endParaRPr lang="en-IN" sz="24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545" y="2567635"/>
            <a:ext cx="6829139" cy="1556309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Methods for Solving Optimization Problems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82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1: Using First-Order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simple. Already used this approach for linear and ridge regression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First order optimality: The gradient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be equal to zero at the optima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Sometimes, setting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and solving for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gives a closed form solution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If closed form solution is not available, the gradient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still be used in iterative optimization algos, like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6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/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8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IN" sz="2800" b="1" dirty="0"/>
                  <a:t> = 0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940641-91C3-442E-B10A-CBC88CB5C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89" y="4384833"/>
                <a:ext cx="2790251" cy="430887"/>
              </a:xfrm>
              <a:prstGeom prst="rect">
                <a:avLst/>
              </a:prstGeom>
              <a:blipFill>
                <a:blip r:embed="rId6"/>
                <a:stretch>
                  <a:fillRect t="-23944" r="-6783" b="-50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8F6AAE1-2CB7-45C3-8641-8C2C438B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02" y="1723867"/>
            <a:ext cx="5014238" cy="18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F1059-A9E7-4CBE-8156-BECAD85DBC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5310" y="168733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/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approach works only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very simple problems where the objective is convex and there are no constraints on the values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take</a:t>
                </a:r>
                <a:endParaRPr lang="en-IN" sz="16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C487910-29B7-4E3A-BF31-FAFE73240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227" y="2614740"/>
                <a:ext cx="3219528" cy="981326"/>
              </a:xfrm>
              <a:prstGeom prst="wedgeRectCallout">
                <a:avLst>
                  <a:gd name="adj1" fmla="val 36937"/>
                  <a:gd name="adj2" fmla="val -90199"/>
                </a:avLst>
              </a:prstGeom>
              <a:blipFill>
                <a:blip r:embed="rId9"/>
                <a:stretch>
                  <a:fillRect l="-755" r="-2075" b="-829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DE3D856-FEE8-4FB3-B939-0887DFC3CFE8}"/>
              </a:ext>
            </a:extLst>
          </p:cNvPr>
          <p:cNvSpPr/>
          <p:nvPr/>
        </p:nvSpPr>
        <p:spPr>
          <a:xfrm>
            <a:off x="7466202" y="1655856"/>
            <a:ext cx="3511159" cy="718228"/>
          </a:xfrm>
          <a:prstGeom prst="wedgeRectCallout">
            <a:avLst>
              <a:gd name="adj1" fmla="val 64142"/>
              <a:gd name="adj2" fmla="val 1261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“first order” since only gradient is used and gradient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provides the first order info about the function being optimized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F811E-FA6F-4B9B-9DB5-AD08871CC0FB}"/>
              </a:ext>
            </a:extLst>
          </p:cNvPr>
          <p:cNvSpPr/>
          <p:nvPr/>
        </p:nvSpPr>
        <p:spPr>
          <a:xfrm>
            <a:off x="134308" y="3110542"/>
            <a:ext cx="9553444" cy="354317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Method 2: Iterative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Optimiz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 via Gradient Descent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/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Calculate the 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using the current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Set the learning rate (step length)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2800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800" dirty="0">
                    <a:latin typeface="Abadi Extra Light" panose="020B0204020104020204" pitchFamily="34" charset="0"/>
                  </a:rPr>
                  <a:t>Move in the </a:t>
                </a:r>
                <a:r>
                  <a:rPr lang="en-IN" sz="2800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opposite</a:t>
                </a:r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direction of gradient</a:t>
                </a:r>
              </a:p>
              <a:p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1BDB1-8498-4D8E-A9BA-AA908FA0F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5" y="3232714"/>
                <a:ext cx="9294769" cy="3421321"/>
              </a:xfrm>
              <a:prstGeom prst="rect">
                <a:avLst/>
              </a:prstGeom>
              <a:blipFill>
                <a:blip r:embed="rId3"/>
                <a:stretch>
                  <a:fillRect l="-1115" t="-1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FD0FB6-545B-4361-951B-9C3E5285FE0A}"/>
              </a:ext>
            </a:extLst>
          </p:cNvPr>
          <p:cNvSpPr txBox="1"/>
          <p:nvPr/>
        </p:nvSpPr>
        <p:spPr>
          <a:xfrm>
            <a:off x="2960633" y="2445660"/>
            <a:ext cx="34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/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F23DD4-E1B0-48F7-BF79-FD5F795F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88" y="5969788"/>
                <a:ext cx="5643321" cy="5770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956E955-94FC-414D-8E05-8ADB19D8F8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4612" y="875232"/>
            <a:ext cx="1004822" cy="96522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227F033F-433F-4F4D-BE1B-80F1265E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45" y="825382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B461682-2246-4FF9-8239-1913F8761C02}"/>
              </a:ext>
            </a:extLst>
          </p:cNvPr>
          <p:cNvSpPr/>
          <p:nvPr/>
        </p:nvSpPr>
        <p:spPr>
          <a:xfrm>
            <a:off x="1664264" y="925295"/>
            <a:ext cx="2489272" cy="857339"/>
          </a:xfrm>
          <a:prstGeom prst="wedgeRectCallout">
            <a:avLst>
              <a:gd name="adj1" fmla="val -78037"/>
              <a:gd name="adj2" fmla="val 2468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Can I used this approach to solve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maximization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problems?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F93E2DA-BE44-4322-A0CF-6082F1991C6F}"/>
              </a:ext>
            </a:extLst>
          </p:cNvPr>
          <p:cNvSpPr/>
          <p:nvPr/>
        </p:nvSpPr>
        <p:spPr>
          <a:xfrm>
            <a:off x="7644778" y="844538"/>
            <a:ext cx="3310727" cy="857339"/>
          </a:xfrm>
          <a:prstGeom prst="wedgeRectCallout">
            <a:avLst>
              <a:gd name="adj1" fmla="val 66528"/>
              <a:gd name="adj2" fmla="val 107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Iterative sinc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 it requires several steps/iterations to find the optimal solution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E14E94A-384C-46A9-9468-15FFCA3FD4AC}"/>
              </a:ext>
            </a:extLst>
          </p:cNvPr>
          <p:cNvSpPr/>
          <p:nvPr/>
        </p:nvSpPr>
        <p:spPr>
          <a:xfrm>
            <a:off x="7559228" y="1791394"/>
            <a:ext cx="2489272" cy="923291"/>
          </a:xfrm>
          <a:prstGeom prst="wedgeRectCallout">
            <a:avLst>
              <a:gd name="adj1" fmla="val 39147"/>
              <a:gd name="adj2" fmla="val -6221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For convex functions, GD will converge to the global minima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04D4AF2-39FC-435B-9190-1D6728ABF834}"/>
              </a:ext>
            </a:extLst>
          </p:cNvPr>
          <p:cNvSpPr/>
          <p:nvPr/>
        </p:nvSpPr>
        <p:spPr>
          <a:xfrm>
            <a:off x="10100330" y="1931538"/>
            <a:ext cx="2036469" cy="955376"/>
          </a:xfrm>
          <a:prstGeom prst="wedgeRectCallout">
            <a:avLst>
              <a:gd name="adj1" fmla="val 16541"/>
              <a:gd name="adj2" fmla="val -978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needed for non-convex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/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max. problems we can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</a:t>
                </a:r>
                <a:r>
                  <a:rPr lang="en-IN" sz="20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se gradient </a:t>
                </a:r>
                <a:r>
                  <a:rPr lang="en-IN" sz="2000" b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ascent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000" b="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11E16B45-4EC6-4617-8837-7F3171463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25" y="867476"/>
                <a:ext cx="2843866" cy="972979"/>
              </a:xfrm>
              <a:prstGeom prst="wedgeRectCallout">
                <a:avLst>
                  <a:gd name="adj1" fmla="val 59402"/>
                  <a:gd name="adj2" fmla="val -26566"/>
                </a:avLst>
              </a:prstGeom>
              <a:blipFill>
                <a:blip r:embed="rId9"/>
                <a:stretch>
                  <a:fillRect l="-1748" t="-4938" b="-617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9C018A7-1832-417B-97F6-5479CE08FAAB}"/>
              </a:ext>
            </a:extLst>
          </p:cNvPr>
          <p:cNvSpPr/>
          <p:nvPr/>
        </p:nvSpPr>
        <p:spPr>
          <a:xfrm>
            <a:off x="9766745" y="2977997"/>
            <a:ext cx="2366633" cy="1889549"/>
          </a:xfrm>
          <a:prstGeom prst="wedgeRectCallout">
            <a:avLst>
              <a:gd name="adj1" fmla="val 37961"/>
              <a:gd name="adj2" fmla="val -5694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learning rate very imp. Should be set carefully (fixed or chosen adaptively). Will discuss some strategies later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314CBF7-2422-4D7A-94FF-9BDB42E6CACE}"/>
              </a:ext>
            </a:extLst>
          </p:cNvPr>
          <p:cNvSpPr/>
          <p:nvPr/>
        </p:nvSpPr>
        <p:spPr>
          <a:xfrm>
            <a:off x="4561661" y="1913991"/>
            <a:ext cx="2843866" cy="646330"/>
          </a:xfrm>
          <a:prstGeom prst="wedgeRectCallout">
            <a:avLst>
              <a:gd name="adj1" fmla="val -2075"/>
              <a:gd name="adj2" fmla="val -6269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move </a:t>
            </a:r>
            <a:r>
              <a:rPr lang="en-IN" sz="2000" b="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in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the direction of the gradient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58E76AF8-9AFC-4978-8C1C-F7B5C75072B5}"/>
              </a:ext>
            </a:extLst>
          </p:cNvPr>
          <p:cNvSpPr/>
          <p:nvPr/>
        </p:nvSpPr>
        <p:spPr>
          <a:xfrm>
            <a:off x="7267066" y="5011580"/>
            <a:ext cx="2191488" cy="646330"/>
          </a:xfrm>
          <a:prstGeom prst="wedgeRectCallout">
            <a:avLst>
              <a:gd name="adj1" fmla="val -73174"/>
              <a:gd name="adj2" fmla="val 301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the justification shortly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02F297-7F63-4BFA-8970-E5B5F9AACF96}"/>
              </a:ext>
            </a:extLst>
          </p:cNvPr>
          <p:cNvSpPr/>
          <p:nvPr/>
        </p:nvSpPr>
        <p:spPr>
          <a:xfrm>
            <a:off x="9828657" y="4990047"/>
            <a:ext cx="2366633" cy="1543546"/>
          </a:xfrm>
          <a:prstGeom prst="wedgeRectCallout">
            <a:avLst>
              <a:gd name="adj1" fmla="val 33015"/>
              <a:gd name="adj2" fmla="val -7348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may be tricky to to as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sess convergence? Will see some methods later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A038AF-50A7-4B90-80B2-7AA78C35BE65}"/>
              </a:ext>
            </a:extLst>
          </p:cNvPr>
          <p:cNvSpPr/>
          <p:nvPr/>
        </p:nvSpPr>
        <p:spPr>
          <a:xfrm>
            <a:off x="75817" y="1907171"/>
            <a:ext cx="2753879" cy="869798"/>
          </a:xfrm>
          <a:prstGeom prst="wedgeRectCallout">
            <a:avLst>
              <a:gd name="adj1" fmla="val 59679"/>
              <a:gd name="adj2" fmla="val 4147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Fact: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Gradient gives the direction of </a:t>
            </a:r>
            <a:r>
              <a:rPr lang="en-IN" sz="20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steepest change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in function’s value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22" grpId="0" animBg="1"/>
      <p:bldP spid="17" grpId="0" animBg="1"/>
      <p:bldP spid="20" grpId="0" animBg="1"/>
      <p:bldP spid="15" grpId="0" animBg="1"/>
      <p:bldP spid="25" grpId="0" animBg="1"/>
      <p:bldP spid="16" grpId="0" animBg="1"/>
      <p:bldP spid="23" grpId="0" animBg="1"/>
      <p:bldP spid="26" grpId="0" animBg="1"/>
      <p:bldP spid="26" grpId="1" animBg="1"/>
      <p:bldP spid="18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BC8015-B563-443D-9CB9-BA3660C8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"/>
            <a:ext cx="11206655" cy="70069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 (GD)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7A58A1-59B8-4FEB-B459-A92DD02327C8}"/>
              </a:ext>
            </a:extLst>
          </p:cNvPr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BE6E40-F373-4BA3-9979-77C72F470F93}"/>
                </a:ext>
              </a:extLst>
            </p:cNvPr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19B436-E284-47A9-BB04-D4D6D420B64C}"/>
                </a:ext>
              </a:extLst>
            </p:cNvPr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050373-7087-41C1-9AF6-EE95EDEE97CD}"/>
              </a:ext>
            </a:extLst>
          </p:cNvPr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D3B65BF1-7AB0-41A0-BC6A-EA0832D75DA8}"/>
                </a:ext>
              </a:extLst>
            </p:cNvPr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53E20C-6F0C-41D6-9F1E-B0F17E1CB2E2}"/>
                </a:ext>
              </a:extLst>
            </p:cNvPr>
            <p:cNvCxnSpPr>
              <a:stCxn id="17" idx="0"/>
              <a:endCxn id="15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6D930251-6376-4F2F-B228-17184AE40D34}"/>
                </a:ext>
              </a:extLst>
            </p:cNvPr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35B7C8-1C04-48B1-9AFA-C1D641F361CC}"/>
              </a:ext>
            </a:extLst>
          </p:cNvPr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A10577-9128-414B-BF68-B222016C972B}"/>
              </a:ext>
            </a:extLst>
          </p:cNvPr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F994C5-A434-4B1C-A761-2C6770C805FD}"/>
              </a:ext>
            </a:extLst>
          </p:cNvPr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FB8FA0-7971-422E-8E1B-9EB658130719}"/>
              </a:ext>
            </a:extLst>
          </p:cNvPr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3D7255-665B-4AD0-B013-021006803DE5}"/>
              </a:ext>
            </a:extLst>
          </p:cNvPr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38F99C-6F00-4D80-AF3B-27DFBF4C19C3}"/>
              </a:ext>
            </a:extLst>
          </p:cNvPr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6910EC5-C9A3-40DC-A8CA-71214B58F29C}"/>
              </a:ext>
            </a:extLst>
          </p:cNvPr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E63C2B-2EB8-4ADB-984F-47FF51C78DB9}"/>
              </a:ext>
            </a:extLst>
          </p:cNvPr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E23E78-BB26-4F0B-9850-FD9C932EB491}"/>
              </a:ext>
            </a:extLst>
          </p:cNvPr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FC3BDA-AD1F-4AA4-A543-986AC631690B}"/>
              </a:ext>
            </a:extLst>
          </p:cNvPr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E1DB981-3A1F-4605-B142-3F0C751C347B}"/>
              </a:ext>
            </a:extLst>
          </p:cNvPr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C2A60-62DA-4909-A006-4A7F15EFEF86}"/>
              </a:ext>
            </a:extLst>
          </p:cNvPr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DB6D1DB-2A18-481E-9340-2AB72FBBF216}"/>
              </a:ext>
            </a:extLst>
          </p:cNvPr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BE682C-2A10-4BC5-8224-B8C9EEDB6D6A}"/>
              </a:ext>
            </a:extLst>
          </p:cNvPr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C337A8-8F9E-40B8-81EB-9EB0D886613E}"/>
              </a:ext>
            </a:extLst>
          </p:cNvPr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19F2AC-420B-4F0D-9CFE-2DAE89858E88}"/>
              </a:ext>
            </a:extLst>
          </p:cNvPr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3E94AC-D844-4267-95E0-A8EE5090DE2A}"/>
              </a:ext>
            </a:extLst>
          </p:cNvPr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D0BD2D-BF7E-457B-B1D2-E97779B08D7A}"/>
              </a:ext>
            </a:extLst>
          </p:cNvPr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856F305-1F4F-4707-B993-29B9A67E7387}"/>
              </a:ext>
            </a:extLst>
          </p:cNvPr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ular Callout 60">
            <a:extLst>
              <a:ext uri="{FF2B5EF4-FFF2-40B4-BE49-F238E27FC236}">
                <a16:creationId xmlns:a16="http://schemas.microsoft.com/office/drawing/2014/main" id="{E439B886-80FB-4E15-B2FC-71988555631A}"/>
              </a:ext>
            </a:extLst>
          </p:cNvPr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8" name="Rectangular Callout 61">
            <a:extLst>
              <a:ext uri="{FF2B5EF4-FFF2-40B4-BE49-F238E27FC236}">
                <a16:creationId xmlns:a16="http://schemas.microsoft.com/office/drawing/2014/main" id="{EED6FFD8-9C2E-4614-9ACA-AB1B0A7754D7}"/>
              </a:ext>
            </a:extLst>
          </p:cNvPr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Global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9" name="Rectangular Callout 62">
            <a:extLst>
              <a:ext uri="{FF2B5EF4-FFF2-40B4-BE49-F238E27FC236}">
                <a16:creationId xmlns:a16="http://schemas.microsoft.com/office/drawing/2014/main" id="{6A4173DA-364F-4531-99D3-406906B5DACC}"/>
              </a:ext>
            </a:extLst>
          </p:cNvPr>
          <p:cNvSpPr/>
          <p:nvPr/>
        </p:nvSpPr>
        <p:spPr>
          <a:xfrm>
            <a:off x="3097253" y="560439"/>
            <a:ext cx="4111935" cy="1506769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Choose learning rate (step length) carefully else </a:t>
            </a:r>
            <a:r>
              <a:rPr lang="en-US" sz="2400" kern="0" dirty="0">
                <a:solidFill>
                  <a:prstClr val="black"/>
                </a:solidFill>
                <a:latin typeface="+mj-lt"/>
              </a:rPr>
              <a:t>may overshoot the global minimum 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0" name="Rectangular Callout 63">
            <a:extLst>
              <a:ext uri="{FF2B5EF4-FFF2-40B4-BE49-F238E27FC236}">
                <a16:creationId xmlns:a16="http://schemas.microsoft.com/office/drawing/2014/main" id="{D621ADA4-9143-413B-BC9E-43D8629864F0}"/>
              </a:ext>
            </a:extLst>
          </p:cNvPr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08DA51-A7BF-4012-9A68-D9A39AD3488D}"/>
              </a:ext>
            </a:extLst>
          </p:cNvPr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514C9C-00A0-43B9-B914-0F964C80AC53}"/>
                </a:ext>
              </a:extLst>
            </p:cNvPr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49AC87-BD0C-47AF-8E1C-712E0C16936C}"/>
                </a:ext>
              </a:extLst>
            </p:cNvPr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B759B5-F4D4-4B3C-92F8-C03FB837D1C8}"/>
              </a:ext>
            </a:extLst>
          </p:cNvPr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45" name="Freeform 68">
              <a:extLst>
                <a:ext uri="{FF2B5EF4-FFF2-40B4-BE49-F238E27FC236}">
                  <a16:creationId xmlns:a16="http://schemas.microsoft.com/office/drawing/2014/main" id="{6BA89A80-4566-4D08-92EE-FD8C38E8EC82}"/>
                </a:ext>
              </a:extLst>
            </p:cNvPr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B89E73-E05F-439F-AA0E-59E0E0816214}"/>
                </a:ext>
              </a:extLst>
            </p:cNvPr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AB172C-9FBF-479A-ABB5-E3F8F0092A5D}"/>
                </a:ext>
              </a:extLst>
            </p:cNvPr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ular Callout 74">
            <a:extLst>
              <a:ext uri="{FF2B5EF4-FFF2-40B4-BE49-F238E27FC236}">
                <a16:creationId xmlns:a16="http://schemas.microsoft.com/office/drawing/2014/main" id="{4DF9881D-BD0D-44B3-BA21-E1BCFBA85EF0}"/>
              </a:ext>
            </a:extLst>
          </p:cNvPr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With convex </a:t>
            </a:r>
            <a:r>
              <a:rPr lang="en-IN" sz="2400" kern="0" dirty="0" err="1">
                <a:solidFill>
                  <a:prstClr val="black"/>
                </a:solidFill>
                <a:latin typeface="+mj-lt"/>
              </a:rPr>
              <a:t>fns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>
                <a:solidFill>
                  <a:prstClr val="black"/>
                </a:solidFill>
                <a:latin typeface="+mj-lt"/>
              </a:rPr>
              <a:t>carefull</a:t>
            </a:r>
            <a:r>
              <a:rPr lang="en-IN" sz="2400" kern="0" dirty="0">
                <a:solidFill>
                  <a:prstClr val="black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175FDC-0977-4852-A1D3-BBECF64095DA}"/>
              </a:ext>
            </a:extLst>
          </p:cNvPr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95DEE7-6AC8-4F5B-BC20-8064F6EA68BE}"/>
              </a:ext>
            </a:extLst>
          </p:cNvPr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FC10EFB-C494-4CB4-9841-6AC398BCF2E6}"/>
              </a:ext>
            </a:extLst>
          </p:cNvPr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ular Callout 78">
            <a:extLst>
              <a:ext uri="{FF2B5EF4-FFF2-40B4-BE49-F238E27FC236}">
                <a16:creationId xmlns:a16="http://schemas.microsoft.com/office/drawing/2014/main" id="{46CDDCCE-D35B-4889-BCAC-B634AFEB6565}"/>
              </a:ext>
            </a:extLst>
          </p:cNvPr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3" name="5-Point Star 71">
            <a:extLst>
              <a:ext uri="{FF2B5EF4-FFF2-40B4-BE49-F238E27FC236}">
                <a16:creationId xmlns:a16="http://schemas.microsoft.com/office/drawing/2014/main" id="{CF228761-5F8D-48CB-9757-AFD3DA388BF3}"/>
              </a:ext>
            </a:extLst>
          </p:cNvPr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39">
            <a:extLst>
              <a:ext uri="{FF2B5EF4-FFF2-40B4-BE49-F238E27FC236}">
                <a16:creationId xmlns:a16="http://schemas.microsoft.com/office/drawing/2014/main" id="{09419739-C444-4D02-95E7-2802A8581FA3}"/>
              </a:ext>
            </a:extLst>
          </p:cNvPr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ular Callout 72">
            <a:extLst>
              <a:ext uri="{FF2B5EF4-FFF2-40B4-BE49-F238E27FC236}">
                <a16:creationId xmlns:a16="http://schemas.microsoft.com/office/drawing/2014/main" id="{97087CCF-FC92-4AA7-AFB0-D599EF96441C}"/>
              </a:ext>
            </a:extLst>
          </p:cNvPr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6" name="Rectangular Callout 79">
            <a:extLst>
              <a:ext uri="{FF2B5EF4-FFF2-40B4-BE49-F238E27FC236}">
                <a16:creationId xmlns:a16="http://schemas.microsoft.com/office/drawing/2014/main" id="{3A3DC411-38C0-40E5-B8D9-664FC2574337}"/>
              </a:ext>
            </a:extLst>
          </p:cNvPr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prstClr val="black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prstClr val="black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75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3" grpId="0" animBg="1"/>
      <p:bldP spid="34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 animBg="1"/>
      <p:bldP spid="49" grpId="1" animBg="1"/>
      <p:bldP spid="51" grpId="0" animBg="1"/>
      <p:bldP spid="51" grpId="1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Gradient Descent: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729E63-1B7D-4E5E-9701-D2ABD159BA43}"/>
              </a:ext>
            </a:extLst>
          </p:cNvPr>
          <p:cNvCxnSpPr>
            <a:cxnSpLocks/>
          </p:cNvCxnSpPr>
          <p:nvPr/>
        </p:nvCxnSpPr>
        <p:spPr>
          <a:xfrm flipH="1" flipV="1">
            <a:off x="1002047" y="1207031"/>
            <a:ext cx="68511" cy="3762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D538AC-BF7C-463B-837C-71281DC87614}"/>
              </a:ext>
            </a:extLst>
          </p:cNvPr>
          <p:cNvCxnSpPr>
            <a:cxnSpLocks/>
          </p:cNvCxnSpPr>
          <p:nvPr/>
        </p:nvCxnSpPr>
        <p:spPr>
          <a:xfrm flipV="1">
            <a:off x="911167" y="4684731"/>
            <a:ext cx="6340678" cy="68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4F206BED-726A-49B8-9FAF-0452A2F48EB4}"/>
              </a:ext>
            </a:extLst>
          </p:cNvPr>
          <p:cNvSpPr/>
          <p:nvPr/>
        </p:nvSpPr>
        <p:spPr>
          <a:xfrm>
            <a:off x="1253718" y="1651646"/>
            <a:ext cx="5243114" cy="2676976"/>
          </a:xfrm>
          <a:custGeom>
            <a:avLst/>
            <a:gdLst>
              <a:gd name="connsiteX0" fmla="*/ 0 w 3129094"/>
              <a:gd name="connsiteY0" fmla="*/ 0 h 2084689"/>
              <a:gd name="connsiteX1" fmla="*/ 327171 w 3129094"/>
              <a:gd name="connsiteY1" fmla="*/ 1275127 h 2084689"/>
              <a:gd name="connsiteX2" fmla="*/ 1023457 w 3129094"/>
              <a:gd name="connsiteY2" fmla="*/ 293615 h 2084689"/>
              <a:gd name="connsiteX3" fmla="*/ 1803633 w 3129094"/>
              <a:gd name="connsiteY3" fmla="*/ 2080470 h 2084689"/>
              <a:gd name="connsiteX4" fmla="*/ 2323751 w 3129094"/>
              <a:gd name="connsiteY4" fmla="*/ 780176 h 2084689"/>
              <a:gd name="connsiteX5" fmla="*/ 3129094 w 3129094"/>
              <a:gd name="connsiteY5" fmla="*/ 461395 h 2084689"/>
              <a:gd name="connsiteX6" fmla="*/ 3129094 w 3129094"/>
              <a:gd name="connsiteY6" fmla="*/ 461395 h 2084689"/>
              <a:gd name="connsiteX0" fmla="*/ 0 w 3198424"/>
              <a:gd name="connsiteY0" fmla="*/ 0 h 2054993"/>
              <a:gd name="connsiteX1" fmla="*/ 396501 w 3198424"/>
              <a:gd name="connsiteY1" fmla="*/ 1245431 h 2054993"/>
              <a:gd name="connsiteX2" fmla="*/ 1092787 w 3198424"/>
              <a:gd name="connsiteY2" fmla="*/ 263919 h 2054993"/>
              <a:gd name="connsiteX3" fmla="*/ 1872963 w 3198424"/>
              <a:gd name="connsiteY3" fmla="*/ 2050774 h 2054993"/>
              <a:gd name="connsiteX4" fmla="*/ 2393081 w 3198424"/>
              <a:gd name="connsiteY4" fmla="*/ 750480 h 2054993"/>
              <a:gd name="connsiteX5" fmla="*/ 3198424 w 3198424"/>
              <a:gd name="connsiteY5" fmla="*/ 431699 h 2054993"/>
              <a:gd name="connsiteX6" fmla="*/ 3198424 w 3198424"/>
              <a:gd name="connsiteY6" fmla="*/ 431699 h 2054993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156248"/>
              <a:gd name="connsiteX1" fmla="*/ 812481 w 3198424"/>
              <a:gd name="connsiteY1" fmla="*/ 2082870 h 2156248"/>
              <a:gd name="connsiteX2" fmla="*/ 1092787 w 3198424"/>
              <a:gd name="connsiteY2" fmla="*/ 263919 h 2156248"/>
              <a:gd name="connsiteX3" fmla="*/ 1872963 w 3198424"/>
              <a:gd name="connsiteY3" fmla="*/ 2050774 h 2156248"/>
              <a:gd name="connsiteX4" fmla="*/ 2393081 w 3198424"/>
              <a:gd name="connsiteY4" fmla="*/ 750480 h 2156248"/>
              <a:gd name="connsiteX5" fmla="*/ 3198424 w 3198424"/>
              <a:gd name="connsiteY5" fmla="*/ 431699 h 2156248"/>
              <a:gd name="connsiteX6" fmla="*/ 3198424 w 3198424"/>
              <a:gd name="connsiteY6" fmla="*/ 431699 h 2156248"/>
              <a:gd name="connsiteX0" fmla="*/ 0 w 3198424"/>
              <a:gd name="connsiteY0" fmla="*/ 0 h 2083639"/>
              <a:gd name="connsiteX1" fmla="*/ 812481 w 3198424"/>
              <a:gd name="connsiteY1" fmla="*/ 2082870 h 2083639"/>
              <a:gd name="connsiteX2" fmla="*/ 1092787 w 3198424"/>
              <a:gd name="connsiteY2" fmla="*/ 263919 h 2083639"/>
              <a:gd name="connsiteX3" fmla="*/ 1872963 w 3198424"/>
              <a:gd name="connsiteY3" fmla="*/ 2050774 h 2083639"/>
              <a:gd name="connsiteX4" fmla="*/ 2393081 w 3198424"/>
              <a:gd name="connsiteY4" fmla="*/ 750480 h 2083639"/>
              <a:gd name="connsiteX5" fmla="*/ 3198424 w 3198424"/>
              <a:gd name="connsiteY5" fmla="*/ 431699 h 2083639"/>
              <a:gd name="connsiteX6" fmla="*/ 3198424 w 3198424"/>
              <a:gd name="connsiteY6" fmla="*/ 431699 h 2083639"/>
              <a:gd name="connsiteX0" fmla="*/ 0 w 3198424"/>
              <a:gd name="connsiteY0" fmla="*/ 0 h 2083646"/>
              <a:gd name="connsiteX1" fmla="*/ 812481 w 3198424"/>
              <a:gd name="connsiteY1" fmla="*/ 2082870 h 2083646"/>
              <a:gd name="connsiteX2" fmla="*/ 1092787 w 3198424"/>
              <a:gd name="connsiteY2" fmla="*/ 263919 h 2083646"/>
              <a:gd name="connsiteX3" fmla="*/ 1872963 w 3198424"/>
              <a:gd name="connsiteY3" fmla="*/ 2050774 h 2083646"/>
              <a:gd name="connsiteX4" fmla="*/ 2393081 w 3198424"/>
              <a:gd name="connsiteY4" fmla="*/ 750480 h 2083646"/>
              <a:gd name="connsiteX5" fmla="*/ 3198424 w 3198424"/>
              <a:gd name="connsiteY5" fmla="*/ 431699 h 2083646"/>
              <a:gd name="connsiteX6" fmla="*/ 3198424 w 3198424"/>
              <a:gd name="connsiteY6" fmla="*/ 431699 h 2083646"/>
              <a:gd name="connsiteX0" fmla="*/ 0 w 3198424"/>
              <a:gd name="connsiteY0" fmla="*/ 0 h 2083656"/>
              <a:gd name="connsiteX1" fmla="*/ 812481 w 3198424"/>
              <a:gd name="connsiteY1" fmla="*/ 2082870 h 2083656"/>
              <a:gd name="connsiteX2" fmla="*/ 1092787 w 3198424"/>
              <a:gd name="connsiteY2" fmla="*/ 263919 h 2083656"/>
              <a:gd name="connsiteX3" fmla="*/ 1872963 w 3198424"/>
              <a:gd name="connsiteY3" fmla="*/ 2050774 h 2083656"/>
              <a:gd name="connsiteX4" fmla="*/ 2393081 w 3198424"/>
              <a:gd name="connsiteY4" fmla="*/ 750480 h 2083656"/>
              <a:gd name="connsiteX5" fmla="*/ 3198424 w 3198424"/>
              <a:gd name="connsiteY5" fmla="*/ 431699 h 2083656"/>
              <a:gd name="connsiteX6" fmla="*/ 3198424 w 3198424"/>
              <a:gd name="connsiteY6" fmla="*/ 431699 h 2083656"/>
              <a:gd name="connsiteX0" fmla="*/ 0 w 3198424"/>
              <a:gd name="connsiteY0" fmla="*/ 0 h 2084782"/>
              <a:gd name="connsiteX1" fmla="*/ 812481 w 3198424"/>
              <a:gd name="connsiteY1" fmla="*/ 2082870 h 2084782"/>
              <a:gd name="connsiteX2" fmla="*/ 1545743 w 3198424"/>
              <a:gd name="connsiteY2" fmla="*/ 400523 h 2084782"/>
              <a:gd name="connsiteX3" fmla="*/ 1872963 w 3198424"/>
              <a:gd name="connsiteY3" fmla="*/ 2050774 h 2084782"/>
              <a:gd name="connsiteX4" fmla="*/ 2393081 w 3198424"/>
              <a:gd name="connsiteY4" fmla="*/ 750480 h 2084782"/>
              <a:gd name="connsiteX5" fmla="*/ 3198424 w 3198424"/>
              <a:gd name="connsiteY5" fmla="*/ 431699 h 2084782"/>
              <a:gd name="connsiteX6" fmla="*/ 3198424 w 3198424"/>
              <a:gd name="connsiteY6" fmla="*/ 431699 h 2084782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2053031"/>
              <a:gd name="connsiteX1" fmla="*/ 770883 w 3198424"/>
              <a:gd name="connsiteY1" fmla="*/ 1910631 h 2053031"/>
              <a:gd name="connsiteX2" fmla="*/ 1545743 w 3198424"/>
              <a:gd name="connsiteY2" fmla="*/ 400523 h 2053031"/>
              <a:gd name="connsiteX3" fmla="*/ 1872963 w 3198424"/>
              <a:gd name="connsiteY3" fmla="*/ 2050774 h 2053031"/>
              <a:gd name="connsiteX4" fmla="*/ 2393081 w 3198424"/>
              <a:gd name="connsiteY4" fmla="*/ 750480 h 2053031"/>
              <a:gd name="connsiteX5" fmla="*/ 3198424 w 3198424"/>
              <a:gd name="connsiteY5" fmla="*/ 431699 h 2053031"/>
              <a:gd name="connsiteX6" fmla="*/ 3198424 w 3198424"/>
              <a:gd name="connsiteY6" fmla="*/ 431699 h 2053031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6" fmla="*/ 3198424 w 3198424"/>
              <a:gd name="connsiteY6" fmla="*/ 431699 h 1927052"/>
              <a:gd name="connsiteX0" fmla="*/ 0 w 3285223"/>
              <a:gd name="connsiteY0" fmla="*/ 0 h 1927052"/>
              <a:gd name="connsiteX1" fmla="*/ 770883 w 3285223"/>
              <a:gd name="connsiteY1" fmla="*/ 1910631 h 1927052"/>
              <a:gd name="connsiteX2" fmla="*/ 1545743 w 3285223"/>
              <a:gd name="connsiteY2" fmla="*/ 400523 h 1927052"/>
              <a:gd name="connsiteX3" fmla="*/ 2080953 w 3285223"/>
              <a:gd name="connsiteY3" fmla="*/ 1421210 h 1927052"/>
              <a:gd name="connsiteX4" fmla="*/ 2393081 w 3285223"/>
              <a:gd name="connsiteY4" fmla="*/ 750480 h 1927052"/>
              <a:gd name="connsiteX5" fmla="*/ 3198424 w 3285223"/>
              <a:gd name="connsiteY5" fmla="*/ 431699 h 1927052"/>
              <a:gd name="connsiteX6" fmla="*/ 3281620 w 3285223"/>
              <a:gd name="connsiteY6" fmla="*/ 384185 h 1927052"/>
              <a:gd name="connsiteX0" fmla="*/ 0 w 3198424"/>
              <a:gd name="connsiteY0" fmla="*/ 0 h 1927052"/>
              <a:gd name="connsiteX1" fmla="*/ 770883 w 3198424"/>
              <a:gd name="connsiteY1" fmla="*/ 1910631 h 1927052"/>
              <a:gd name="connsiteX2" fmla="*/ 1545743 w 3198424"/>
              <a:gd name="connsiteY2" fmla="*/ 400523 h 1927052"/>
              <a:gd name="connsiteX3" fmla="*/ 2080953 w 3198424"/>
              <a:gd name="connsiteY3" fmla="*/ 1421210 h 1927052"/>
              <a:gd name="connsiteX4" fmla="*/ 2393081 w 3198424"/>
              <a:gd name="connsiteY4" fmla="*/ 750480 h 1927052"/>
              <a:gd name="connsiteX5" fmla="*/ 3198424 w 3198424"/>
              <a:gd name="connsiteY5" fmla="*/ 431699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927052"/>
              <a:gd name="connsiteX1" fmla="*/ 770883 w 2888750"/>
              <a:gd name="connsiteY1" fmla="*/ 1910631 h 1927052"/>
              <a:gd name="connsiteX2" fmla="*/ 1545743 w 2888750"/>
              <a:gd name="connsiteY2" fmla="*/ 400523 h 1927052"/>
              <a:gd name="connsiteX3" fmla="*/ 2080953 w 2888750"/>
              <a:gd name="connsiteY3" fmla="*/ 1421210 h 1927052"/>
              <a:gd name="connsiteX4" fmla="*/ 2393081 w 2888750"/>
              <a:gd name="connsiteY4" fmla="*/ 750480 h 1927052"/>
              <a:gd name="connsiteX5" fmla="*/ 2888750 w 2888750"/>
              <a:gd name="connsiteY5" fmla="*/ 532666 h 1927052"/>
              <a:gd name="connsiteX0" fmla="*/ 0 w 2888750"/>
              <a:gd name="connsiteY0" fmla="*/ 0 h 1868277"/>
              <a:gd name="connsiteX1" fmla="*/ 807859 w 2888750"/>
              <a:gd name="connsiteY1" fmla="*/ 1851238 h 1868277"/>
              <a:gd name="connsiteX2" fmla="*/ 1545743 w 2888750"/>
              <a:gd name="connsiteY2" fmla="*/ 400523 h 1868277"/>
              <a:gd name="connsiteX3" fmla="*/ 2080953 w 2888750"/>
              <a:gd name="connsiteY3" fmla="*/ 1421210 h 1868277"/>
              <a:gd name="connsiteX4" fmla="*/ 2393081 w 2888750"/>
              <a:gd name="connsiteY4" fmla="*/ 750480 h 1868277"/>
              <a:gd name="connsiteX5" fmla="*/ 2888750 w 2888750"/>
              <a:gd name="connsiteY5" fmla="*/ 532666 h 1868277"/>
              <a:gd name="connsiteX0" fmla="*/ 0 w 2888750"/>
              <a:gd name="connsiteY0" fmla="*/ 0 h 1878883"/>
              <a:gd name="connsiteX1" fmla="*/ 807859 w 2888750"/>
              <a:gd name="connsiteY1" fmla="*/ 1851238 h 1878883"/>
              <a:gd name="connsiteX2" fmla="*/ 1545743 w 2888750"/>
              <a:gd name="connsiteY2" fmla="*/ 400523 h 1878883"/>
              <a:gd name="connsiteX3" fmla="*/ 2080953 w 2888750"/>
              <a:gd name="connsiteY3" fmla="*/ 1421210 h 1878883"/>
              <a:gd name="connsiteX4" fmla="*/ 2393081 w 2888750"/>
              <a:gd name="connsiteY4" fmla="*/ 750480 h 1878883"/>
              <a:gd name="connsiteX5" fmla="*/ 2888750 w 2888750"/>
              <a:gd name="connsiteY5" fmla="*/ 532666 h 1878883"/>
              <a:gd name="connsiteX0" fmla="*/ 0 w 2888750"/>
              <a:gd name="connsiteY0" fmla="*/ 0 h 1895260"/>
              <a:gd name="connsiteX1" fmla="*/ 807859 w 2888750"/>
              <a:gd name="connsiteY1" fmla="*/ 1851238 h 1895260"/>
              <a:gd name="connsiteX2" fmla="*/ 1545743 w 2888750"/>
              <a:gd name="connsiteY2" fmla="*/ 400523 h 1895260"/>
              <a:gd name="connsiteX3" fmla="*/ 2080953 w 2888750"/>
              <a:gd name="connsiteY3" fmla="*/ 1421210 h 1895260"/>
              <a:gd name="connsiteX4" fmla="*/ 2393081 w 2888750"/>
              <a:gd name="connsiteY4" fmla="*/ 750480 h 1895260"/>
              <a:gd name="connsiteX5" fmla="*/ 2888750 w 2888750"/>
              <a:gd name="connsiteY5" fmla="*/ 532666 h 189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8750" h="1895260">
                <a:moveTo>
                  <a:pt x="0" y="0"/>
                </a:moveTo>
                <a:cubicBezTo>
                  <a:pt x="78297" y="613095"/>
                  <a:pt x="328379" y="2176478"/>
                  <a:pt x="807859" y="1851238"/>
                </a:cubicBezTo>
                <a:cubicBezTo>
                  <a:pt x="1287339" y="1525998"/>
                  <a:pt x="1333561" y="472194"/>
                  <a:pt x="1545743" y="400523"/>
                </a:cubicBezTo>
                <a:cubicBezTo>
                  <a:pt x="1757925" y="328852"/>
                  <a:pt x="1939730" y="1362884"/>
                  <a:pt x="2080953" y="1421210"/>
                </a:cubicBezTo>
                <a:cubicBezTo>
                  <a:pt x="2222176" y="1479536"/>
                  <a:pt x="2258448" y="898571"/>
                  <a:pt x="2393081" y="750480"/>
                </a:cubicBezTo>
                <a:cubicBezTo>
                  <a:pt x="2527714" y="602389"/>
                  <a:pt x="2726794" y="564019"/>
                  <a:pt x="2888750" y="53266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5A6652D-B6BC-47E3-8129-0E6CCFA0A7D8}"/>
              </a:ext>
            </a:extLst>
          </p:cNvPr>
          <p:cNvCxnSpPr>
            <a:cxnSpLocks/>
          </p:cNvCxnSpPr>
          <p:nvPr/>
        </p:nvCxnSpPr>
        <p:spPr>
          <a:xfrm>
            <a:off x="1174108" y="1597461"/>
            <a:ext cx="264861" cy="114573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82F98B90-84B6-4AAD-86C2-984BD17DE6DA}"/>
              </a:ext>
            </a:extLst>
          </p:cNvPr>
          <p:cNvSpPr/>
          <p:nvPr/>
        </p:nvSpPr>
        <p:spPr>
          <a:xfrm>
            <a:off x="1296358" y="1876050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A7B0C2-67A0-46F6-BEB6-5C5C42772428}"/>
              </a:ext>
            </a:extLst>
          </p:cNvPr>
          <p:cNvCxnSpPr>
            <a:cxnSpLocks/>
          </p:cNvCxnSpPr>
          <p:nvPr/>
        </p:nvCxnSpPr>
        <p:spPr>
          <a:xfrm>
            <a:off x="1638236" y="3758723"/>
            <a:ext cx="907383" cy="717554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E552F6-D77F-42A7-8B2F-7ADEADE362A3}"/>
              </a:ext>
            </a:extLst>
          </p:cNvPr>
          <p:cNvCxnSpPr>
            <a:cxnSpLocks/>
          </p:cNvCxnSpPr>
          <p:nvPr/>
        </p:nvCxnSpPr>
        <p:spPr>
          <a:xfrm flipH="1">
            <a:off x="2615279" y="3910677"/>
            <a:ext cx="639211" cy="518610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D4990-CC91-41B4-B9D2-014DD0B0B825}"/>
              </a:ext>
            </a:extLst>
          </p:cNvPr>
          <p:cNvSpPr/>
          <p:nvPr/>
        </p:nvSpPr>
        <p:spPr>
          <a:xfrm>
            <a:off x="5654549" y="2475999"/>
            <a:ext cx="142611" cy="159392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B1FDD-FEAB-4F3A-87D5-64E3A0A46CF0}"/>
              </a:ext>
            </a:extLst>
          </p:cNvPr>
          <p:cNvCxnSpPr>
            <a:cxnSpLocks/>
          </p:cNvCxnSpPr>
          <p:nvPr/>
        </p:nvCxnSpPr>
        <p:spPr>
          <a:xfrm flipH="1">
            <a:off x="5456049" y="2448601"/>
            <a:ext cx="539613" cy="373581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3B1A8-4263-4B8A-B1AE-D37358A96E90}"/>
              </a:ext>
            </a:extLst>
          </p:cNvPr>
          <p:cNvCxnSpPr>
            <a:cxnSpLocks/>
          </p:cNvCxnSpPr>
          <p:nvPr/>
        </p:nvCxnSpPr>
        <p:spPr>
          <a:xfrm flipH="1">
            <a:off x="5274627" y="2990489"/>
            <a:ext cx="217071" cy="519446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4A86BC-C947-41EB-B217-941AF9DBC667}"/>
              </a:ext>
            </a:extLst>
          </p:cNvPr>
          <p:cNvCxnSpPr>
            <a:cxnSpLocks/>
          </p:cNvCxnSpPr>
          <p:nvPr/>
        </p:nvCxnSpPr>
        <p:spPr>
          <a:xfrm>
            <a:off x="4711025" y="3244006"/>
            <a:ext cx="189795" cy="361779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E8CD31-1D19-411F-B168-DFB0BB9A0194}"/>
              </a:ext>
            </a:extLst>
          </p:cNvPr>
          <p:cNvSpPr/>
          <p:nvPr/>
        </p:nvSpPr>
        <p:spPr>
          <a:xfrm>
            <a:off x="2403008" y="4663259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/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B0D87E-6930-44EC-AE1C-22F6B36D6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026" y="4843432"/>
                <a:ext cx="325345" cy="276999"/>
              </a:xfrm>
              <a:prstGeom prst="rect">
                <a:avLst/>
              </a:prstGeom>
              <a:blipFill>
                <a:blip r:embed="rId5"/>
                <a:stretch>
                  <a:fillRect l="-11111" r="-1852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/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5F2F78B-7283-44FE-A0C9-A360C28E3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001" y="4825697"/>
                <a:ext cx="482440" cy="288477"/>
              </a:xfrm>
              <a:prstGeom prst="rect">
                <a:avLst/>
              </a:prstGeom>
              <a:blipFill>
                <a:blip r:embed="rId6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0EE68BA-C676-421D-8154-D58468AE1FC4}"/>
              </a:ext>
            </a:extLst>
          </p:cNvPr>
          <p:cNvSpPr/>
          <p:nvPr/>
        </p:nvSpPr>
        <p:spPr>
          <a:xfrm>
            <a:off x="1296697" y="468473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0F519D-BE45-42FF-937A-A2FFEA7E5F01}"/>
              </a:ext>
            </a:extLst>
          </p:cNvPr>
          <p:cNvSpPr/>
          <p:nvPr/>
        </p:nvSpPr>
        <p:spPr>
          <a:xfrm>
            <a:off x="1954447" y="4665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/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427B44-95BC-44B7-996A-FFD1ADF77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1" y="4806329"/>
                <a:ext cx="482440" cy="288477"/>
              </a:xfrm>
              <a:prstGeom prst="rect">
                <a:avLst/>
              </a:prstGeom>
              <a:blipFill>
                <a:blip r:embed="rId7"/>
                <a:stretch>
                  <a:fillRect l="-6329" t="-8333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3FA28854-0D0B-4772-968C-0B50567ED9D0}"/>
              </a:ext>
            </a:extLst>
          </p:cNvPr>
          <p:cNvSpPr/>
          <p:nvPr/>
        </p:nvSpPr>
        <p:spPr>
          <a:xfrm>
            <a:off x="2901622" y="4639291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/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E4AF1-8B87-42D9-B87B-70DB537D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41" y="4753243"/>
                <a:ext cx="482440" cy="288477"/>
              </a:xfrm>
              <a:prstGeom prst="rect">
                <a:avLst/>
              </a:prstGeom>
              <a:blipFill>
                <a:blip r:embed="rId8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/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00AFB8-6A32-491B-9033-0A827F58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160" y="4740040"/>
                <a:ext cx="482440" cy="288477"/>
              </a:xfrm>
              <a:prstGeom prst="rect">
                <a:avLst/>
              </a:prstGeom>
              <a:blipFill>
                <a:blip r:embed="rId9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5255B978-E872-432B-AB31-63433D684A82}"/>
              </a:ext>
            </a:extLst>
          </p:cNvPr>
          <p:cNvSpPr/>
          <p:nvPr/>
        </p:nvSpPr>
        <p:spPr>
          <a:xfrm>
            <a:off x="5680546" y="4621356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5BB1C4-0372-4801-90FA-312A0951847A}"/>
              </a:ext>
            </a:extLst>
          </p:cNvPr>
          <p:cNvSpPr/>
          <p:nvPr/>
        </p:nvSpPr>
        <p:spPr>
          <a:xfrm>
            <a:off x="5313438" y="4631018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/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DF9349-2980-468A-826E-E54E36F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1" y="4797215"/>
                <a:ext cx="482440" cy="288477"/>
              </a:xfrm>
              <a:prstGeom prst="rect">
                <a:avLst/>
              </a:prstGeom>
              <a:blipFill>
                <a:blip r:embed="rId10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1CC9C5F-1DEB-496F-8EC1-F16B91577357}"/>
              </a:ext>
            </a:extLst>
          </p:cNvPr>
          <p:cNvSpPr/>
          <p:nvPr/>
        </p:nvSpPr>
        <p:spPr>
          <a:xfrm>
            <a:off x="4738241" y="4631645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75001-68DE-42E9-BDF9-8675EDB41877}"/>
              </a:ext>
            </a:extLst>
          </p:cNvPr>
          <p:cNvSpPr/>
          <p:nvPr/>
        </p:nvSpPr>
        <p:spPr>
          <a:xfrm>
            <a:off x="5032755" y="4648812"/>
            <a:ext cx="142611" cy="15939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/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3D8ABE-90A4-455F-98D5-6C675297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72" y="4825695"/>
                <a:ext cx="482440" cy="288477"/>
              </a:xfrm>
              <a:prstGeom prst="rect">
                <a:avLst/>
              </a:prstGeom>
              <a:blipFill>
                <a:blip r:embed="rId11"/>
                <a:stretch>
                  <a:fillRect l="-6329" t="-8511" r="-10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/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763CEAC-6219-46B7-A26F-397B3A8B5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21" y="4785267"/>
                <a:ext cx="51001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02355C-19FF-4D40-B170-459672BE92EE}"/>
              </a:ext>
            </a:extLst>
          </p:cNvPr>
          <p:cNvCxnSpPr>
            <a:cxnSpLocks/>
          </p:cNvCxnSpPr>
          <p:nvPr/>
        </p:nvCxnSpPr>
        <p:spPr>
          <a:xfrm flipV="1">
            <a:off x="1375246" y="4755010"/>
            <a:ext cx="626935" cy="16502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A70D1F-6165-4D07-A4D6-3AE39FF1BEAA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1954447" y="4720148"/>
            <a:ext cx="1040134" cy="24904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2B4718-6550-42BC-BCFC-F609560DD1FA}"/>
              </a:ext>
            </a:extLst>
          </p:cNvPr>
          <p:cNvCxnSpPr>
            <a:cxnSpLocks/>
          </p:cNvCxnSpPr>
          <p:nvPr/>
        </p:nvCxnSpPr>
        <p:spPr>
          <a:xfrm flipH="1" flipV="1">
            <a:off x="2469588" y="4734975"/>
            <a:ext cx="376559" cy="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E46121-BA5A-4108-B31C-3EF2AB19BEFA}"/>
              </a:ext>
            </a:extLst>
          </p:cNvPr>
          <p:cNvCxnSpPr>
            <a:cxnSpLocks/>
          </p:cNvCxnSpPr>
          <p:nvPr/>
        </p:nvCxnSpPr>
        <p:spPr>
          <a:xfrm flipH="1">
            <a:off x="5311397" y="4702594"/>
            <a:ext cx="483724" cy="9661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76CB6B-1DC1-43FA-844A-5BF9A1A1253B}"/>
              </a:ext>
            </a:extLst>
          </p:cNvPr>
          <p:cNvCxnSpPr>
            <a:cxnSpLocks/>
          </p:cNvCxnSpPr>
          <p:nvPr/>
        </p:nvCxnSpPr>
        <p:spPr>
          <a:xfrm flipH="1">
            <a:off x="4755229" y="4721446"/>
            <a:ext cx="575197" cy="62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5119F-8645-436C-A7E4-73D23E419F70}"/>
              </a:ext>
            </a:extLst>
          </p:cNvPr>
          <p:cNvCxnSpPr>
            <a:cxnSpLocks/>
          </p:cNvCxnSpPr>
          <p:nvPr/>
        </p:nvCxnSpPr>
        <p:spPr>
          <a:xfrm>
            <a:off x="4820902" y="4702441"/>
            <a:ext cx="383879" cy="8273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F1F602A-70B7-48EF-B132-5EB692BC1732}"/>
              </a:ext>
            </a:extLst>
          </p:cNvPr>
          <p:cNvSpPr/>
          <p:nvPr/>
        </p:nvSpPr>
        <p:spPr>
          <a:xfrm>
            <a:off x="789120" y="5265171"/>
            <a:ext cx="2094422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Woohoo!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Global minima found!!!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E932A3B-8903-4F9F-9CA9-F10A6ACA684F}"/>
              </a:ext>
            </a:extLst>
          </p:cNvPr>
          <p:cNvSpPr/>
          <p:nvPr/>
        </p:nvSpPr>
        <p:spPr>
          <a:xfrm>
            <a:off x="670316" y="6039651"/>
            <a:ext cx="2695665" cy="648667"/>
          </a:xfrm>
          <a:prstGeom prst="wedgeRectCallout">
            <a:avLst>
              <a:gd name="adj1" fmla="val 2419"/>
              <a:gd name="adj2" fmla="val -770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GD thanks you for the good initialization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/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962CEE-7002-4875-A091-79D9D06C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492" y="4829039"/>
                <a:ext cx="482440" cy="288477"/>
              </a:xfrm>
              <a:prstGeom prst="rect">
                <a:avLst/>
              </a:prstGeom>
              <a:blipFill>
                <a:blip r:embed="rId13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/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DC10D-AD71-4ADF-87CF-B7C2E2DB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377" y="4829039"/>
                <a:ext cx="482440" cy="288477"/>
              </a:xfrm>
              <a:prstGeom prst="rect">
                <a:avLst/>
              </a:prstGeom>
              <a:blipFill>
                <a:blip r:embed="rId14"/>
                <a:stretch>
                  <a:fillRect l="-6329" t="-8511" r="-1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ED08CE-54F3-4D86-B1BB-F11F8540DF8D}"/>
              </a:ext>
            </a:extLst>
          </p:cNvPr>
          <p:cNvSpPr/>
          <p:nvPr/>
        </p:nvSpPr>
        <p:spPr>
          <a:xfrm>
            <a:off x="2369977" y="4640812"/>
            <a:ext cx="193560" cy="18822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902FDE6C-D933-4DE9-9DB8-516BC62D1DE0}"/>
              </a:ext>
            </a:extLst>
          </p:cNvPr>
          <p:cNvSpPr/>
          <p:nvPr/>
        </p:nvSpPr>
        <p:spPr>
          <a:xfrm>
            <a:off x="5002948" y="4631018"/>
            <a:ext cx="193560" cy="18822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B515A7BE-B636-40CA-8AD6-9229ABEC8146}"/>
              </a:ext>
            </a:extLst>
          </p:cNvPr>
          <p:cNvSpPr/>
          <p:nvPr/>
        </p:nvSpPr>
        <p:spPr>
          <a:xfrm>
            <a:off x="3684628" y="5272315"/>
            <a:ext cx="1771421" cy="648667"/>
          </a:xfrm>
          <a:prstGeom prst="wedgeRectCallout">
            <a:avLst>
              <a:gd name="adj1" fmla="val 25638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Stuck at a local minima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/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Negative gradient here 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Let’s move in the positive direction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251DA147-5C9C-445B-9FE3-A4D89596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35" y="1012655"/>
                <a:ext cx="3116994" cy="607822"/>
              </a:xfrm>
              <a:prstGeom prst="wedgeRectCallout">
                <a:avLst>
                  <a:gd name="adj1" fmla="val -54192"/>
                  <a:gd name="adj2" fmla="val 89278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8BA5A9B-C053-4DE5-B50E-D5DC4BCFC340}"/>
              </a:ext>
            </a:extLst>
          </p:cNvPr>
          <p:cNvSpPr/>
          <p:nvPr/>
        </p:nvSpPr>
        <p:spPr>
          <a:xfrm>
            <a:off x="3352635" y="3758723"/>
            <a:ext cx="1958762" cy="763807"/>
          </a:xfrm>
          <a:prstGeom prst="wedgeRectCallout">
            <a:avLst>
              <a:gd name="adj1" fmla="val -65273"/>
              <a:gd name="adj2" fmla="val 385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Positive gradient here. Let’s move in the negative direction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FE5BD4-5BD9-4535-9DD0-356C0184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11" y="1314250"/>
            <a:ext cx="3592827" cy="25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3F2991-0F5A-4E7C-BD99-DB2B43F6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318" y="3852136"/>
            <a:ext cx="3762574" cy="2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701A71-6A32-4488-9C1F-4A9C134D5EFF}"/>
              </a:ext>
            </a:extLst>
          </p:cNvPr>
          <p:cNvSpPr txBox="1"/>
          <p:nvPr/>
        </p:nvSpPr>
        <p:spPr>
          <a:xfrm>
            <a:off x="7743120" y="818028"/>
            <a:ext cx="395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badi Extra Light" panose="020B0204020104020204" pitchFamily="34" charset="0"/>
              </a:rPr>
              <a:t> Learning rate is very important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AE09E415-230E-4409-AC50-CC154DD0F774}"/>
              </a:ext>
            </a:extLst>
          </p:cNvPr>
          <p:cNvSpPr/>
          <p:nvPr/>
        </p:nvSpPr>
        <p:spPr>
          <a:xfrm>
            <a:off x="3781838" y="6053394"/>
            <a:ext cx="2314162" cy="648667"/>
          </a:xfrm>
          <a:prstGeom prst="wedgeRectCallout">
            <a:avLst>
              <a:gd name="adj1" fmla="val 119"/>
              <a:gd name="adj2" fmla="val -7241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initialization is very important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/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0448B2-419A-4020-87D4-46D3FB7A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7" y="1314250"/>
                <a:ext cx="550087" cy="276999"/>
              </a:xfrm>
              <a:prstGeom prst="rect">
                <a:avLst/>
              </a:prstGeom>
              <a:blipFill>
                <a:blip r:embed="rId18"/>
                <a:stretch>
                  <a:fillRect l="-11111" t="-4444" r="-16667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C4BC71-27D9-4076-B960-E8CBA20C6912}"/>
              </a:ext>
            </a:extLst>
          </p:cNvPr>
          <p:cNvSpPr txBox="1"/>
          <p:nvPr/>
        </p:nvSpPr>
        <p:spPr>
          <a:xfrm>
            <a:off x="5647334" y="299557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/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FEAF9E-90CA-4E01-87B4-77061F315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63" y="4665261"/>
                <a:ext cx="41870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2F1E3E57-8BAD-4F60-9774-20135F0D93A9}"/>
              </a:ext>
            </a:extLst>
          </p:cNvPr>
          <p:cNvSpPr txBox="1"/>
          <p:nvPr/>
        </p:nvSpPr>
        <p:spPr>
          <a:xfrm>
            <a:off x="6370708" y="6371609"/>
            <a:ext cx="634067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latin typeface="Abadi Extra Light" panose="020B0204020104020204" pitchFamily="34" charset="0"/>
                <a:hlinkClick r:id="rId20"/>
              </a:rPr>
              <a:t>https://developers.google.com/machine-learning/crash-course/fitter/graph</a:t>
            </a:r>
            <a:endParaRPr lang="en-US" sz="15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02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6.25E-7 0.00023 C 0.00039 0.0037 0.00091 0.00787 0.00221 0.0125 C 0.00273 0.01412 0.00365 0.0155 0.00456 0.01736 C 0.00495 0.0199 0.00612 0.02731 0.00638 0.02939 C 0.00716 0.06875 0.00703 0.06296 0.00846 0.09606 C 0.00859 0.10324 0.00898 0.11944 0.01029 0.1287 C 0.01094 0.13148 0.01172 0.13564 0.01224 0.13865 C 0.01263 0.1405 0.01289 0.14212 0.01315 0.14421 C 0.0138 0.14606 0.01393 0.14861 0.01432 0.15069 C 0.01615 0.15995 0.01706 0.15648 0.01823 0.16782 C 0.01836 0.16944 0.01966 0.18402 0.02031 0.18657 C 0.02057 0.18935 0.02174 0.19097 0.02213 0.19351 C 0.02786 0.21944 0.01927 0.18472 0.02448 0.20555 C 0.02578 0.21203 0.02669 0.21944 0.0293 0.22592 C 0.02982 0.22754 0.03047 0.22916 0.03125 0.23125 C 0.03516 0.24513 0.02865 0.22662 0.03424 0.2412 C 0.03437 0.2449 0.03437 0.24837 0.03516 0.25162 C 0.03633 0.25856 0.03698 0.25972 0.03919 0.26527 C 0.03958 0.26828 0.0401 0.27407 0.04115 0.27754 C 0.04258 0.2831 0.04401 0.28888 0.04609 0.29421 C 0.04674 0.29606 0.0474 0.29791 0.04792 0.29953 C 0.04922 0.30231 0.05052 0.30833 0.05195 0.31157 C 0.05286 0.31296 0.05417 0.31365 0.05508 0.31481 C 0.05599 0.32083 0.05521 0.31805 0.05768 0.32199 L 0.05768 0.32314 L 0.05768 0.32013 " pathEditMode="relative" rAng="0" ptsTypes="AAAAAAAAAAAAAAAAAAAAAAAAAAA">
                                      <p:cBhvr>
                                        <p:cTn id="72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8 0.32013 L 0.05768 0.32013 C 0.05768 0.32037 0.0582 0.32083 0.05898 0.32175 C 0.05911 0.32175 0.0599 0.32222 0.06029 0.32245 C 0.06081 0.32291 0.06107 0.32337 0.0612 0.32384 C 0.06146 0.32407 0.0612 0.32453 0.06224 0.32476 L 0.06393 0.325 C 0.06393 0.325 0.06484 0.32615 0.06523 0.32662 C 0.06562 0.32708 0.06667 0.32708 0.06719 0.32731 C 0.06784 0.32754 0.06797 0.32777 0.06849 0.32824 C 0.06888 0.32824 0.06966 0.32847 0.07018 0.3287 C 0.07174 0.32916 0.07253 0.32986 0.07409 0.33009 C 0.075 0.33032 0.07591 0.33032 0.07669 0.33055 C 0.07943 0.33148 0.07786 0.33171 0.08242 0.3324 C 0.09206 0.33356 0.08203 0.33217 0.08815 0.33333 C 0.0888 0.33333 0.08958 0.33356 0.0901 0.33356 C 0.09049 0.33356 0.09115 0.33379 0.0918 0.33402 C 0.09401 0.33449 0.09713 0.33449 0.09896 0.33495 C 0.10234 0.33449 0.10586 0.33449 0.10911 0.33425 C 0.10977 0.33402 0.11029 0.33402 0.1112 0.33402 C 0.11224 0.33356 0.11367 0.33333 0.11497 0.3331 L 0.11849 0.33217 L 0.1207 0.33148 C 0.12109 0.33125 0.12109 0.33101 0.12187 0.33078 C 0.1224 0.33078 0.12318 0.33078 0.12383 0.33055 C 0.12448 0.33032 0.12487 0.33009 0.12565 0.32986 C 0.12604 0.32962 0.12643 0.32939 0.12695 0.32916 C 0.12708 0.3287 0.12825 0.32847 0.12825 0.3287 L 0.12825 0.32847 " pathEditMode="relative" rAng="0" ptsTypes="AAAAAAAAAAAAAAAAAAAAAAAAAAAAA">
                                      <p:cBhvr>
                                        <p:cTn id="10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 0.31458 L 0.1293 0.31481 C 0.12604 0.31782 0.12187 0.3199 0.11966 0.32476 C 0.11823 0.32754 0.11588 0.33287 0.11406 0.33518 C 0.11302 0.33587 0.11185 0.33587 0.1112 0.33657 C 0.11016 0.3375 0.10924 0.33888 0.10833 0.33958 C 0.10651 0.34074 0.10456 0.34166 0.10273 0.34259 L 0.09687 0.3456 C 0.09596 0.34606 0.09492 0.34629 0.09401 0.34699 L 0.09219 0.34861 L 0.09049 0.34861 " pathEditMode="relative" rAng="0" ptsTypes="AAAAAAAAAAA">
                                      <p:cBhvr>
                                        <p:cTn id="14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08 L 0.00065 0.00231 C -0.00143 0.0037 -0.00377 0.00509 -0.0056 0.0074 C -0.00768 0.00995 -0.00781 0.01736 -0.00872 0.0199 C -0.01094 0.02569 -0.00963 0.02291 -0.01263 0.02824 C -0.01393 0.0368 -0.01315 0.03217 -0.01497 0.04212 L -0.01575 0.04629 C -0.01601 0.04768 -0.01614 0.0493 -0.01653 0.05046 C -0.02109 0.0625 -0.01575 0.04745 -0.01888 0.05879 C -0.0194 0.06041 -0.02018 0.06157 -0.02044 0.06296 C -0.02122 0.06574 -0.02148 0.06851 -0.022 0.07129 L -0.02357 0.07962 C -0.02383 0.08101 -0.02396 0.08263 -0.02435 0.08379 C -0.02539 0.08657 -0.02695 0.08888 -0.02747 0.09212 C -0.02773 0.09351 -0.02812 0.0949 -0.02825 0.09629 C -0.0293 0.10347 -0.02799 0.103 -0.03138 0.10601 C -0.03164 0.10625 -0.0319 0.10601 -0.03216 0.10601 L -0.03216 0.10625 " pathEditMode="relative" rAng="0" ptsTypes="AAAAAAAAAAAAAAAAAA">
                                      <p:cBhvr>
                                        <p:cTn id="2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7 0.10902 L -0.03607 0.10925 C -0.03737 0.12106 -0.03542 0.12291 -0.03997 0.12708 C -0.04075 0.12754 -0.04153 0.128 -0.04232 0.12847 C -0.04401 0.1368 -0.04232 0.12893 -0.04622 0.14097 C -0.04687 0.14259 -0.047 0.1449 -0.04778 0.14652 C -0.04844 0.14745 -0.04948 0.14722 -0.05013 0.14791 C -0.05104 0.14861 -0.05169 0.15 -0.05247 0.15069 C -0.05403 0.15185 -0.05716 0.15347 -0.05716 0.1537 C -0.05846 0.15254 -0.06002 0.15208 -0.06107 0.15069 C -0.06185 0.14953 -0.06211 0.14768 -0.06263 0.14652 C -0.06341 0.14444 -0.06432 0.14282 -0.06497 0.14097 C -0.07174 0.12384 -0.06497 0.14004 -0.07044 0.12708 L -0.072 0.11875 L -0.072 0.11898 " pathEditMode="relative" rAng="0" ptsTypes="AAAAAAAAAAAAAAA"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8 0.12152 L -0.07278 0.12175 C -0.07174 0.12523 -0.07083 0.12893 -0.06966 0.13263 C -0.06927 0.13402 -0.06862 0.13518 -0.0681 0.1368 C -0.06784 0.13796 -0.06771 0.13958 -0.06732 0.14097 C -0.06693 0.14282 -0.06627 0.14444 -0.06575 0.14652 C -0.06549 0.14768 -0.06549 0.1493 -0.06497 0.15069 C -0.06406 0.15347 -0.06341 0.15717 -0.06185 0.15902 L -0.0595 0.1618 L -0.05325 0.16041 L -0.05325 0.16064 " pathEditMode="relative" rAng="0" ptsTypes="AAAAAAAAAAA">
                                      <p:cBhvr>
                                        <p:cTn id="29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6" grpId="0" animBg="1"/>
      <p:bldP spid="136" grpId="1" animBg="1"/>
      <p:bldP spid="136" grpId="2" animBg="1"/>
      <p:bldP spid="136" grpId="3" animBg="1"/>
      <p:bldP spid="11" grpId="0" animBg="1"/>
      <p:bldP spid="11" grpId="1" animBg="1"/>
      <p:bldP spid="11" grpId="2" animBg="1"/>
      <p:bldP spid="11" grpId="3" animBg="1"/>
      <p:bldP spid="23" grpId="0" animBg="1"/>
      <p:bldP spid="23" grpId="1" animBg="1"/>
      <p:bldP spid="14" grpId="0"/>
      <p:bldP spid="25" grpId="0"/>
      <p:bldP spid="25" grpId="1"/>
      <p:bldP spid="26" grpId="0" animBg="1"/>
      <p:bldP spid="26" grpId="1" animBg="1"/>
      <p:bldP spid="28" grpId="0" animBg="1"/>
      <p:bldP spid="28" grpId="1" animBg="1"/>
      <p:bldP spid="28" grpId="2" animBg="1"/>
      <p:bldP spid="29" grpId="0"/>
      <p:bldP spid="29" grpId="1"/>
      <p:bldP spid="30" grpId="0" animBg="1"/>
      <p:bldP spid="30" grpId="1" animBg="1"/>
      <p:bldP spid="31" grpId="0"/>
      <p:bldP spid="31" grpId="1"/>
      <p:bldP spid="31" grpId="2"/>
      <p:bldP spid="32" grpId="0"/>
      <p:bldP spid="32" grpId="1"/>
      <p:bldP spid="33" grpId="0" animBg="1"/>
      <p:bldP spid="33" grpId="1" animBg="1"/>
      <p:bldP spid="34" grpId="0" animBg="1"/>
      <p:bldP spid="34" grpId="1" animBg="1"/>
      <p:bldP spid="35" grpId="0"/>
      <p:bldP spid="35" grpId="1"/>
      <p:bldP spid="36" grpId="0" animBg="1"/>
      <p:bldP spid="36" grpId="1" animBg="1"/>
      <p:bldP spid="44" grpId="0" animBg="1"/>
      <p:bldP spid="44" grpId="1" animBg="1"/>
      <p:bldP spid="45" grpId="0"/>
      <p:bldP spid="45" grpId="1"/>
      <p:bldP spid="37" grpId="0"/>
      <p:bldP spid="38" grpId="0" animBg="1"/>
      <p:bldP spid="40" grpId="0" animBg="1"/>
      <p:bldP spid="41" grpId="0"/>
      <p:bldP spid="41" grpId="1"/>
      <p:bldP spid="42" grpId="0"/>
      <p:bldP spid="42" grpId="1"/>
      <p:bldP spid="4" grpId="0" animBg="1"/>
      <p:bldP spid="4" grpId="1" animBg="1"/>
      <p:bldP spid="43" grpId="0" animBg="1"/>
      <p:bldP spid="43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22" grpId="0"/>
      <p:bldP spid="61" grpId="0" animBg="1"/>
      <p:bldP spid="5" grpId="0"/>
      <p:bldP spid="7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rate (step length)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38" y="1017837"/>
            <a:ext cx="7044979" cy="440550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In machine learning and statistics, the learning rate is a tuning parameter in an optimization algorithm that determines the step size at each iteration while moving toward a minimum of a loss function.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Since it influences to what extent newly acquired information overrides old information, it metaphorically represents the speed at which a machine learning model "learns".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A too high learning rate will make the learning jump over minima but a too low learning rate will either take too long to converge or get stuck in an undesirable local minimum.</a:t>
            </a: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74C792F-57DF-4A13-BA0B-4D6C3B243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97" y="732111"/>
            <a:ext cx="4653463" cy="41972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8F1400-D1D1-4436-A5BE-2F2695413AFE}"/>
              </a:ext>
            </a:extLst>
          </p:cNvPr>
          <p:cNvSpPr txBox="1">
            <a:spLocks/>
          </p:cNvSpPr>
          <p:nvPr/>
        </p:nvSpPr>
        <p:spPr>
          <a:xfrm>
            <a:off x="144096" y="5527961"/>
            <a:ext cx="11782659" cy="1160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latin typeface="Abadi Extra Light" panose="020B0204020104020204" pitchFamily="34" charset="0"/>
              </a:rPr>
              <a:t>In order to achieve faster convergence, prevent oscillations and getting stuck in undesirable local minima the learning rate is often varied during training either in accordance to a learning rate schedule or by using an adaptive learning rate.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0752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5.6|4.4|8.4|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9|14.5|55.8|17|6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4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.00283"/>
  <p:tag name="ORIGINALWIDTH" val="27.50142"/>
  <p:tag name="LATEXADDIN" val="\documentclass{article}&#10;\usepackage{amsmath,amssymb}&#10;\usepackage{olo}&#10;\pagestyle{empty}&#10;\begin{document}&#10;&#10;\[&#10;1&#10;\]&#10;&#10;\end{document}"/>
  <p:tag name="IGUANATEXSIZE" val="24"/>
  <p:tag name="IGUANATEXCURSOR" val="1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.5|1.4|3.4|7.8|8.7|2.9|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|39|4.7|9|11.3|13.8|27.6|13.9|19.4|27.5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1.2|5.6|24.2|12.6|3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4.1|2.2|35.9|6.5|12.7|15|16.4|15.5|6.4|14|1|23.4|11.8|33.2|19.7|19.3|25.9|18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.3|1.6|8.7|5.1|21.7|7.7|9.1|14.3|33.8|9|2|1.7|8.5|5.9|3.9|8.7|7.6|3.4|6.6|9.8|9.3|2.2|3.8|7.4|0.8|6|2.7|4.8|11.1|20.4|1.4|11|1|1|3.1|0.8|0.6|0.8|2|0.9|0.9|0.8|3.2|7.3|1.7|7.1|13.7|21.1|17|5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3|7.1|6.2|23.6|5.6|15.9|47.9|6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79AE5E-9187-45FC-9B57-9EC032EF27A9}"/>
</file>

<file path=customXml/itemProps2.xml><?xml version="1.0" encoding="utf-8"?>
<ds:datastoreItem xmlns:ds="http://schemas.openxmlformats.org/officeDocument/2006/customXml" ds:itemID="{B5099485-0DD9-4AD6-8989-7B66D7C766EE}"/>
</file>

<file path=customXml/itemProps3.xml><?xml version="1.0" encoding="utf-8"?>
<ds:datastoreItem xmlns:ds="http://schemas.openxmlformats.org/officeDocument/2006/customXml" ds:itemID="{9BCB8000-9511-4C3D-A4FD-86E1CE574A2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1953</Words>
  <Application>Microsoft Office PowerPoint</Application>
  <PresentationFormat>Widescreen</PresentationFormat>
  <Paragraphs>324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Gradient Descent</vt:lpstr>
      <vt:lpstr>The Plan</vt:lpstr>
      <vt:lpstr>Optimization Problems in ML</vt:lpstr>
      <vt:lpstr>Methods for Solving Optimization Problems</vt:lpstr>
      <vt:lpstr>Method 1: Using First-Order Optimality</vt:lpstr>
      <vt:lpstr>Method 2: Iterative Optimiz. via Gradient Descent</vt:lpstr>
      <vt:lpstr>Gradient Descent (GD)</vt:lpstr>
      <vt:lpstr>Gradient Descent: An Illustration</vt:lpstr>
      <vt:lpstr>Learning rate (step length) </vt:lpstr>
      <vt:lpstr>GD: An Example</vt:lpstr>
      <vt:lpstr>Dealing with Non-differentiable Functions</vt:lpstr>
      <vt:lpstr>Non-differentiable Functions</vt:lpstr>
      <vt:lpstr>Sub-gradients</vt:lpstr>
      <vt:lpstr>Sub-gradients, Sub-differential, and Some Rules</vt:lpstr>
      <vt:lpstr>Subgradients and the subdifferential</vt:lpstr>
      <vt:lpstr>Sub-Gradient For Absolute Loss Regression</vt:lpstr>
      <vt:lpstr>Sub-Gradient Descent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Pravendra Singh</cp:lastModifiedBy>
  <cp:revision>34</cp:revision>
  <dcterms:created xsi:type="dcterms:W3CDTF">2022-01-22T23:47:33Z</dcterms:created>
  <dcterms:modified xsi:type="dcterms:W3CDTF">2025-01-21T17:30:07Z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