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6.xml" ContentType="application/vnd.openxmlformats-officedocument.presentationml.tags+xml"/>
  <Override PartName="/ppt/tags/tag6.xml" ContentType="application/vnd.openxmlformats-officedocument.presentationml.tags+xml"/>
  <Override PartName="/ppt/tags/tag10.xml" ContentType="application/vnd.openxmlformats-officedocument.presentationml.tags+xml"/>
  <Override PartName="/ppt/tags/tag5.xml" ContentType="application/vnd.openxmlformats-officedocument.presentationml.tags+xml"/>
  <Override PartName="/ppt/tags/tag18.xml" ContentType="application/vnd.openxmlformats-officedocument.presentationml.tags+xml"/>
  <Override PartName="/docProps/app.xml" ContentType="application/vnd.openxmlformats-officedocument.extended-properties+xml"/>
  <Override PartName="/ppt/tags/tag4.xml" ContentType="application/vnd.openxmlformats-officedocument.presentationml.tags+xml"/>
  <Override PartName="/docProps/core.xml" ContentType="application/vnd.openxmlformats-package.core-properties+xml"/>
  <Override PartName="/ppt/tags/tag3.xml" ContentType="application/vnd.openxmlformats-officedocument.presentationml.tags+xml"/>
  <Override PartName="/ppt/tags/tag2.xml" ContentType="application/vnd.openxmlformats-officedocument.presentationml.tags+xml"/>
  <Override PartName="/ppt/tags/tag7.xml" ContentType="application/vnd.openxmlformats-officedocument.presentationml.tags+xml"/>
  <Override PartName="/ppt/tags/tag11.xml" ContentType="application/vnd.openxmlformats-officedocument.presentationml.tags+xml"/>
  <Override PartName="/ppt/tags/tag1.xml" ContentType="application/vnd.openxmlformats-officedocument.presentationml.tags+xml"/>
  <Override PartName="/ppt/tags/tag8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7.xml" ContentType="application/vnd.openxmlformats-officedocument.presentationml.tag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  <p:sldId id="355" r:id="rId3"/>
    <p:sldId id="369" r:id="rId4"/>
    <p:sldId id="363" r:id="rId5"/>
    <p:sldId id="370" r:id="rId6"/>
    <p:sldId id="372" r:id="rId7"/>
    <p:sldId id="374" r:id="rId8"/>
    <p:sldId id="376" r:id="rId9"/>
    <p:sldId id="377" r:id="rId10"/>
    <p:sldId id="378" r:id="rId11"/>
    <p:sldId id="379" r:id="rId12"/>
    <p:sldId id="371" r:id="rId13"/>
    <p:sldId id="373" r:id="rId14"/>
    <p:sldId id="375" r:id="rId15"/>
    <p:sldId id="382" r:id="rId16"/>
    <p:sldId id="381" r:id="rId17"/>
    <p:sldId id="38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3" d="100"/>
          <a:sy n="163" d="100"/>
        </p:scale>
        <p:origin x="17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208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549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369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83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236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655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126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01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547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162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78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701A6-BB07-487E-BE62-8266473F6495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126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40.png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5" Type="http://schemas.openxmlformats.org/officeDocument/2006/relationships/image" Target="../media/image300.png"/><Relationship Id="rId4" Type="http://schemas.openxmlformats.org/officeDocument/2006/relationships/image" Target="../media/image29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5" Type="http://schemas.openxmlformats.org/officeDocument/2006/relationships/image" Target="../media/image43.png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10" Type="http://schemas.openxmlformats.org/officeDocument/2006/relationships/image" Target="../media/image52.png"/><Relationship Id="rId4" Type="http://schemas.openxmlformats.org/officeDocument/2006/relationships/image" Target="../media/image47.png"/><Relationship Id="rId9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7.xml"/><Relationship Id="rId7" Type="http://schemas.openxmlformats.org/officeDocument/2006/relationships/image" Target="../media/image16.png"/><Relationship Id="rId12" Type="http://schemas.openxmlformats.org/officeDocument/2006/relationships/image" Target="../media/image1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5.png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34.png"/><Relationship Id="rId5" Type="http://schemas.openxmlformats.org/officeDocument/2006/relationships/image" Target="../media/image35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7AC89-BE04-43C0-8DE4-613238CF2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247" y="2830531"/>
            <a:ext cx="11713505" cy="718830"/>
          </a:xfrm>
        </p:spPr>
        <p:txBody>
          <a:bodyPr>
            <a:noAutofit/>
          </a:bodyPr>
          <a:lstStyle/>
          <a:p>
            <a:br>
              <a:rPr lang="en-GB" sz="4400" b="1" dirty="0">
                <a:solidFill>
                  <a:schemeClr val="accent4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br>
              <a:rPr lang="en-GB" sz="4400" b="1" dirty="0">
                <a:solidFill>
                  <a:schemeClr val="accent4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br>
              <a:rPr lang="en-GB" sz="4400" b="1" dirty="0">
                <a:solidFill>
                  <a:schemeClr val="accent4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br>
              <a:rPr lang="en-GB" sz="4400" b="1" dirty="0">
                <a:solidFill>
                  <a:schemeClr val="accent4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br>
              <a:rPr lang="en-GB" sz="4400" b="1" dirty="0">
                <a:solidFill>
                  <a:schemeClr val="accent4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br>
              <a:rPr lang="en-GB" sz="4400" b="1" dirty="0">
                <a:solidFill>
                  <a:schemeClr val="accent4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r>
              <a:rPr lang="en-GB" sz="4400" b="1" dirty="0">
                <a:solidFill>
                  <a:schemeClr val="accent4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Optimization for ML</a:t>
            </a:r>
            <a:endParaRPr lang="en-IN" sz="4400" b="1" dirty="0">
              <a:solidFill>
                <a:schemeClr val="accent4"/>
              </a:solidFill>
              <a:latin typeface="Garamond" panose="02020404030301010803" pitchFamily="18" charset="0"/>
              <a:cs typeface="Aldhabi" panose="020B0604020202020204" pitchFamily="2" charset="-78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202236A-C696-4B1D-95F3-AD2B1A960F45}"/>
              </a:ext>
            </a:extLst>
          </p:cNvPr>
          <p:cNvSpPr txBox="1">
            <a:spLocks/>
          </p:cNvSpPr>
          <p:nvPr/>
        </p:nvSpPr>
        <p:spPr>
          <a:xfrm>
            <a:off x="2955130" y="4196342"/>
            <a:ext cx="6281737" cy="820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200">
                <a:solidFill>
                  <a:schemeClr val="accent4"/>
                </a:solidFill>
                <a:latin typeface="Garamond" panose="02020404030301010803" pitchFamily="18" charset="0"/>
              </a:rPr>
              <a:t>CSN-382   </a:t>
            </a:r>
            <a:endParaRPr lang="en-IN" sz="3200" dirty="0">
              <a:solidFill>
                <a:schemeClr val="accent4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22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25"/>
    </mc:Choice>
    <mc:Fallback xmlns="">
      <p:transition spd="slow" advTm="632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Constrained Opt. with Multiple Constraints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We can also have multiple inequality and </a:t>
                </a:r>
                <a:r>
                  <a:rPr lang="en-GB" u="sng" dirty="0">
                    <a:latin typeface="Abadi Extra Light" panose="020B0204020104020204" pitchFamily="34" charset="0"/>
                  </a:rPr>
                  <a:t>equality</a:t>
                </a:r>
                <a:r>
                  <a:rPr lang="en-GB" dirty="0">
                    <a:latin typeface="Abadi Extra Light" panose="020B0204020104020204" pitchFamily="34" charset="0"/>
                  </a:rPr>
                  <a:t> constraints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Introduce Lagrange multipliers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d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The </a:t>
                </a:r>
                <a:r>
                  <a:rPr lang="en-GB" dirty="0" err="1">
                    <a:latin typeface="Abadi Extra Light" panose="020B0204020104020204" pitchFamily="34" charset="0"/>
                  </a:rPr>
                  <a:t>Lagrangian</a:t>
                </a:r>
                <a:r>
                  <a:rPr lang="en-GB" dirty="0">
                    <a:latin typeface="Abadi Extra Light" panose="020B0204020104020204" pitchFamily="34" charset="0"/>
                  </a:rPr>
                  <a:t> based primal and dual problems will be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10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4DC73F4-7AA2-42DF-B283-065BAA979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403" y="1833196"/>
            <a:ext cx="54483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9B5E10F4-3A35-4FCA-A7F8-B543CB25A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201" y="4714360"/>
            <a:ext cx="8143508" cy="20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8567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389"/>
    </mc:Choice>
    <mc:Fallback xmlns="">
      <p:transition spd="slow" advTm="1153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431" y="2458732"/>
            <a:ext cx="9924176" cy="1940536"/>
          </a:xfrm>
        </p:spPr>
        <p:txBody>
          <a:bodyPr>
            <a:noAutofit/>
          </a:bodyPr>
          <a:lstStyle/>
          <a:p>
            <a:r>
              <a:rPr lang="en-IN" sz="7200" dirty="0">
                <a:solidFill>
                  <a:schemeClr val="accent2">
                    <a:lumMod val="75000"/>
                  </a:schemeClr>
                </a:solidFill>
              </a:rPr>
              <a:t>   Some other useful optimization methods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11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130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4"/>
    </mc:Choice>
    <mc:Fallback xmlns="">
      <p:transition spd="slow" advTm="29924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Co-ordinate Descent (CD)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Standard gradient descent update for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CD: In each </a:t>
                </a:r>
                <a:r>
                  <a:rPr lang="en-GB" dirty="0" err="1">
                    <a:latin typeface="Abadi Extra Light" panose="020B0204020104020204" pitchFamily="34" charset="0"/>
                  </a:rPr>
                  <a:t>iter</a:t>
                </a:r>
                <a:r>
                  <a:rPr lang="en-GB" dirty="0">
                    <a:latin typeface="Abadi Extra Light" panose="020B0204020104020204" pitchFamily="34" charset="0"/>
                  </a:rPr>
                  <a:t>, update only one entry (co-ordinate) of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. Keep all others </a:t>
                </a:r>
                <a:r>
                  <a:rPr lang="en-GB" u="sng" dirty="0">
                    <a:latin typeface="Abadi Extra Light" panose="020B0204020104020204" pitchFamily="34" charset="0"/>
                  </a:rPr>
                  <a:t>fixed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u="sng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u="sng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u="sng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Cost of each update is now independent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In each </a:t>
                </a:r>
                <a:r>
                  <a:rPr lang="en-GB" dirty="0" err="1">
                    <a:latin typeface="Abadi Extra Light" panose="020B0204020104020204" pitchFamily="34" charset="0"/>
                  </a:rPr>
                  <a:t>iter</a:t>
                </a:r>
                <a:r>
                  <a:rPr lang="en-GB" dirty="0">
                    <a:latin typeface="Abadi Extra Light" panose="020B0204020104020204" pitchFamily="34" charset="0"/>
                  </a:rPr>
                  <a:t>, can choose co-ordinate to update </a:t>
                </a:r>
                <a:r>
                  <a:rPr lang="en-GB" dirty="0" err="1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unif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. randomly </a:t>
                </a:r>
                <a:r>
                  <a:rPr lang="en-GB" dirty="0">
                    <a:latin typeface="Abadi Extra Light" panose="020B0204020104020204" pitchFamily="34" charset="0"/>
                  </a:rPr>
                  <a:t>or in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cyclic order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Instead of updating a single co-</a:t>
                </a:r>
                <a:r>
                  <a:rPr lang="en-GB" dirty="0" err="1">
                    <a:latin typeface="Abadi Extra Light" panose="020B0204020104020204" pitchFamily="34" charset="0"/>
                  </a:rPr>
                  <a:t>ord</a:t>
                </a:r>
                <a:r>
                  <a:rPr lang="en-GB" dirty="0">
                    <a:latin typeface="Abadi Extra Light" panose="020B0204020104020204" pitchFamily="34" charset="0"/>
                  </a:rPr>
                  <a:t>, can also update “blocks” of co-ordinates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Called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Block co-ordinate descent (BCD)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To avoid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cost of gradient computation, can cache previous computations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Recall that grad. computations may have terms like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– if just one co-ordinate of w changes, we should avoid computing the new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sSub>
                          <m:sSub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from scratch 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r>
                  <a:rPr lang="en-GB" sz="1100" dirty="0">
                    <a:latin typeface="Abadi Extra Light" panose="020B0204020104020204" pitchFamily="34" charset="0"/>
                  </a:rPr>
                  <a:t>Ⓣ</a:t>
                </a: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535" b="-381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2BBF9FF-5D98-461A-8C45-DD03BD8DCC51}"/>
                  </a:ext>
                </a:extLst>
              </p:cNvPr>
              <p:cNvSpPr txBox="1"/>
              <p:nvPr/>
            </p:nvSpPr>
            <p:spPr>
              <a:xfrm>
                <a:off x="3506947" y="2255206"/>
                <a:ext cx="6654129" cy="5453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bSup>
                    <m:r>
                      <a:rPr lang="en-IN" sz="2800" i="1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800" b="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IN" sz="28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Sup>
                      <m:sSubSupPr>
                        <m:ctrlPr>
                          <a:rPr lang="en-IN" sz="28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800" b="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IN" sz="2800" dirty="0"/>
                  <a:t>           </a:t>
                </a:r>
                <a14:m>
                  <m:oMath xmlns:m="http://schemas.openxmlformats.org/officeDocument/2006/math">
                    <m:r>
                      <a:rPr lang="en-IN" sz="2800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sz="2800" b="0" i="1" dirty="0" smtClean="0">
                        <a:latin typeface="Cambria Math" panose="02040503050406030204" pitchFamily="18" charset="0"/>
                      </a:rPr>
                      <m:t>∈{1,2,…,</m:t>
                    </m:r>
                    <m:r>
                      <a:rPr lang="en-IN" sz="2800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sz="2800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2BBF9FF-5D98-461A-8C45-DD03BD8DC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947" y="2255206"/>
                <a:ext cx="6654129" cy="5453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9A021727-0E52-4655-B3C6-37918B67F140}"/>
                  </a:ext>
                </a:extLst>
              </p:cNvPr>
              <p:cNvSpPr/>
              <p:nvPr/>
            </p:nvSpPr>
            <p:spPr>
              <a:xfrm>
                <a:off x="6812891" y="2837965"/>
                <a:ext cx="4791330" cy="545341"/>
              </a:xfrm>
              <a:prstGeom prst="wedgeRectCallout">
                <a:avLst>
                  <a:gd name="adj1" fmla="val -54285"/>
                  <a:gd name="adj2" fmla="val -39126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sub>
                    </m:sSub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-- partial derivative </a:t>
                </a:r>
                <a:r>
                  <a:rPr lang="en-IN" sz="16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w.r.t.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element of vector </a:t>
                </a:r>
                <a14:m>
                  <m:oMath xmlns:m="http://schemas.openxmlformats.org/officeDocument/2006/math">
                    <m:r>
                      <a:rPr lang="en-IN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sz="1600" b="1" i="1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(or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IN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element of the gradient vector g) </a:t>
                </a:r>
              </a:p>
            </p:txBody>
          </p:sp>
        </mc:Choice>
        <mc:Fallback xmlns="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9A021727-0E52-4655-B3C6-37918B67F1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891" y="2837965"/>
                <a:ext cx="4791330" cy="545341"/>
              </a:xfrm>
              <a:prstGeom prst="wedgeRectCallout">
                <a:avLst>
                  <a:gd name="adj1" fmla="val -54285"/>
                  <a:gd name="adj2" fmla="val -39126"/>
                </a:avLst>
              </a:prstGeom>
              <a:blipFill>
                <a:blip r:embed="rId5"/>
                <a:stretch>
                  <a:fillRect t="-7692" r="-1212" b="-18681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Group 1">
            <a:extLst>
              <a:ext uri="{FF2B5EF4-FFF2-40B4-BE49-F238E27FC236}">
                <a16:creationId xmlns:a16="http://schemas.microsoft.com/office/drawing/2014/main" id="{018E3807-4890-405D-8F96-23C5ADC4B286}"/>
              </a:ext>
            </a:extLst>
          </p:cNvPr>
          <p:cNvGraphicFramePr>
            <a:graphicFrameLocks noGrp="1"/>
          </p:cNvGraphicFramePr>
          <p:nvPr/>
        </p:nvGraphicFramePr>
        <p:xfrm>
          <a:off x="3607448" y="3043960"/>
          <a:ext cx="358775" cy="3692525"/>
        </p:xfrm>
        <a:graphic>
          <a:graphicData uri="http://schemas.openxmlformats.org/drawingml/2006/table">
            <a:tbl>
              <a:tblPr/>
              <a:tblGrid>
                <a:gridCol w="358775">
                  <a:extLst>
                    <a:ext uri="{9D8B030D-6E8A-4147-A177-3AD203B41FA5}">
                      <a16:colId xmlns:a16="http://schemas.microsoft.com/office/drawing/2014/main" val="2969747185"/>
                    </a:ext>
                  </a:extLst>
                </a:gridCol>
              </a:tblGrid>
              <a:tr h="34925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5910855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143706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496435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298398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102037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48504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177442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692476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926549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329973"/>
                  </a:ext>
                </a:extLst>
              </a:tr>
            </a:tbl>
          </a:graphicData>
        </a:graphic>
      </p:graphicFrame>
      <p:graphicFrame>
        <p:nvGraphicFramePr>
          <p:cNvPr id="10" name="Group 43">
            <a:extLst>
              <a:ext uri="{FF2B5EF4-FFF2-40B4-BE49-F238E27FC236}">
                <a16:creationId xmlns:a16="http://schemas.microsoft.com/office/drawing/2014/main" id="{A9E8788F-1BA8-4465-BB5F-77EC4D634ADA}"/>
              </a:ext>
            </a:extLst>
          </p:cNvPr>
          <p:cNvGraphicFramePr>
            <a:graphicFrameLocks noGrp="1"/>
          </p:cNvGraphicFramePr>
          <p:nvPr/>
        </p:nvGraphicFramePr>
        <p:xfrm>
          <a:off x="8436623" y="3015385"/>
          <a:ext cx="342900" cy="3694113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3585672782"/>
                    </a:ext>
                  </a:extLst>
                </a:gridCol>
              </a:tblGrid>
              <a:tr h="350838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735896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273347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331353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5443801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380455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349197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63701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7579561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403185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802493"/>
                  </a:ext>
                </a:extLst>
              </a:tr>
            </a:tbl>
          </a:graphicData>
        </a:graphic>
      </p:graphicFrame>
      <p:graphicFrame>
        <p:nvGraphicFramePr>
          <p:cNvPr id="11" name="Group 85">
            <a:extLst>
              <a:ext uri="{FF2B5EF4-FFF2-40B4-BE49-F238E27FC236}">
                <a16:creationId xmlns:a16="http://schemas.microsoft.com/office/drawing/2014/main" id="{F67F0A5E-FC84-4D09-84C4-DA7E37AEEF72}"/>
              </a:ext>
            </a:extLst>
          </p:cNvPr>
          <p:cNvGraphicFramePr>
            <a:graphicFrameLocks noGrp="1"/>
          </p:cNvGraphicFramePr>
          <p:nvPr/>
        </p:nvGraphicFramePr>
        <p:xfrm>
          <a:off x="5874398" y="3036023"/>
          <a:ext cx="349250" cy="3695701"/>
        </p:xfrm>
        <a:graphic>
          <a:graphicData uri="http://schemas.openxmlformats.org/drawingml/2006/table">
            <a:tbl>
              <a:tblPr/>
              <a:tblGrid>
                <a:gridCol w="349250">
                  <a:extLst>
                    <a:ext uri="{9D8B030D-6E8A-4147-A177-3AD203B41FA5}">
                      <a16:colId xmlns:a16="http://schemas.microsoft.com/office/drawing/2014/main" val="3977593762"/>
                    </a:ext>
                  </a:extLst>
                </a:gridCol>
              </a:tblGrid>
              <a:tr h="350838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86588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558261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583423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753232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012510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677004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183365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344921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844123"/>
                  </a:ext>
                </a:extLst>
              </a:tr>
              <a:tr h="3730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Aft>
                          <a:spcPts val="1138"/>
                        </a:spcAf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Aft>
                          <a:spcPts val="850"/>
                        </a:spcAf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Aft>
                          <a:spcPts val="575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Aft>
                          <a:spcPts val="288"/>
                        </a:spcAf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I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Noto Sans CJK SC Regular" charset="0"/>
                      </a:endParaRPr>
                    </a:p>
                  </a:txBody>
                  <a:tcPr marL="0" marR="0" marT="15876" marB="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042009"/>
                  </a:ext>
                </a:extLst>
              </a:tr>
            </a:tbl>
          </a:graphicData>
        </a:graphic>
      </p:graphicFrame>
      <p:sp>
        <p:nvSpPr>
          <p:cNvPr id="13" name="Text Box 127">
            <a:extLst>
              <a:ext uri="{FF2B5EF4-FFF2-40B4-BE49-F238E27FC236}">
                <a16:creationId xmlns:a16="http://schemas.microsoft.com/office/drawing/2014/main" id="{FD80EFAE-AAA1-4C51-9A5C-A61950FC25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1398" y="4485410"/>
            <a:ext cx="47625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80280" rIns="90000" bIns="45000"/>
          <a:lstStyle/>
          <a:p>
            <a:r>
              <a:rPr lang="en-IN" altLang="en-US" sz="4000">
                <a:solidFill>
                  <a:srgbClr val="000000"/>
                </a:solidFill>
              </a:rPr>
              <a:t>=</a:t>
            </a:r>
          </a:p>
        </p:txBody>
      </p:sp>
      <p:grpSp>
        <p:nvGrpSpPr>
          <p:cNvPr id="14" name="Group 128">
            <a:extLst>
              <a:ext uri="{FF2B5EF4-FFF2-40B4-BE49-F238E27FC236}">
                <a16:creationId xmlns:a16="http://schemas.microsoft.com/office/drawing/2014/main" id="{4CDF6FF8-F5C6-4729-82A0-652060145C9C}"/>
              </a:ext>
            </a:extLst>
          </p:cNvPr>
          <p:cNvGrpSpPr>
            <a:grpSpLocks/>
          </p:cNvGrpSpPr>
          <p:nvPr/>
        </p:nvGrpSpPr>
        <p:grpSpPr bwMode="auto">
          <a:xfrm>
            <a:off x="4063061" y="3145560"/>
            <a:ext cx="711200" cy="395288"/>
            <a:chOff x="1003" y="1162"/>
            <a:chExt cx="448" cy="249"/>
          </a:xfrm>
        </p:grpSpPr>
        <p:sp>
          <p:nvSpPr>
            <p:cNvPr id="15" name="Freeform 129">
              <a:extLst>
                <a:ext uri="{FF2B5EF4-FFF2-40B4-BE49-F238E27FC236}">
                  <a16:creationId xmlns:a16="http://schemas.microsoft.com/office/drawing/2014/main" id="{29073896-F0C4-4FD5-8D51-E12B6CA3E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3" y="1162"/>
              <a:ext cx="448" cy="246"/>
            </a:xfrm>
            <a:custGeom>
              <a:avLst/>
              <a:gdLst>
                <a:gd name="T0" fmla="*/ 989 w 1979"/>
                <a:gd name="T1" fmla="*/ 1087 h 1088"/>
                <a:gd name="T2" fmla="*/ 0 w 1979"/>
                <a:gd name="T3" fmla="*/ 1087 h 1088"/>
                <a:gd name="T4" fmla="*/ 0 w 1979"/>
                <a:gd name="T5" fmla="*/ 0 h 1088"/>
                <a:gd name="T6" fmla="*/ 1978 w 1979"/>
                <a:gd name="T7" fmla="*/ 0 h 1088"/>
                <a:gd name="T8" fmla="*/ 1978 w 1979"/>
                <a:gd name="T9" fmla="*/ 1087 h 1088"/>
                <a:gd name="T10" fmla="*/ 989 w 1979"/>
                <a:gd name="T11" fmla="*/ 1087 h 1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79" h="1088">
                  <a:moveTo>
                    <a:pt x="989" y="1087"/>
                  </a:moveTo>
                  <a:lnTo>
                    <a:pt x="0" y="1087"/>
                  </a:lnTo>
                  <a:lnTo>
                    <a:pt x="0" y="0"/>
                  </a:lnTo>
                  <a:lnTo>
                    <a:pt x="1978" y="0"/>
                  </a:lnTo>
                  <a:lnTo>
                    <a:pt x="1978" y="1087"/>
                  </a:lnTo>
                  <a:lnTo>
                    <a:pt x="989" y="1087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" name="Freeform 130">
              <a:extLst>
                <a:ext uri="{FF2B5EF4-FFF2-40B4-BE49-F238E27FC236}">
                  <a16:creationId xmlns:a16="http://schemas.microsoft.com/office/drawing/2014/main" id="{17FF8805-B02E-443B-BB2E-354B88943E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289"/>
              <a:ext cx="123" cy="121"/>
            </a:xfrm>
            <a:custGeom>
              <a:avLst/>
              <a:gdLst>
                <a:gd name="T0" fmla="*/ 373 w 545"/>
                <a:gd name="T1" fmla="*/ 113 h 539"/>
                <a:gd name="T2" fmla="*/ 378 w 545"/>
                <a:gd name="T3" fmla="*/ 60 h 539"/>
                <a:gd name="T4" fmla="*/ 346 w 545"/>
                <a:gd name="T5" fmla="*/ 11 h 539"/>
                <a:gd name="T6" fmla="*/ 301 w 545"/>
                <a:gd name="T7" fmla="*/ 71 h 539"/>
                <a:gd name="T8" fmla="*/ 262 w 545"/>
                <a:gd name="T9" fmla="*/ 310 h 539"/>
                <a:gd name="T10" fmla="*/ 259 w 545"/>
                <a:gd name="T11" fmla="*/ 379 h 539"/>
                <a:gd name="T12" fmla="*/ 260 w 545"/>
                <a:gd name="T13" fmla="*/ 420 h 539"/>
                <a:gd name="T14" fmla="*/ 198 w 545"/>
                <a:gd name="T15" fmla="*/ 497 h 539"/>
                <a:gd name="T16" fmla="*/ 141 w 545"/>
                <a:gd name="T17" fmla="*/ 398 h 539"/>
                <a:gd name="T18" fmla="*/ 180 w 545"/>
                <a:gd name="T19" fmla="*/ 178 h 539"/>
                <a:gd name="T20" fmla="*/ 191 w 545"/>
                <a:gd name="T21" fmla="*/ 104 h 539"/>
                <a:gd name="T22" fmla="*/ 111 w 545"/>
                <a:gd name="T23" fmla="*/ 0 h 539"/>
                <a:gd name="T24" fmla="*/ 0 w 545"/>
                <a:gd name="T25" fmla="*/ 181 h 539"/>
                <a:gd name="T26" fmla="*/ 18 w 545"/>
                <a:gd name="T27" fmla="*/ 198 h 539"/>
                <a:gd name="T28" fmla="*/ 34 w 545"/>
                <a:gd name="T29" fmla="*/ 184 h 539"/>
                <a:gd name="T30" fmla="*/ 107 w 545"/>
                <a:gd name="T31" fmla="*/ 44 h 539"/>
                <a:gd name="T32" fmla="*/ 119 w 545"/>
                <a:gd name="T33" fmla="*/ 69 h 539"/>
                <a:gd name="T34" fmla="*/ 102 w 545"/>
                <a:gd name="T35" fmla="*/ 159 h 539"/>
                <a:gd name="T36" fmla="*/ 64 w 545"/>
                <a:gd name="T37" fmla="*/ 379 h 539"/>
                <a:gd name="T38" fmla="*/ 193 w 545"/>
                <a:gd name="T39" fmla="*/ 538 h 539"/>
                <a:gd name="T40" fmla="*/ 274 w 545"/>
                <a:gd name="T41" fmla="*/ 472 h 539"/>
                <a:gd name="T42" fmla="*/ 381 w 545"/>
                <a:gd name="T43" fmla="*/ 538 h 539"/>
                <a:gd name="T44" fmla="*/ 494 w 545"/>
                <a:gd name="T45" fmla="*/ 404 h 539"/>
                <a:gd name="T46" fmla="*/ 544 w 545"/>
                <a:gd name="T47" fmla="*/ 104 h 539"/>
                <a:gd name="T48" fmla="*/ 495 w 545"/>
                <a:gd name="T49" fmla="*/ 0 h 539"/>
                <a:gd name="T50" fmla="*/ 442 w 545"/>
                <a:gd name="T51" fmla="*/ 88 h 539"/>
                <a:gd name="T52" fmla="*/ 463 w 545"/>
                <a:gd name="T53" fmla="*/ 137 h 539"/>
                <a:gd name="T54" fmla="*/ 497 w 545"/>
                <a:gd name="T55" fmla="*/ 214 h 539"/>
                <a:gd name="T56" fmla="*/ 457 w 545"/>
                <a:gd name="T57" fmla="*/ 406 h 539"/>
                <a:gd name="T58" fmla="*/ 385 w 545"/>
                <a:gd name="T59" fmla="*/ 497 h 539"/>
                <a:gd name="T60" fmla="*/ 334 w 545"/>
                <a:gd name="T61" fmla="*/ 406 h 539"/>
                <a:gd name="T62" fmla="*/ 344 w 545"/>
                <a:gd name="T63" fmla="*/ 299 h 539"/>
                <a:gd name="T64" fmla="*/ 363 w 545"/>
                <a:gd name="T65" fmla="*/ 178 h 539"/>
                <a:gd name="T66" fmla="*/ 373 w 545"/>
                <a:gd name="T67" fmla="*/ 113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45" h="539">
                  <a:moveTo>
                    <a:pt x="373" y="113"/>
                  </a:moveTo>
                  <a:cubicBezTo>
                    <a:pt x="374" y="99"/>
                    <a:pt x="378" y="69"/>
                    <a:pt x="378" y="60"/>
                  </a:cubicBezTo>
                  <a:cubicBezTo>
                    <a:pt x="378" y="36"/>
                    <a:pt x="366" y="11"/>
                    <a:pt x="346" y="11"/>
                  </a:cubicBezTo>
                  <a:cubicBezTo>
                    <a:pt x="334" y="11"/>
                    <a:pt x="307" y="19"/>
                    <a:pt x="301" y="71"/>
                  </a:cubicBezTo>
                  <a:cubicBezTo>
                    <a:pt x="285" y="146"/>
                    <a:pt x="274" y="231"/>
                    <a:pt x="262" y="310"/>
                  </a:cubicBezTo>
                  <a:cubicBezTo>
                    <a:pt x="259" y="354"/>
                    <a:pt x="259" y="365"/>
                    <a:pt x="259" y="379"/>
                  </a:cubicBezTo>
                  <a:cubicBezTo>
                    <a:pt x="259" y="412"/>
                    <a:pt x="260" y="412"/>
                    <a:pt x="260" y="420"/>
                  </a:cubicBezTo>
                  <a:cubicBezTo>
                    <a:pt x="260" y="426"/>
                    <a:pt x="240" y="497"/>
                    <a:pt x="198" y="497"/>
                  </a:cubicBezTo>
                  <a:cubicBezTo>
                    <a:pt x="141" y="497"/>
                    <a:pt x="141" y="426"/>
                    <a:pt x="141" y="398"/>
                  </a:cubicBezTo>
                  <a:cubicBezTo>
                    <a:pt x="141" y="354"/>
                    <a:pt x="149" y="297"/>
                    <a:pt x="180" y="178"/>
                  </a:cubicBezTo>
                  <a:cubicBezTo>
                    <a:pt x="183" y="151"/>
                    <a:pt x="191" y="126"/>
                    <a:pt x="191" y="104"/>
                  </a:cubicBezTo>
                  <a:cubicBezTo>
                    <a:pt x="191" y="38"/>
                    <a:pt x="149" y="0"/>
                    <a:pt x="111" y="0"/>
                  </a:cubicBezTo>
                  <a:cubicBezTo>
                    <a:pt x="37" y="0"/>
                    <a:pt x="0" y="159"/>
                    <a:pt x="0" y="181"/>
                  </a:cubicBezTo>
                  <a:cubicBezTo>
                    <a:pt x="0" y="198"/>
                    <a:pt x="12" y="198"/>
                    <a:pt x="18" y="198"/>
                  </a:cubicBezTo>
                  <a:cubicBezTo>
                    <a:pt x="27" y="198"/>
                    <a:pt x="30" y="198"/>
                    <a:pt x="34" y="184"/>
                  </a:cubicBezTo>
                  <a:cubicBezTo>
                    <a:pt x="57" y="55"/>
                    <a:pt x="94" y="44"/>
                    <a:pt x="107" y="44"/>
                  </a:cubicBezTo>
                  <a:cubicBezTo>
                    <a:pt x="111" y="44"/>
                    <a:pt x="119" y="44"/>
                    <a:pt x="119" y="69"/>
                  </a:cubicBezTo>
                  <a:cubicBezTo>
                    <a:pt x="119" y="96"/>
                    <a:pt x="111" y="126"/>
                    <a:pt x="102" y="159"/>
                  </a:cubicBezTo>
                  <a:cubicBezTo>
                    <a:pt x="77" y="269"/>
                    <a:pt x="64" y="329"/>
                    <a:pt x="64" y="379"/>
                  </a:cubicBezTo>
                  <a:cubicBezTo>
                    <a:pt x="64" y="508"/>
                    <a:pt x="133" y="538"/>
                    <a:pt x="193" y="538"/>
                  </a:cubicBezTo>
                  <a:cubicBezTo>
                    <a:pt x="208" y="538"/>
                    <a:pt x="240" y="538"/>
                    <a:pt x="274" y="472"/>
                  </a:cubicBezTo>
                  <a:cubicBezTo>
                    <a:pt x="294" y="511"/>
                    <a:pt x="324" y="538"/>
                    <a:pt x="381" y="538"/>
                  </a:cubicBezTo>
                  <a:cubicBezTo>
                    <a:pt x="423" y="538"/>
                    <a:pt x="462" y="505"/>
                    <a:pt x="494" y="404"/>
                  </a:cubicBezTo>
                  <a:cubicBezTo>
                    <a:pt x="522" y="313"/>
                    <a:pt x="544" y="165"/>
                    <a:pt x="544" y="104"/>
                  </a:cubicBezTo>
                  <a:cubicBezTo>
                    <a:pt x="544" y="0"/>
                    <a:pt x="497" y="0"/>
                    <a:pt x="495" y="0"/>
                  </a:cubicBezTo>
                  <a:cubicBezTo>
                    <a:pt x="467" y="0"/>
                    <a:pt x="442" y="47"/>
                    <a:pt x="442" y="88"/>
                  </a:cubicBezTo>
                  <a:cubicBezTo>
                    <a:pt x="442" y="121"/>
                    <a:pt x="455" y="135"/>
                    <a:pt x="463" y="137"/>
                  </a:cubicBezTo>
                  <a:cubicBezTo>
                    <a:pt x="489" y="167"/>
                    <a:pt x="497" y="192"/>
                    <a:pt x="497" y="214"/>
                  </a:cubicBezTo>
                  <a:cubicBezTo>
                    <a:pt x="497" y="231"/>
                    <a:pt x="479" y="343"/>
                    <a:pt x="457" y="406"/>
                  </a:cubicBezTo>
                  <a:cubicBezTo>
                    <a:pt x="438" y="464"/>
                    <a:pt x="415" y="497"/>
                    <a:pt x="385" y="497"/>
                  </a:cubicBezTo>
                  <a:cubicBezTo>
                    <a:pt x="334" y="497"/>
                    <a:pt x="334" y="428"/>
                    <a:pt x="334" y="406"/>
                  </a:cubicBezTo>
                  <a:cubicBezTo>
                    <a:pt x="334" y="373"/>
                    <a:pt x="334" y="357"/>
                    <a:pt x="344" y="299"/>
                  </a:cubicBezTo>
                  <a:cubicBezTo>
                    <a:pt x="351" y="264"/>
                    <a:pt x="358" y="203"/>
                    <a:pt x="363" y="178"/>
                  </a:cubicBezTo>
                  <a:lnTo>
                    <a:pt x="373" y="11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" name="Freeform 131">
              <a:extLst>
                <a:ext uri="{FF2B5EF4-FFF2-40B4-BE49-F238E27FC236}">
                  <a16:creationId xmlns:a16="http://schemas.microsoft.com/office/drawing/2014/main" id="{0B2EA46A-31DA-4F34-8412-7F3525DE98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" y="1162"/>
              <a:ext cx="29" cy="184"/>
            </a:xfrm>
            <a:custGeom>
              <a:avLst/>
              <a:gdLst>
                <a:gd name="T0" fmla="*/ 121 w 132"/>
                <a:gd name="T1" fmla="*/ 0 h 816"/>
                <a:gd name="T2" fmla="*/ 0 w 132"/>
                <a:gd name="T3" fmla="*/ 406 h 816"/>
                <a:gd name="T4" fmla="*/ 121 w 132"/>
                <a:gd name="T5" fmla="*/ 815 h 816"/>
                <a:gd name="T6" fmla="*/ 131 w 132"/>
                <a:gd name="T7" fmla="*/ 804 h 816"/>
                <a:gd name="T8" fmla="*/ 124 w 132"/>
                <a:gd name="T9" fmla="*/ 791 h 816"/>
                <a:gd name="T10" fmla="*/ 34 w 132"/>
                <a:gd name="T11" fmla="*/ 406 h 816"/>
                <a:gd name="T12" fmla="*/ 128 w 132"/>
                <a:gd name="T13" fmla="*/ 19 h 816"/>
                <a:gd name="T14" fmla="*/ 131 w 132"/>
                <a:gd name="T15" fmla="*/ 11 h 816"/>
                <a:gd name="T16" fmla="*/ 121 w 132"/>
                <a:gd name="T17" fmla="*/ 0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816">
                  <a:moveTo>
                    <a:pt x="121" y="0"/>
                  </a:moveTo>
                  <a:cubicBezTo>
                    <a:pt x="27" y="110"/>
                    <a:pt x="0" y="283"/>
                    <a:pt x="0" y="406"/>
                  </a:cubicBezTo>
                  <a:cubicBezTo>
                    <a:pt x="0" y="522"/>
                    <a:pt x="20" y="700"/>
                    <a:pt x="121" y="815"/>
                  </a:cubicBezTo>
                  <a:cubicBezTo>
                    <a:pt x="124" y="815"/>
                    <a:pt x="131" y="815"/>
                    <a:pt x="131" y="804"/>
                  </a:cubicBezTo>
                  <a:cubicBezTo>
                    <a:pt x="131" y="802"/>
                    <a:pt x="129" y="799"/>
                    <a:pt x="124" y="791"/>
                  </a:cubicBezTo>
                  <a:cubicBezTo>
                    <a:pt x="59" y="695"/>
                    <a:pt x="34" y="555"/>
                    <a:pt x="34" y="406"/>
                  </a:cubicBezTo>
                  <a:cubicBezTo>
                    <a:pt x="34" y="187"/>
                    <a:pt x="84" y="80"/>
                    <a:pt x="128" y="19"/>
                  </a:cubicBezTo>
                  <a:cubicBezTo>
                    <a:pt x="129" y="16"/>
                    <a:pt x="131" y="14"/>
                    <a:pt x="131" y="11"/>
                  </a:cubicBezTo>
                  <a:cubicBezTo>
                    <a:pt x="131" y="0"/>
                    <a:pt x="124" y="0"/>
                    <a:pt x="121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" name="Freeform 132">
              <a:extLst>
                <a:ext uri="{FF2B5EF4-FFF2-40B4-BE49-F238E27FC236}">
                  <a16:creationId xmlns:a16="http://schemas.microsoft.com/office/drawing/2014/main" id="{C64AC18A-55C7-49DE-87F7-D1866159D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6" y="1185"/>
              <a:ext cx="38" cy="117"/>
            </a:xfrm>
            <a:custGeom>
              <a:avLst/>
              <a:gdLst>
                <a:gd name="T0" fmla="*/ 101 w 171"/>
                <a:gd name="T1" fmla="*/ 187 h 520"/>
                <a:gd name="T2" fmla="*/ 153 w 171"/>
                <a:gd name="T3" fmla="*/ 187 h 520"/>
                <a:gd name="T4" fmla="*/ 170 w 171"/>
                <a:gd name="T5" fmla="*/ 167 h 520"/>
                <a:gd name="T6" fmla="*/ 154 w 171"/>
                <a:gd name="T7" fmla="*/ 159 h 520"/>
                <a:gd name="T8" fmla="*/ 107 w 171"/>
                <a:gd name="T9" fmla="*/ 159 h 520"/>
                <a:gd name="T10" fmla="*/ 124 w 171"/>
                <a:gd name="T11" fmla="*/ 36 h 520"/>
                <a:gd name="T12" fmla="*/ 128 w 171"/>
                <a:gd name="T13" fmla="*/ 27 h 520"/>
                <a:gd name="T14" fmla="*/ 109 w 171"/>
                <a:gd name="T15" fmla="*/ 0 h 520"/>
                <a:gd name="T16" fmla="*/ 84 w 171"/>
                <a:gd name="T17" fmla="*/ 33 h 520"/>
                <a:gd name="T18" fmla="*/ 69 w 171"/>
                <a:gd name="T19" fmla="*/ 159 h 520"/>
                <a:gd name="T20" fmla="*/ 17 w 171"/>
                <a:gd name="T21" fmla="*/ 159 h 520"/>
                <a:gd name="T22" fmla="*/ 0 w 171"/>
                <a:gd name="T23" fmla="*/ 178 h 520"/>
                <a:gd name="T24" fmla="*/ 13 w 171"/>
                <a:gd name="T25" fmla="*/ 187 h 520"/>
                <a:gd name="T26" fmla="*/ 62 w 171"/>
                <a:gd name="T27" fmla="*/ 187 h 520"/>
                <a:gd name="T28" fmla="*/ 32 w 171"/>
                <a:gd name="T29" fmla="*/ 379 h 520"/>
                <a:gd name="T30" fmla="*/ 27 w 171"/>
                <a:gd name="T31" fmla="*/ 442 h 520"/>
                <a:gd name="T32" fmla="*/ 79 w 171"/>
                <a:gd name="T33" fmla="*/ 519 h 520"/>
                <a:gd name="T34" fmla="*/ 165 w 171"/>
                <a:gd name="T35" fmla="*/ 393 h 520"/>
                <a:gd name="T36" fmla="*/ 158 w 171"/>
                <a:gd name="T37" fmla="*/ 382 h 520"/>
                <a:gd name="T38" fmla="*/ 149 w 171"/>
                <a:gd name="T39" fmla="*/ 398 h 520"/>
                <a:gd name="T40" fmla="*/ 81 w 171"/>
                <a:gd name="T41" fmla="*/ 497 h 520"/>
                <a:gd name="T42" fmla="*/ 62 w 171"/>
                <a:gd name="T43" fmla="*/ 456 h 520"/>
                <a:gd name="T44" fmla="*/ 67 w 171"/>
                <a:gd name="T45" fmla="*/ 423 h 520"/>
                <a:gd name="T46" fmla="*/ 101 w 171"/>
                <a:gd name="T47" fmla="*/ 187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1" h="520">
                  <a:moveTo>
                    <a:pt x="101" y="187"/>
                  </a:moveTo>
                  <a:lnTo>
                    <a:pt x="153" y="187"/>
                  </a:lnTo>
                  <a:cubicBezTo>
                    <a:pt x="163" y="187"/>
                    <a:pt x="170" y="187"/>
                    <a:pt x="170" y="167"/>
                  </a:cubicBezTo>
                  <a:cubicBezTo>
                    <a:pt x="170" y="159"/>
                    <a:pt x="163" y="159"/>
                    <a:pt x="154" y="159"/>
                  </a:cubicBezTo>
                  <a:lnTo>
                    <a:pt x="107" y="159"/>
                  </a:lnTo>
                  <a:lnTo>
                    <a:pt x="124" y="36"/>
                  </a:lnTo>
                  <a:cubicBezTo>
                    <a:pt x="124" y="33"/>
                    <a:pt x="128" y="30"/>
                    <a:pt x="128" y="27"/>
                  </a:cubicBezTo>
                  <a:cubicBezTo>
                    <a:pt x="128" y="11"/>
                    <a:pt x="119" y="0"/>
                    <a:pt x="109" y="0"/>
                  </a:cubicBezTo>
                  <a:cubicBezTo>
                    <a:pt x="97" y="0"/>
                    <a:pt x="91" y="14"/>
                    <a:pt x="84" y="33"/>
                  </a:cubicBezTo>
                  <a:cubicBezTo>
                    <a:pt x="82" y="55"/>
                    <a:pt x="89" y="16"/>
                    <a:pt x="69" y="159"/>
                  </a:cubicBezTo>
                  <a:lnTo>
                    <a:pt x="17" y="159"/>
                  </a:lnTo>
                  <a:cubicBezTo>
                    <a:pt x="7" y="159"/>
                    <a:pt x="0" y="159"/>
                    <a:pt x="0" y="178"/>
                  </a:cubicBezTo>
                  <a:cubicBezTo>
                    <a:pt x="0" y="187"/>
                    <a:pt x="7" y="187"/>
                    <a:pt x="13" y="187"/>
                  </a:cubicBezTo>
                  <a:lnTo>
                    <a:pt x="62" y="187"/>
                  </a:lnTo>
                  <a:lnTo>
                    <a:pt x="32" y="379"/>
                  </a:lnTo>
                  <a:cubicBezTo>
                    <a:pt x="30" y="404"/>
                    <a:pt x="27" y="431"/>
                    <a:pt x="27" y="442"/>
                  </a:cubicBezTo>
                  <a:cubicBezTo>
                    <a:pt x="27" y="489"/>
                    <a:pt x="50" y="519"/>
                    <a:pt x="79" y="519"/>
                  </a:cubicBezTo>
                  <a:cubicBezTo>
                    <a:pt x="134" y="519"/>
                    <a:pt x="165" y="406"/>
                    <a:pt x="165" y="393"/>
                  </a:cubicBezTo>
                  <a:cubicBezTo>
                    <a:pt x="165" y="382"/>
                    <a:pt x="160" y="382"/>
                    <a:pt x="158" y="382"/>
                  </a:cubicBezTo>
                  <a:cubicBezTo>
                    <a:pt x="151" y="382"/>
                    <a:pt x="151" y="387"/>
                    <a:pt x="149" y="398"/>
                  </a:cubicBezTo>
                  <a:cubicBezTo>
                    <a:pt x="133" y="448"/>
                    <a:pt x="109" y="497"/>
                    <a:pt x="81" y="497"/>
                  </a:cubicBezTo>
                  <a:cubicBezTo>
                    <a:pt x="69" y="497"/>
                    <a:pt x="62" y="486"/>
                    <a:pt x="62" y="456"/>
                  </a:cubicBezTo>
                  <a:cubicBezTo>
                    <a:pt x="62" y="445"/>
                    <a:pt x="64" y="431"/>
                    <a:pt x="67" y="423"/>
                  </a:cubicBezTo>
                  <a:lnTo>
                    <a:pt x="101" y="18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" name="Freeform 133">
              <a:extLst>
                <a:ext uri="{FF2B5EF4-FFF2-40B4-BE49-F238E27FC236}">
                  <a16:creationId xmlns:a16="http://schemas.microsoft.com/office/drawing/2014/main" id="{766CECE0-134D-4E9C-9560-D83A8B998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" y="1185"/>
              <a:ext cx="82" cy="136"/>
            </a:xfrm>
            <a:custGeom>
              <a:avLst/>
              <a:gdLst>
                <a:gd name="T0" fmla="*/ 195 w 367"/>
                <a:gd name="T1" fmla="*/ 321 h 605"/>
                <a:gd name="T2" fmla="*/ 348 w 367"/>
                <a:gd name="T3" fmla="*/ 321 h 605"/>
                <a:gd name="T4" fmla="*/ 366 w 367"/>
                <a:gd name="T5" fmla="*/ 299 h 605"/>
                <a:gd name="T6" fmla="*/ 348 w 367"/>
                <a:gd name="T7" fmla="*/ 280 h 605"/>
                <a:gd name="T8" fmla="*/ 195 w 367"/>
                <a:gd name="T9" fmla="*/ 280 h 605"/>
                <a:gd name="T10" fmla="*/ 195 w 367"/>
                <a:gd name="T11" fmla="*/ 30 h 605"/>
                <a:gd name="T12" fmla="*/ 183 w 367"/>
                <a:gd name="T13" fmla="*/ 0 h 605"/>
                <a:gd name="T14" fmla="*/ 171 w 367"/>
                <a:gd name="T15" fmla="*/ 30 h 605"/>
                <a:gd name="T16" fmla="*/ 171 w 367"/>
                <a:gd name="T17" fmla="*/ 280 h 605"/>
                <a:gd name="T18" fmla="*/ 18 w 367"/>
                <a:gd name="T19" fmla="*/ 280 h 605"/>
                <a:gd name="T20" fmla="*/ 0 w 367"/>
                <a:gd name="T21" fmla="*/ 299 h 605"/>
                <a:gd name="T22" fmla="*/ 18 w 367"/>
                <a:gd name="T23" fmla="*/ 321 h 605"/>
                <a:gd name="T24" fmla="*/ 171 w 367"/>
                <a:gd name="T25" fmla="*/ 321 h 605"/>
                <a:gd name="T26" fmla="*/ 171 w 367"/>
                <a:gd name="T27" fmla="*/ 571 h 605"/>
                <a:gd name="T28" fmla="*/ 183 w 367"/>
                <a:gd name="T29" fmla="*/ 604 h 605"/>
                <a:gd name="T30" fmla="*/ 195 w 367"/>
                <a:gd name="T31" fmla="*/ 571 h 605"/>
                <a:gd name="T32" fmla="*/ 195 w 367"/>
                <a:gd name="T33" fmla="*/ 321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7" h="605">
                  <a:moveTo>
                    <a:pt x="195" y="321"/>
                  </a:moveTo>
                  <a:lnTo>
                    <a:pt x="348" y="321"/>
                  </a:lnTo>
                  <a:cubicBezTo>
                    <a:pt x="354" y="321"/>
                    <a:pt x="366" y="321"/>
                    <a:pt x="366" y="299"/>
                  </a:cubicBezTo>
                  <a:cubicBezTo>
                    <a:pt x="366" y="280"/>
                    <a:pt x="354" y="280"/>
                    <a:pt x="348" y="280"/>
                  </a:cubicBezTo>
                  <a:lnTo>
                    <a:pt x="195" y="280"/>
                  </a:lnTo>
                  <a:lnTo>
                    <a:pt x="195" y="30"/>
                  </a:lnTo>
                  <a:cubicBezTo>
                    <a:pt x="195" y="19"/>
                    <a:pt x="195" y="0"/>
                    <a:pt x="183" y="0"/>
                  </a:cubicBezTo>
                  <a:cubicBezTo>
                    <a:pt x="171" y="0"/>
                    <a:pt x="171" y="19"/>
                    <a:pt x="171" y="30"/>
                  </a:cubicBezTo>
                  <a:lnTo>
                    <a:pt x="171" y="280"/>
                  </a:lnTo>
                  <a:lnTo>
                    <a:pt x="18" y="280"/>
                  </a:lnTo>
                  <a:cubicBezTo>
                    <a:pt x="12" y="280"/>
                    <a:pt x="0" y="280"/>
                    <a:pt x="0" y="299"/>
                  </a:cubicBezTo>
                  <a:cubicBezTo>
                    <a:pt x="0" y="321"/>
                    <a:pt x="12" y="321"/>
                    <a:pt x="18" y="321"/>
                  </a:cubicBezTo>
                  <a:lnTo>
                    <a:pt x="171" y="321"/>
                  </a:lnTo>
                  <a:lnTo>
                    <a:pt x="171" y="571"/>
                  </a:lnTo>
                  <a:cubicBezTo>
                    <a:pt x="171" y="579"/>
                    <a:pt x="171" y="604"/>
                    <a:pt x="183" y="604"/>
                  </a:cubicBezTo>
                  <a:cubicBezTo>
                    <a:pt x="195" y="604"/>
                    <a:pt x="195" y="585"/>
                    <a:pt x="195" y="571"/>
                  </a:cubicBezTo>
                  <a:lnTo>
                    <a:pt x="195" y="32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" name="Freeform 134">
              <a:extLst>
                <a:ext uri="{FF2B5EF4-FFF2-40B4-BE49-F238E27FC236}">
                  <a16:creationId xmlns:a16="http://schemas.microsoft.com/office/drawing/2014/main" id="{61969F56-7E7D-4BB9-A2D6-59E5A42D0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0" y="1178"/>
              <a:ext cx="40" cy="122"/>
            </a:xfrm>
            <a:custGeom>
              <a:avLst/>
              <a:gdLst>
                <a:gd name="T0" fmla="*/ 113 w 182"/>
                <a:gd name="T1" fmla="*/ 22 h 542"/>
                <a:gd name="T2" fmla="*/ 99 w 182"/>
                <a:gd name="T3" fmla="*/ 0 h 542"/>
                <a:gd name="T4" fmla="*/ 0 w 182"/>
                <a:gd name="T5" fmla="*/ 52 h 542"/>
                <a:gd name="T6" fmla="*/ 0 w 182"/>
                <a:gd name="T7" fmla="*/ 82 h 542"/>
                <a:gd name="T8" fmla="*/ 72 w 182"/>
                <a:gd name="T9" fmla="*/ 60 h 542"/>
                <a:gd name="T10" fmla="*/ 72 w 182"/>
                <a:gd name="T11" fmla="*/ 475 h 542"/>
                <a:gd name="T12" fmla="*/ 22 w 182"/>
                <a:gd name="T13" fmla="*/ 511 h 542"/>
                <a:gd name="T14" fmla="*/ 3 w 182"/>
                <a:gd name="T15" fmla="*/ 511 h 542"/>
                <a:gd name="T16" fmla="*/ 3 w 182"/>
                <a:gd name="T17" fmla="*/ 541 h 542"/>
                <a:gd name="T18" fmla="*/ 92 w 182"/>
                <a:gd name="T19" fmla="*/ 538 h 542"/>
                <a:gd name="T20" fmla="*/ 181 w 182"/>
                <a:gd name="T21" fmla="*/ 541 h 542"/>
                <a:gd name="T22" fmla="*/ 181 w 182"/>
                <a:gd name="T23" fmla="*/ 511 h 542"/>
                <a:gd name="T24" fmla="*/ 163 w 182"/>
                <a:gd name="T25" fmla="*/ 511 h 542"/>
                <a:gd name="T26" fmla="*/ 113 w 182"/>
                <a:gd name="T27" fmla="*/ 475 h 542"/>
                <a:gd name="T28" fmla="*/ 113 w 182"/>
                <a:gd name="T29" fmla="*/ 22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2" h="542">
                  <a:moveTo>
                    <a:pt x="113" y="22"/>
                  </a:moveTo>
                  <a:cubicBezTo>
                    <a:pt x="113" y="0"/>
                    <a:pt x="111" y="0"/>
                    <a:pt x="99" y="0"/>
                  </a:cubicBezTo>
                  <a:cubicBezTo>
                    <a:pt x="67" y="49"/>
                    <a:pt x="20" y="52"/>
                    <a:pt x="0" y="52"/>
                  </a:cubicBezTo>
                  <a:lnTo>
                    <a:pt x="0" y="82"/>
                  </a:lnTo>
                  <a:cubicBezTo>
                    <a:pt x="12" y="82"/>
                    <a:pt x="44" y="82"/>
                    <a:pt x="72" y="60"/>
                  </a:cubicBezTo>
                  <a:lnTo>
                    <a:pt x="72" y="475"/>
                  </a:lnTo>
                  <a:cubicBezTo>
                    <a:pt x="72" y="502"/>
                    <a:pt x="72" y="511"/>
                    <a:pt x="22" y="511"/>
                  </a:cubicBezTo>
                  <a:lnTo>
                    <a:pt x="3" y="511"/>
                  </a:lnTo>
                  <a:lnTo>
                    <a:pt x="3" y="541"/>
                  </a:lnTo>
                  <a:cubicBezTo>
                    <a:pt x="12" y="541"/>
                    <a:pt x="74" y="538"/>
                    <a:pt x="92" y="538"/>
                  </a:cubicBezTo>
                  <a:cubicBezTo>
                    <a:pt x="109" y="538"/>
                    <a:pt x="171" y="541"/>
                    <a:pt x="181" y="541"/>
                  </a:cubicBezTo>
                  <a:lnTo>
                    <a:pt x="181" y="511"/>
                  </a:lnTo>
                  <a:lnTo>
                    <a:pt x="163" y="511"/>
                  </a:lnTo>
                  <a:cubicBezTo>
                    <a:pt x="113" y="511"/>
                    <a:pt x="113" y="502"/>
                    <a:pt x="113" y="475"/>
                  </a:cubicBezTo>
                  <a:lnTo>
                    <a:pt x="113" y="2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" name="Freeform 135">
              <a:extLst>
                <a:ext uri="{FF2B5EF4-FFF2-40B4-BE49-F238E27FC236}">
                  <a16:creationId xmlns:a16="http://schemas.microsoft.com/office/drawing/2014/main" id="{DD3D210F-7870-4312-B689-0EEBDA91D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9" y="1162"/>
              <a:ext cx="29" cy="184"/>
            </a:xfrm>
            <a:custGeom>
              <a:avLst/>
              <a:gdLst>
                <a:gd name="T0" fmla="*/ 10 w 132"/>
                <a:gd name="T1" fmla="*/ 0 h 816"/>
                <a:gd name="T2" fmla="*/ 0 w 132"/>
                <a:gd name="T3" fmla="*/ 11 h 816"/>
                <a:gd name="T4" fmla="*/ 3 w 132"/>
                <a:gd name="T5" fmla="*/ 19 h 816"/>
                <a:gd name="T6" fmla="*/ 94 w 132"/>
                <a:gd name="T7" fmla="*/ 406 h 816"/>
                <a:gd name="T8" fmla="*/ 10 w 132"/>
                <a:gd name="T9" fmla="*/ 785 h 816"/>
                <a:gd name="T10" fmla="*/ 0 w 132"/>
                <a:gd name="T11" fmla="*/ 804 h 816"/>
                <a:gd name="T12" fmla="*/ 7 w 132"/>
                <a:gd name="T13" fmla="*/ 815 h 816"/>
                <a:gd name="T14" fmla="*/ 92 w 132"/>
                <a:gd name="T15" fmla="*/ 656 h 816"/>
                <a:gd name="T16" fmla="*/ 131 w 132"/>
                <a:gd name="T17" fmla="*/ 406 h 816"/>
                <a:gd name="T18" fmla="*/ 10 w 132"/>
                <a:gd name="T19" fmla="*/ 0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816">
                  <a:moveTo>
                    <a:pt x="10" y="0"/>
                  </a:moveTo>
                  <a:cubicBezTo>
                    <a:pt x="7" y="0"/>
                    <a:pt x="0" y="0"/>
                    <a:pt x="0" y="11"/>
                  </a:cubicBezTo>
                  <a:cubicBezTo>
                    <a:pt x="0" y="14"/>
                    <a:pt x="2" y="16"/>
                    <a:pt x="3" y="19"/>
                  </a:cubicBezTo>
                  <a:cubicBezTo>
                    <a:pt x="49" y="85"/>
                    <a:pt x="94" y="195"/>
                    <a:pt x="94" y="406"/>
                  </a:cubicBezTo>
                  <a:cubicBezTo>
                    <a:pt x="94" y="577"/>
                    <a:pt x="62" y="706"/>
                    <a:pt x="10" y="785"/>
                  </a:cubicBezTo>
                  <a:cubicBezTo>
                    <a:pt x="0" y="802"/>
                    <a:pt x="0" y="802"/>
                    <a:pt x="0" y="804"/>
                  </a:cubicBezTo>
                  <a:cubicBezTo>
                    <a:pt x="0" y="807"/>
                    <a:pt x="2" y="815"/>
                    <a:pt x="7" y="815"/>
                  </a:cubicBezTo>
                  <a:cubicBezTo>
                    <a:pt x="12" y="815"/>
                    <a:pt x="60" y="761"/>
                    <a:pt x="92" y="656"/>
                  </a:cubicBezTo>
                  <a:cubicBezTo>
                    <a:pt x="118" y="590"/>
                    <a:pt x="131" y="502"/>
                    <a:pt x="131" y="406"/>
                  </a:cubicBezTo>
                  <a:cubicBezTo>
                    <a:pt x="131" y="294"/>
                    <a:pt x="109" y="113"/>
                    <a:pt x="1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2" name="Group 136">
            <a:extLst>
              <a:ext uri="{FF2B5EF4-FFF2-40B4-BE49-F238E27FC236}">
                <a16:creationId xmlns:a16="http://schemas.microsoft.com/office/drawing/2014/main" id="{7B831BB9-386D-4212-8F11-3CD815C03ED7}"/>
              </a:ext>
            </a:extLst>
          </p:cNvPr>
          <p:cNvGrpSpPr>
            <a:grpSpLocks/>
          </p:cNvGrpSpPr>
          <p:nvPr/>
        </p:nvGrpSpPr>
        <p:grpSpPr bwMode="auto">
          <a:xfrm>
            <a:off x="6358586" y="3109048"/>
            <a:ext cx="557212" cy="409575"/>
            <a:chOff x="2449" y="1139"/>
            <a:chExt cx="351" cy="258"/>
          </a:xfrm>
        </p:grpSpPr>
        <p:sp>
          <p:nvSpPr>
            <p:cNvPr id="23" name="Freeform 137">
              <a:extLst>
                <a:ext uri="{FF2B5EF4-FFF2-40B4-BE49-F238E27FC236}">
                  <a16:creationId xmlns:a16="http://schemas.microsoft.com/office/drawing/2014/main" id="{1E5AD161-CD05-41F6-A739-0A9C04A66E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9" y="1140"/>
              <a:ext cx="351" cy="255"/>
            </a:xfrm>
            <a:custGeom>
              <a:avLst/>
              <a:gdLst>
                <a:gd name="T0" fmla="*/ 778 w 1553"/>
                <a:gd name="T1" fmla="*/ 1128 h 1129"/>
                <a:gd name="T2" fmla="*/ 0 w 1553"/>
                <a:gd name="T3" fmla="*/ 1128 h 1129"/>
                <a:gd name="T4" fmla="*/ 0 w 1553"/>
                <a:gd name="T5" fmla="*/ 0 h 1129"/>
                <a:gd name="T6" fmla="*/ 1552 w 1553"/>
                <a:gd name="T7" fmla="*/ 0 h 1129"/>
                <a:gd name="T8" fmla="*/ 1552 w 1553"/>
                <a:gd name="T9" fmla="*/ 1128 h 1129"/>
                <a:gd name="T10" fmla="*/ 778 w 1553"/>
                <a:gd name="T11" fmla="*/ 1128 h 1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53" h="1129">
                  <a:moveTo>
                    <a:pt x="778" y="1128"/>
                  </a:moveTo>
                  <a:lnTo>
                    <a:pt x="0" y="1128"/>
                  </a:lnTo>
                  <a:lnTo>
                    <a:pt x="0" y="0"/>
                  </a:lnTo>
                  <a:lnTo>
                    <a:pt x="1552" y="0"/>
                  </a:lnTo>
                  <a:lnTo>
                    <a:pt x="1552" y="1128"/>
                  </a:lnTo>
                  <a:lnTo>
                    <a:pt x="778" y="1128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" name="Freeform 138">
              <a:extLst>
                <a:ext uri="{FF2B5EF4-FFF2-40B4-BE49-F238E27FC236}">
                  <a16:creationId xmlns:a16="http://schemas.microsoft.com/office/drawing/2014/main" id="{E8E7CFBC-511E-4F48-839C-C5C921B87B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5" y="1272"/>
              <a:ext cx="151" cy="126"/>
            </a:xfrm>
            <a:custGeom>
              <a:avLst/>
              <a:gdLst>
                <a:gd name="T0" fmla="*/ 458 w 670"/>
                <a:gd name="T1" fmla="*/ 117 h 559"/>
                <a:gd name="T2" fmla="*/ 466 w 670"/>
                <a:gd name="T3" fmla="*/ 63 h 559"/>
                <a:gd name="T4" fmla="*/ 425 w 670"/>
                <a:gd name="T5" fmla="*/ 11 h 559"/>
                <a:gd name="T6" fmla="*/ 369 w 670"/>
                <a:gd name="T7" fmla="*/ 74 h 559"/>
                <a:gd name="T8" fmla="*/ 322 w 670"/>
                <a:gd name="T9" fmla="*/ 322 h 559"/>
                <a:gd name="T10" fmla="*/ 318 w 670"/>
                <a:gd name="T11" fmla="*/ 393 h 559"/>
                <a:gd name="T12" fmla="*/ 320 w 670"/>
                <a:gd name="T13" fmla="*/ 436 h 559"/>
                <a:gd name="T14" fmla="*/ 244 w 670"/>
                <a:gd name="T15" fmla="*/ 515 h 559"/>
                <a:gd name="T16" fmla="*/ 173 w 670"/>
                <a:gd name="T17" fmla="*/ 413 h 559"/>
                <a:gd name="T18" fmla="*/ 221 w 670"/>
                <a:gd name="T19" fmla="*/ 185 h 559"/>
                <a:gd name="T20" fmla="*/ 235 w 670"/>
                <a:gd name="T21" fmla="*/ 108 h 559"/>
                <a:gd name="T22" fmla="*/ 136 w 670"/>
                <a:gd name="T23" fmla="*/ 0 h 559"/>
                <a:gd name="T24" fmla="*/ 0 w 670"/>
                <a:gd name="T25" fmla="*/ 188 h 559"/>
                <a:gd name="T26" fmla="*/ 23 w 670"/>
                <a:gd name="T27" fmla="*/ 205 h 559"/>
                <a:gd name="T28" fmla="*/ 41 w 670"/>
                <a:gd name="T29" fmla="*/ 191 h 559"/>
                <a:gd name="T30" fmla="*/ 132 w 670"/>
                <a:gd name="T31" fmla="*/ 46 h 559"/>
                <a:gd name="T32" fmla="*/ 147 w 670"/>
                <a:gd name="T33" fmla="*/ 71 h 559"/>
                <a:gd name="T34" fmla="*/ 126 w 670"/>
                <a:gd name="T35" fmla="*/ 165 h 559"/>
                <a:gd name="T36" fmla="*/ 78 w 670"/>
                <a:gd name="T37" fmla="*/ 393 h 559"/>
                <a:gd name="T38" fmla="*/ 237 w 670"/>
                <a:gd name="T39" fmla="*/ 558 h 559"/>
                <a:gd name="T40" fmla="*/ 336 w 670"/>
                <a:gd name="T41" fmla="*/ 490 h 559"/>
                <a:gd name="T42" fmla="*/ 468 w 670"/>
                <a:gd name="T43" fmla="*/ 558 h 559"/>
                <a:gd name="T44" fmla="*/ 607 w 670"/>
                <a:gd name="T45" fmla="*/ 419 h 559"/>
                <a:gd name="T46" fmla="*/ 669 w 670"/>
                <a:gd name="T47" fmla="*/ 108 h 559"/>
                <a:gd name="T48" fmla="*/ 609 w 670"/>
                <a:gd name="T49" fmla="*/ 0 h 559"/>
                <a:gd name="T50" fmla="*/ 543 w 670"/>
                <a:gd name="T51" fmla="*/ 91 h 559"/>
                <a:gd name="T52" fmla="*/ 570 w 670"/>
                <a:gd name="T53" fmla="*/ 142 h 559"/>
                <a:gd name="T54" fmla="*/ 611 w 670"/>
                <a:gd name="T55" fmla="*/ 222 h 559"/>
                <a:gd name="T56" fmla="*/ 561 w 670"/>
                <a:gd name="T57" fmla="*/ 421 h 559"/>
                <a:gd name="T58" fmla="*/ 473 w 670"/>
                <a:gd name="T59" fmla="*/ 515 h 559"/>
                <a:gd name="T60" fmla="*/ 411 w 670"/>
                <a:gd name="T61" fmla="*/ 421 h 559"/>
                <a:gd name="T62" fmla="*/ 423 w 670"/>
                <a:gd name="T63" fmla="*/ 310 h 559"/>
                <a:gd name="T64" fmla="*/ 446 w 670"/>
                <a:gd name="T65" fmla="*/ 185 h 559"/>
                <a:gd name="T66" fmla="*/ 458 w 670"/>
                <a:gd name="T67" fmla="*/ 117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0" h="559">
                  <a:moveTo>
                    <a:pt x="458" y="117"/>
                  </a:moveTo>
                  <a:cubicBezTo>
                    <a:pt x="460" y="103"/>
                    <a:pt x="466" y="71"/>
                    <a:pt x="466" y="63"/>
                  </a:cubicBezTo>
                  <a:cubicBezTo>
                    <a:pt x="466" y="37"/>
                    <a:pt x="450" y="11"/>
                    <a:pt x="425" y="11"/>
                  </a:cubicBezTo>
                  <a:cubicBezTo>
                    <a:pt x="411" y="11"/>
                    <a:pt x="380" y="20"/>
                    <a:pt x="369" y="74"/>
                  </a:cubicBezTo>
                  <a:cubicBezTo>
                    <a:pt x="351" y="151"/>
                    <a:pt x="336" y="239"/>
                    <a:pt x="322" y="322"/>
                  </a:cubicBezTo>
                  <a:cubicBezTo>
                    <a:pt x="318" y="367"/>
                    <a:pt x="318" y="379"/>
                    <a:pt x="318" y="393"/>
                  </a:cubicBezTo>
                  <a:cubicBezTo>
                    <a:pt x="318" y="427"/>
                    <a:pt x="320" y="427"/>
                    <a:pt x="320" y="436"/>
                  </a:cubicBezTo>
                  <a:cubicBezTo>
                    <a:pt x="320" y="441"/>
                    <a:pt x="295" y="515"/>
                    <a:pt x="244" y="515"/>
                  </a:cubicBezTo>
                  <a:cubicBezTo>
                    <a:pt x="173" y="515"/>
                    <a:pt x="173" y="441"/>
                    <a:pt x="173" y="413"/>
                  </a:cubicBezTo>
                  <a:cubicBezTo>
                    <a:pt x="173" y="367"/>
                    <a:pt x="184" y="308"/>
                    <a:pt x="221" y="185"/>
                  </a:cubicBezTo>
                  <a:cubicBezTo>
                    <a:pt x="225" y="157"/>
                    <a:pt x="235" y="131"/>
                    <a:pt x="235" y="108"/>
                  </a:cubicBezTo>
                  <a:cubicBezTo>
                    <a:pt x="235" y="40"/>
                    <a:pt x="184" y="0"/>
                    <a:pt x="136" y="0"/>
                  </a:cubicBezTo>
                  <a:cubicBezTo>
                    <a:pt x="45" y="0"/>
                    <a:pt x="0" y="165"/>
                    <a:pt x="0" y="188"/>
                  </a:cubicBezTo>
                  <a:cubicBezTo>
                    <a:pt x="0" y="205"/>
                    <a:pt x="14" y="205"/>
                    <a:pt x="23" y="205"/>
                  </a:cubicBezTo>
                  <a:cubicBezTo>
                    <a:pt x="33" y="205"/>
                    <a:pt x="37" y="205"/>
                    <a:pt x="41" y="191"/>
                  </a:cubicBezTo>
                  <a:cubicBezTo>
                    <a:pt x="70" y="57"/>
                    <a:pt x="116" y="46"/>
                    <a:pt x="132" y="46"/>
                  </a:cubicBezTo>
                  <a:cubicBezTo>
                    <a:pt x="136" y="46"/>
                    <a:pt x="147" y="46"/>
                    <a:pt x="147" y="71"/>
                  </a:cubicBezTo>
                  <a:cubicBezTo>
                    <a:pt x="147" y="100"/>
                    <a:pt x="136" y="131"/>
                    <a:pt x="126" y="165"/>
                  </a:cubicBezTo>
                  <a:cubicBezTo>
                    <a:pt x="95" y="279"/>
                    <a:pt x="78" y="342"/>
                    <a:pt x="78" y="393"/>
                  </a:cubicBezTo>
                  <a:cubicBezTo>
                    <a:pt x="78" y="527"/>
                    <a:pt x="163" y="558"/>
                    <a:pt x="237" y="558"/>
                  </a:cubicBezTo>
                  <a:cubicBezTo>
                    <a:pt x="256" y="558"/>
                    <a:pt x="295" y="558"/>
                    <a:pt x="336" y="490"/>
                  </a:cubicBezTo>
                  <a:cubicBezTo>
                    <a:pt x="361" y="530"/>
                    <a:pt x="398" y="558"/>
                    <a:pt x="468" y="558"/>
                  </a:cubicBezTo>
                  <a:cubicBezTo>
                    <a:pt x="520" y="558"/>
                    <a:pt x="568" y="524"/>
                    <a:pt x="607" y="419"/>
                  </a:cubicBezTo>
                  <a:cubicBezTo>
                    <a:pt x="640" y="325"/>
                    <a:pt x="669" y="171"/>
                    <a:pt x="669" y="108"/>
                  </a:cubicBezTo>
                  <a:cubicBezTo>
                    <a:pt x="669" y="0"/>
                    <a:pt x="609" y="0"/>
                    <a:pt x="609" y="0"/>
                  </a:cubicBezTo>
                  <a:cubicBezTo>
                    <a:pt x="574" y="0"/>
                    <a:pt x="543" y="48"/>
                    <a:pt x="543" y="91"/>
                  </a:cubicBezTo>
                  <a:cubicBezTo>
                    <a:pt x="543" y="125"/>
                    <a:pt x="559" y="140"/>
                    <a:pt x="570" y="142"/>
                  </a:cubicBezTo>
                  <a:cubicBezTo>
                    <a:pt x="603" y="174"/>
                    <a:pt x="611" y="199"/>
                    <a:pt x="611" y="222"/>
                  </a:cubicBezTo>
                  <a:cubicBezTo>
                    <a:pt x="611" y="239"/>
                    <a:pt x="590" y="356"/>
                    <a:pt x="561" y="421"/>
                  </a:cubicBezTo>
                  <a:cubicBezTo>
                    <a:pt x="541" y="481"/>
                    <a:pt x="510" y="515"/>
                    <a:pt x="473" y="515"/>
                  </a:cubicBezTo>
                  <a:cubicBezTo>
                    <a:pt x="411" y="515"/>
                    <a:pt x="411" y="444"/>
                    <a:pt x="411" y="421"/>
                  </a:cubicBezTo>
                  <a:cubicBezTo>
                    <a:pt x="411" y="387"/>
                    <a:pt x="411" y="370"/>
                    <a:pt x="423" y="310"/>
                  </a:cubicBezTo>
                  <a:cubicBezTo>
                    <a:pt x="431" y="273"/>
                    <a:pt x="442" y="211"/>
                    <a:pt x="446" y="185"/>
                  </a:cubicBezTo>
                  <a:lnTo>
                    <a:pt x="458" y="11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" name="Freeform 139">
              <a:extLst>
                <a:ext uri="{FF2B5EF4-FFF2-40B4-BE49-F238E27FC236}">
                  <a16:creationId xmlns:a16="http://schemas.microsoft.com/office/drawing/2014/main" id="{1E6FD5FA-1A12-4E44-B185-2D02DDF6A0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4" y="1139"/>
              <a:ext cx="36" cy="191"/>
            </a:xfrm>
            <a:custGeom>
              <a:avLst/>
              <a:gdLst>
                <a:gd name="T0" fmla="*/ 149 w 162"/>
                <a:gd name="T1" fmla="*/ 0 h 847"/>
                <a:gd name="T2" fmla="*/ 0 w 162"/>
                <a:gd name="T3" fmla="*/ 421 h 847"/>
                <a:gd name="T4" fmla="*/ 149 w 162"/>
                <a:gd name="T5" fmla="*/ 846 h 847"/>
                <a:gd name="T6" fmla="*/ 161 w 162"/>
                <a:gd name="T7" fmla="*/ 834 h 847"/>
                <a:gd name="T8" fmla="*/ 153 w 162"/>
                <a:gd name="T9" fmla="*/ 820 h 847"/>
                <a:gd name="T10" fmla="*/ 41 w 162"/>
                <a:gd name="T11" fmla="*/ 421 h 847"/>
                <a:gd name="T12" fmla="*/ 157 w 162"/>
                <a:gd name="T13" fmla="*/ 20 h 847"/>
                <a:gd name="T14" fmla="*/ 161 w 162"/>
                <a:gd name="T15" fmla="*/ 11 h 847"/>
                <a:gd name="T16" fmla="*/ 149 w 162"/>
                <a:gd name="T17" fmla="*/ 0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" h="847">
                  <a:moveTo>
                    <a:pt x="149" y="0"/>
                  </a:moveTo>
                  <a:cubicBezTo>
                    <a:pt x="33" y="114"/>
                    <a:pt x="0" y="293"/>
                    <a:pt x="0" y="421"/>
                  </a:cubicBezTo>
                  <a:cubicBezTo>
                    <a:pt x="0" y="541"/>
                    <a:pt x="25" y="726"/>
                    <a:pt x="149" y="846"/>
                  </a:cubicBezTo>
                  <a:cubicBezTo>
                    <a:pt x="153" y="846"/>
                    <a:pt x="161" y="846"/>
                    <a:pt x="161" y="834"/>
                  </a:cubicBezTo>
                  <a:cubicBezTo>
                    <a:pt x="161" y="832"/>
                    <a:pt x="159" y="829"/>
                    <a:pt x="153" y="820"/>
                  </a:cubicBezTo>
                  <a:cubicBezTo>
                    <a:pt x="72" y="721"/>
                    <a:pt x="41" y="575"/>
                    <a:pt x="41" y="421"/>
                  </a:cubicBezTo>
                  <a:cubicBezTo>
                    <a:pt x="41" y="194"/>
                    <a:pt x="103" y="83"/>
                    <a:pt x="157" y="20"/>
                  </a:cubicBezTo>
                  <a:cubicBezTo>
                    <a:pt x="159" y="17"/>
                    <a:pt x="161" y="14"/>
                    <a:pt x="161" y="11"/>
                  </a:cubicBezTo>
                  <a:cubicBezTo>
                    <a:pt x="161" y="0"/>
                    <a:pt x="153" y="0"/>
                    <a:pt x="149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" name="Freeform 140">
              <a:extLst>
                <a:ext uri="{FF2B5EF4-FFF2-40B4-BE49-F238E27FC236}">
                  <a16:creationId xmlns:a16="http://schemas.microsoft.com/office/drawing/2014/main" id="{F9E603BF-B99B-4A4E-85B4-68035680C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5" y="1163"/>
              <a:ext cx="46" cy="121"/>
            </a:xfrm>
            <a:custGeom>
              <a:avLst/>
              <a:gdLst>
                <a:gd name="T0" fmla="*/ 124 w 209"/>
                <a:gd name="T1" fmla="*/ 194 h 539"/>
                <a:gd name="T2" fmla="*/ 188 w 209"/>
                <a:gd name="T3" fmla="*/ 194 h 539"/>
                <a:gd name="T4" fmla="*/ 208 w 209"/>
                <a:gd name="T5" fmla="*/ 174 h 539"/>
                <a:gd name="T6" fmla="*/ 190 w 209"/>
                <a:gd name="T7" fmla="*/ 165 h 539"/>
                <a:gd name="T8" fmla="*/ 132 w 209"/>
                <a:gd name="T9" fmla="*/ 165 h 539"/>
                <a:gd name="T10" fmla="*/ 153 w 209"/>
                <a:gd name="T11" fmla="*/ 37 h 539"/>
                <a:gd name="T12" fmla="*/ 157 w 209"/>
                <a:gd name="T13" fmla="*/ 28 h 539"/>
                <a:gd name="T14" fmla="*/ 134 w 209"/>
                <a:gd name="T15" fmla="*/ 0 h 539"/>
                <a:gd name="T16" fmla="*/ 103 w 209"/>
                <a:gd name="T17" fmla="*/ 34 h 539"/>
                <a:gd name="T18" fmla="*/ 85 w 209"/>
                <a:gd name="T19" fmla="*/ 165 h 539"/>
                <a:gd name="T20" fmla="*/ 21 w 209"/>
                <a:gd name="T21" fmla="*/ 165 h 539"/>
                <a:gd name="T22" fmla="*/ 0 w 209"/>
                <a:gd name="T23" fmla="*/ 185 h 539"/>
                <a:gd name="T24" fmla="*/ 17 w 209"/>
                <a:gd name="T25" fmla="*/ 194 h 539"/>
                <a:gd name="T26" fmla="*/ 76 w 209"/>
                <a:gd name="T27" fmla="*/ 194 h 539"/>
                <a:gd name="T28" fmla="*/ 39 w 209"/>
                <a:gd name="T29" fmla="*/ 393 h 539"/>
                <a:gd name="T30" fmla="*/ 33 w 209"/>
                <a:gd name="T31" fmla="*/ 459 h 539"/>
                <a:gd name="T32" fmla="*/ 97 w 209"/>
                <a:gd name="T33" fmla="*/ 538 h 539"/>
                <a:gd name="T34" fmla="*/ 202 w 209"/>
                <a:gd name="T35" fmla="*/ 407 h 539"/>
                <a:gd name="T36" fmla="*/ 194 w 209"/>
                <a:gd name="T37" fmla="*/ 396 h 539"/>
                <a:gd name="T38" fmla="*/ 184 w 209"/>
                <a:gd name="T39" fmla="*/ 413 h 539"/>
                <a:gd name="T40" fmla="*/ 99 w 209"/>
                <a:gd name="T41" fmla="*/ 515 h 539"/>
                <a:gd name="T42" fmla="*/ 76 w 209"/>
                <a:gd name="T43" fmla="*/ 473 h 539"/>
                <a:gd name="T44" fmla="*/ 83 w 209"/>
                <a:gd name="T45" fmla="*/ 439 h 539"/>
                <a:gd name="T46" fmla="*/ 124 w 209"/>
                <a:gd name="T47" fmla="*/ 194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9" h="539">
                  <a:moveTo>
                    <a:pt x="124" y="194"/>
                  </a:moveTo>
                  <a:lnTo>
                    <a:pt x="188" y="194"/>
                  </a:lnTo>
                  <a:cubicBezTo>
                    <a:pt x="200" y="194"/>
                    <a:pt x="208" y="194"/>
                    <a:pt x="208" y="174"/>
                  </a:cubicBezTo>
                  <a:cubicBezTo>
                    <a:pt x="208" y="165"/>
                    <a:pt x="200" y="165"/>
                    <a:pt x="190" y="165"/>
                  </a:cubicBezTo>
                  <a:lnTo>
                    <a:pt x="132" y="165"/>
                  </a:lnTo>
                  <a:lnTo>
                    <a:pt x="153" y="37"/>
                  </a:lnTo>
                  <a:cubicBezTo>
                    <a:pt x="153" y="34"/>
                    <a:pt x="157" y="31"/>
                    <a:pt x="157" y="28"/>
                  </a:cubicBezTo>
                  <a:cubicBezTo>
                    <a:pt x="157" y="11"/>
                    <a:pt x="147" y="0"/>
                    <a:pt x="134" y="0"/>
                  </a:cubicBezTo>
                  <a:cubicBezTo>
                    <a:pt x="120" y="0"/>
                    <a:pt x="111" y="14"/>
                    <a:pt x="103" y="34"/>
                  </a:cubicBezTo>
                  <a:cubicBezTo>
                    <a:pt x="101" y="57"/>
                    <a:pt x="109" y="17"/>
                    <a:pt x="85" y="165"/>
                  </a:cubicBezTo>
                  <a:lnTo>
                    <a:pt x="21" y="165"/>
                  </a:lnTo>
                  <a:cubicBezTo>
                    <a:pt x="8" y="165"/>
                    <a:pt x="0" y="165"/>
                    <a:pt x="0" y="185"/>
                  </a:cubicBezTo>
                  <a:cubicBezTo>
                    <a:pt x="0" y="194"/>
                    <a:pt x="8" y="194"/>
                    <a:pt x="17" y="194"/>
                  </a:cubicBezTo>
                  <a:lnTo>
                    <a:pt x="76" y="194"/>
                  </a:lnTo>
                  <a:lnTo>
                    <a:pt x="39" y="393"/>
                  </a:lnTo>
                  <a:cubicBezTo>
                    <a:pt x="37" y="419"/>
                    <a:pt x="33" y="447"/>
                    <a:pt x="33" y="459"/>
                  </a:cubicBezTo>
                  <a:cubicBezTo>
                    <a:pt x="33" y="507"/>
                    <a:pt x="62" y="538"/>
                    <a:pt x="97" y="538"/>
                  </a:cubicBezTo>
                  <a:cubicBezTo>
                    <a:pt x="165" y="538"/>
                    <a:pt x="202" y="421"/>
                    <a:pt x="202" y="407"/>
                  </a:cubicBezTo>
                  <a:cubicBezTo>
                    <a:pt x="202" y="396"/>
                    <a:pt x="196" y="396"/>
                    <a:pt x="194" y="396"/>
                  </a:cubicBezTo>
                  <a:cubicBezTo>
                    <a:pt x="186" y="396"/>
                    <a:pt x="186" y="402"/>
                    <a:pt x="184" y="413"/>
                  </a:cubicBezTo>
                  <a:cubicBezTo>
                    <a:pt x="163" y="464"/>
                    <a:pt x="134" y="515"/>
                    <a:pt x="99" y="515"/>
                  </a:cubicBezTo>
                  <a:cubicBezTo>
                    <a:pt x="85" y="515"/>
                    <a:pt x="76" y="504"/>
                    <a:pt x="76" y="473"/>
                  </a:cubicBezTo>
                  <a:cubicBezTo>
                    <a:pt x="76" y="461"/>
                    <a:pt x="78" y="447"/>
                    <a:pt x="83" y="439"/>
                  </a:cubicBezTo>
                  <a:lnTo>
                    <a:pt x="124" y="19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" name="Freeform 141">
              <a:extLst>
                <a:ext uri="{FF2B5EF4-FFF2-40B4-BE49-F238E27FC236}">
                  <a16:creationId xmlns:a16="http://schemas.microsoft.com/office/drawing/2014/main" id="{1461CDB8-808D-4AEB-9AAC-33B3F0D90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" y="1139"/>
              <a:ext cx="36" cy="191"/>
            </a:xfrm>
            <a:custGeom>
              <a:avLst/>
              <a:gdLst>
                <a:gd name="T0" fmla="*/ 12 w 162"/>
                <a:gd name="T1" fmla="*/ 0 h 847"/>
                <a:gd name="T2" fmla="*/ 0 w 162"/>
                <a:gd name="T3" fmla="*/ 11 h 847"/>
                <a:gd name="T4" fmla="*/ 4 w 162"/>
                <a:gd name="T5" fmla="*/ 20 h 847"/>
                <a:gd name="T6" fmla="*/ 116 w 162"/>
                <a:gd name="T7" fmla="*/ 421 h 847"/>
                <a:gd name="T8" fmla="*/ 12 w 162"/>
                <a:gd name="T9" fmla="*/ 814 h 847"/>
                <a:gd name="T10" fmla="*/ 0 w 162"/>
                <a:gd name="T11" fmla="*/ 834 h 847"/>
                <a:gd name="T12" fmla="*/ 8 w 162"/>
                <a:gd name="T13" fmla="*/ 846 h 847"/>
                <a:gd name="T14" fmla="*/ 114 w 162"/>
                <a:gd name="T15" fmla="*/ 681 h 847"/>
                <a:gd name="T16" fmla="*/ 161 w 162"/>
                <a:gd name="T17" fmla="*/ 421 h 847"/>
                <a:gd name="T18" fmla="*/ 12 w 162"/>
                <a:gd name="T19" fmla="*/ 0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2" h="847">
                  <a:moveTo>
                    <a:pt x="12" y="0"/>
                  </a:moveTo>
                  <a:cubicBezTo>
                    <a:pt x="8" y="0"/>
                    <a:pt x="0" y="0"/>
                    <a:pt x="0" y="11"/>
                  </a:cubicBezTo>
                  <a:cubicBezTo>
                    <a:pt x="0" y="14"/>
                    <a:pt x="2" y="17"/>
                    <a:pt x="4" y="20"/>
                  </a:cubicBezTo>
                  <a:cubicBezTo>
                    <a:pt x="60" y="88"/>
                    <a:pt x="116" y="202"/>
                    <a:pt x="116" y="421"/>
                  </a:cubicBezTo>
                  <a:cubicBezTo>
                    <a:pt x="116" y="598"/>
                    <a:pt x="76" y="732"/>
                    <a:pt x="12" y="814"/>
                  </a:cubicBezTo>
                  <a:cubicBezTo>
                    <a:pt x="0" y="832"/>
                    <a:pt x="0" y="832"/>
                    <a:pt x="0" y="834"/>
                  </a:cubicBezTo>
                  <a:cubicBezTo>
                    <a:pt x="0" y="837"/>
                    <a:pt x="2" y="846"/>
                    <a:pt x="8" y="846"/>
                  </a:cubicBezTo>
                  <a:cubicBezTo>
                    <a:pt x="14" y="846"/>
                    <a:pt x="74" y="789"/>
                    <a:pt x="114" y="681"/>
                  </a:cubicBezTo>
                  <a:cubicBezTo>
                    <a:pt x="144" y="612"/>
                    <a:pt x="161" y="521"/>
                    <a:pt x="161" y="421"/>
                  </a:cubicBezTo>
                  <a:cubicBezTo>
                    <a:pt x="161" y="305"/>
                    <a:pt x="134" y="117"/>
                    <a:pt x="1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8" name="Group 142">
            <a:extLst>
              <a:ext uri="{FF2B5EF4-FFF2-40B4-BE49-F238E27FC236}">
                <a16:creationId xmlns:a16="http://schemas.microsoft.com/office/drawing/2014/main" id="{EFEEE030-3810-4A4D-AF23-AD56B3FD2EC1}"/>
              </a:ext>
            </a:extLst>
          </p:cNvPr>
          <p:cNvGrpSpPr>
            <a:grpSpLocks/>
          </p:cNvGrpSpPr>
          <p:nvPr/>
        </p:nvGrpSpPr>
        <p:grpSpPr bwMode="auto">
          <a:xfrm>
            <a:off x="8917636" y="3072535"/>
            <a:ext cx="463550" cy="423863"/>
            <a:chOff x="4061" y="1116"/>
            <a:chExt cx="292" cy="267"/>
          </a:xfrm>
        </p:grpSpPr>
        <p:sp>
          <p:nvSpPr>
            <p:cNvPr id="29" name="Freeform 143">
              <a:extLst>
                <a:ext uri="{FF2B5EF4-FFF2-40B4-BE49-F238E27FC236}">
                  <a16:creationId xmlns:a16="http://schemas.microsoft.com/office/drawing/2014/main" id="{BBF5212B-0AA7-4F1B-8DAF-E2ABB0D71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1" y="1117"/>
              <a:ext cx="293" cy="265"/>
            </a:xfrm>
            <a:custGeom>
              <a:avLst/>
              <a:gdLst>
                <a:gd name="T0" fmla="*/ 647 w 1295"/>
                <a:gd name="T1" fmla="*/ 1171 h 1172"/>
                <a:gd name="T2" fmla="*/ 0 w 1295"/>
                <a:gd name="T3" fmla="*/ 1171 h 1172"/>
                <a:gd name="T4" fmla="*/ 0 w 1295"/>
                <a:gd name="T5" fmla="*/ 0 h 1172"/>
                <a:gd name="T6" fmla="*/ 1294 w 1295"/>
                <a:gd name="T7" fmla="*/ 0 h 1172"/>
                <a:gd name="T8" fmla="*/ 1294 w 1295"/>
                <a:gd name="T9" fmla="*/ 1171 h 1172"/>
                <a:gd name="T10" fmla="*/ 647 w 1295"/>
                <a:gd name="T11" fmla="*/ 1171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95" h="1172">
                  <a:moveTo>
                    <a:pt x="647" y="1171"/>
                  </a:moveTo>
                  <a:lnTo>
                    <a:pt x="0" y="1171"/>
                  </a:lnTo>
                  <a:lnTo>
                    <a:pt x="0" y="0"/>
                  </a:lnTo>
                  <a:lnTo>
                    <a:pt x="1294" y="0"/>
                  </a:lnTo>
                  <a:lnTo>
                    <a:pt x="1294" y="1171"/>
                  </a:lnTo>
                  <a:lnTo>
                    <a:pt x="647" y="1171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" name="Freeform 144">
              <a:extLst>
                <a:ext uri="{FF2B5EF4-FFF2-40B4-BE49-F238E27FC236}">
                  <a16:creationId xmlns:a16="http://schemas.microsoft.com/office/drawing/2014/main" id="{472D1F58-C26F-4EA5-A622-CDDA24D8E5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1" y="1230"/>
              <a:ext cx="103" cy="153"/>
            </a:xfrm>
            <a:custGeom>
              <a:avLst/>
              <a:gdLst>
                <a:gd name="T0" fmla="*/ 452 w 457"/>
                <a:gd name="T1" fmla="*/ 88 h 681"/>
                <a:gd name="T2" fmla="*/ 456 w 457"/>
                <a:gd name="T3" fmla="*/ 64 h 681"/>
                <a:gd name="T4" fmla="*/ 415 w 457"/>
                <a:gd name="T5" fmla="*/ 17 h 681"/>
                <a:gd name="T6" fmla="*/ 370 w 457"/>
                <a:gd name="T7" fmla="*/ 42 h 681"/>
                <a:gd name="T8" fmla="*/ 279 w 457"/>
                <a:gd name="T9" fmla="*/ 0 h 681"/>
                <a:gd name="T10" fmla="*/ 37 w 457"/>
                <a:gd name="T11" fmla="*/ 299 h 681"/>
                <a:gd name="T12" fmla="*/ 187 w 457"/>
                <a:gd name="T13" fmla="*/ 466 h 681"/>
                <a:gd name="T14" fmla="*/ 283 w 457"/>
                <a:gd name="T15" fmla="*/ 437 h 681"/>
                <a:gd name="T16" fmla="*/ 267 w 457"/>
                <a:gd name="T17" fmla="*/ 515 h 681"/>
                <a:gd name="T18" fmla="*/ 224 w 457"/>
                <a:gd name="T19" fmla="*/ 606 h 681"/>
                <a:gd name="T20" fmla="*/ 136 w 457"/>
                <a:gd name="T21" fmla="*/ 641 h 681"/>
                <a:gd name="T22" fmla="*/ 77 w 457"/>
                <a:gd name="T23" fmla="*/ 638 h 681"/>
                <a:gd name="T24" fmla="*/ 102 w 457"/>
                <a:gd name="T25" fmla="*/ 577 h 681"/>
                <a:gd name="T26" fmla="*/ 61 w 457"/>
                <a:gd name="T27" fmla="*/ 530 h 681"/>
                <a:gd name="T28" fmla="*/ 0 w 457"/>
                <a:gd name="T29" fmla="*/ 606 h 681"/>
                <a:gd name="T30" fmla="*/ 136 w 457"/>
                <a:gd name="T31" fmla="*/ 680 h 681"/>
                <a:gd name="T32" fmla="*/ 358 w 457"/>
                <a:gd name="T33" fmla="*/ 533 h 681"/>
                <a:gd name="T34" fmla="*/ 452 w 457"/>
                <a:gd name="T35" fmla="*/ 88 h 681"/>
                <a:gd name="T36" fmla="*/ 301 w 457"/>
                <a:gd name="T37" fmla="*/ 349 h 681"/>
                <a:gd name="T38" fmla="*/ 289 w 457"/>
                <a:gd name="T39" fmla="*/ 383 h 681"/>
                <a:gd name="T40" fmla="*/ 193 w 457"/>
                <a:gd name="T41" fmla="*/ 432 h 681"/>
                <a:gd name="T42" fmla="*/ 134 w 457"/>
                <a:gd name="T43" fmla="*/ 353 h 681"/>
                <a:gd name="T44" fmla="*/ 175 w 457"/>
                <a:gd name="T45" fmla="*/ 140 h 681"/>
                <a:gd name="T46" fmla="*/ 281 w 457"/>
                <a:gd name="T47" fmla="*/ 39 h 681"/>
                <a:gd name="T48" fmla="*/ 354 w 457"/>
                <a:gd name="T49" fmla="*/ 98 h 681"/>
                <a:gd name="T50" fmla="*/ 352 w 457"/>
                <a:gd name="T51" fmla="*/ 110 h 681"/>
                <a:gd name="T52" fmla="*/ 301 w 457"/>
                <a:gd name="T53" fmla="*/ 349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57" h="681">
                  <a:moveTo>
                    <a:pt x="452" y="88"/>
                  </a:moveTo>
                  <a:cubicBezTo>
                    <a:pt x="456" y="74"/>
                    <a:pt x="456" y="69"/>
                    <a:pt x="456" y="64"/>
                  </a:cubicBezTo>
                  <a:cubicBezTo>
                    <a:pt x="456" y="29"/>
                    <a:pt x="431" y="17"/>
                    <a:pt x="415" y="17"/>
                  </a:cubicBezTo>
                  <a:cubicBezTo>
                    <a:pt x="399" y="17"/>
                    <a:pt x="380" y="27"/>
                    <a:pt x="370" y="42"/>
                  </a:cubicBezTo>
                  <a:cubicBezTo>
                    <a:pt x="358" y="27"/>
                    <a:pt x="330" y="0"/>
                    <a:pt x="279" y="0"/>
                  </a:cubicBezTo>
                  <a:cubicBezTo>
                    <a:pt x="126" y="0"/>
                    <a:pt x="37" y="164"/>
                    <a:pt x="37" y="299"/>
                  </a:cubicBezTo>
                  <a:cubicBezTo>
                    <a:pt x="37" y="420"/>
                    <a:pt x="112" y="466"/>
                    <a:pt x="187" y="466"/>
                  </a:cubicBezTo>
                  <a:cubicBezTo>
                    <a:pt x="232" y="466"/>
                    <a:pt x="269" y="447"/>
                    <a:pt x="283" y="437"/>
                  </a:cubicBezTo>
                  <a:cubicBezTo>
                    <a:pt x="279" y="464"/>
                    <a:pt x="271" y="491"/>
                    <a:pt x="267" y="515"/>
                  </a:cubicBezTo>
                  <a:cubicBezTo>
                    <a:pt x="258" y="545"/>
                    <a:pt x="254" y="577"/>
                    <a:pt x="224" y="606"/>
                  </a:cubicBezTo>
                  <a:cubicBezTo>
                    <a:pt x="187" y="641"/>
                    <a:pt x="161" y="641"/>
                    <a:pt x="136" y="641"/>
                  </a:cubicBezTo>
                  <a:cubicBezTo>
                    <a:pt x="114" y="641"/>
                    <a:pt x="100" y="641"/>
                    <a:pt x="77" y="638"/>
                  </a:cubicBezTo>
                  <a:cubicBezTo>
                    <a:pt x="102" y="614"/>
                    <a:pt x="102" y="582"/>
                    <a:pt x="102" y="577"/>
                  </a:cubicBezTo>
                  <a:cubicBezTo>
                    <a:pt x="102" y="552"/>
                    <a:pt x="90" y="530"/>
                    <a:pt x="61" y="530"/>
                  </a:cubicBezTo>
                  <a:cubicBezTo>
                    <a:pt x="35" y="530"/>
                    <a:pt x="0" y="560"/>
                    <a:pt x="0" y="606"/>
                  </a:cubicBezTo>
                  <a:cubicBezTo>
                    <a:pt x="0" y="675"/>
                    <a:pt x="75" y="680"/>
                    <a:pt x="136" y="680"/>
                  </a:cubicBezTo>
                  <a:cubicBezTo>
                    <a:pt x="216" y="680"/>
                    <a:pt x="334" y="655"/>
                    <a:pt x="358" y="533"/>
                  </a:cubicBezTo>
                  <a:lnTo>
                    <a:pt x="452" y="88"/>
                  </a:lnTo>
                  <a:close/>
                  <a:moveTo>
                    <a:pt x="301" y="349"/>
                  </a:moveTo>
                  <a:cubicBezTo>
                    <a:pt x="297" y="368"/>
                    <a:pt x="297" y="371"/>
                    <a:pt x="289" y="383"/>
                  </a:cubicBezTo>
                  <a:cubicBezTo>
                    <a:pt x="242" y="432"/>
                    <a:pt x="199" y="432"/>
                    <a:pt x="193" y="432"/>
                  </a:cubicBezTo>
                  <a:cubicBezTo>
                    <a:pt x="161" y="432"/>
                    <a:pt x="134" y="407"/>
                    <a:pt x="134" y="353"/>
                  </a:cubicBezTo>
                  <a:cubicBezTo>
                    <a:pt x="134" y="302"/>
                    <a:pt x="161" y="179"/>
                    <a:pt x="175" y="140"/>
                  </a:cubicBezTo>
                  <a:cubicBezTo>
                    <a:pt x="205" y="54"/>
                    <a:pt x="256" y="39"/>
                    <a:pt x="281" y="39"/>
                  </a:cubicBezTo>
                  <a:cubicBezTo>
                    <a:pt x="334" y="39"/>
                    <a:pt x="354" y="88"/>
                    <a:pt x="354" y="98"/>
                  </a:cubicBezTo>
                  <a:cubicBezTo>
                    <a:pt x="354" y="98"/>
                    <a:pt x="354" y="101"/>
                    <a:pt x="352" y="110"/>
                  </a:cubicBezTo>
                  <a:lnTo>
                    <a:pt x="301" y="3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" name="Freeform 145">
              <a:extLst>
                <a:ext uri="{FF2B5EF4-FFF2-40B4-BE49-F238E27FC236}">
                  <a16:creationId xmlns:a16="http://schemas.microsoft.com/office/drawing/2014/main" id="{9801A3A7-EFC2-4D7C-9FB9-F3135ABCF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0" y="1116"/>
              <a:ext cx="35" cy="164"/>
            </a:xfrm>
            <a:custGeom>
              <a:avLst/>
              <a:gdLst>
                <a:gd name="T0" fmla="*/ 146 w 160"/>
                <a:gd name="T1" fmla="*/ 0 h 727"/>
                <a:gd name="T2" fmla="*/ 0 w 160"/>
                <a:gd name="T3" fmla="*/ 361 h 727"/>
                <a:gd name="T4" fmla="*/ 146 w 160"/>
                <a:gd name="T5" fmla="*/ 726 h 727"/>
                <a:gd name="T6" fmla="*/ 159 w 160"/>
                <a:gd name="T7" fmla="*/ 717 h 727"/>
                <a:gd name="T8" fmla="*/ 151 w 160"/>
                <a:gd name="T9" fmla="*/ 704 h 727"/>
                <a:gd name="T10" fmla="*/ 41 w 160"/>
                <a:gd name="T11" fmla="*/ 361 h 727"/>
                <a:gd name="T12" fmla="*/ 155 w 160"/>
                <a:gd name="T13" fmla="*/ 17 h 727"/>
                <a:gd name="T14" fmla="*/ 159 w 160"/>
                <a:gd name="T15" fmla="*/ 10 h 727"/>
                <a:gd name="T16" fmla="*/ 146 w 160"/>
                <a:gd name="T17" fmla="*/ 0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727">
                  <a:moveTo>
                    <a:pt x="146" y="0"/>
                  </a:moveTo>
                  <a:cubicBezTo>
                    <a:pt x="33" y="98"/>
                    <a:pt x="0" y="253"/>
                    <a:pt x="0" y="361"/>
                  </a:cubicBezTo>
                  <a:cubicBezTo>
                    <a:pt x="0" y="464"/>
                    <a:pt x="24" y="623"/>
                    <a:pt x="146" y="726"/>
                  </a:cubicBezTo>
                  <a:cubicBezTo>
                    <a:pt x="151" y="726"/>
                    <a:pt x="159" y="726"/>
                    <a:pt x="159" y="717"/>
                  </a:cubicBezTo>
                  <a:cubicBezTo>
                    <a:pt x="159" y="714"/>
                    <a:pt x="157" y="712"/>
                    <a:pt x="151" y="704"/>
                  </a:cubicBezTo>
                  <a:cubicBezTo>
                    <a:pt x="71" y="621"/>
                    <a:pt x="41" y="493"/>
                    <a:pt x="41" y="361"/>
                  </a:cubicBezTo>
                  <a:cubicBezTo>
                    <a:pt x="41" y="167"/>
                    <a:pt x="102" y="71"/>
                    <a:pt x="155" y="17"/>
                  </a:cubicBezTo>
                  <a:cubicBezTo>
                    <a:pt x="157" y="15"/>
                    <a:pt x="159" y="12"/>
                    <a:pt x="159" y="10"/>
                  </a:cubicBezTo>
                  <a:cubicBezTo>
                    <a:pt x="159" y="0"/>
                    <a:pt x="151" y="0"/>
                    <a:pt x="146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" name="Freeform 146">
              <a:extLst>
                <a:ext uri="{FF2B5EF4-FFF2-40B4-BE49-F238E27FC236}">
                  <a16:creationId xmlns:a16="http://schemas.microsoft.com/office/drawing/2014/main" id="{5EE33080-137A-4ADA-9D9A-3DD37A650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" y="1137"/>
              <a:ext cx="46" cy="104"/>
            </a:xfrm>
            <a:custGeom>
              <a:avLst/>
              <a:gdLst>
                <a:gd name="T0" fmla="*/ 122 w 206"/>
                <a:gd name="T1" fmla="*/ 167 h 462"/>
                <a:gd name="T2" fmla="*/ 185 w 206"/>
                <a:gd name="T3" fmla="*/ 167 h 462"/>
                <a:gd name="T4" fmla="*/ 205 w 206"/>
                <a:gd name="T5" fmla="*/ 150 h 462"/>
                <a:gd name="T6" fmla="*/ 187 w 206"/>
                <a:gd name="T7" fmla="*/ 140 h 462"/>
                <a:gd name="T8" fmla="*/ 130 w 206"/>
                <a:gd name="T9" fmla="*/ 140 h 462"/>
                <a:gd name="T10" fmla="*/ 151 w 206"/>
                <a:gd name="T11" fmla="*/ 32 h 462"/>
                <a:gd name="T12" fmla="*/ 155 w 206"/>
                <a:gd name="T13" fmla="*/ 25 h 462"/>
                <a:gd name="T14" fmla="*/ 132 w 206"/>
                <a:gd name="T15" fmla="*/ 0 h 462"/>
                <a:gd name="T16" fmla="*/ 102 w 206"/>
                <a:gd name="T17" fmla="*/ 29 h 462"/>
                <a:gd name="T18" fmla="*/ 83 w 206"/>
                <a:gd name="T19" fmla="*/ 140 h 462"/>
                <a:gd name="T20" fmla="*/ 20 w 206"/>
                <a:gd name="T21" fmla="*/ 140 h 462"/>
                <a:gd name="T22" fmla="*/ 0 w 206"/>
                <a:gd name="T23" fmla="*/ 160 h 462"/>
                <a:gd name="T24" fmla="*/ 16 w 206"/>
                <a:gd name="T25" fmla="*/ 167 h 462"/>
                <a:gd name="T26" fmla="*/ 75 w 206"/>
                <a:gd name="T27" fmla="*/ 167 h 462"/>
                <a:gd name="T28" fmla="*/ 39 w 206"/>
                <a:gd name="T29" fmla="*/ 339 h 462"/>
                <a:gd name="T30" fmla="*/ 33 w 206"/>
                <a:gd name="T31" fmla="*/ 393 h 462"/>
                <a:gd name="T32" fmla="*/ 96 w 206"/>
                <a:gd name="T33" fmla="*/ 461 h 462"/>
                <a:gd name="T34" fmla="*/ 199 w 206"/>
                <a:gd name="T35" fmla="*/ 349 h 462"/>
                <a:gd name="T36" fmla="*/ 191 w 206"/>
                <a:gd name="T37" fmla="*/ 341 h 462"/>
                <a:gd name="T38" fmla="*/ 181 w 206"/>
                <a:gd name="T39" fmla="*/ 356 h 462"/>
                <a:gd name="T40" fmla="*/ 98 w 206"/>
                <a:gd name="T41" fmla="*/ 444 h 462"/>
                <a:gd name="T42" fmla="*/ 75 w 206"/>
                <a:gd name="T43" fmla="*/ 405 h 462"/>
                <a:gd name="T44" fmla="*/ 81 w 206"/>
                <a:gd name="T45" fmla="*/ 376 h 462"/>
                <a:gd name="T46" fmla="*/ 122 w 206"/>
                <a:gd name="T47" fmla="*/ 167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6" h="462">
                  <a:moveTo>
                    <a:pt x="122" y="167"/>
                  </a:moveTo>
                  <a:lnTo>
                    <a:pt x="185" y="167"/>
                  </a:lnTo>
                  <a:cubicBezTo>
                    <a:pt x="197" y="167"/>
                    <a:pt x="205" y="167"/>
                    <a:pt x="205" y="150"/>
                  </a:cubicBezTo>
                  <a:cubicBezTo>
                    <a:pt x="205" y="140"/>
                    <a:pt x="197" y="140"/>
                    <a:pt x="187" y="140"/>
                  </a:cubicBezTo>
                  <a:lnTo>
                    <a:pt x="130" y="140"/>
                  </a:lnTo>
                  <a:lnTo>
                    <a:pt x="151" y="32"/>
                  </a:lnTo>
                  <a:cubicBezTo>
                    <a:pt x="151" y="29"/>
                    <a:pt x="155" y="27"/>
                    <a:pt x="155" y="25"/>
                  </a:cubicBezTo>
                  <a:cubicBezTo>
                    <a:pt x="155" y="10"/>
                    <a:pt x="144" y="0"/>
                    <a:pt x="132" y="0"/>
                  </a:cubicBezTo>
                  <a:cubicBezTo>
                    <a:pt x="118" y="0"/>
                    <a:pt x="110" y="12"/>
                    <a:pt x="102" y="29"/>
                  </a:cubicBezTo>
                  <a:cubicBezTo>
                    <a:pt x="100" y="49"/>
                    <a:pt x="108" y="15"/>
                    <a:pt x="83" y="140"/>
                  </a:cubicBezTo>
                  <a:lnTo>
                    <a:pt x="20" y="140"/>
                  </a:lnTo>
                  <a:cubicBezTo>
                    <a:pt x="8" y="140"/>
                    <a:pt x="0" y="140"/>
                    <a:pt x="0" y="160"/>
                  </a:cubicBezTo>
                  <a:cubicBezTo>
                    <a:pt x="0" y="167"/>
                    <a:pt x="8" y="167"/>
                    <a:pt x="16" y="167"/>
                  </a:cubicBezTo>
                  <a:lnTo>
                    <a:pt x="75" y="167"/>
                  </a:lnTo>
                  <a:lnTo>
                    <a:pt x="39" y="339"/>
                  </a:lnTo>
                  <a:cubicBezTo>
                    <a:pt x="37" y="358"/>
                    <a:pt x="33" y="385"/>
                    <a:pt x="33" y="393"/>
                  </a:cubicBezTo>
                  <a:cubicBezTo>
                    <a:pt x="33" y="434"/>
                    <a:pt x="61" y="461"/>
                    <a:pt x="96" y="461"/>
                  </a:cubicBezTo>
                  <a:cubicBezTo>
                    <a:pt x="163" y="461"/>
                    <a:pt x="199" y="361"/>
                    <a:pt x="199" y="349"/>
                  </a:cubicBezTo>
                  <a:cubicBezTo>
                    <a:pt x="199" y="341"/>
                    <a:pt x="193" y="341"/>
                    <a:pt x="191" y="341"/>
                  </a:cubicBezTo>
                  <a:cubicBezTo>
                    <a:pt x="183" y="341"/>
                    <a:pt x="183" y="344"/>
                    <a:pt x="181" y="356"/>
                  </a:cubicBezTo>
                  <a:cubicBezTo>
                    <a:pt x="161" y="400"/>
                    <a:pt x="132" y="444"/>
                    <a:pt x="98" y="444"/>
                  </a:cubicBezTo>
                  <a:cubicBezTo>
                    <a:pt x="83" y="444"/>
                    <a:pt x="75" y="432"/>
                    <a:pt x="75" y="405"/>
                  </a:cubicBezTo>
                  <a:cubicBezTo>
                    <a:pt x="75" y="398"/>
                    <a:pt x="77" y="385"/>
                    <a:pt x="81" y="376"/>
                  </a:cubicBezTo>
                  <a:lnTo>
                    <a:pt x="122" y="16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" name="Freeform 147">
              <a:extLst>
                <a:ext uri="{FF2B5EF4-FFF2-40B4-BE49-F238E27FC236}">
                  <a16:creationId xmlns:a16="http://schemas.microsoft.com/office/drawing/2014/main" id="{AA8B1CB9-CFA5-4DA8-8820-347B29321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2" y="1116"/>
              <a:ext cx="35" cy="164"/>
            </a:xfrm>
            <a:custGeom>
              <a:avLst/>
              <a:gdLst>
                <a:gd name="T0" fmla="*/ 12 w 160"/>
                <a:gd name="T1" fmla="*/ 0 h 727"/>
                <a:gd name="T2" fmla="*/ 0 w 160"/>
                <a:gd name="T3" fmla="*/ 10 h 727"/>
                <a:gd name="T4" fmla="*/ 4 w 160"/>
                <a:gd name="T5" fmla="*/ 17 h 727"/>
                <a:gd name="T6" fmla="*/ 114 w 160"/>
                <a:gd name="T7" fmla="*/ 361 h 727"/>
                <a:gd name="T8" fmla="*/ 12 w 160"/>
                <a:gd name="T9" fmla="*/ 699 h 727"/>
                <a:gd name="T10" fmla="*/ 0 w 160"/>
                <a:gd name="T11" fmla="*/ 717 h 727"/>
                <a:gd name="T12" fmla="*/ 8 w 160"/>
                <a:gd name="T13" fmla="*/ 726 h 727"/>
                <a:gd name="T14" fmla="*/ 112 w 160"/>
                <a:gd name="T15" fmla="*/ 584 h 727"/>
                <a:gd name="T16" fmla="*/ 159 w 160"/>
                <a:gd name="T17" fmla="*/ 361 h 727"/>
                <a:gd name="T18" fmla="*/ 12 w 160"/>
                <a:gd name="T19" fmla="*/ 0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727">
                  <a:moveTo>
                    <a:pt x="12" y="0"/>
                  </a:moveTo>
                  <a:cubicBezTo>
                    <a:pt x="8" y="0"/>
                    <a:pt x="0" y="0"/>
                    <a:pt x="0" y="10"/>
                  </a:cubicBezTo>
                  <a:cubicBezTo>
                    <a:pt x="0" y="12"/>
                    <a:pt x="2" y="15"/>
                    <a:pt x="4" y="17"/>
                  </a:cubicBezTo>
                  <a:cubicBezTo>
                    <a:pt x="59" y="76"/>
                    <a:pt x="114" y="174"/>
                    <a:pt x="114" y="361"/>
                  </a:cubicBezTo>
                  <a:cubicBezTo>
                    <a:pt x="114" y="515"/>
                    <a:pt x="75" y="628"/>
                    <a:pt x="12" y="699"/>
                  </a:cubicBezTo>
                  <a:cubicBezTo>
                    <a:pt x="0" y="714"/>
                    <a:pt x="0" y="714"/>
                    <a:pt x="0" y="717"/>
                  </a:cubicBezTo>
                  <a:cubicBezTo>
                    <a:pt x="0" y="719"/>
                    <a:pt x="2" y="726"/>
                    <a:pt x="8" y="726"/>
                  </a:cubicBezTo>
                  <a:cubicBezTo>
                    <a:pt x="14" y="726"/>
                    <a:pt x="73" y="680"/>
                    <a:pt x="112" y="584"/>
                  </a:cubicBezTo>
                  <a:cubicBezTo>
                    <a:pt x="142" y="525"/>
                    <a:pt x="159" y="447"/>
                    <a:pt x="159" y="361"/>
                  </a:cubicBezTo>
                  <a:cubicBezTo>
                    <a:pt x="159" y="263"/>
                    <a:pt x="132" y="101"/>
                    <a:pt x="1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4" name="Group 148">
            <a:extLst>
              <a:ext uri="{FF2B5EF4-FFF2-40B4-BE49-F238E27FC236}">
                <a16:creationId xmlns:a16="http://schemas.microsoft.com/office/drawing/2014/main" id="{2AEA892E-C60D-46D6-99D8-9D9211FFA1CB}"/>
              </a:ext>
            </a:extLst>
          </p:cNvPr>
          <p:cNvGrpSpPr>
            <a:grpSpLocks/>
          </p:cNvGrpSpPr>
          <p:nvPr/>
        </p:nvGrpSpPr>
        <p:grpSpPr bwMode="auto">
          <a:xfrm>
            <a:off x="7963548" y="4585423"/>
            <a:ext cx="374650" cy="423862"/>
            <a:chOff x="3460" y="2069"/>
            <a:chExt cx="236" cy="267"/>
          </a:xfrm>
        </p:grpSpPr>
        <p:sp>
          <p:nvSpPr>
            <p:cNvPr id="35" name="Freeform 149">
              <a:extLst>
                <a:ext uri="{FF2B5EF4-FFF2-40B4-BE49-F238E27FC236}">
                  <a16:creationId xmlns:a16="http://schemas.microsoft.com/office/drawing/2014/main" id="{BD914D45-619E-43EF-A46C-E6CEDDA1A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2075"/>
              <a:ext cx="236" cy="254"/>
            </a:xfrm>
            <a:custGeom>
              <a:avLst/>
              <a:gdLst>
                <a:gd name="T0" fmla="*/ 519 w 1045"/>
                <a:gd name="T1" fmla="*/ 1122 h 1123"/>
                <a:gd name="T2" fmla="*/ 0 w 1045"/>
                <a:gd name="T3" fmla="*/ 1122 h 1123"/>
                <a:gd name="T4" fmla="*/ 0 w 1045"/>
                <a:gd name="T5" fmla="*/ 0 h 1123"/>
                <a:gd name="T6" fmla="*/ 1044 w 1045"/>
                <a:gd name="T7" fmla="*/ 0 h 1123"/>
                <a:gd name="T8" fmla="*/ 1044 w 1045"/>
                <a:gd name="T9" fmla="*/ 1122 h 1123"/>
                <a:gd name="T10" fmla="*/ 519 w 1045"/>
                <a:gd name="T11" fmla="*/ 112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45" h="1123">
                  <a:moveTo>
                    <a:pt x="519" y="1122"/>
                  </a:moveTo>
                  <a:lnTo>
                    <a:pt x="0" y="1122"/>
                  </a:lnTo>
                  <a:lnTo>
                    <a:pt x="0" y="0"/>
                  </a:lnTo>
                  <a:lnTo>
                    <a:pt x="1044" y="0"/>
                  </a:lnTo>
                  <a:lnTo>
                    <a:pt x="1044" y="1122"/>
                  </a:lnTo>
                  <a:lnTo>
                    <a:pt x="519" y="1122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" name="Freeform 150">
              <a:extLst>
                <a:ext uri="{FF2B5EF4-FFF2-40B4-BE49-F238E27FC236}">
                  <a16:creationId xmlns:a16="http://schemas.microsoft.com/office/drawing/2014/main" id="{B69F93C8-24E2-4229-948A-245430CD87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8" y="2069"/>
              <a:ext cx="138" cy="267"/>
            </a:xfrm>
            <a:custGeom>
              <a:avLst/>
              <a:gdLst>
                <a:gd name="T0" fmla="*/ 606 w 613"/>
                <a:gd name="T1" fmla="*/ 296 h 1182"/>
                <a:gd name="T2" fmla="*/ 612 w 613"/>
                <a:gd name="T3" fmla="*/ 195 h 1182"/>
                <a:gd name="T4" fmla="*/ 460 w 613"/>
                <a:gd name="T5" fmla="*/ 0 h 1182"/>
                <a:gd name="T6" fmla="*/ 261 w 613"/>
                <a:gd name="T7" fmla="*/ 152 h 1182"/>
                <a:gd name="T8" fmla="*/ 137 w 613"/>
                <a:gd name="T9" fmla="*/ 0 h 1182"/>
                <a:gd name="T10" fmla="*/ 40 w 613"/>
                <a:gd name="T11" fmla="*/ 102 h 1182"/>
                <a:gd name="T12" fmla="*/ 0 w 613"/>
                <a:gd name="T13" fmla="*/ 275 h 1182"/>
                <a:gd name="T14" fmla="*/ 16 w 613"/>
                <a:gd name="T15" fmla="*/ 296 h 1182"/>
                <a:gd name="T16" fmla="*/ 37 w 613"/>
                <a:gd name="T17" fmla="*/ 254 h 1182"/>
                <a:gd name="T18" fmla="*/ 134 w 613"/>
                <a:gd name="T19" fmla="*/ 42 h 1182"/>
                <a:gd name="T20" fmla="*/ 174 w 613"/>
                <a:gd name="T21" fmla="*/ 123 h 1182"/>
                <a:gd name="T22" fmla="*/ 155 w 613"/>
                <a:gd name="T23" fmla="*/ 275 h 1182"/>
                <a:gd name="T24" fmla="*/ 78 w 613"/>
                <a:gd name="T25" fmla="*/ 690 h 1182"/>
                <a:gd name="T26" fmla="*/ 68 w 613"/>
                <a:gd name="T27" fmla="*/ 766 h 1182"/>
                <a:gd name="T28" fmla="*/ 103 w 613"/>
                <a:gd name="T29" fmla="*/ 817 h 1182"/>
                <a:gd name="T30" fmla="*/ 152 w 613"/>
                <a:gd name="T31" fmla="*/ 766 h 1182"/>
                <a:gd name="T32" fmla="*/ 177 w 613"/>
                <a:gd name="T33" fmla="*/ 631 h 1182"/>
                <a:gd name="T34" fmla="*/ 205 w 613"/>
                <a:gd name="T35" fmla="*/ 470 h 1182"/>
                <a:gd name="T36" fmla="*/ 230 w 613"/>
                <a:gd name="T37" fmla="*/ 351 h 1182"/>
                <a:gd name="T38" fmla="*/ 245 w 613"/>
                <a:gd name="T39" fmla="*/ 271 h 1182"/>
                <a:gd name="T40" fmla="*/ 336 w 613"/>
                <a:gd name="T41" fmla="*/ 102 h 1182"/>
                <a:gd name="T42" fmla="*/ 457 w 613"/>
                <a:gd name="T43" fmla="*/ 42 h 1182"/>
                <a:gd name="T44" fmla="*/ 531 w 613"/>
                <a:gd name="T45" fmla="*/ 169 h 1182"/>
                <a:gd name="T46" fmla="*/ 516 w 613"/>
                <a:gd name="T47" fmla="*/ 275 h 1182"/>
                <a:gd name="T48" fmla="*/ 364 w 613"/>
                <a:gd name="T49" fmla="*/ 1105 h 1182"/>
                <a:gd name="T50" fmla="*/ 364 w 613"/>
                <a:gd name="T51" fmla="*/ 1130 h 1182"/>
                <a:gd name="T52" fmla="*/ 398 w 613"/>
                <a:gd name="T53" fmla="*/ 1181 h 1182"/>
                <a:gd name="T54" fmla="*/ 454 w 613"/>
                <a:gd name="T55" fmla="*/ 1113 h 1182"/>
                <a:gd name="T56" fmla="*/ 606 w 613"/>
                <a:gd name="T57" fmla="*/ 296 h 1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13" h="1182">
                  <a:moveTo>
                    <a:pt x="606" y="296"/>
                  </a:moveTo>
                  <a:cubicBezTo>
                    <a:pt x="609" y="267"/>
                    <a:pt x="612" y="241"/>
                    <a:pt x="612" y="195"/>
                  </a:cubicBezTo>
                  <a:cubicBezTo>
                    <a:pt x="612" y="76"/>
                    <a:pt x="559" y="0"/>
                    <a:pt x="460" y="0"/>
                  </a:cubicBezTo>
                  <a:cubicBezTo>
                    <a:pt x="360" y="0"/>
                    <a:pt x="289" y="93"/>
                    <a:pt x="261" y="152"/>
                  </a:cubicBezTo>
                  <a:cubicBezTo>
                    <a:pt x="252" y="51"/>
                    <a:pt x="196" y="0"/>
                    <a:pt x="137" y="0"/>
                  </a:cubicBezTo>
                  <a:cubicBezTo>
                    <a:pt x="78" y="0"/>
                    <a:pt x="53" y="72"/>
                    <a:pt x="40" y="102"/>
                  </a:cubicBezTo>
                  <a:cubicBezTo>
                    <a:pt x="19" y="165"/>
                    <a:pt x="0" y="275"/>
                    <a:pt x="0" y="275"/>
                  </a:cubicBezTo>
                  <a:cubicBezTo>
                    <a:pt x="0" y="296"/>
                    <a:pt x="12" y="296"/>
                    <a:pt x="16" y="296"/>
                  </a:cubicBezTo>
                  <a:cubicBezTo>
                    <a:pt x="31" y="296"/>
                    <a:pt x="31" y="296"/>
                    <a:pt x="37" y="254"/>
                  </a:cubicBezTo>
                  <a:cubicBezTo>
                    <a:pt x="59" y="127"/>
                    <a:pt x="84" y="42"/>
                    <a:pt x="134" y="42"/>
                  </a:cubicBezTo>
                  <a:cubicBezTo>
                    <a:pt x="155" y="42"/>
                    <a:pt x="174" y="51"/>
                    <a:pt x="174" y="123"/>
                  </a:cubicBezTo>
                  <a:cubicBezTo>
                    <a:pt x="174" y="157"/>
                    <a:pt x="171" y="178"/>
                    <a:pt x="155" y="275"/>
                  </a:cubicBezTo>
                  <a:lnTo>
                    <a:pt x="78" y="690"/>
                  </a:lnTo>
                  <a:cubicBezTo>
                    <a:pt x="75" y="715"/>
                    <a:pt x="68" y="758"/>
                    <a:pt x="68" y="766"/>
                  </a:cubicBezTo>
                  <a:cubicBezTo>
                    <a:pt x="68" y="800"/>
                    <a:pt x="81" y="817"/>
                    <a:pt x="103" y="817"/>
                  </a:cubicBezTo>
                  <a:cubicBezTo>
                    <a:pt x="118" y="817"/>
                    <a:pt x="140" y="800"/>
                    <a:pt x="152" y="766"/>
                  </a:cubicBezTo>
                  <a:cubicBezTo>
                    <a:pt x="155" y="758"/>
                    <a:pt x="171" y="677"/>
                    <a:pt x="177" y="631"/>
                  </a:cubicBezTo>
                  <a:lnTo>
                    <a:pt x="205" y="470"/>
                  </a:lnTo>
                  <a:cubicBezTo>
                    <a:pt x="214" y="428"/>
                    <a:pt x="224" y="394"/>
                    <a:pt x="230" y="351"/>
                  </a:cubicBezTo>
                  <a:cubicBezTo>
                    <a:pt x="230" y="334"/>
                    <a:pt x="242" y="275"/>
                    <a:pt x="245" y="271"/>
                  </a:cubicBezTo>
                  <a:cubicBezTo>
                    <a:pt x="245" y="254"/>
                    <a:pt x="289" y="152"/>
                    <a:pt x="336" y="102"/>
                  </a:cubicBezTo>
                  <a:cubicBezTo>
                    <a:pt x="360" y="72"/>
                    <a:pt x="401" y="42"/>
                    <a:pt x="457" y="42"/>
                  </a:cubicBezTo>
                  <a:cubicBezTo>
                    <a:pt x="513" y="42"/>
                    <a:pt x="531" y="102"/>
                    <a:pt x="531" y="169"/>
                  </a:cubicBezTo>
                  <a:cubicBezTo>
                    <a:pt x="531" y="174"/>
                    <a:pt x="531" y="207"/>
                    <a:pt x="516" y="275"/>
                  </a:cubicBezTo>
                  <a:lnTo>
                    <a:pt x="364" y="1105"/>
                  </a:lnTo>
                  <a:cubicBezTo>
                    <a:pt x="364" y="1126"/>
                    <a:pt x="364" y="1130"/>
                    <a:pt x="364" y="1130"/>
                  </a:cubicBezTo>
                  <a:cubicBezTo>
                    <a:pt x="364" y="1164"/>
                    <a:pt x="379" y="1181"/>
                    <a:pt x="398" y="1181"/>
                  </a:cubicBezTo>
                  <a:cubicBezTo>
                    <a:pt x="438" y="1181"/>
                    <a:pt x="451" y="1130"/>
                    <a:pt x="454" y="1113"/>
                  </a:cubicBezTo>
                  <a:lnTo>
                    <a:pt x="606" y="29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" name="Freeform 151">
              <a:extLst>
                <a:ext uri="{FF2B5EF4-FFF2-40B4-BE49-F238E27FC236}">
                  <a16:creationId xmlns:a16="http://schemas.microsoft.com/office/drawing/2014/main" id="{04902055-FCF6-4D30-854B-36F65B442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5" y="2131"/>
              <a:ext cx="70" cy="181"/>
            </a:xfrm>
            <a:custGeom>
              <a:avLst/>
              <a:gdLst>
                <a:gd name="T0" fmla="*/ 186 w 312"/>
                <a:gd name="T1" fmla="*/ 292 h 801"/>
                <a:gd name="T2" fmla="*/ 283 w 312"/>
                <a:gd name="T3" fmla="*/ 292 h 801"/>
                <a:gd name="T4" fmla="*/ 311 w 312"/>
                <a:gd name="T5" fmla="*/ 258 h 801"/>
                <a:gd name="T6" fmla="*/ 286 w 312"/>
                <a:gd name="T7" fmla="*/ 246 h 801"/>
                <a:gd name="T8" fmla="*/ 196 w 312"/>
                <a:gd name="T9" fmla="*/ 246 h 801"/>
                <a:gd name="T10" fmla="*/ 230 w 312"/>
                <a:gd name="T11" fmla="*/ 55 h 801"/>
                <a:gd name="T12" fmla="*/ 233 w 312"/>
                <a:gd name="T13" fmla="*/ 42 h 801"/>
                <a:gd name="T14" fmla="*/ 202 w 312"/>
                <a:gd name="T15" fmla="*/ 0 h 801"/>
                <a:gd name="T16" fmla="*/ 155 w 312"/>
                <a:gd name="T17" fmla="*/ 51 h 801"/>
                <a:gd name="T18" fmla="*/ 127 w 312"/>
                <a:gd name="T19" fmla="*/ 246 h 801"/>
                <a:gd name="T20" fmla="*/ 31 w 312"/>
                <a:gd name="T21" fmla="*/ 246 h 801"/>
                <a:gd name="T22" fmla="*/ 0 w 312"/>
                <a:gd name="T23" fmla="*/ 275 h 801"/>
                <a:gd name="T24" fmla="*/ 25 w 312"/>
                <a:gd name="T25" fmla="*/ 292 h 801"/>
                <a:gd name="T26" fmla="*/ 115 w 312"/>
                <a:gd name="T27" fmla="*/ 292 h 801"/>
                <a:gd name="T28" fmla="*/ 59 w 312"/>
                <a:gd name="T29" fmla="*/ 588 h 801"/>
                <a:gd name="T30" fmla="*/ 50 w 312"/>
                <a:gd name="T31" fmla="*/ 682 h 801"/>
                <a:gd name="T32" fmla="*/ 146 w 312"/>
                <a:gd name="T33" fmla="*/ 800 h 801"/>
                <a:gd name="T34" fmla="*/ 305 w 312"/>
                <a:gd name="T35" fmla="*/ 605 h 801"/>
                <a:gd name="T36" fmla="*/ 289 w 312"/>
                <a:gd name="T37" fmla="*/ 593 h 801"/>
                <a:gd name="T38" fmla="*/ 273 w 312"/>
                <a:gd name="T39" fmla="*/ 618 h 801"/>
                <a:gd name="T40" fmla="*/ 149 w 312"/>
                <a:gd name="T41" fmla="*/ 766 h 801"/>
                <a:gd name="T42" fmla="*/ 115 w 312"/>
                <a:gd name="T43" fmla="*/ 703 h 801"/>
                <a:gd name="T44" fmla="*/ 121 w 312"/>
                <a:gd name="T45" fmla="*/ 652 h 801"/>
                <a:gd name="T46" fmla="*/ 186 w 312"/>
                <a:gd name="T47" fmla="*/ 292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12" h="801">
                  <a:moveTo>
                    <a:pt x="186" y="292"/>
                  </a:moveTo>
                  <a:lnTo>
                    <a:pt x="283" y="292"/>
                  </a:lnTo>
                  <a:cubicBezTo>
                    <a:pt x="301" y="292"/>
                    <a:pt x="311" y="292"/>
                    <a:pt x="311" y="258"/>
                  </a:cubicBezTo>
                  <a:cubicBezTo>
                    <a:pt x="311" y="246"/>
                    <a:pt x="301" y="246"/>
                    <a:pt x="286" y="246"/>
                  </a:cubicBezTo>
                  <a:lnTo>
                    <a:pt x="196" y="246"/>
                  </a:lnTo>
                  <a:lnTo>
                    <a:pt x="230" y="55"/>
                  </a:lnTo>
                  <a:cubicBezTo>
                    <a:pt x="230" y="51"/>
                    <a:pt x="233" y="47"/>
                    <a:pt x="233" y="42"/>
                  </a:cubicBezTo>
                  <a:cubicBezTo>
                    <a:pt x="233" y="17"/>
                    <a:pt x="221" y="0"/>
                    <a:pt x="202" y="0"/>
                  </a:cubicBezTo>
                  <a:cubicBezTo>
                    <a:pt x="177" y="0"/>
                    <a:pt x="168" y="21"/>
                    <a:pt x="155" y="51"/>
                  </a:cubicBezTo>
                  <a:cubicBezTo>
                    <a:pt x="152" y="85"/>
                    <a:pt x="165" y="25"/>
                    <a:pt x="127" y="246"/>
                  </a:cubicBezTo>
                  <a:lnTo>
                    <a:pt x="31" y="246"/>
                  </a:lnTo>
                  <a:cubicBezTo>
                    <a:pt x="12" y="246"/>
                    <a:pt x="0" y="246"/>
                    <a:pt x="0" y="275"/>
                  </a:cubicBezTo>
                  <a:cubicBezTo>
                    <a:pt x="0" y="292"/>
                    <a:pt x="12" y="292"/>
                    <a:pt x="25" y="292"/>
                  </a:cubicBezTo>
                  <a:lnTo>
                    <a:pt x="115" y="292"/>
                  </a:lnTo>
                  <a:lnTo>
                    <a:pt x="59" y="588"/>
                  </a:lnTo>
                  <a:cubicBezTo>
                    <a:pt x="56" y="622"/>
                    <a:pt x="50" y="665"/>
                    <a:pt x="50" y="682"/>
                  </a:cubicBezTo>
                  <a:cubicBezTo>
                    <a:pt x="50" y="753"/>
                    <a:pt x="93" y="800"/>
                    <a:pt x="146" y="800"/>
                  </a:cubicBezTo>
                  <a:cubicBezTo>
                    <a:pt x="249" y="800"/>
                    <a:pt x="305" y="622"/>
                    <a:pt x="305" y="605"/>
                  </a:cubicBezTo>
                  <a:cubicBezTo>
                    <a:pt x="305" y="593"/>
                    <a:pt x="292" y="593"/>
                    <a:pt x="289" y="593"/>
                  </a:cubicBezTo>
                  <a:cubicBezTo>
                    <a:pt x="280" y="593"/>
                    <a:pt x="280" y="597"/>
                    <a:pt x="273" y="618"/>
                  </a:cubicBezTo>
                  <a:cubicBezTo>
                    <a:pt x="245" y="694"/>
                    <a:pt x="202" y="766"/>
                    <a:pt x="149" y="766"/>
                  </a:cubicBezTo>
                  <a:cubicBezTo>
                    <a:pt x="127" y="766"/>
                    <a:pt x="115" y="749"/>
                    <a:pt x="115" y="703"/>
                  </a:cubicBezTo>
                  <a:cubicBezTo>
                    <a:pt x="115" y="690"/>
                    <a:pt x="118" y="665"/>
                    <a:pt x="121" y="652"/>
                  </a:cubicBezTo>
                  <a:lnTo>
                    <a:pt x="186" y="29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8" name="Line 152">
            <a:extLst>
              <a:ext uri="{FF2B5EF4-FFF2-40B4-BE49-F238E27FC236}">
                <a16:creationId xmlns:a16="http://schemas.microsoft.com/office/drawing/2014/main" id="{C892B56D-DA24-457F-994B-EA4EA4C7CB54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6898" y="4801323"/>
            <a:ext cx="395288" cy="1587"/>
          </a:xfrm>
          <a:prstGeom prst="line">
            <a:avLst/>
          </a:prstGeom>
          <a:noFill/>
          <a:ln w="572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9" name="Rectangle 153">
            <a:extLst>
              <a:ext uri="{FF2B5EF4-FFF2-40B4-BE49-F238E27FC236}">
                <a16:creationId xmlns:a16="http://schemas.microsoft.com/office/drawing/2014/main" id="{731F6450-F375-4B03-AAB1-F8687EBAF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7066" y="2992461"/>
            <a:ext cx="6264275" cy="431800"/>
          </a:xfrm>
          <a:prstGeom prst="rect">
            <a:avLst/>
          </a:prstGeom>
          <a:solidFill>
            <a:srgbClr val="729FCF">
              <a:alpha val="42000"/>
            </a:srgbClr>
          </a:solidFill>
          <a:ln w="19080" cap="flat">
            <a:solidFill>
              <a:srgbClr val="FF3333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960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5951"/>
    </mc:Choice>
    <mc:Fallback xmlns="">
      <p:transition spd="slow" advTm="3559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4.07407E-6 L 0.00118 0.48982 " pathEditMode="relative" rAng="0" ptsTypes="AA">
                                      <p:cBhvr>
                                        <p:cTn id="60" dur="5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2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4.07407E-6 L 0.00222 0.48311 " pathEditMode="relative" rAng="0" ptsTypes="AA">
                                      <p:cBhvr>
                                        <p:cTn id="64" dur="5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24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13" grpId="0"/>
      <p:bldP spid="13" grpId="1"/>
      <p:bldP spid="38" grpId="0" animBg="1"/>
      <p:bldP spid="38" grpId="1" animBg="1"/>
      <p:bldP spid="39" grpId="0" animBg="1"/>
      <p:bldP spid="39" grpId="1" animBg="1"/>
      <p:bldP spid="39" grpId="2" animBg="1"/>
      <p:bldP spid="39" grpId="3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Alternating Optimization (ALT-OPT)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Consider opt. problems with several variables, say two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N" b="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Often, this “joint” optimization is hard/impossible to solve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We can take an alternating optimization approach to solve such problems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Usually converges to a local optima. But very </a:t>
                </a:r>
                <a:r>
                  <a:rPr lang="en-GB" dirty="0" err="1">
                    <a:latin typeface="Abadi Extra Light" panose="020B0204020104020204" pitchFamily="34" charset="0"/>
                  </a:rPr>
                  <a:t>very</a:t>
                </a:r>
                <a:r>
                  <a:rPr lang="en-GB" dirty="0">
                    <a:latin typeface="Abadi Extra Light" panose="020B0204020104020204" pitchFamily="34" charset="0"/>
                  </a:rPr>
                  <a:t> useful. Will see examples later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Also related to the Expectation-Maximization (EM) algorithm which we will see later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 b="-30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303FFDD-6989-4188-8C06-F7F6CCD16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425" y="1581150"/>
            <a:ext cx="462915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00B000A-EFAE-4FEF-9395-B5D776BCB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081" y="3287229"/>
            <a:ext cx="9125824" cy="235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500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2619"/>
    </mc:Choice>
    <mc:Fallback xmlns="">
      <p:transition spd="slow" advTm="2326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625998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Newton’s Method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F059C0F-4D39-47CB-98EF-F8BDD1E8D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93" y="806190"/>
            <a:ext cx="11966309" cy="595009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04915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8485"/>
    </mc:Choice>
    <mc:Fallback xmlns="">
      <p:transition spd="slow" advTm="368485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Newton’s Method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0059A9-EAE7-41E9-B120-A901582F2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34530"/>
            <a:ext cx="12192000" cy="398893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7752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8485"/>
    </mc:Choice>
    <mc:Fallback xmlns="">
      <p:transition spd="slow" advTm="368485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Newton’s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Unlike GD and its variants, </a:t>
                </a:r>
                <a:r>
                  <a:rPr lang="en-GB" dirty="0">
                    <a:latin typeface="Abadi Extra Light" panose="020B0204020104020204" pitchFamily="34" charset="0"/>
                  </a:rPr>
                  <a:t>Newton’s method uses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second-order</a:t>
                </a:r>
                <a:r>
                  <a:rPr lang="en-GB" dirty="0">
                    <a:latin typeface="Abadi Extra Light" panose="020B0204020104020204" pitchFamily="34" charset="0"/>
                  </a:rPr>
                  <a:t> information (second derivative, a.k.a. the Hessian)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At each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, minimize the quadratic (second-order) approx.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D0800A0-D6D0-47B0-BAC3-BF454A673F87}"/>
                  </a:ext>
                </a:extLst>
              </p:cNvPr>
              <p:cNvSpPr txBox="1"/>
              <p:nvPr/>
            </p:nvSpPr>
            <p:spPr>
              <a:xfrm>
                <a:off x="911419" y="2735870"/>
                <a:ext cx="9811468" cy="460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2000">
                            <a:latin typeface="Cambria Math" panose="02040503050406030204" pitchFamily="18" charset="0"/>
                          </a:rPr>
                          <m:t>arg</m:t>
                        </m:r>
                        <m:r>
                          <a:rPr lang="en-IN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N" sz="200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sub>
                        <m:r>
                          <a:rPr lang="en-IN" sz="2000" b="1" i="1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</m:oMath>
                </a14:m>
                <a:r>
                  <a:rPr lang="en-IN" sz="2000" dirty="0"/>
                  <a:t> [</a:t>
                </a:r>
                <a14:m>
                  <m:oMath xmlns:m="http://schemas.openxmlformats.org/officeDocument/2006/math">
                    <m:r>
                      <a:rPr lang="en-GB" sz="2000" i="1" dirty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GB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d>
                              <m:d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IN" sz="2000" b="0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IN" sz="2000" b="0" i="0" dirty="0" smtClean="0">
                        <a:latin typeface="Cambria Math" panose="02040503050406030204" pitchFamily="18" charset="0"/>
                      </a:rPr>
                      <m:t>∇</m:t>
                    </m:r>
                    <m:sSup>
                      <m:sSupPr>
                        <m:ctrlPr>
                          <a:rPr lang="en-IN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i="1" dirty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GB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000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p>
                        <m:r>
                          <a:rPr lang="en-IN" sz="2000" b="0" i="1" dirty="0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d>
                      <m:dPr>
                        <m:ctrlPr>
                          <a:rPr lang="en-I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IN" sz="20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d>
                              <m:d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IN" sz="2000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000" b="1" i="1" dirty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IN" sz="2000" i="1" dirty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d>
                              <m:d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 sz="2000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000" i="1" dirty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GB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d>
                              <m:d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IN" sz="2000" dirty="0"/>
                  <a:t>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000" b="1" i="1" dirty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IN" sz="2000" i="1" dirty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d>
                          <m:d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en-I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b="1" dirty="0">
                    <a:latin typeface="Abadi Extra Light" panose="020B0204020104020204" pitchFamily="34" charset="0"/>
                  </a:rPr>
                  <a:t>]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D0800A0-D6D0-47B0-BAC3-BF454A673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19" y="2735870"/>
                <a:ext cx="9811468" cy="460832"/>
              </a:xfrm>
              <a:prstGeom prst="rect">
                <a:avLst/>
              </a:prstGeom>
              <a:blipFill>
                <a:blip r:embed="rId4"/>
                <a:stretch>
                  <a:fillRect r="-746" b="-2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Freeform 1">
            <a:extLst>
              <a:ext uri="{FF2B5EF4-FFF2-40B4-BE49-F238E27FC236}">
                <a16:creationId xmlns:a16="http://schemas.microsoft.com/office/drawing/2014/main" id="{8CC23C72-4A3D-408C-9177-63CB594BF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4763" y="2735870"/>
            <a:ext cx="2628900" cy="5214937"/>
          </a:xfrm>
          <a:custGeom>
            <a:avLst/>
            <a:gdLst>
              <a:gd name="T0" fmla="*/ 0 w 7301"/>
              <a:gd name="T1" fmla="*/ 4000 h 14488"/>
              <a:gd name="T2" fmla="*/ 7300 w 7301"/>
              <a:gd name="T3" fmla="*/ 6187 h 1448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301" h="14488">
                <a:moveTo>
                  <a:pt x="0" y="4000"/>
                </a:moveTo>
                <a:cubicBezTo>
                  <a:pt x="3100" y="0"/>
                  <a:pt x="3100" y="14487"/>
                  <a:pt x="7300" y="6187"/>
                </a:cubicBezTo>
              </a:path>
            </a:pathLst>
          </a:custGeom>
          <a:noFill/>
          <a:ln w="3816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" name="Freeform 2">
            <a:extLst>
              <a:ext uri="{FF2B5EF4-FFF2-40B4-BE49-F238E27FC236}">
                <a16:creationId xmlns:a16="http://schemas.microsoft.com/office/drawing/2014/main" id="{A59C14A3-2B3C-497D-88F7-15D2DBBA4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2075" y="3383570"/>
            <a:ext cx="1296988" cy="3060700"/>
          </a:xfrm>
          <a:custGeom>
            <a:avLst/>
            <a:gdLst>
              <a:gd name="T0" fmla="*/ 0 w 3601"/>
              <a:gd name="T1" fmla="*/ 4400 h 8501"/>
              <a:gd name="T2" fmla="*/ 3600 w 3601"/>
              <a:gd name="T3" fmla="*/ 3600 h 850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601" h="8501">
                <a:moveTo>
                  <a:pt x="0" y="4400"/>
                </a:moveTo>
                <a:cubicBezTo>
                  <a:pt x="1700" y="0"/>
                  <a:pt x="2000" y="8500"/>
                  <a:pt x="3600" y="3600"/>
                </a:cubicBezTo>
              </a:path>
            </a:pathLst>
          </a:custGeom>
          <a:noFill/>
          <a:ln w="3816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" name="Line 3">
            <a:extLst>
              <a:ext uri="{FF2B5EF4-FFF2-40B4-BE49-F238E27FC236}">
                <a16:creationId xmlns:a16="http://schemas.microsoft.com/office/drawing/2014/main" id="{2D19464A-1495-4700-869E-BC6C940B75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70650" y="6223607"/>
            <a:ext cx="5330825" cy="4763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7" name="Line 4">
            <a:extLst>
              <a:ext uri="{FF2B5EF4-FFF2-40B4-BE49-F238E27FC236}">
                <a16:creationId xmlns:a16="http://schemas.microsoft.com/office/drawing/2014/main" id="{65342964-2708-48D7-ABED-028CE809A5EE}"/>
              </a:ext>
            </a:extLst>
          </p:cNvPr>
          <p:cNvSpPr>
            <a:spLocks noChangeShapeType="1"/>
          </p:cNvSpPr>
          <p:nvPr/>
        </p:nvSpPr>
        <p:spPr bwMode="auto">
          <a:xfrm>
            <a:off x="1432600" y="3420082"/>
            <a:ext cx="36513" cy="3024188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08F46869-3021-4E47-8D88-9052CCB77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5951" y="3632807"/>
            <a:ext cx="1409976" cy="2124075"/>
          </a:xfrm>
          <a:custGeom>
            <a:avLst/>
            <a:gdLst>
              <a:gd name="T0" fmla="*/ 0 w 4601"/>
              <a:gd name="T1" fmla="*/ 100 h 5901"/>
              <a:gd name="T2" fmla="*/ 4600 w 4601"/>
              <a:gd name="T3" fmla="*/ 0 h 590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601" h="5901">
                <a:moveTo>
                  <a:pt x="0" y="100"/>
                </a:moveTo>
                <a:cubicBezTo>
                  <a:pt x="400" y="2600"/>
                  <a:pt x="2700" y="5900"/>
                  <a:pt x="4600" y="0"/>
                </a:cubicBezTo>
              </a:path>
            </a:pathLst>
          </a:custGeom>
          <a:noFill/>
          <a:ln w="38160" cap="flat">
            <a:solidFill>
              <a:srgbClr val="33CC33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id="{9553BC19-553F-46AE-8E6D-0002AA5CA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5936" y="4694844"/>
            <a:ext cx="1463236" cy="2058774"/>
          </a:xfrm>
          <a:custGeom>
            <a:avLst/>
            <a:gdLst>
              <a:gd name="T0" fmla="*/ 0 w 4601"/>
              <a:gd name="T1" fmla="*/ 100 h 5901"/>
              <a:gd name="T2" fmla="*/ 4600 w 4601"/>
              <a:gd name="T3" fmla="*/ 0 h 590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601" h="5901">
                <a:moveTo>
                  <a:pt x="0" y="100"/>
                </a:moveTo>
                <a:cubicBezTo>
                  <a:pt x="400" y="2600"/>
                  <a:pt x="2700" y="5900"/>
                  <a:pt x="4600" y="0"/>
                </a:cubicBezTo>
              </a:path>
            </a:pathLst>
          </a:custGeom>
          <a:noFill/>
          <a:ln w="38160" cap="flat">
            <a:solidFill>
              <a:srgbClr val="33CC33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36B1837-2F98-4F81-9CF2-196B9F02A04D}"/>
              </a:ext>
            </a:extLst>
          </p:cNvPr>
          <p:cNvCxnSpPr>
            <a:cxnSpLocks/>
          </p:cNvCxnSpPr>
          <p:nvPr/>
        </p:nvCxnSpPr>
        <p:spPr>
          <a:xfrm>
            <a:off x="4062051" y="5838694"/>
            <a:ext cx="0" cy="384913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AC8C129-3484-4C52-AB86-46A37112C56F}"/>
                  </a:ext>
                </a:extLst>
              </p:cNvPr>
              <p:cNvSpPr txBox="1"/>
              <p:nvPr/>
            </p:nvSpPr>
            <p:spPr>
              <a:xfrm>
                <a:off x="3873544" y="6290893"/>
                <a:ext cx="527004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𝑜𝑝𝑡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AC8C129-3484-4C52-AB86-46A37112C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544" y="6290893"/>
                <a:ext cx="527004" cy="298415"/>
              </a:xfrm>
              <a:prstGeom prst="rect">
                <a:avLst/>
              </a:prstGeom>
              <a:blipFill>
                <a:blip r:embed="rId5"/>
                <a:stretch>
                  <a:fillRect l="-5747" r="-5747" b="-224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3F6DC6D-28A2-4B7F-B674-8F60D078B027}"/>
                  </a:ext>
                </a:extLst>
              </p:cNvPr>
              <p:cNvSpPr txBox="1"/>
              <p:nvPr/>
            </p:nvSpPr>
            <p:spPr>
              <a:xfrm>
                <a:off x="779732" y="3494307"/>
                <a:ext cx="5500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3F6DC6D-28A2-4B7F-B674-8F60D078B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32" y="3494307"/>
                <a:ext cx="550087" cy="276999"/>
              </a:xfrm>
              <a:prstGeom prst="rect">
                <a:avLst/>
              </a:prstGeom>
              <a:blipFill>
                <a:blip r:embed="rId6"/>
                <a:stretch>
                  <a:fillRect l="-11111" t="-2174" r="-16667" b="-326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ED93E2A-9A5F-4A44-85DA-AC68191150F2}"/>
                  </a:ext>
                </a:extLst>
              </p:cNvPr>
              <p:cNvSpPr txBox="1"/>
              <p:nvPr/>
            </p:nvSpPr>
            <p:spPr>
              <a:xfrm>
                <a:off x="5936424" y="6227909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ED93E2A-9A5F-4A44-85DA-AC6819115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6424" y="6227909"/>
                <a:ext cx="234038" cy="276999"/>
              </a:xfrm>
              <a:prstGeom prst="rect">
                <a:avLst/>
              </a:prstGeom>
              <a:blipFill>
                <a:blip r:embed="rId7"/>
                <a:stretch>
                  <a:fillRect l="-15789" r="-157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209D537-48D8-4700-A08D-F7B5F4E3AB66}"/>
                  </a:ext>
                </a:extLst>
              </p:cNvPr>
              <p:cNvSpPr txBox="1"/>
              <p:nvPr/>
            </p:nvSpPr>
            <p:spPr>
              <a:xfrm>
                <a:off x="6497637" y="3661299"/>
                <a:ext cx="5220916" cy="86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>
                    <a:latin typeface="Abadi Extra Light" panose="020B0204020104020204" pitchFamily="34" charset="0"/>
                  </a:rPr>
                  <a:t>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− 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∇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GB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d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IN" dirty="0"/>
              </a:p>
              <a:p>
                <a:r>
                  <a:rPr lang="en-IN" dirty="0"/>
                  <a:t>                               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en-IN" b="0" i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209D537-48D8-4700-A08D-F7B5F4E3A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637" y="3661299"/>
                <a:ext cx="5220916" cy="861646"/>
              </a:xfrm>
              <a:prstGeom prst="rect">
                <a:avLst/>
              </a:prstGeom>
              <a:blipFill>
                <a:blip r:embed="rId8"/>
                <a:stretch>
                  <a:fillRect l="-1051" b="-49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Picture 39">
            <a:extLst>
              <a:ext uri="{FF2B5EF4-FFF2-40B4-BE49-F238E27FC236}">
                <a16:creationId xmlns:a16="http://schemas.microsoft.com/office/drawing/2014/main" id="{58416C7B-12A0-4DE2-AF54-CFE91634D8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13607" y="4325874"/>
            <a:ext cx="892255" cy="857092"/>
          </a:xfrm>
          <a:prstGeom prst="rect">
            <a:avLst/>
          </a:prstGeom>
        </p:spPr>
      </p:pic>
      <p:sp>
        <p:nvSpPr>
          <p:cNvPr id="41" name="Speech Bubble: Rectangle 40">
            <a:extLst>
              <a:ext uri="{FF2B5EF4-FFF2-40B4-BE49-F238E27FC236}">
                <a16:creationId xmlns:a16="http://schemas.microsoft.com/office/drawing/2014/main" id="{793C1F67-9F43-4297-9B0E-E90CA1079E08}"/>
              </a:ext>
            </a:extLst>
          </p:cNvPr>
          <p:cNvSpPr/>
          <p:nvPr/>
        </p:nvSpPr>
        <p:spPr>
          <a:xfrm>
            <a:off x="6468390" y="4654210"/>
            <a:ext cx="4615969" cy="819707"/>
          </a:xfrm>
          <a:prstGeom prst="wedgeRectCallout">
            <a:avLst>
              <a:gd name="adj1" fmla="val 59231"/>
              <a:gd name="adj2" fmla="val -44793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Converges much faster than GD (very fast for convex functions). Also no “learning rate”. But per iteration cost is slower due to Hessian computation and inversion</a:t>
            </a:r>
            <a:endParaRPr lang="en-IN" sz="1600" b="1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658782-744C-481F-B170-7562BD22C547}"/>
              </a:ext>
            </a:extLst>
          </p:cNvPr>
          <p:cNvSpPr/>
          <p:nvPr/>
        </p:nvSpPr>
        <p:spPr>
          <a:xfrm>
            <a:off x="7185824" y="5607790"/>
            <a:ext cx="4484880" cy="753032"/>
          </a:xfrm>
          <a:prstGeom prst="wedgeRectCallout">
            <a:avLst>
              <a:gd name="adj1" fmla="val 1002"/>
              <a:gd name="adj2" fmla="val -72075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Faster versions of Newton’s method also exist, e.g., those based on approximating Hessian using previous gradients (see L-BFGS which is a popular method)</a:t>
            </a:r>
            <a:endParaRPr lang="en-IN" sz="1600" b="1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73E7034-FFB8-4BAB-A52A-9CD958706031}"/>
              </a:ext>
            </a:extLst>
          </p:cNvPr>
          <p:cNvCxnSpPr>
            <a:cxnSpLocks/>
          </p:cNvCxnSpPr>
          <p:nvPr/>
        </p:nvCxnSpPr>
        <p:spPr>
          <a:xfrm>
            <a:off x="3572189" y="4828618"/>
            <a:ext cx="0" cy="1394989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1AEF560-B945-469D-AF31-DC490802F7AA}"/>
                  </a:ext>
                </a:extLst>
              </p:cNvPr>
              <p:cNvSpPr txBox="1"/>
              <p:nvPr/>
            </p:nvSpPr>
            <p:spPr>
              <a:xfrm>
                <a:off x="3213971" y="6264951"/>
                <a:ext cx="482440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1AEF560-B945-469D-AF31-DC490802F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971" y="6264951"/>
                <a:ext cx="482440" cy="288477"/>
              </a:xfrm>
              <a:prstGeom prst="rect">
                <a:avLst/>
              </a:prstGeom>
              <a:blipFill>
                <a:blip r:embed="rId10"/>
                <a:stretch>
                  <a:fillRect l="-6329" t="-8511" r="-113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54714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8485"/>
    </mc:Choice>
    <mc:Fallback xmlns="">
      <p:transition spd="slow" advTm="36848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4" grpId="0" animBg="1"/>
      <p:bldP spid="25" grpId="0" animBg="1"/>
      <p:bldP spid="26" grpId="0" animBg="1"/>
      <p:bldP spid="27" grpId="0" animBg="1"/>
      <p:bldP spid="28" grpId="0" animBg="1"/>
      <p:bldP spid="28" grpId="1" animBg="1"/>
      <p:bldP spid="31" grpId="0" animBg="1"/>
      <p:bldP spid="36" grpId="0"/>
      <p:bldP spid="37" grpId="0"/>
      <p:bldP spid="38" grpId="0"/>
      <p:bldP spid="39" grpId="0"/>
      <p:bldP spid="41" grpId="0" animBg="1"/>
      <p:bldP spid="42" grpId="0" animBg="1"/>
      <p:bldP spid="4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Coming up next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Some practical issue in optimization for ML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Wrapping up the discussion of </a:t>
            </a:r>
            <a:r>
              <a:rPr lang="en-GB">
                <a:latin typeface="Abadi Extra Light" panose="020B0204020104020204" pitchFamily="34" charset="0"/>
              </a:rPr>
              <a:t>optimization techniques</a:t>
            </a:r>
            <a:endParaRPr lang="en-GB" sz="20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0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000" dirty="0">
              <a:latin typeface="Abadi Extra Light" panose="020B0204020104020204" pitchFamily="34" charset="0"/>
            </a:endParaRPr>
          </a:p>
          <a:p>
            <a:pPr marL="457200" lvl="1" indent="0">
              <a:buNone/>
            </a:pPr>
            <a:endParaRPr lang="en-GB" sz="2000" dirty="0">
              <a:latin typeface="Abadi Extra Light" panose="020B0204020104020204" pitchFamily="34" charset="0"/>
            </a:endParaRPr>
          </a:p>
          <a:p>
            <a:pPr marL="457200" lvl="1" indent="0">
              <a:buNone/>
            </a:pPr>
            <a:endParaRPr lang="en-GB" sz="20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9465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966"/>
    </mc:Choice>
    <mc:Fallback xmlns="">
      <p:transition spd="slow" advTm="2096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Stochastic Gradient Descent (SGD)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Consider a loss function of the form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 (sub)gradient in this case can be written as</a:t>
                </a:r>
              </a:p>
              <a:p>
                <a:pPr marL="0" indent="0">
                  <a:buNone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Stochastic Gradient Descent (SGD) approximates </a:t>
                </a:r>
                <a14:m>
                  <m:oMath xmlns:m="http://schemas.openxmlformats.org/officeDocument/2006/math"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using a </a:t>
                </a:r>
                <a:r>
                  <a:rPr lang="en-GB" sz="2600" u="sng" dirty="0">
                    <a:latin typeface="Abadi Extra Light" panose="020B0204020104020204" pitchFamily="34" charset="0"/>
                  </a:rPr>
                  <a:t>single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training example</a:t>
                </a:r>
              </a:p>
              <a:p>
                <a:pPr marL="0" indent="0">
                  <a:buNone/>
                </a:pPr>
                <a:endParaRPr lang="en-GB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At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iter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pick an index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1,2,…,</m:t>
                        </m:r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uniformly randomly and approximate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May take more iterations than GD to converge but each iteration is much faster </a:t>
                </a:r>
                <a:r>
                  <a:rPr lang="en-GB" sz="2600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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SGD per </a:t>
                </a:r>
                <a:r>
                  <a:rPr lang="en-GB" sz="2200" dirty="0" err="1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iter</a:t>
                </a:r>
                <a:r>
                  <a:rPr lang="en-GB" sz="2200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 cost is</a:t>
                </a:r>
                <a14:m>
                  <m:oMath xmlns:m="http://schemas.openxmlformats.org/officeDocument/2006/math">
                    <m:r>
                      <a:rPr lang="en-IN" sz="2200" b="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GB" sz="22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𝑂</m:t>
                    </m:r>
                    <m:d>
                      <m:dPr>
                        <m:ctrlPr>
                          <a:rPr lang="en-GB" sz="22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GB" sz="22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𝐷</m:t>
                        </m:r>
                      </m:e>
                    </m:d>
                  </m:oMath>
                </a14:m>
                <a:r>
                  <a:rPr lang="en-GB" sz="2200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 whereas GD per </a:t>
                </a:r>
                <a:r>
                  <a:rPr lang="en-GB" sz="2200" dirty="0" err="1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iter</a:t>
                </a:r>
                <a:r>
                  <a:rPr lang="en-GB" sz="2200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 cost is </a:t>
                </a:r>
                <a14:m>
                  <m:oMath xmlns:m="http://schemas.openxmlformats.org/officeDocument/2006/math">
                    <m:r>
                      <a:rPr lang="en-GB" sz="22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𝑂</m:t>
                    </m:r>
                    <m:r>
                      <a:rPr lang="en-GB" sz="22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GB" sz="22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𝑁𝐷</m:t>
                    </m:r>
                    <m:r>
                      <a:rPr lang="en-GB" sz="22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GB" sz="22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831" b="-21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B2BBE18F-3B6C-4525-B2FA-8BBF94A0949A}"/>
                  </a:ext>
                </a:extLst>
              </p:cNvPr>
              <p:cNvSpPr/>
              <p:nvPr/>
            </p:nvSpPr>
            <p:spPr>
              <a:xfrm>
                <a:off x="8398890" y="465538"/>
                <a:ext cx="3186306" cy="508863"/>
              </a:xfrm>
              <a:prstGeom prst="wedgeRectCallout">
                <a:avLst>
                  <a:gd name="adj1" fmla="val -55926"/>
                  <a:gd name="adj2" fmla="val 100219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Writing as an average instead of sum. Won’t affect minimization of </a:t>
                </a:r>
                <a14:m>
                  <m:oMath xmlns:m="http://schemas.openxmlformats.org/officeDocument/2006/math">
                    <m:r>
                      <a:rPr lang="en-I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endParaRPr lang="en-IN" sz="1600" b="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B2BBE18F-3B6C-4525-B2FA-8BBF94A094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890" y="465538"/>
                <a:ext cx="3186306" cy="508863"/>
              </a:xfrm>
              <a:prstGeom prst="wedgeRectCallout">
                <a:avLst>
                  <a:gd name="adj1" fmla="val -55926"/>
                  <a:gd name="adj2" fmla="val 100219"/>
                </a:avLst>
              </a:prstGeom>
              <a:blipFill>
                <a:blip r:embed="rId4"/>
                <a:stretch>
                  <a:fillRect t="-5385" r="-2135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59A73F5A-EC65-4418-9E0C-416484F2BC7C}"/>
                  </a:ext>
                </a:extLst>
              </p:cNvPr>
              <p:cNvSpPr/>
              <p:nvPr/>
            </p:nvSpPr>
            <p:spPr>
              <a:xfrm>
                <a:off x="9535074" y="3200847"/>
                <a:ext cx="2237477" cy="456305"/>
              </a:xfrm>
              <a:prstGeom prst="wedgeRectCallout">
                <a:avLst>
                  <a:gd name="adj1" fmla="val -58667"/>
                  <a:gd name="adj2" fmla="val -43623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(Sub)gradient of the loss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I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training example</a:t>
                </a:r>
              </a:p>
            </p:txBody>
          </p:sp>
        </mc:Choice>
        <mc:Fallback xmlns="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59A73F5A-EC65-4418-9E0C-416484F2BC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5074" y="3200847"/>
                <a:ext cx="2237477" cy="456305"/>
              </a:xfrm>
              <a:prstGeom prst="wedgeRectCallout">
                <a:avLst>
                  <a:gd name="adj1" fmla="val -58667"/>
                  <a:gd name="adj2" fmla="val -43623"/>
                </a:avLst>
              </a:prstGeom>
              <a:blipFill>
                <a:blip r:embed="rId5"/>
                <a:stretch>
                  <a:fillRect t="-15584" r="-2228" b="-29870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9BD46F-5CD8-465A-A260-815EA89299A2}"/>
                  </a:ext>
                </a:extLst>
              </p:cNvPr>
              <p:cNvSpPr txBox="1"/>
              <p:nvPr/>
            </p:nvSpPr>
            <p:spPr>
              <a:xfrm>
                <a:off x="2893178" y="2616982"/>
                <a:ext cx="6746527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  <m: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m:rPr>
                              <m:sty m:val="p"/>
                            </m:rPr>
                            <a:rPr lang="en-IN" sz="24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IN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  <m:r>
                        <a:rPr lang="en-IN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IN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sz="24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IN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  <m:r>
                        <a:rPr lang="en-IN" sz="2400" i="1">
                          <a:latin typeface="Cambria Math" panose="02040503050406030204" pitchFamily="18" charset="0"/>
                        </a:rPr>
                        <m:t>[</m:t>
                      </m:r>
                      <m:f>
                        <m:f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)]=</m:t>
                          </m:r>
                          <m:f>
                            <m:f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subSup"/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9BD46F-5CD8-465A-A260-815EA8929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178" y="2616982"/>
                <a:ext cx="6746527" cy="7559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6F10DA35-DCD7-41D9-A01E-B9BEF10B8434}"/>
              </a:ext>
            </a:extLst>
          </p:cNvPr>
          <p:cNvSpPr/>
          <p:nvPr/>
        </p:nvSpPr>
        <p:spPr>
          <a:xfrm>
            <a:off x="8538293" y="1704684"/>
            <a:ext cx="2832460" cy="755913"/>
          </a:xfrm>
          <a:prstGeom prst="wedgeRectCallout">
            <a:avLst>
              <a:gd name="adj1" fmla="val -47178"/>
              <a:gd name="adj2" fmla="val 74984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Expensive to compute – requires doing it for all the training examples in each iteration </a:t>
            </a:r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  <a:sym typeface="Wingdings" panose="05000000000000000000" pitchFamily="2" charset="2"/>
              </a:rPr>
              <a:t></a:t>
            </a:r>
            <a:endParaRPr lang="en-IN" sz="16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0A4C790-29FC-4397-BBC5-7C98C5C1CC12}"/>
                  </a:ext>
                </a:extLst>
              </p:cNvPr>
              <p:cNvSpPr txBox="1"/>
              <p:nvPr/>
            </p:nvSpPr>
            <p:spPr>
              <a:xfrm>
                <a:off x="4194135" y="5137290"/>
                <a:ext cx="294805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sz="28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  <m:sSub>
                        <m:sSub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800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IN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0A4C790-29FC-4397-BBC5-7C98C5C1C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4135" y="5137290"/>
                <a:ext cx="2948051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EE365ED1-AF55-4606-8274-B08B4C5D75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24625" y="4897881"/>
            <a:ext cx="892255" cy="8570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2D6B3BD1-EA9B-4FEA-B41C-699939D6B3D6}"/>
                  </a:ext>
                </a:extLst>
              </p:cNvPr>
              <p:cNvSpPr/>
              <p:nvPr/>
            </p:nvSpPr>
            <p:spPr>
              <a:xfrm>
                <a:off x="8498166" y="4999060"/>
                <a:ext cx="2237477" cy="755913"/>
              </a:xfrm>
              <a:prstGeom prst="wedgeRectCallout">
                <a:avLst>
                  <a:gd name="adj1" fmla="val 70309"/>
                  <a:gd name="adj2" fmla="val -18098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Can 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IN" sz="1600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an unbiased estimate of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, i.e.,</a:t>
                </a:r>
                <a14:m>
                  <m:oMath xmlns:m="http://schemas.openxmlformats.org/officeDocument/2006/math">
                    <m:r>
                      <a:rPr lang="en-IN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𝒈</m:t>
                    </m:r>
                  </m:oMath>
                </a14:m>
                <a:endParaRPr lang="en-IN" sz="1600" b="1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2D6B3BD1-EA9B-4FEA-B41C-699939D6B3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8166" y="4999060"/>
                <a:ext cx="2237477" cy="755913"/>
              </a:xfrm>
              <a:prstGeom prst="wedgeRectCallout">
                <a:avLst>
                  <a:gd name="adj1" fmla="val 70309"/>
                  <a:gd name="adj2" fmla="val -18098"/>
                </a:avLst>
              </a:prstGeom>
              <a:blipFill>
                <a:blip r:embed="rId9"/>
                <a:stretch>
                  <a:fillRect l="-893" t="-5556" b="-14286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50086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6863"/>
    </mc:Choice>
    <mc:Fallback xmlns="">
      <p:transition spd="slow" advTm="2968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6" grpId="0"/>
      <p:bldP spid="10" grpId="0" animBg="1"/>
      <p:bldP spid="9" grpId="0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Minibatch SGD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Gradient approximation using a single training example may be noisy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We can use </a:t>
                </a:r>
                <a14:m>
                  <m:oMath xmlns:m="http://schemas.openxmlformats.org/officeDocument/2006/math"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unif. rand. chosen train. ex. with indices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∈{1,2,…,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Using this “minibatch” of examples, we can compute a minibatch gradient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Averaging helps in reducing the variance in the stochastic gradient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Time complexity is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𝐵𝐷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per iteration in this case</a:t>
                </a: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645" b="-6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81BE458-1662-4EE0-8F2B-8E34934D3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131" y="1678979"/>
            <a:ext cx="32385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4A9A5065-D5C1-4F39-A2FF-D85339AEDFFC}"/>
              </a:ext>
            </a:extLst>
          </p:cNvPr>
          <p:cNvSpPr/>
          <p:nvPr/>
        </p:nvSpPr>
        <p:spPr>
          <a:xfrm>
            <a:off x="7511474" y="1678979"/>
            <a:ext cx="3931544" cy="1299404"/>
          </a:xfrm>
          <a:prstGeom prst="wedgeRectCallout">
            <a:avLst>
              <a:gd name="adj1" fmla="val -63455"/>
              <a:gd name="adj2" fmla="val 8498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The approximation may have a </a:t>
            </a:r>
            <a:r>
              <a:rPr lang="en-IN" sz="1600" dirty="0">
                <a:solidFill>
                  <a:srgbClr val="FF0000"/>
                </a:solidFill>
                <a:latin typeface="Abadi Extra Light" panose="020B0204020104020204" pitchFamily="34" charset="0"/>
              </a:rPr>
              <a:t>high variance 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– may slow down convergence, updates may be unstable, and may even give sub-optimal solutions (e.g., local minima where GD might have given global minima)</a:t>
            </a:r>
            <a:endParaRPr lang="en-IN" sz="16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EF020E-4CBF-495B-963D-FC55716BD681}"/>
                  </a:ext>
                </a:extLst>
              </p:cNvPr>
              <p:cNvSpPr txBox="1"/>
              <p:nvPr/>
            </p:nvSpPr>
            <p:spPr>
              <a:xfrm>
                <a:off x="4817467" y="4548177"/>
                <a:ext cx="2636171" cy="881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en-IN" sz="2800" i="1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sSub>
                            <m:sSubPr>
                              <m:ctrlPr>
                                <a:rPr lang="en-I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EF020E-4CBF-495B-963D-FC55716BD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467" y="4548177"/>
                <a:ext cx="2636171" cy="8818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410257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5323"/>
    </mc:Choice>
    <mc:Fallback xmlns="">
      <p:transition spd="slow" advTm="1753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016" y="2795436"/>
            <a:ext cx="9924176" cy="821500"/>
          </a:xfrm>
        </p:spPr>
        <p:txBody>
          <a:bodyPr>
            <a:noAutofit/>
          </a:bodyPr>
          <a:lstStyle/>
          <a:p>
            <a:r>
              <a:rPr lang="en-IN" sz="7200" dirty="0">
                <a:solidFill>
                  <a:schemeClr val="accent2">
                    <a:lumMod val="75000"/>
                  </a:schemeClr>
                </a:solidFill>
              </a:rPr>
              <a:t>Constrained Optimization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5845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193"/>
    </mc:Choice>
    <mc:Fallback xmlns="">
      <p:transition spd="slow" advTm="15193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u="sng" dirty="0">
                <a:solidFill>
                  <a:schemeClr val="accent2">
                    <a:lumMod val="75000"/>
                  </a:schemeClr>
                </a:solidFill>
              </a:rPr>
              <a:t>Projected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Consider an optimization problem of the form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Projected GD is very similar to GD with an extra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projection step</a:t>
                </a:r>
              </a:p>
              <a:p>
                <a:pPr marL="0" indent="0">
                  <a:buNone/>
                </a:pPr>
                <a:endParaRPr lang="en-GB" sz="800" dirty="0">
                  <a:solidFill>
                    <a:srgbClr val="0000FF"/>
                  </a:solidFill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Each iteration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will be of the form</a:t>
                </a: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Perform update: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I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p>
                      <m:sSup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GB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</a:p>
              <a:p>
                <a:pPr marL="457200" lvl="1" indent="0">
                  <a:buNone/>
                </a:pPr>
                <a:endParaRPr lang="en-GB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Check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r>
                  <a:rPr lang="en-GB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satisfies constraints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r>
                  <a:rPr lang="en-GB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endParaRPr lang="en-GB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GB" dirty="0">
                    <a:latin typeface="Abadi Extra Light" panose="020B0204020104020204" pitchFamily="34" charset="0"/>
                  </a:rPr>
                  <a:t>project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=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sub>
                    </m:sSub>
                    <m: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CD6C76-7905-4F21-BBF4-DFFFB922AE33}"/>
                  </a:ext>
                </a:extLst>
              </p:cNvPr>
              <p:cNvSpPr txBox="1"/>
              <p:nvPr/>
            </p:nvSpPr>
            <p:spPr>
              <a:xfrm>
                <a:off x="3858936" y="1665214"/>
                <a:ext cx="3859903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2800" b="0" i="0" smtClean="0">
                            <a:latin typeface="Cambria Math" panose="02040503050406030204" pitchFamily="18" charset="0"/>
                          </a:rPr>
                          <m:t>arg</m:t>
                        </m:r>
                        <m:r>
                          <a:rPr lang="en-IN" sz="2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N" sz="28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sub>
                    </m:sSub>
                  </m:oMath>
                </a14:m>
                <a:r>
                  <a:rPr lang="en-IN" sz="2800" dirty="0"/>
                  <a:t> </a:t>
                </a:r>
                <a14:m>
                  <m:oMath xmlns:m="http://schemas.openxmlformats.org/officeDocument/2006/math">
                    <m:r>
                      <a:rPr lang="en-IN" sz="2800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800" b="1" i="1" dirty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IN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CD6C76-7905-4F21-BBF4-DFFFB922A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936" y="1665214"/>
                <a:ext cx="3859903" cy="4641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utoShape 1">
            <a:extLst>
              <a:ext uri="{FF2B5EF4-FFF2-40B4-BE49-F238E27FC236}">
                <a16:creationId xmlns:a16="http://schemas.microsoft.com/office/drawing/2014/main" id="{61AE304E-C88C-4625-BAC1-0BCB8BDA03CE}"/>
              </a:ext>
            </a:extLst>
          </p:cNvPr>
          <p:cNvSpPr>
            <a:spLocks noChangeArrowheads="1"/>
          </p:cNvSpPr>
          <p:nvPr/>
        </p:nvSpPr>
        <p:spPr bwMode="auto">
          <a:xfrm rot="660000">
            <a:off x="6772593" y="3630929"/>
            <a:ext cx="3203575" cy="2195512"/>
          </a:xfrm>
          <a:prstGeom prst="pentagon">
            <a:avLst/>
          </a:prstGeom>
          <a:solidFill>
            <a:srgbClr val="FFCC00"/>
          </a:solidFill>
          <a:ln w="381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" name="Oval 2">
            <a:extLst>
              <a:ext uri="{FF2B5EF4-FFF2-40B4-BE49-F238E27FC236}">
                <a16:creationId xmlns:a16="http://schemas.microsoft.com/office/drawing/2014/main" id="{060DF347-FB73-4A22-8F90-70E7B9C9A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0406" y="4496116"/>
            <a:ext cx="179387" cy="179388"/>
          </a:xfrm>
          <a:prstGeom prst="ellipse">
            <a:avLst/>
          </a:prstGeom>
          <a:solidFill>
            <a:srgbClr val="FF3333"/>
          </a:solidFill>
          <a:ln w="381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" name="Oval 3">
            <a:extLst>
              <a:ext uri="{FF2B5EF4-FFF2-40B4-BE49-F238E27FC236}">
                <a16:creationId xmlns:a16="http://schemas.microsoft.com/office/drawing/2014/main" id="{3EC583EB-07E4-4E0E-8FDF-5DE3EF4AB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3756" y="3813491"/>
            <a:ext cx="179387" cy="179388"/>
          </a:xfrm>
          <a:prstGeom prst="ellipse">
            <a:avLst/>
          </a:prstGeom>
          <a:solidFill>
            <a:srgbClr val="0000FF"/>
          </a:solidFill>
          <a:ln w="381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" name="Line 4">
            <a:extLst>
              <a:ext uri="{FF2B5EF4-FFF2-40B4-BE49-F238E27FC236}">
                <a16:creationId xmlns:a16="http://schemas.microsoft.com/office/drawing/2014/main" id="{09EA6EBA-D958-4BCE-ADD7-99B18B87D5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99793" y="3918266"/>
            <a:ext cx="1260475" cy="615950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" name="Oval 5">
            <a:extLst>
              <a:ext uri="{FF2B5EF4-FFF2-40B4-BE49-F238E27FC236}">
                <a16:creationId xmlns:a16="http://schemas.microsoft.com/office/drawing/2014/main" id="{36891652-1337-48E1-B71F-68844B8DF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518" y="4245291"/>
            <a:ext cx="179388" cy="179388"/>
          </a:xfrm>
          <a:prstGeom prst="ellipse">
            <a:avLst/>
          </a:prstGeom>
          <a:solidFill>
            <a:srgbClr val="FF3333"/>
          </a:solidFill>
          <a:ln w="381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" name="Line 6">
            <a:extLst>
              <a:ext uri="{FF2B5EF4-FFF2-40B4-BE49-F238E27FC236}">
                <a16:creationId xmlns:a16="http://schemas.microsoft.com/office/drawing/2014/main" id="{2D036F7F-A887-42CE-8802-B8A21E3D2F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361806" y="3992879"/>
            <a:ext cx="363537" cy="323850"/>
          </a:xfrm>
          <a:prstGeom prst="line">
            <a:avLst/>
          </a:prstGeom>
          <a:noFill/>
          <a:ln w="19080" cap="flat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13" name="Group 7">
            <a:extLst>
              <a:ext uri="{FF2B5EF4-FFF2-40B4-BE49-F238E27FC236}">
                <a16:creationId xmlns:a16="http://schemas.microsoft.com/office/drawing/2014/main" id="{7B33400E-8738-44EB-874C-A6BC866F14EC}"/>
              </a:ext>
            </a:extLst>
          </p:cNvPr>
          <p:cNvGrpSpPr>
            <a:grpSpLocks/>
          </p:cNvGrpSpPr>
          <p:nvPr/>
        </p:nvGrpSpPr>
        <p:grpSpPr bwMode="auto">
          <a:xfrm>
            <a:off x="7636193" y="4300854"/>
            <a:ext cx="665163" cy="338137"/>
            <a:chOff x="2744" y="2167"/>
            <a:chExt cx="419" cy="213"/>
          </a:xfrm>
        </p:grpSpPr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702EE93-AB92-447D-B605-5CE4BF879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2168"/>
              <a:ext cx="419" cy="210"/>
            </a:xfrm>
            <a:custGeom>
              <a:avLst/>
              <a:gdLst>
                <a:gd name="T0" fmla="*/ 928 w 1853"/>
                <a:gd name="T1" fmla="*/ 930 h 931"/>
                <a:gd name="T2" fmla="*/ 0 w 1853"/>
                <a:gd name="T3" fmla="*/ 930 h 931"/>
                <a:gd name="T4" fmla="*/ 0 w 1853"/>
                <a:gd name="T5" fmla="*/ 0 h 931"/>
                <a:gd name="T6" fmla="*/ 1852 w 1853"/>
                <a:gd name="T7" fmla="*/ 0 h 931"/>
                <a:gd name="T8" fmla="*/ 1852 w 1853"/>
                <a:gd name="T9" fmla="*/ 930 h 931"/>
                <a:gd name="T10" fmla="*/ 928 w 1853"/>
                <a:gd name="T11" fmla="*/ 930 h 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53" h="931">
                  <a:moveTo>
                    <a:pt x="928" y="930"/>
                  </a:moveTo>
                  <a:lnTo>
                    <a:pt x="0" y="930"/>
                  </a:lnTo>
                  <a:lnTo>
                    <a:pt x="0" y="0"/>
                  </a:lnTo>
                  <a:lnTo>
                    <a:pt x="1852" y="0"/>
                  </a:lnTo>
                  <a:lnTo>
                    <a:pt x="1852" y="930"/>
                  </a:lnTo>
                  <a:lnTo>
                    <a:pt x="928" y="930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836263E0-5E69-4643-8747-37A0C91F0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1" y="2277"/>
              <a:ext cx="180" cy="104"/>
            </a:xfrm>
            <a:custGeom>
              <a:avLst/>
              <a:gdLst>
                <a:gd name="T0" fmla="*/ 547 w 799"/>
                <a:gd name="T1" fmla="*/ 96 h 461"/>
                <a:gd name="T2" fmla="*/ 557 w 799"/>
                <a:gd name="T3" fmla="*/ 52 h 461"/>
                <a:gd name="T4" fmla="*/ 507 w 799"/>
                <a:gd name="T5" fmla="*/ 9 h 461"/>
                <a:gd name="T6" fmla="*/ 441 w 799"/>
                <a:gd name="T7" fmla="*/ 61 h 461"/>
                <a:gd name="T8" fmla="*/ 384 w 799"/>
                <a:gd name="T9" fmla="*/ 265 h 461"/>
                <a:gd name="T10" fmla="*/ 379 w 799"/>
                <a:gd name="T11" fmla="*/ 324 h 461"/>
                <a:gd name="T12" fmla="*/ 382 w 799"/>
                <a:gd name="T13" fmla="*/ 359 h 461"/>
                <a:gd name="T14" fmla="*/ 291 w 799"/>
                <a:gd name="T15" fmla="*/ 425 h 461"/>
                <a:gd name="T16" fmla="*/ 207 w 799"/>
                <a:gd name="T17" fmla="*/ 341 h 461"/>
                <a:gd name="T18" fmla="*/ 264 w 799"/>
                <a:gd name="T19" fmla="*/ 153 h 461"/>
                <a:gd name="T20" fmla="*/ 281 w 799"/>
                <a:gd name="T21" fmla="*/ 89 h 461"/>
                <a:gd name="T22" fmla="*/ 163 w 799"/>
                <a:gd name="T23" fmla="*/ 0 h 461"/>
                <a:gd name="T24" fmla="*/ 0 w 799"/>
                <a:gd name="T25" fmla="*/ 155 h 461"/>
                <a:gd name="T26" fmla="*/ 27 w 799"/>
                <a:gd name="T27" fmla="*/ 169 h 461"/>
                <a:gd name="T28" fmla="*/ 49 w 799"/>
                <a:gd name="T29" fmla="*/ 157 h 461"/>
                <a:gd name="T30" fmla="*/ 158 w 799"/>
                <a:gd name="T31" fmla="*/ 38 h 461"/>
                <a:gd name="T32" fmla="*/ 175 w 799"/>
                <a:gd name="T33" fmla="*/ 59 h 461"/>
                <a:gd name="T34" fmla="*/ 150 w 799"/>
                <a:gd name="T35" fmla="*/ 136 h 461"/>
                <a:gd name="T36" fmla="*/ 94 w 799"/>
                <a:gd name="T37" fmla="*/ 324 h 461"/>
                <a:gd name="T38" fmla="*/ 283 w 799"/>
                <a:gd name="T39" fmla="*/ 460 h 461"/>
                <a:gd name="T40" fmla="*/ 401 w 799"/>
                <a:gd name="T41" fmla="*/ 404 h 461"/>
                <a:gd name="T42" fmla="*/ 559 w 799"/>
                <a:gd name="T43" fmla="*/ 460 h 461"/>
                <a:gd name="T44" fmla="*/ 724 w 799"/>
                <a:gd name="T45" fmla="*/ 345 h 461"/>
                <a:gd name="T46" fmla="*/ 798 w 799"/>
                <a:gd name="T47" fmla="*/ 89 h 461"/>
                <a:gd name="T48" fmla="*/ 727 w 799"/>
                <a:gd name="T49" fmla="*/ 0 h 461"/>
                <a:gd name="T50" fmla="*/ 648 w 799"/>
                <a:gd name="T51" fmla="*/ 75 h 461"/>
                <a:gd name="T52" fmla="*/ 680 w 799"/>
                <a:gd name="T53" fmla="*/ 117 h 461"/>
                <a:gd name="T54" fmla="*/ 729 w 799"/>
                <a:gd name="T55" fmla="*/ 183 h 461"/>
                <a:gd name="T56" fmla="*/ 670 w 799"/>
                <a:gd name="T57" fmla="*/ 348 h 461"/>
                <a:gd name="T58" fmla="*/ 564 w 799"/>
                <a:gd name="T59" fmla="*/ 425 h 461"/>
                <a:gd name="T60" fmla="*/ 490 w 799"/>
                <a:gd name="T61" fmla="*/ 348 h 461"/>
                <a:gd name="T62" fmla="*/ 505 w 799"/>
                <a:gd name="T63" fmla="*/ 256 h 461"/>
                <a:gd name="T64" fmla="*/ 532 w 799"/>
                <a:gd name="T65" fmla="*/ 153 h 461"/>
                <a:gd name="T66" fmla="*/ 547 w 799"/>
                <a:gd name="T67" fmla="*/ 96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99" h="461">
                  <a:moveTo>
                    <a:pt x="547" y="96"/>
                  </a:moveTo>
                  <a:cubicBezTo>
                    <a:pt x="549" y="85"/>
                    <a:pt x="557" y="59"/>
                    <a:pt x="557" y="52"/>
                  </a:cubicBezTo>
                  <a:cubicBezTo>
                    <a:pt x="557" y="31"/>
                    <a:pt x="537" y="9"/>
                    <a:pt x="507" y="9"/>
                  </a:cubicBezTo>
                  <a:cubicBezTo>
                    <a:pt x="490" y="9"/>
                    <a:pt x="453" y="16"/>
                    <a:pt x="441" y="61"/>
                  </a:cubicBezTo>
                  <a:cubicBezTo>
                    <a:pt x="419" y="125"/>
                    <a:pt x="401" y="197"/>
                    <a:pt x="384" y="265"/>
                  </a:cubicBezTo>
                  <a:cubicBezTo>
                    <a:pt x="379" y="303"/>
                    <a:pt x="379" y="312"/>
                    <a:pt x="379" y="324"/>
                  </a:cubicBezTo>
                  <a:cubicBezTo>
                    <a:pt x="379" y="352"/>
                    <a:pt x="382" y="352"/>
                    <a:pt x="382" y="359"/>
                  </a:cubicBezTo>
                  <a:cubicBezTo>
                    <a:pt x="382" y="364"/>
                    <a:pt x="352" y="425"/>
                    <a:pt x="291" y="425"/>
                  </a:cubicBezTo>
                  <a:cubicBezTo>
                    <a:pt x="207" y="425"/>
                    <a:pt x="207" y="364"/>
                    <a:pt x="207" y="341"/>
                  </a:cubicBezTo>
                  <a:cubicBezTo>
                    <a:pt x="207" y="303"/>
                    <a:pt x="219" y="254"/>
                    <a:pt x="264" y="153"/>
                  </a:cubicBezTo>
                  <a:cubicBezTo>
                    <a:pt x="268" y="129"/>
                    <a:pt x="281" y="108"/>
                    <a:pt x="281" y="89"/>
                  </a:cubicBezTo>
                  <a:cubicBezTo>
                    <a:pt x="281" y="33"/>
                    <a:pt x="219" y="0"/>
                    <a:pt x="163" y="0"/>
                  </a:cubicBezTo>
                  <a:cubicBezTo>
                    <a:pt x="54" y="0"/>
                    <a:pt x="0" y="136"/>
                    <a:pt x="0" y="155"/>
                  </a:cubicBezTo>
                  <a:cubicBezTo>
                    <a:pt x="0" y="169"/>
                    <a:pt x="17" y="169"/>
                    <a:pt x="27" y="169"/>
                  </a:cubicBezTo>
                  <a:cubicBezTo>
                    <a:pt x="39" y="169"/>
                    <a:pt x="44" y="169"/>
                    <a:pt x="49" y="157"/>
                  </a:cubicBezTo>
                  <a:cubicBezTo>
                    <a:pt x="84" y="47"/>
                    <a:pt x="138" y="38"/>
                    <a:pt x="158" y="38"/>
                  </a:cubicBezTo>
                  <a:cubicBezTo>
                    <a:pt x="163" y="38"/>
                    <a:pt x="175" y="38"/>
                    <a:pt x="175" y="59"/>
                  </a:cubicBezTo>
                  <a:cubicBezTo>
                    <a:pt x="175" y="82"/>
                    <a:pt x="163" y="108"/>
                    <a:pt x="150" y="136"/>
                  </a:cubicBezTo>
                  <a:cubicBezTo>
                    <a:pt x="113" y="230"/>
                    <a:pt x="94" y="282"/>
                    <a:pt x="94" y="324"/>
                  </a:cubicBezTo>
                  <a:cubicBezTo>
                    <a:pt x="94" y="435"/>
                    <a:pt x="195" y="460"/>
                    <a:pt x="283" y="460"/>
                  </a:cubicBezTo>
                  <a:cubicBezTo>
                    <a:pt x="305" y="460"/>
                    <a:pt x="352" y="460"/>
                    <a:pt x="401" y="404"/>
                  </a:cubicBezTo>
                  <a:cubicBezTo>
                    <a:pt x="431" y="437"/>
                    <a:pt x="475" y="460"/>
                    <a:pt x="559" y="460"/>
                  </a:cubicBezTo>
                  <a:cubicBezTo>
                    <a:pt x="621" y="460"/>
                    <a:pt x="677" y="432"/>
                    <a:pt x="724" y="345"/>
                  </a:cubicBezTo>
                  <a:cubicBezTo>
                    <a:pt x="763" y="268"/>
                    <a:pt x="798" y="141"/>
                    <a:pt x="798" y="89"/>
                  </a:cubicBezTo>
                  <a:cubicBezTo>
                    <a:pt x="798" y="0"/>
                    <a:pt x="727" y="0"/>
                    <a:pt x="727" y="0"/>
                  </a:cubicBezTo>
                  <a:cubicBezTo>
                    <a:pt x="685" y="0"/>
                    <a:pt x="648" y="40"/>
                    <a:pt x="648" y="75"/>
                  </a:cubicBezTo>
                  <a:cubicBezTo>
                    <a:pt x="648" y="103"/>
                    <a:pt x="667" y="115"/>
                    <a:pt x="680" y="117"/>
                  </a:cubicBezTo>
                  <a:cubicBezTo>
                    <a:pt x="719" y="143"/>
                    <a:pt x="729" y="164"/>
                    <a:pt x="729" y="183"/>
                  </a:cubicBezTo>
                  <a:cubicBezTo>
                    <a:pt x="729" y="197"/>
                    <a:pt x="704" y="294"/>
                    <a:pt x="670" y="348"/>
                  </a:cubicBezTo>
                  <a:cubicBezTo>
                    <a:pt x="645" y="397"/>
                    <a:pt x="608" y="425"/>
                    <a:pt x="564" y="425"/>
                  </a:cubicBezTo>
                  <a:cubicBezTo>
                    <a:pt x="490" y="425"/>
                    <a:pt x="490" y="366"/>
                    <a:pt x="490" y="348"/>
                  </a:cubicBezTo>
                  <a:cubicBezTo>
                    <a:pt x="490" y="319"/>
                    <a:pt x="490" y="305"/>
                    <a:pt x="505" y="256"/>
                  </a:cubicBezTo>
                  <a:cubicBezTo>
                    <a:pt x="515" y="226"/>
                    <a:pt x="527" y="174"/>
                    <a:pt x="532" y="153"/>
                  </a:cubicBezTo>
                  <a:lnTo>
                    <a:pt x="547" y="9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211FB80-FF63-4218-B196-B273E28CA1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5" y="2167"/>
              <a:ext cx="43" cy="158"/>
            </a:xfrm>
            <a:custGeom>
              <a:avLst/>
              <a:gdLst>
                <a:gd name="T0" fmla="*/ 177 w 193"/>
                <a:gd name="T1" fmla="*/ 0 h 699"/>
                <a:gd name="T2" fmla="*/ 0 w 193"/>
                <a:gd name="T3" fmla="*/ 348 h 699"/>
                <a:gd name="T4" fmla="*/ 177 w 193"/>
                <a:gd name="T5" fmla="*/ 698 h 699"/>
                <a:gd name="T6" fmla="*/ 192 w 193"/>
                <a:gd name="T7" fmla="*/ 688 h 699"/>
                <a:gd name="T8" fmla="*/ 182 w 193"/>
                <a:gd name="T9" fmla="*/ 677 h 699"/>
                <a:gd name="T10" fmla="*/ 49 w 193"/>
                <a:gd name="T11" fmla="*/ 348 h 699"/>
                <a:gd name="T12" fmla="*/ 187 w 193"/>
                <a:gd name="T13" fmla="*/ 16 h 699"/>
                <a:gd name="T14" fmla="*/ 192 w 193"/>
                <a:gd name="T15" fmla="*/ 9 h 699"/>
                <a:gd name="T16" fmla="*/ 177 w 193"/>
                <a:gd name="T17" fmla="*/ 0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3" h="699">
                  <a:moveTo>
                    <a:pt x="177" y="0"/>
                  </a:moveTo>
                  <a:cubicBezTo>
                    <a:pt x="39" y="94"/>
                    <a:pt x="0" y="242"/>
                    <a:pt x="0" y="348"/>
                  </a:cubicBezTo>
                  <a:cubicBezTo>
                    <a:pt x="0" y="446"/>
                    <a:pt x="30" y="599"/>
                    <a:pt x="177" y="698"/>
                  </a:cubicBezTo>
                  <a:cubicBezTo>
                    <a:pt x="182" y="698"/>
                    <a:pt x="192" y="698"/>
                    <a:pt x="192" y="688"/>
                  </a:cubicBezTo>
                  <a:cubicBezTo>
                    <a:pt x="192" y="686"/>
                    <a:pt x="190" y="684"/>
                    <a:pt x="182" y="677"/>
                  </a:cubicBezTo>
                  <a:cubicBezTo>
                    <a:pt x="86" y="594"/>
                    <a:pt x="49" y="475"/>
                    <a:pt x="49" y="348"/>
                  </a:cubicBezTo>
                  <a:cubicBezTo>
                    <a:pt x="49" y="160"/>
                    <a:pt x="123" y="68"/>
                    <a:pt x="187" y="16"/>
                  </a:cubicBezTo>
                  <a:cubicBezTo>
                    <a:pt x="190" y="14"/>
                    <a:pt x="192" y="12"/>
                    <a:pt x="192" y="9"/>
                  </a:cubicBezTo>
                  <a:cubicBezTo>
                    <a:pt x="192" y="0"/>
                    <a:pt x="182" y="0"/>
                    <a:pt x="177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D88B56FF-43CA-427A-A27C-6E86A0F58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6" y="2187"/>
              <a:ext cx="56" cy="100"/>
            </a:xfrm>
            <a:custGeom>
              <a:avLst/>
              <a:gdLst>
                <a:gd name="T0" fmla="*/ 148 w 250"/>
                <a:gd name="T1" fmla="*/ 160 h 445"/>
                <a:gd name="T2" fmla="*/ 224 w 250"/>
                <a:gd name="T3" fmla="*/ 160 h 445"/>
                <a:gd name="T4" fmla="*/ 249 w 250"/>
                <a:gd name="T5" fmla="*/ 143 h 445"/>
                <a:gd name="T6" fmla="*/ 227 w 250"/>
                <a:gd name="T7" fmla="*/ 136 h 445"/>
                <a:gd name="T8" fmla="*/ 158 w 250"/>
                <a:gd name="T9" fmla="*/ 136 h 445"/>
                <a:gd name="T10" fmla="*/ 182 w 250"/>
                <a:gd name="T11" fmla="*/ 31 h 445"/>
                <a:gd name="T12" fmla="*/ 187 w 250"/>
                <a:gd name="T13" fmla="*/ 23 h 445"/>
                <a:gd name="T14" fmla="*/ 160 w 250"/>
                <a:gd name="T15" fmla="*/ 0 h 445"/>
                <a:gd name="T16" fmla="*/ 123 w 250"/>
                <a:gd name="T17" fmla="*/ 28 h 445"/>
                <a:gd name="T18" fmla="*/ 101 w 250"/>
                <a:gd name="T19" fmla="*/ 136 h 445"/>
                <a:gd name="T20" fmla="*/ 25 w 250"/>
                <a:gd name="T21" fmla="*/ 136 h 445"/>
                <a:gd name="T22" fmla="*/ 0 w 250"/>
                <a:gd name="T23" fmla="*/ 153 h 445"/>
                <a:gd name="T24" fmla="*/ 20 w 250"/>
                <a:gd name="T25" fmla="*/ 160 h 445"/>
                <a:gd name="T26" fmla="*/ 91 w 250"/>
                <a:gd name="T27" fmla="*/ 160 h 445"/>
                <a:gd name="T28" fmla="*/ 47 w 250"/>
                <a:gd name="T29" fmla="*/ 324 h 445"/>
                <a:gd name="T30" fmla="*/ 39 w 250"/>
                <a:gd name="T31" fmla="*/ 378 h 445"/>
                <a:gd name="T32" fmla="*/ 116 w 250"/>
                <a:gd name="T33" fmla="*/ 444 h 445"/>
                <a:gd name="T34" fmla="*/ 241 w 250"/>
                <a:gd name="T35" fmla="*/ 336 h 445"/>
                <a:gd name="T36" fmla="*/ 232 w 250"/>
                <a:gd name="T37" fmla="*/ 327 h 445"/>
                <a:gd name="T38" fmla="*/ 219 w 250"/>
                <a:gd name="T39" fmla="*/ 341 h 445"/>
                <a:gd name="T40" fmla="*/ 118 w 250"/>
                <a:gd name="T41" fmla="*/ 425 h 445"/>
                <a:gd name="T42" fmla="*/ 91 w 250"/>
                <a:gd name="T43" fmla="*/ 390 h 445"/>
                <a:gd name="T44" fmla="*/ 99 w 250"/>
                <a:gd name="T45" fmla="*/ 362 h 445"/>
                <a:gd name="T46" fmla="*/ 148 w 250"/>
                <a:gd name="T47" fmla="*/ 160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0" h="445">
                  <a:moveTo>
                    <a:pt x="148" y="160"/>
                  </a:moveTo>
                  <a:lnTo>
                    <a:pt x="224" y="160"/>
                  </a:lnTo>
                  <a:cubicBezTo>
                    <a:pt x="239" y="160"/>
                    <a:pt x="249" y="160"/>
                    <a:pt x="249" y="143"/>
                  </a:cubicBezTo>
                  <a:cubicBezTo>
                    <a:pt x="249" y="136"/>
                    <a:pt x="239" y="136"/>
                    <a:pt x="227" y="136"/>
                  </a:cubicBezTo>
                  <a:lnTo>
                    <a:pt x="158" y="136"/>
                  </a:lnTo>
                  <a:lnTo>
                    <a:pt x="182" y="31"/>
                  </a:lnTo>
                  <a:cubicBezTo>
                    <a:pt x="182" y="28"/>
                    <a:pt x="187" y="26"/>
                    <a:pt x="187" y="23"/>
                  </a:cubicBezTo>
                  <a:cubicBezTo>
                    <a:pt x="187" y="9"/>
                    <a:pt x="175" y="0"/>
                    <a:pt x="160" y="0"/>
                  </a:cubicBezTo>
                  <a:cubicBezTo>
                    <a:pt x="143" y="0"/>
                    <a:pt x="133" y="12"/>
                    <a:pt x="123" y="28"/>
                  </a:cubicBezTo>
                  <a:cubicBezTo>
                    <a:pt x="121" y="47"/>
                    <a:pt x="131" y="14"/>
                    <a:pt x="101" y="136"/>
                  </a:cubicBezTo>
                  <a:lnTo>
                    <a:pt x="25" y="136"/>
                  </a:lnTo>
                  <a:cubicBezTo>
                    <a:pt x="10" y="136"/>
                    <a:pt x="0" y="136"/>
                    <a:pt x="0" y="153"/>
                  </a:cubicBezTo>
                  <a:cubicBezTo>
                    <a:pt x="0" y="160"/>
                    <a:pt x="10" y="160"/>
                    <a:pt x="20" y="160"/>
                  </a:cubicBezTo>
                  <a:lnTo>
                    <a:pt x="91" y="160"/>
                  </a:lnTo>
                  <a:lnTo>
                    <a:pt x="47" y="324"/>
                  </a:lnTo>
                  <a:cubicBezTo>
                    <a:pt x="44" y="345"/>
                    <a:pt x="39" y="369"/>
                    <a:pt x="39" y="378"/>
                  </a:cubicBezTo>
                  <a:cubicBezTo>
                    <a:pt x="39" y="418"/>
                    <a:pt x="74" y="444"/>
                    <a:pt x="116" y="444"/>
                  </a:cubicBezTo>
                  <a:cubicBezTo>
                    <a:pt x="197" y="444"/>
                    <a:pt x="241" y="348"/>
                    <a:pt x="241" y="336"/>
                  </a:cubicBezTo>
                  <a:cubicBezTo>
                    <a:pt x="241" y="327"/>
                    <a:pt x="234" y="327"/>
                    <a:pt x="232" y="327"/>
                  </a:cubicBezTo>
                  <a:cubicBezTo>
                    <a:pt x="222" y="327"/>
                    <a:pt x="222" y="331"/>
                    <a:pt x="219" y="341"/>
                  </a:cubicBezTo>
                  <a:cubicBezTo>
                    <a:pt x="195" y="383"/>
                    <a:pt x="160" y="425"/>
                    <a:pt x="118" y="425"/>
                  </a:cubicBezTo>
                  <a:cubicBezTo>
                    <a:pt x="101" y="425"/>
                    <a:pt x="91" y="416"/>
                    <a:pt x="91" y="390"/>
                  </a:cubicBezTo>
                  <a:cubicBezTo>
                    <a:pt x="91" y="381"/>
                    <a:pt x="94" y="369"/>
                    <a:pt x="99" y="362"/>
                  </a:cubicBezTo>
                  <a:lnTo>
                    <a:pt x="148" y="16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038304E-4447-4952-BF5E-F5779690CD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2" y="2167"/>
              <a:ext cx="43" cy="158"/>
            </a:xfrm>
            <a:custGeom>
              <a:avLst/>
              <a:gdLst>
                <a:gd name="T0" fmla="*/ 15 w 193"/>
                <a:gd name="T1" fmla="*/ 0 h 699"/>
                <a:gd name="T2" fmla="*/ 0 w 193"/>
                <a:gd name="T3" fmla="*/ 9 h 699"/>
                <a:gd name="T4" fmla="*/ 5 w 193"/>
                <a:gd name="T5" fmla="*/ 16 h 699"/>
                <a:gd name="T6" fmla="*/ 138 w 193"/>
                <a:gd name="T7" fmla="*/ 348 h 699"/>
                <a:gd name="T8" fmla="*/ 15 w 193"/>
                <a:gd name="T9" fmla="*/ 672 h 699"/>
                <a:gd name="T10" fmla="*/ 0 w 193"/>
                <a:gd name="T11" fmla="*/ 688 h 699"/>
                <a:gd name="T12" fmla="*/ 10 w 193"/>
                <a:gd name="T13" fmla="*/ 698 h 699"/>
                <a:gd name="T14" fmla="*/ 135 w 193"/>
                <a:gd name="T15" fmla="*/ 561 h 699"/>
                <a:gd name="T16" fmla="*/ 192 w 193"/>
                <a:gd name="T17" fmla="*/ 348 h 699"/>
                <a:gd name="T18" fmla="*/ 15 w 193"/>
                <a:gd name="T19" fmla="*/ 0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3" h="699">
                  <a:moveTo>
                    <a:pt x="15" y="0"/>
                  </a:moveTo>
                  <a:cubicBezTo>
                    <a:pt x="10" y="0"/>
                    <a:pt x="0" y="0"/>
                    <a:pt x="0" y="9"/>
                  </a:cubicBezTo>
                  <a:cubicBezTo>
                    <a:pt x="0" y="12"/>
                    <a:pt x="2" y="14"/>
                    <a:pt x="5" y="16"/>
                  </a:cubicBezTo>
                  <a:cubicBezTo>
                    <a:pt x="71" y="73"/>
                    <a:pt x="138" y="167"/>
                    <a:pt x="138" y="348"/>
                  </a:cubicBezTo>
                  <a:cubicBezTo>
                    <a:pt x="138" y="493"/>
                    <a:pt x="91" y="604"/>
                    <a:pt x="15" y="672"/>
                  </a:cubicBezTo>
                  <a:cubicBezTo>
                    <a:pt x="0" y="686"/>
                    <a:pt x="0" y="686"/>
                    <a:pt x="0" y="688"/>
                  </a:cubicBezTo>
                  <a:cubicBezTo>
                    <a:pt x="0" y="691"/>
                    <a:pt x="2" y="698"/>
                    <a:pt x="10" y="698"/>
                  </a:cubicBezTo>
                  <a:cubicBezTo>
                    <a:pt x="17" y="698"/>
                    <a:pt x="89" y="651"/>
                    <a:pt x="135" y="561"/>
                  </a:cubicBezTo>
                  <a:cubicBezTo>
                    <a:pt x="172" y="505"/>
                    <a:pt x="192" y="430"/>
                    <a:pt x="192" y="348"/>
                  </a:cubicBezTo>
                  <a:cubicBezTo>
                    <a:pt x="192" y="251"/>
                    <a:pt x="160" y="96"/>
                    <a:pt x="1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9" name="Group 13">
            <a:extLst>
              <a:ext uri="{FF2B5EF4-FFF2-40B4-BE49-F238E27FC236}">
                <a16:creationId xmlns:a16="http://schemas.microsoft.com/office/drawing/2014/main" id="{25709140-2C14-4687-AFA5-23F65202AE3F}"/>
              </a:ext>
            </a:extLst>
          </p:cNvPr>
          <p:cNvGrpSpPr>
            <a:grpSpLocks/>
          </p:cNvGrpSpPr>
          <p:nvPr/>
        </p:nvGrpSpPr>
        <p:grpSpPr bwMode="auto">
          <a:xfrm>
            <a:off x="9399906" y="3416616"/>
            <a:ext cx="722312" cy="338138"/>
            <a:chOff x="3855" y="1610"/>
            <a:chExt cx="455" cy="213"/>
          </a:xfrm>
        </p:grpSpPr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7032B902-4DB0-4D5D-93FB-B4FF9F3EC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5" y="1611"/>
              <a:ext cx="455" cy="210"/>
            </a:xfrm>
            <a:custGeom>
              <a:avLst/>
              <a:gdLst>
                <a:gd name="T0" fmla="*/ 1005 w 2011"/>
                <a:gd name="T1" fmla="*/ 930 h 931"/>
                <a:gd name="T2" fmla="*/ 0 w 2011"/>
                <a:gd name="T3" fmla="*/ 930 h 931"/>
                <a:gd name="T4" fmla="*/ 0 w 2011"/>
                <a:gd name="T5" fmla="*/ 0 h 931"/>
                <a:gd name="T6" fmla="*/ 2010 w 2011"/>
                <a:gd name="T7" fmla="*/ 0 h 931"/>
                <a:gd name="T8" fmla="*/ 2010 w 2011"/>
                <a:gd name="T9" fmla="*/ 930 h 931"/>
                <a:gd name="T10" fmla="*/ 1005 w 2011"/>
                <a:gd name="T11" fmla="*/ 930 h 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11" h="931">
                  <a:moveTo>
                    <a:pt x="1005" y="930"/>
                  </a:moveTo>
                  <a:lnTo>
                    <a:pt x="0" y="930"/>
                  </a:lnTo>
                  <a:lnTo>
                    <a:pt x="0" y="0"/>
                  </a:lnTo>
                  <a:lnTo>
                    <a:pt x="2010" y="0"/>
                  </a:lnTo>
                  <a:lnTo>
                    <a:pt x="2010" y="930"/>
                  </a:lnTo>
                  <a:lnTo>
                    <a:pt x="1005" y="930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88ADC0-AE58-4277-A87A-1C8758E56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2" y="1719"/>
              <a:ext cx="89" cy="104"/>
            </a:xfrm>
            <a:custGeom>
              <a:avLst/>
              <a:gdLst>
                <a:gd name="T0" fmla="*/ 158 w 396"/>
                <a:gd name="T1" fmla="*/ 110 h 461"/>
                <a:gd name="T2" fmla="*/ 192 w 396"/>
                <a:gd name="T3" fmla="*/ 110 h 461"/>
                <a:gd name="T4" fmla="*/ 294 w 396"/>
                <a:gd name="T5" fmla="*/ 103 h 461"/>
                <a:gd name="T6" fmla="*/ 179 w 396"/>
                <a:gd name="T7" fmla="*/ 221 h 461"/>
                <a:gd name="T8" fmla="*/ 0 w 396"/>
                <a:gd name="T9" fmla="*/ 446 h 461"/>
                <a:gd name="T10" fmla="*/ 19 w 396"/>
                <a:gd name="T11" fmla="*/ 460 h 461"/>
                <a:gd name="T12" fmla="*/ 38 w 396"/>
                <a:gd name="T13" fmla="*/ 449 h 461"/>
                <a:gd name="T14" fmla="*/ 109 w 396"/>
                <a:gd name="T15" fmla="*/ 392 h 461"/>
                <a:gd name="T16" fmla="*/ 160 w 396"/>
                <a:gd name="T17" fmla="*/ 418 h 461"/>
                <a:gd name="T18" fmla="*/ 235 w 396"/>
                <a:gd name="T19" fmla="*/ 460 h 461"/>
                <a:gd name="T20" fmla="*/ 384 w 396"/>
                <a:gd name="T21" fmla="*/ 298 h 461"/>
                <a:gd name="T22" fmla="*/ 363 w 396"/>
                <a:gd name="T23" fmla="*/ 284 h 461"/>
                <a:gd name="T24" fmla="*/ 348 w 396"/>
                <a:gd name="T25" fmla="*/ 294 h 461"/>
                <a:gd name="T26" fmla="*/ 279 w 396"/>
                <a:gd name="T27" fmla="*/ 348 h 461"/>
                <a:gd name="T28" fmla="*/ 102 w 396"/>
                <a:gd name="T29" fmla="*/ 359 h 461"/>
                <a:gd name="T30" fmla="*/ 216 w 396"/>
                <a:gd name="T31" fmla="*/ 237 h 461"/>
                <a:gd name="T32" fmla="*/ 395 w 396"/>
                <a:gd name="T33" fmla="*/ 14 h 461"/>
                <a:gd name="T34" fmla="*/ 376 w 396"/>
                <a:gd name="T35" fmla="*/ 0 h 461"/>
                <a:gd name="T36" fmla="*/ 359 w 396"/>
                <a:gd name="T37" fmla="*/ 9 h 461"/>
                <a:gd name="T38" fmla="*/ 305 w 396"/>
                <a:gd name="T39" fmla="*/ 68 h 461"/>
                <a:gd name="T40" fmla="*/ 248 w 396"/>
                <a:gd name="T41" fmla="*/ 38 h 461"/>
                <a:gd name="T42" fmla="*/ 181 w 396"/>
                <a:gd name="T43" fmla="*/ 0 h 461"/>
                <a:gd name="T44" fmla="*/ 66 w 396"/>
                <a:gd name="T45" fmla="*/ 117 h 461"/>
                <a:gd name="T46" fmla="*/ 83 w 396"/>
                <a:gd name="T47" fmla="*/ 132 h 461"/>
                <a:gd name="T48" fmla="*/ 102 w 396"/>
                <a:gd name="T49" fmla="*/ 117 h 461"/>
                <a:gd name="T50" fmla="*/ 143 w 396"/>
                <a:gd name="T51" fmla="*/ 110 h 461"/>
                <a:gd name="T52" fmla="*/ 158 w 396"/>
                <a:gd name="T53" fmla="*/ 110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96" h="461">
                  <a:moveTo>
                    <a:pt x="158" y="110"/>
                  </a:moveTo>
                  <a:cubicBezTo>
                    <a:pt x="169" y="110"/>
                    <a:pt x="181" y="110"/>
                    <a:pt x="192" y="110"/>
                  </a:cubicBezTo>
                  <a:cubicBezTo>
                    <a:pt x="224" y="108"/>
                    <a:pt x="262" y="103"/>
                    <a:pt x="294" y="103"/>
                  </a:cubicBezTo>
                  <a:cubicBezTo>
                    <a:pt x="271" y="129"/>
                    <a:pt x="258" y="146"/>
                    <a:pt x="179" y="221"/>
                  </a:cubicBezTo>
                  <a:cubicBezTo>
                    <a:pt x="19" y="376"/>
                    <a:pt x="0" y="439"/>
                    <a:pt x="0" y="446"/>
                  </a:cubicBezTo>
                  <a:cubicBezTo>
                    <a:pt x="0" y="460"/>
                    <a:pt x="11" y="460"/>
                    <a:pt x="19" y="460"/>
                  </a:cubicBezTo>
                  <a:cubicBezTo>
                    <a:pt x="32" y="460"/>
                    <a:pt x="32" y="460"/>
                    <a:pt x="38" y="449"/>
                  </a:cubicBezTo>
                  <a:cubicBezTo>
                    <a:pt x="68" y="397"/>
                    <a:pt x="94" y="392"/>
                    <a:pt x="109" y="392"/>
                  </a:cubicBezTo>
                  <a:cubicBezTo>
                    <a:pt x="132" y="392"/>
                    <a:pt x="149" y="409"/>
                    <a:pt x="160" y="418"/>
                  </a:cubicBezTo>
                  <a:cubicBezTo>
                    <a:pt x="184" y="439"/>
                    <a:pt x="203" y="460"/>
                    <a:pt x="235" y="460"/>
                  </a:cubicBezTo>
                  <a:cubicBezTo>
                    <a:pt x="326" y="460"/>
                    <a:pt x="384" y="336"/>
                    <a:pt x="384" y="298"/>
                  </a:cubicBezTo>
                  <a:cubicBezTo>
                    <a:pt x="384" y="284"/>
                    <a:pt x="369" y="284"/>
                    <a:pt x="363" y="284"/>
                  </a:cubicBezTo>
                  <a:cubicBezTo>
                    <a:pt x="358" y="284"/>
                    <a:pt x="348" y="284"/>
                    <a:pt x="348" y="294"/>
                  </a:cubicBezTo>
                  <a:cubicBezTo>
                    <a:pt x="339" y="312"/>
                    <a:pt x="331" y="338"/>
                    <a:pt x="279" y="348"/>
                  </a:cubicBezTo>
                  <a:cubicBezTo>
                    <a:pt x="273" y="348"/>
                    <a:pt x="117" y="355"/>
                    <a:pt x="102" y="359"/>
                  </a:cubicBezTo>
                  <a:cubicBezTo>
                    <a:pt x="122" y="331"/>
                    <a:pt x="136" y="312"/>
                    <a:pt x="216" y="237"/>
                  </a:cubicBezTo>
                  <a:cubicBezTo>
                    <a:pt x="376" y="85"/>
                    <a:pt x="395" y="16"/>
                    <a:pt x="395" y="14"/>
                  </a:cubicBezTo>
                  <a:cubicBezTo>
                    <a:pt x="395" y="0"/>
                    <a:pt x="384" y="0"/>
                    <a:pt x="376" y="0"/>
                  </a:cubicBezTo>
                  <a:cubicBezTo>
                    <a:pt x="365" y="0"/>
                    <a:pt x="363" y="0"/>
                    <a:pt x="359" y="9"/>
                  </a:cubicBezTo>
                  <a:cubicBezTo>
                    <a:pt x="339" y="45"/>
                    <a:pt x="326" y="68"/>
                    <a:pt x="305" y="68"/>
                  </a:cubicBezTo>
                  <a:cubicBezTo>
                    <a:pt x="284" y="68"/>
                    <a:pt x="267" y="52"/>
                    <a:pt x="248" y="38"/>
                  </a:cubicBezTo>
                  <a:cubicBezTo>
                    <a:pt x="230" y="16"/>
                    <a:pt x="211" y="0"/>
                    <a:pt x="181" y="0"/>
                  </a:cubicBezTo>
                  <a:cubicBezTo>
                    <a:pt x="111" y="0"/>
                    <a:pt x="66" y="87"/>
                    <a:pt x="66" y="117"/>
                  </a:cubicBezTo>
                  <a:cubicBezTo>
                    <a:pt x="66" y="132"/>
                    <a:pt x="77" y="132"/>
                    <a:pt x="83" y="132"/>
                  </a:cubicBezTo>
                  <a:cubicBezTo>
                    <a:pt x="90" y="132"/>
                    <a:pt x="100" y="132"/>
                    <a:pt x="102" y="117"/>
                  </a:cubicBezTo>
                  <a:cubicBezTo>
                    <a:pt x="113" y="113"/>
                    <a:pt x="120" y="113"/>
                    <a:pt x="143" y="110"/>
                  </a:cubicBezTo>
                  <a:lnTo>
                    <a:pt x="158" y="11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88892734-D69F-4636-BDE0-E876D95FA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8" y="1610"/>
              <a:ext cx="33" cy="158"/>
            </a:xfrm>
            <a:custGeom>
              <a:avLst/>
              <a:gdLst>
                <a:gd name="T0" fmla="*/ 136 w 148"/>
                <a:gd name="T1" fmla="*/ 0 h 699"/>
                <a:gd name="T2" fmla="*/ 0 w 148"/>
                <a:gd name="T3" fmla="*/ 348 h 699"/>
                <a:gd name="T4" fmla="*/ 136 w 148"/>
                <a:gd name="T5" fmla="*/ 698 h 699"/>
                <a:gd name="T6" fmla="*/ 147 w 148"/>
                <a:gd name="T7" fmla="*/ 688 h 699"/>
                <a:gd name="T8" fmla="*/ 139 w 148"/>
                <a:gd name="T9" fmla="*/ 677 h 699"/>
                <a:gd name="T10" fmla="*/ 38 w 148"/>
                <a:gd name="T11" fmla="*/ 348 h 699"/>
                <a:gd name="T12" fmla="*/ 143 w 148"/>
                <a:gd name="T13" fmla="*/ 16 h 699"/>
                <a:gd name="T14" fmla="*/ 147 w 148"/>
                <a:gd name="T15" fmla="*/ 9 h 699"/>
                <a:gd name="T16" fmla="*/ 136 w 148"/>
                <a:gd name="T17" fmla="*/ 0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699">
                  <a:moveTo>
                    <a:pt x="136" y="0"/>
                  </a:moveTo>
                  <a:cubicBezTo>
                    <a:pt x="30" y="94"/>
                    <a:pt x="0" y="242"/>
                    <a:pt x="0" y="348"/>
                  </a:cubicBezTo>
                  <a:cubicBezTo>
                    <a:pt x="0" y="446"/>
                    <a:pt x="23" y="599"/>
                    <a:pt x="136" y="698"/>
                  </a:cubicBezTo>
                  <a:cubicBezTo>
                    <a:pt x="139" y="698"/>
                    <a:pt x="147" y="698"/>
                    <a:pt x="147" y="688"/>
                  </a:cubicBezTo>
                  <a:cubicBezTo>
                    <a:pt x="147" y="686"/>
                    <a:pt x="145" y="684"/>
                    <a:pt x="139" y="677"/>
                  </a:cubicBezTo>
                  <a:cubicBezTo>
                    <a:pt x="66" y="594"/>
                    <a:pt x="38" y="475"/>
                    <a:pt x="38" y="348"/>
                  </a:cubicBezTo>
                  <a:cubicBezTo>
                    <a:pt x="38" y="160"/>
                    <a:pt x="94" y="68"/>
                    <a:pt x="143" y="16"/>
                  </a:cubicBezTo>
                  <a:cubicBezTo>
                    <a:pt x="145" y="14"/>
                    <a:pt x="147" y="12"/>
                    <a:pt x="147" y="9"/>
                  </a:cubicBezTo>
                  <a:cubicBezTo>
                    <a:pt x="147" y="0"/>
                    <a:pt x="139" y="0"/>
                    <a:pt x="136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D975529-92BF-4E8C-A04C-794ACA048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4" y="1630"/>
              <a:ext cx="42" cy="100"/>
            </a:xfrm>
            <a:custGeom>
              <a:avLst/>
              <a:gdLst>
                <a:gd name="T0" fmla="*/ 113 w 191"/>
                <a:gd name="T1" fmla="*/ 160 h 445"/>
                <a:gd name="T2" fmla="*/ 171 w 191"/>
                <a:gd name="T3" fmla="*/ 160 h 445"/>
                <a:gd name="T4" fmla="*/ 190 w 191"/>
                <a:gd name="T5" fmla="*/ 143 h 445"/>
                <a:gd name="T6" fmla="*/ 173 w 191"/>
                <a:gd name="T7" fmla="*/ 136 h 445"/>
                <a:gd name="T8" fmla="*/ 120 w 191"/>
                <a:gd name="T9" fmla="*/ 136 h 445"/>
                <a:gd name="T10" fmla="*/ 139 w 191"/>
                <a:gd name="T11" fmla="*/ 31 h 445"/>
                <a:gd name="T12" fmla="*/ 143 w 191"/>
                <a:gd name="T13" fmla="*/ 23 h 445"/>
                <a:gd name="T14" fmla="*/ 122 w 191"/>
                <a:gd name="T15" fmla="*/ 0 h 445"/>
                <a:gd name="T16" fmla="*/ 94 w 191"/>
                <a:gd name="T17" fmla="*/ 28 h 445"/>
                <a:gd name="T18" fmla="*/ 77 w 191"/>
                <a:gd name="T19" fmla="*/ 136 h 445"/>
                <a:gd name="T20" fmla="*/ 19 w 191"/>
                <a:gd name="T21" fmla="*/ 136 h 445"/>
                <a:gd name="T22" fmla="*/ 0 w 191"/>
                <a:gd name="T23" fmla="*/ 153 h 445"/>
                <a:gd name="T24" fmla="*/ 15 w 191"/>
                <a:gd name="T25" fmla="*/ 160 h 445"/>
                <a:gd name="T26" fmla="*/ 70 w 191"/>
                <a:gd name="T27" fmla="*/ 160 h 445"/>
                <a:gd name="T28" fmla="*/ 36 w 191"/>
                <a:gd name="T29" fmla="*/ 324 h 445"/>
                <a:gd name="T30" fmla="*/ 30 w 191"/>
                <a:gd name="T31" fmla="*/ 378 h 445"/>
                <a:gd name="T32" fmla="*/ 88 w 191"/>
                <a:gd name="T33" fmla="*/ 444 h 445"/>
                <a:gd name="T34" fmla="*/ 184 w 191"/>
                <a:gd name="T35" fmla="*/ 336 h 445"/>
                <a:gd name="T36" fmla="*/ 177 w 191"/>
                <a:gd name="T37" fmla="*/ 327 h 445"/>
                <a:gd name="T38" fmla="*/ 168 w 191"/>
                <a:gd name="T39" fmla="*/ 341 h 445"/>
                <a:gd name="T40" fmla="*/ 90 w 191"/>
                <a:gd name="T41" fmla="*/ 425 h 445"/>
                <a:gd name="T42" fmla="*/ 70 w 191"/>
                <a:gd name="T43" fmla="*/ 390 h 445"/>
                <a:gd name="T44" fmla="*/ 75 w 191"/>
                <a:gd name="T45" fmla="*/ 362 h 445"/>
                <a:gd name="T46" fmla="*/ 113 w 191"/>
                <a:gd name="T47" fmla="*/ 160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1" h="445">
                  <a:moveTo>
                    <a:pt x="113" y="160"/>
                  </a:moveTo>
                  <a:lnTo>
                    <a:pt x="171" y="160"/>
                  </a:lnTo>
                  <a:cubicBezTo>
                    <a:pt x="183" y="160"/>
                    <a:pt x="190" y="160"/>
                    <a:pt x="190" y="143"/>
                  </a:cubicBezTo>
                  <a:cubicBezTo>
                    <a:pt x="190" y="136"/>
                    <a:pt x="183" y="136"/>
                    <a:pt x="173" y="136"/>
                  </a:cubicBezTo>
                  <a:lnTo>
                    <a:pt x="120" y="136"/>
                  </a:lnTo>
                  <a:lnTo>
                    <a:pt x="139" y="31"/>
                  </a:lnTo>
                  <a:cubicBezTo>
                    <a:pt x="139" y="28"/>
                    <a:pt x="143" y="26"/>
                    <a:pt x="143" y="23"/>
                  </a:cubicBezTo>
                  <a:cubicBezTo>
                    <a:pt x="143" y="9"/>
                    <a:pt x="134" y="0"/>
                    <a:pt x="122" y="0"/>
                  </a:cubicBezTo>
                  <a:cubicBezTo>
                    <a:pt x="109" y="0"/>
                    <a:pt x="102" y="12"/>
                    <a:pt x="94" y="28"/>
                  </a:cubicBezTo>
                  <a:cubicBezTo>
                    <a:pt x="92" y="47"/>
                    <a:pt x="100" y="14"/>
                    <a:pt x="77" y="136"/>
                  </a:cubicBezTo>
                  <a:lnTo>
                    <a:pt x="19" y="136"/>
                  </a:lnTo>
                  <a:cubicBezTo>
                    <a:pt x="8" y="136"/>
                    <a:pt x="0" y="136"/>
                    <a:pt x="0" y="153"/>
                  </a:cubicBezTo>
                  <a:cubicBezTo>
                    <a:pt x="0" y="160"/>
                    <a:pt x="8" y="160"/>
                    <a:pt x="15" y="160"/>
                  </a:cubicBezTo>
                  <a:lnTo>
                    <a:pt x="70" y="160"/>
                  </a:lnTo>
                  <a:lnTo>
                    <a:pt x="36" y="324"/>
                  </a:lnTo>
                  <a:cubicBezTo>
                    <a:pt x="34" y="345"/>
                    <a:pt x="30" y="369"/>
                    <a:pt x="30" y="378"/>
                  </a:cubicBezTo>
                  <a:cubicBezTo>
                    <a:pt x="30" y="418"/>
                    <a:pt x="56" y="444"/>
                    <a:pt x="88" y="444"/>
                  </a:cubicBezTo>
                  <a:cubicBezTo>
                    <a:pt x="151" y="444"/>
                    <a:pt x="184" y="348"/>
                    <a:pt x="184" y="336"/>
                  </a:cubicBezTo>
                  <a:cubicBezTo>
                    <a:pt x="184" y="327"/>
                    <a:pt x="179" y="327"/>
                    <a:pt x="177" y="327"/>
                  </a:cubicBezTo>
                  <a:cubicBezTo>
                    <a:pt x="169" y="327"/>
                    <a:pt x="169" y="331"/>
                    <a:pt x="168" y="341"/>
                  </a:cubicBezTo>
                  <a:cubicBezTo>
                    <a:pt x="149" y="383"/>
                    <a:pt x="122" y="425"/>
                    <a:pt x="90" y="425"/>
                  </a:cubicBezTo>
                  <a:cubicBezTo>
                    <a:pt x="77" y="425"/>
                    <a:pt x="70" y="416"/>
                    <a:pt x="70" y="390"/>
                  </a:cubicBezTo>
                  <a:cubicBezTo>
                    <a:pt x="70" y="381"/>
                    <a:pt x="72" y="369"/>
                    <a:pt x="75" y="362"/>
                  </a:cubicBezTo>
                  <a:lnTo>
                    <a:pt x="113" y="16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D4AEF1B5-71D3-42B2-ADE8-752C58C96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2" y="1630"/>
              <a:ext cx="92" cy="116"/>
            </a:xfrm>
            <a:custGeom>
              <a:avLst/>
              <a:gdLst>
                <a:gd name="T0" fmla="*/ 218 w 411"/>
                <a:gd name="T1" fmla="*/ 275 h 518"/>
                <a:gd name="T2" fmla="*/ 391 w 411"/>
                <a:gd name="T3" fmla="*/ 275 h 518"/>
                <a:gd name="T4" fmla="*/ 410 w 411"/>
                <a:gd name="T5" fmla="*/ 256 h 518"/>
                <a:gd name="T6" fmla="*/ 391 w 411"/>
                <a:gd name="T7" fmla="*/ 240 h 518"/>
                <a:gd name="T8" fmla="*/ 218 w 411"/>
                <a:gd name="T9" fmla="*/ 240 h 518"/>
                <a:gd name="T10" fmla="*/ 218 w 411"/>
                <a:gd name="T11" fmla="*/ 26 h 518"/>
                <a:gd name="T12" fmla="*/ 205 w 411"/>
                <a:gd name="T13" fmla="*/ 0 h 518"/>
                <a:gd name="T14" fmla="*/ 192 w 411"/>
                <a:gd name="T15" fmla="*/ 26 h 518"/>
                <a:gd name="T16" fmla="*/ 192 w 411"/>
                <a:gd name="T17" fmla="*/ 240 h 518"/>
                <a:gd name="T18" fmla="*/ 21 w 411"/>
                <a:gd name="T19" fmla="*/ 240 h 518"/>
                <a:gd name="T20" fmla="*/ 0 w 411"/>
                <a:gd name="T21" fmla="*/ 256 h 518"/>
                <a:gd name="T22" fmla="*/ 21 w 411"/>
                <a:gd name="T23" fmla="*/ 275 h 518"/>
                <a:gd name="T24" fmla="*/ 192 w 411"/>
                <a:gd name="T25" fmla="*/ 275 h 518"/>
                <a:gd name="T26" fmla="*/ 192 w 411"/>
                <a:gd name="T27" fmla="*/ 489 h 518"/>
                <a:gd name="T28" fmla="*/ 205 w 411"/>
                <a:gd name="T29" fmla="*/ 517 h 518"/>
                <a:gd name="T30" fmla="*/ 218 w 411"/>
                <a:gd name="T31" fmla="*/ 489 h 518"/>
                <a:gd name="T32" fmla="*/ 218 w 411"/>
                <a:gd name="T33" fmla="*/ 275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1" h="518">
                  <a:moveTo>
                    <a:pt x="218" y="275"/>
                  </a:moveTo>
                  <a:lnTo>
                    <a:pt x="391" y="275"/>
                  </a:lnTo>
                  <a:cubicBezTo>
                    <a:pt x="397" y="275"/>
                    <a:pt x="410" y="275"/>
                    <a:pt x="410" y="256"/>
                  </a:cubicBezTo>
                  <a:cubicBezTo>
                    <a:pt x="410" y="240"/>
                    <a:pt x="397" y="240"/>
                    <a:pt x="391" y="240"/>
                  </a:cubicBezTo>
                  <a:lnTo>
                    <a:pt x="218" y="240"/>
                  </a:lnTo>
                  <a:lnTo>
                    <a:pt x="218" y="26"/>
                  </a:lnTo>
                  <a:cubicBezTo>
                    <a:pt x="218" y="16"/>
                    <a:pt x="218" y="0"/>
                    <a:pt x="205" y="0"/>
                  </a:cubicBezTo>
                  <a:cubicBezTo>
                    <a:pt x="192" y="0"/>
                    <a:pt x="192" y="16"/>
                    <a:pt x="192" y="26"/>
                  </a:cubicBezTo>
                  <a:lnTo>
                    <a:pt x="192" y="240"/>
                  </a:lnTo>
                  <a:lnTo>
                    <a:pt x="21" y="240"/>
                  </a:lnTo>
                  <a:cubicBezTo>
                    <a:pt x="13" y="240"/>
                    <a:pt x="0" y="240"/>
                    <a:pt x="0" y="256"/>
                  </a:cubicBezTo>
                  <a:cubicBezTo>
                    <a:pt x="0" y="275"/>
                    <a:pt x="13" y="275"/>
                    <a:pt x="21" y="275"/>
                  </a:cubicBezTo>
                  <a:lnTo>
                    <a:pt x="192" y="275"/>
                  </a:lnTo>
                  <a:lnTo>
                    <a:pt x="192" y="489"/>
                  </a:lnTo>
                  <a:cubicBezTo>
                    <a:pt x="192" y="496"/>
                    <a:pt x="192" y="517"/>
                    <a:pt x="205" y="517"/>
                  </a:cubicBezTo>
                  <a:cubicBezTo>
                    <a:pt x="218" y="517"/>
                    <a:pt x="218" y="500"/>
                    <a:pt x="218" y="489"/>
                  </a:cubicBezTo>
                  <a:lnTo>
                    <a:pt x="218" y="27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19718125-93EA-4841-AFBD-CAEC8667C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7" y="1624"/>
              <a:ext cx="45" cy="104"/>
            </a:xfrm>
            <a:custGeom>
              <a:avLst/>
              <a:gdLst>
                <a:gd name="T0" fmla="*/ 126 w 204"/>
                <a:gd name="T1" fmla="*/ 19 h 464"/>
                <a:gd name="T2" fmla="*/ 111 w 204"/>
                <a:gd name="T3" fmla="*/ 0 h 464"/>
                <a:gd name="T4" fmla="*/ 0 w 204"/>
                <a:gd name="T5" fmla="*/ 45 h 464"/>
                <a:gd name="T6" fmla="*/ 0 w 204"/>
                <a:gd name="T7" fmla="*/ 70 h 464"/>
                <a:gd name="T8" fmla="*/ 81 w 204"/>
                <a:gd name="T9" fmla="*/ 52 h 464"/>
                <a:gd name="T10" fmla="*/ 81 w 204"/>
                <a:gd name="T11" fmla="*/ 406 h 464"/>
                <a:gd name="T12" fmla="*/ 24 w 204"/>
                <a:gd name="T13" fmla="*/ 437 h 464"/>
                <a:gd name="T14" fmla="*/ 4 w 204"/>
                <a:gd name="T15" fmla="*/ 437 h 464"/>
                <a:gd name="T16" fmla="*/ 4 w 204"/>
                <a:gd name="T17" fmla="*/ 463 h 464"/>
                <a:gd name="T18" fmla="*/ 104 w 204"/>
                <a:gd name="T19" fmla="*/ 460 h 464"/>
                <a:gd name="T20" fmla="*/ 203 w 204"/>
                <a:gd name="T21" fmla="*/ 463 h 464"/>
                <a:gd name="T22" fmla="*/ 203 w 204"/>
                <a:gd name="T23" fmla="*/ 437 h 464"/>
                <a:gd name="T24" fmla="*/ 183 w 204"/>
                <a:gd name="T25" fmla="*/ 437 h 464"/>
                <a:gd name="T26" fmla="*/ 126 w 204"/>
                <a:gd name="T27" fmla="*/ 406 h 464"/>
                <a:gd name="T28" fmla="*/ 126 w 204"/>
                <a:gd name="T29" fmla="*/ 19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464">
                  <a:moveTo>
                    <a:pt x="126" y="19"/>
                  </a:moveTo>
                  <a:cubicBezTo>
                    <a:pt x="126" y="0"/>
                    <a:pt x="124" y="0"/>
                    <a:pt x="111" y="0"/>
                  </a:cubicBezTo>
                  <a:cubicBezTo>
                    <a:pt x="75" y="42"/>
                    <a:pt x="23" y="45"/>
                    <a:pt x="0" y="45"/>
                  </a:cubicBezTo>
                  <a:lnTo>
                    <a:pt x="0" y="70"/>
                  </a:lnTo>
                  <a:cubicBezTo>
                    <a:pt x="13" y="70"/>
                    <a:pt x="49" y="70"/>
                    <a:pt x="81" y="52"/>
                  </a:cubicBezTo>
                  <a:lnTo>
                    <a:pt x="81" y="406"/>
                  </a:lnTo>
                  <a:cubicBezTo>
                    <a:pt x="81" y="430"/>
                    <a:pt x="81" y="437"/>
                    <a:pt x="24" y="437"/>
                  </a:cubicBezTo>
                  <a:lnTo>
                    <a:pt x="4" y="437"/>
                  </a:lnTo>
                  <a:lnTo>
                    <a:pt x="4" y="463"/>
                  </a:lnTo>
                  <a:cubicBezTo>
                    <a:pt x="13" y="463"/>
                    <a:pt x="83" y="460"/>
                    <a:pt x="104" y="460"/>
                  </a:cubicBezTo>
                  <a:cubicBezTo>
                    <a:pt x="122" y="460"/>
                    <a:pt x="192" y="463"/>
                    <a:pt x="203" y="463"/>
                  </a:cubicBezTo>
                  <a:lnTo>
                    <a:pt x="203" y="437"/>
                  </a:lnTo>
                  <a:lnTo>
                    <a:pt x="183" y="437"/>
                  </a:lnTo>
                  <a:cubicBezTo>
                    <a:pt x="126" y="437"/>
                    <a:pt x="126" y="430"/>
                    <a:pt x="126" y="406"/>
                  </a:cubicBezTo>
                  <a:lnTo>
                    <a:pt x="126" y="1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3668C758-667E-4B94-96CD-802055C80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3" y="1610"/>
              <a:ext cx="33" cy="158"/>
            </a:xfrm>
            <a:custGeom>
              <a:avLst/>
              <a:gdLst>
                <a:gd name="T0" fmla="*/ 11 w 148"/>
                <a:gd name="T1" fmla="*/ 0 h 699"/>
                <a:gd name="T2" fmla="*/ 0 w 148"/>
                <a:gd name="T3" fmla="*/ 9 h 699"/>
                <a:gd name="T4" fmla="*/ 4 w 148"/>
                <a:gd name="T5" fmla="*/ 16 h 699"/>
                <a:gd name="T6" fmla="*/ 105 w 148"/>
                <a:gd name="T7" fmla="*/ 348 h 699"/>
                <a:gd name="T8" fmla="*/ 11 w 148"/>
                <a:gd name="T9" fmla="*/ 672 h 699"/>
                <a:gd name="T10" fmla="*/ 0 w 148"/>
                <a:gd name="T11" fmla="*/ 688 h 699"/>
                <a:gd name="T12" fmla="*/ 8 w 148"/>
                <a:gd name="T13" fmla="*/ 698 h 699"/>
                <a:gd name="T14" fmla="*/ 104 w 148"/>
                <a:gd name="T15" fmla="*/ 561 h 699"/>
                <a:gd name="T16" fmla="*/ 147 w 148"/>
                <a:gd name="T17" fmla="*/ 348 h 699"/>
                <a:gd name="T18" fmla="*/ 11 w 148"/>
                <a:gd name="T19" fmla="*/ 0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8" h="699">
                  <a:moveTo>
                    <a:pt x="11" y="0"/>
                  </a:moveTo>
                  <a:cubicBezTo>
                    <a:pt x="8" y="0"/>
                    <a:pt x="0" y="0"/>
                    <a:pt x="0" y="9"/>
                  </a:cubicBezTo>
                  <a:cubicBezTo>
                    <a:pt x="0" y="12"/>
                    <a:pt x="2" y="14"/>
                    <a:pt x="4" y="16"/>
                  </a:cubicBezTo>
                  <a:cubicBezTo>
                    <a:pt x="55" y="73"/>
                    <a:pt x="105" y="167"/>
                    <a:pt x="105" y="348"/>
                  </a:cubicBezTo>
                  <a:cubicBezTo>
                    <a:pt x="105" y="493"/>
                    <a:pt x="70" y="604"/>
                    <a:pt x="11" y="672"/>
                  </a:cubicBezTo>
                  <a:cubicBezTo>
                    <a:pt x="0" y="686"/>
                    <a:pt x="0" y="686"/>
                    <a:pt x="0" y="688"/>
                  </a:cubicBezTo>
                  <a:cubicBezTo>
                    <a:pt x="0" y="691"/>
                    <a:pt x="2" y="698"/>
                    <a:pt x="8" y="698"/>
                  </a:cubicBezTo>
                  <a:cubicBezTo>
                    <a:pt x="13" y="698"/>
                    <a:pt x="68" y="651"/>
                    <a:pt x="104" y="561"/>
                  </a:cubicBezTo>
                  <a:cubicBezTo>
                    <a:pt x="132" y="505"/>
                    <a:pt x="147" y="430"/>
                    <a:pt x="147" y="348"/>
                  </a:cubicBezTo>
                  <a:cubicBezTo>
                    <a:pt x="147" y="251"/>
                    <a:pt x="122" y="96"/>
                    <a:pt x="11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7" name="Group 21">
            <a:extLst>
              <a:ext uri="{FF2B5EF4-FFF2-40B4-BE49-F238E27FC236}">
                <a16:creationId xmlns:a16="http://schemas.microsoft.com/office/drawing/2014/main" id="{2F6A79B7-B971-44F4-93F0-06ADC348D955}"/>
              </a:ext>
            </a:extLst>
          </p:cNvPr>
          <p:cNvGrpSpPr>
            <a:grpSpLocks/>
          </p:cNvGrpSpPr>
          <p:nvPr/>
        </p:nvGrpSpPr>
        <p:grpSpPr bwMode="auto">
          <a:xfrm>
            <a:off x="8823643" y="4496116"/>
            <a:ext cx="849313" cy="301625"/>
            <a:chOff x="3492" y="2290"/>
            <a:chExt cx="535" cy="190"/>
          </a:xfrm>
        </p:grpSpPr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AFA6F05-920F-49E5-81C0-AEE830B1F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2" y="2291"/>
              <a:ext cx="536" cy="188"/>
            </a:xfrm>
            <a:custGeom>
              <a:avLst/>
              <a:gdLst>
                <a:gd name="T0" fmla="*/ 1183 w 2366"/>
                <a:gd name="T1" fmla="*/ 832 h 833"/>
                <a:gd name="T2" fmla="*/ 0 w 2366"/>
                <a:gd name="T3" fmla="*/ 832 h 833"/>
                <a:gd name="T4" fmla="*/ 0 w 2366"/>
                <a:gd name="T5" fmla="*/ 0 h 833"/>
                <a:gd name="T6" fmla="*/ 2365 w 2366"/>
                <a:gd name="T7" fmla="*/ 0 h 833"/>
                <a:gd name="T8" fmla="*/ 2365 w 2366"/>
                <a:gd name="T9" fmla="*/ 832 h 833"/>
                <a:gd name="T10" fmla="*/ 1183 w 2366"/>
                <a:gd name="T11" fmla="*/ 832 h 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66" h="833">
                  <a:moveTo>
                    <a:pt x="1183" y="832"/>
                  </a:moveTo>
                  <a:lnTo>
                    <a:pt x="0" y="832"/>
                  </a:lnTo>
                  <a:lnTo>
                    <a:pt x="0" y="0"/>
                  </a:lnTo>
                  <a:lnTo>
                    <a:pt x="2365" y="0"/>
                  </a:lnTo>
                  <a:lnTo>
                    <a:pt x="2365" y="832"/>
                  </a:lnTo>
                  <a:lnTo>
                    <a:pt x="1183" y="832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3CB6585-6F70-42A7-BB7B-3B4457963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8" y="2388"/>
              <a:ext cx="147" cy="93"/>
            </a:xfrm>
            <a:custGeom>
              <a:avLst/>
              <a:gdLst>
                <a:gd name="T0" fmla="*/ 446 w 651"/>
                <a:gd name="T1" fmla="*/ 86 h 413"/>
                <a:gd name="T2" fmla="*/ 452 w 651"/>
                <a:gd name="T3" fmla="*/ 46 h 413"/>
                <a:gd name="T4" fmla="*/ 414 w 651"/>
                <a:gd name="T5" fmla="*/ 8 h 413"/>
                <a:gd name="T6" fmla="*/ 359 w 651"/>
                <a:gd name="T7" fmla="*/ 55 h 413"/>
                <a:gd name="T8" fmla="*/ 313 w 651"/>
                <a:gd name="T9" fmla="*/ 237 h 413"/>
                <a:gd name="T10" fmla="*/ 309 w 651"/>
                <a:gd name="T11" fmla="*/ 290 h 413"/>
                <a:gd name="T12" fmla="*/ 311 w 651"/>
                <a:gd name="T13" fmla="*/ 321 h 413"/>
                <a:gd name="T14" fmla="*/ 237 w 651"/>
                <a:gd name="T15" fmla="*/ 380 h 413"/>
                <a:gd name="T16" fmla="*/ 169 w 651"/>
                <a:gd name="T17" fmla="*/ 304 h 413"/>
                <a:gd name="T18" fmla="*/ 215 w 651"/>
                <a:gd name="T19" fmla="*/ 136 h 413"/>
                <a:gd name="T20" fmla="*/ 229 w 651"/>
                <a:gd name="T21" fmla="*/ 80 h 413"/>
                <a:gd name="T22" fmla="*/ 133 w 651"/>
                <a:gd name="T23" fmla="*/ 0 h 413"/>
                <a:gd name="T24" fmla="*/ 0 w 651"/>
                <a:gd name="T25" fmla="*/ 139 h 413"/>
                <a:gd name="T26" fmla="*/ 22 w 651"/>
                <a:gd name="T27" fmla="*/ 151 h 413"/>
                <a:gd name="T28" fmla="*/ 40 w 651"/>
                <a:gd name="T29" fmla="*/ 141 h 413"/>
                <a:gd name="T30" fmla="*/ 128 w 651"/>
                <a:gd name="T31" fmla="*/ 34 h 413"/>
                <a:gd name="T32" fmla="*/ 143 w 651"/>
                <a:gd name="T33" fmla="*/ 52 h 413"/>
                <a:gd name="T34" fmla="*/ 122 w 651"/>
                <a:gd name="T35" fmla="*/ 122 h 413"/>
                <a:gd name="T36" fmla="*/ 76 w 651"/>
                <a:gd name="T37" fmla="*/ 290 h 413"/>
                <a:gd name="T38" fmla="*/ 231 w 651"/>
                <a:gd name="T39" fmla="*/ 412 h 413"/>
                <a:gd name="T40" fmla="*/ 327 w 651"/>
                <a:gd name="T41" fmla="*/ 361 h 413"/>
                <a:gd name="T42" fmla="*/ 456 w 651"/>
                <a:gd name="T43" fmla="*/ 412 h 413"/>
                <a:gd name="T44" fmla="*/ 590 w 651"/>
                <a:gd name="T45" fmla="*/ 309 h 413"/>
                <a:gd name="T46" fmla="*/ 650 w 651"/>
                <a:gd name="T47" fmla="*/ 80 h 413"/>
                <a:gd name="T48" fmla="*/ 592 w 651"/>
                <a:gd name="T49" fmla="*/ 0 h 413"/>
                <a:gd name="T50" fmla="*/ 528 w 651"/>
                <a:gd name="T51" fmla="*/ 67 h 413"/>
                <a:gd name="T52" fmla="*/ 554 w 651"/>
                <a:gd name="T53" fmla="*/ 105 h 413"/>
                <a:gd name="T54" fmla="*/ 594 w 651"/>
                <a:gd name="T55" fmla="*/ 164 h 413"/>
                <a:gd name="T56" fmla="*/ 546 w 651"/>
                <a:gd name="T57" fmla="*/ 311 h 413"/>
                <a:gd name="T58" fmla="*/ 460 w 651"/>
                <a:gd name="T59" fmla="*/ 380 h 413"/>
                <a:gd name="T60" fmla="*/ 400 w 651"/>
                <a:gd name="T61" fmla="*/ 311 h 413"/>
                <a:gd name="T62" fmla="*/ 412 w 651"/>
                <a:gd name="T63" fmla="*/ 229 h 413"/>
                <a:gd name="T64" fmla="*/ 434 w 651"/>
                <a:gd name="T65" fmla="*/ 136 h 413"/>
                <a:gd name="T66" fmla="*/ 446 w 651"/>
                <a:gd name="T67" fmla="*/ 86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413">
                  <a:moveTo>
                    <a:pt x="446" y="86"/>
                  </a:moveTo>
                  <a:cubicBezTo>
                    <a:pt x="448" y="76"/>
                    <a:pt x="452" y="52"/>
                    <a:pt x="452" y="46"/>
                  </a:cubicBezTo>
                  <a:cubicBezTo>
                    <a:pt x="452" y="27"/>
                    <a:pt x="438" y="8"/>
                    <a:pt x="414" y="8"/>
                  </a:cubicBezTo>
                  <a:cubicBezTo>
                    <a:pt x="400" y="8"/>
                    <a:pt x="367" y="15"/>
                    <a:pt x="359" y="55"/>
                  </a:cubicBezTo>
                  <a:cubicBezTo>
                    <a:pt x="341" y="111"/>
                    <a:pt x="327" y="176"/>
                    <a:pt x="313" y="237"/>
                  </a:cubicBezTo>
                  <a:cubicBezTo>
                    <a:pt x="309" y="271"/>
                    <a:pt x="309" y="279"/>
                    <a:pt x="309" y="290"/>
                  </a:cubicBezTo>
                  <a:cubicBezTo>
                    <a:pt x="309" y="315"/>
                    <a:pt x="311" y="315"/>
                    <a:pt x="311" y="321"/>
                  </a:cubicBezTo>
                  <a:cubicBezTo>
                    <a:pt x="311" y="325"/>
                    <a:pt x="287" y="380"/>
                    <a:pt x="237" y="380"/>
                  </a:cubicBezTo>
                  <a:cubicBezTo>
                    <a:pt x="169" y="380"/>
                    <a:pt x="169" y="325"/>
                    <a:pt x="169" y="304"/>
                  </a:cubicBezTo>
                  <a:cubicBezTo>
                    <a:pt x="169" y="271"/>
                    <a:pt x="179" y="227"/>
                    <a:pt x="215" y="136"/>
                  </a:cubicBezTo>
                  <a:cubicBezTo>
                    <a:pt x="219" y="115"/>
                    <a:pt x="229" y="97"/>
                    <a:pt x="229" y="80"/>
                  </a:cubicBezTo>
                  <a:cubicBezTo>
                    <a:pt x="229" y="29"/>
                    <a:pt x="179" y="0"/>
                    <a:pt x="133" y="0"/>
                  </a:cubicBezTo>
                  <a:cubicBezTo>
                    <a:pt x="44" y="0"/>
                    <a:pt x="0" y="122"/>
                    <a:pt x="0" y="139"/>
                  </a:cubicBezTo>
                  <a:cubicBezTo>
                    <a:pt x="0" y="151"/>
                    <a:pt x="14" y="151"/>
                    <a:pt x="22" y="151"/>
                  </a:cubicBezTo>
                  <a:cubicBezTo>
                    <a:pt x="32" y="151"/>
                    <a:pt x="36" y="151"/>
                    <a:pt x="40" y="141"/>
                  </a:cubicBezTo>
                  <a:cubicBezTo>
                    <a:pt x="68" y="42"/>
                    <a:pt x="112" y="34"/>
                    <a:pt x="128" y="34"/>
                  </a:cubicBezTo>
                  <a:cubicBezTo>
                    <a:pt x="133" y="34"/>
                    <a:pt x="143" y="34"/>
                    <a:pt x="143" y="52"/>
                  </a:cubicBezTo>
                  <a:cubicBezTo>
                    <a:pt x="143" y="73"/>
                    <a:pt x="133" y="97"/>
                    <a:pt x="122" y="122"/>
                  </a:cubicBezTo>
                  <a:cubicBezTo>
                    <a:pt x="92" y="206"/>
                    <a:pt x="76" y="252"/>
                    <a:pt x="76" y="290"/>
                  </a:cubicBezTo>
                  <a:cubicBezTo>
                    <a:pt x="76" y="388"/>
                    <a:pt x="159" y="412"/>
                    <a:pt x="231" y="412"/>
                  </a:cubicBezTo>
                  <a:cubicBezTo>
                    <a:pt x="249" y="412"/>
                    <a:pt x="287" y="412"/>
                    <a:pt x="327" y="361"/>
                  </a:cubicBezTo>
                  <a:cubicBezTo>
                    <a:pt x="351" y="391"/>
                    <a:pt x="387" y="412"/>
                    <a:pt x="456" y="412"/>
                  </a:cubicBezTo>
                  <a:cubicBezTo>
                    <a:pt x="506" y="412"/>
                    <a:pt x="552" y="386"/>
                    <a:pt x="590" y="309"/>
                  </a:cubicBezTo>
                  <a:cubicBezTo>
                    <a:pt x="624" y="239"/>
                    <a:pt x="650" y="126"/>
                    <a:pt x="650" y="80"/>
                  </a:cubicBezTo>
                  <a:cubicBezTo>
                    <a:pt x="650" y="0"/>
                    <a:pt x="594" y="0"/>
                    <a:pt x="592" y="0"/>
                  </a:cubicBezTo>
                  <a:cubicBezTo>
                    <a:pt x="558" y="0"/>
                    <a:pt x="528" y="36"/>
                    <a:pt x="528" y="67"/>
                  </a:cubicBezTo>
                  <a:cubicBezTo>
                    <a:pt x="528" y="92"/>
                    <a:pt x="544" y="103"/>
                    <a:pt x="554" y="105"/>
                  </a:cubicBezTo>
                  <a:cubicBezTo>
                    <a:pt x="584" y="128"/>
                    <a:pt x="594" y="147"/>
                    <a:pt x="594" y="164"/>
                  </a:cubicBezTo>
                  <a:cubicBezTo>
                    <a:pt x="594" y="176"/>
                    <a:pt x="572" y="262"/>
                    <a:pt x="546" y="311"/>
                  </a:cubicBezTo>
                  <a:cubicBezTo>
                    <a:pt x="524" y="355"/>
                    <a:pt x="496" y="380"/>
                    <a:pt x="460" y="380"/>
                  </a:cubicBezTo>
                  <a:cubicBezTo>
                    <a:pt x="400" y="380"/>
                    <a:pt x="400" y="328"/>
                    <a:pt x="400" y="311"/>
                  </a:cubicBezTo>
                  <a:cubicBezTo>
                    <a:pt x="400" y="286"/>
                    <a:pt x="400" y="273"/>
                    <a:pt x="412" y="229"/>
                  </a:cubicBezTo>
                  <a:cubicBezTo>
                    <a:pt x="420" y="202"/>
                    <a:pt x="428" y="155"/>
                    <a:pt x="434" y="136"/>
                  </a:cubicBezTo>
                  <a:lnTo>
                    <a:pt x="446" y="8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6813C980-E6AF-4DCC-888A-82037F626D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3" y="2290"/>
              <a:ext cx="35" cy="141"/>
            </a:xfrm>
            <a:custGeom>
              <a:avLst/>
              <a:gdLst>
                <a:gd name="T0" fmla="*/ 145 w 158"/>
                <a:gd name="T1" fmla="*/ 0 h 625"/>
                <a:gd name="T2" fmla="*/ 0 w 158"/>
                <a:gd name="T3" fmla="*/ 311 h 625"/>
                <a:gd name="T4" fmla="*/ 145 w 158"/>
                <a:gd name="T5" fmla="*/ 624 h 625"/>
                <a:gd name="T6" fmla="*/ 157 w 158"/>
                <a:gd name="T7" fmla="*/ 615 h 625"/>
                <a:gd name="T8" fmla="*/ 149 w 158"/>
                <a:gd name="T9" fmla="*/ 605 h 625"/>
                <a:gd name="T10" fmla="*/ 40 w 158"/>
                <a:gd name="T11" fmla="*/ 311 h 625"/>
                <a:gd name="T12" fmla="*/ 153 w 158"/>
                <a:gd name="T13" fmla="*/ 15 h 625"/>
                <a:gd name="T14" fmla="*/ 157 w 158"/>
                <a:gd name="T15" fmla="*/ 8 h 625"/>
                <a:gd name="T16" fmla="*/ 145 w 158"/>
                <a:gd name="T17" fmla="*/ 0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625">
                  <a:moveTo>
                    <a:pt x="145" y="0"/>
                  </a:moveTo>
                  <a:cubicBezTo>
                    <a:pt x="32" y="84"/>
                    <a:pt x="0" y="216"/>
                    <a:pt x="0" y="311"/>
                  </a:cubicBezTo>
                  <a:cubicBezTo>
                    <a:pt x="0" y="399"/>
                    <a:pt x="24" y="535"/>
                    <a:pt x="145" y="624"/>
                  </a:cubicBezTo>
                  <a:cubicBezTo>
                    <a:pt x="149" y="624"/>
                    <a:pt x="157" y="624"/>
                    <a:pt x="157" y="615"/>
                  </a:cubicBezTo>
                  <a:cubicBezTo>
                    <a:pt x="157" y="613"/>
                    <a:pt x="155" y="611"/>
                    <a:pt x="149" y="605"/>
                  </a:cubicBezTo>
                  <a:cubicBezTo>
                    <a:pt x="70" y="531"/>
                    <a:pt x="40" y="424"/>
                    <a:pt x="40" y="311"/>
                  </a:cubicBezTo>
                  <a:cubicBezTo>
                    <a:pt x="40" y="143"/>
                    <a:pt x="100" y="61"/>
                    <a:pt x="153" y="15"/>
                  </a:cubicBezTo>
                  <a:cubicBezTo>
                    <a:pt x="155" y="13"/>
                    <a:pt x="157" y="10"/>
                    <a:pt x="157" y="8"/>
                  </a:cubicBezTo>
                  <a:cubicBezTo>
                    <a:pt x="157" y="0"/>
                    <a:pt x="149" y="0"/>
                    <a:pt x="14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C8AD2D73-E920-4D0C-9901-71D52A624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3" y="2308"/>
              <a:ext cx="45" cy="89"/>
            </a:xfrm>
            <a:custGeom>
              <a:avLst/>
              <a:gdLst>
                <a:gd name="T0" fmla="*/ 120 w 204"/>
                <a:gd name="T1" fmla="*/ 143 h 398"/>
                <a:gd name="T2" fmla="*/ 183 w 204"/>
                <a:gd name="T3" fmla="*/ 143 h 398"/>
                <a:gd name="T4" fmla="*/ 203 w 204"/>
                <a:gd name="T5" fmla="*/ 128 h 398"/>
                <a:gd name="T6" fmla="*/ 185 w 204"/>
                <a:gd name="T7" fmla="*/ 122 h 398"/>
                <a:gd name="T8" fmla="*/ 128 w 204"/>
                <a:gd name="T9" fmla="*/ 122 h 398"/>
                <a:gd name="T10" fmla="*/ 149 w 204"/>
                <a:gd name="T11" fmla="*/ 27 h 398"/>
                <a:gd name="T12" fmla="*/ 153 w 204"/>
                <a:gd name="T13" fmla="*/ 21 h 398"/>
                <a:gd name="T14" fmla="*/ 130 w 204"/>
                <a:gd name="T15" fmla="*/ 0 h 398"/>
                <a:gd name="T16" fmla="*/ 100 w 204"/>
                <a:gd name="T17" fmla="*/ 25 h 398"/>
                <a:gd name="T18" fmla="*/ 82 w 204"/>
                <a:gd name="T19" fmla="*/ 122 h 398"/>
                <a:gd name="T20" fmla="*/ 20 w 204"/>
                <a:gd name="T21" fmla="*/ 122 h 398"/>
                <a:gd name="T22" fmla="*/ 0 w 204"/>
                <a:gd name="T23" fmla="*/ 136 h 398"/>
                <a:gd name="T24" fmla="*/ 16 w 204"/>
                <a:gd name="T25" fmla="*/ 143 h 398"/>
                <a:gd name="T26" fmla="*/ 74 w 204"/>
                <a:gd name="T27" fmla="*/ 143 h 398"/>
                <a:gd name="T28" fmla="*/ 38 w 204"/>
                <a:gd name="T29" fmla="*/ 290 h 398"/>
                <a:gd name="T30" fmla="*/ 32 w 204"/>
                <a:gd name="T31" fmla="*/ 338 h 398"/>
                <a:gd name="T32" fmla="*/ 94 w 204"/>
                <a:gd name="T33" fmla="*/ 397 h 398"/>
                <a:gd name="T34" fmla="*/ 197 w 204"/>
                <a:gd name="T35" fmla="*/ 300 h 398"/>
                <a:gd name="T36" fmla="*/ 189 w 204"/>
                <a:gd name="T37" fmla="*/ 292 h 398"/>
                <a:gd name="T38" fmla="*/ 179 w 204"/>
                <a:gd name="T39" fmla="*/ 304 h 398"/>
                <a:gd name="T40" fmla="*/ 96 w 204"/>
                <a:gd name="T41" fmla="*/ 380 h 398"/>
                <a:gd name="T42" fmla="*/ 74 w 204"/>
                <a:gd name="T43" fmla="*/ 349 h 398"/>
                <a:gd name="T44" fmla="*/ 80 w 204"/>
                <a:gd name="T45" fmla="*/ 323 h 398"/>
                <a:gd name="T46" fmla="*/ 120 w 204"/>
                <a:gd name="T47" fmla="*/ 143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4" h="398">
                  <a:moveTo>
                    <a:pt x="120" y="143"/>
                  </a:moveTo>
                  <a:lnTo>
                    <a:pt x="183" y="143"/>
                  </a:lnTo>
                  <a:cubicBezTo>
                    <a:pt x="195" y="143"/>
                    <a:pt x="203" y="143"/>
                    <a:pt x="203" y="128"/>
                  </a:cubicBezTo>
                  <a:cubicBezTo>
                    <a:pt x="203" y="122"/>
                    <a:pt x="195" y="122"/>
                    <a:pt x="185" y="122"/>
                  </a:cubicBezTo>
                  <a:lnTo>
                    <a:pt x="128" y="122"/>
                  </a:lnTo>
                  <a:lnTo>
                    <a:pt x="149" y="27"/>
                  </a:lnTo>
                  <a:cubicBezTo>
                    <a:pt x="149" y="25"/>
                    <a:pt x="153" y="23"/>
                    <a:pt x="153" y="21"/>
                  </a:cubicBezTo>
                  <a:cubicBezTo>
                    <a:pt x="153" y="8"/>
                    <a:pt x="143" y="0"/>
                    <a:pt x="130" y="0"/>
                  </a:cubicBezTo>
                  <a:cubicBezTo>
                    <a:pt x="116" y="0"/>
                    <a:pt x="108" y="10"/>
                    <a:pt x="100" y="25"/>
                  </a:cubicBezTo>
                  <a:cubicBezTo>
                    <a:pt x="98" y="42"/>
                    <a:pt x="106" y="13"/>
                    <a:pt x="82" y="122"/>
                  </a:cubicBezTo>
                  <a:lnTo>
                    <a:pt x="20" y="122"/>
                  </a:lnTo>
                  <a:cubicBezTo>
                    <a:pt x="8" y="122"/>
                    <a:pt x="0" y="122"/>
                    <a:pt x="0" y="136"/>
                  </a:cubicBezTo>
                  <a:cubicBezTo>
                    <a:pt x="0" y="143"/>
                    <a:pt x="8" y="143"/>
                    <a:pt x="16" y="143"/>
                  </a:cubicBezTo>
                  <a:lnTo>
                    <a:pt x="74" y="143"/>
                  </a:lnTo>
                  <a:lnTo>
                    <a:pt x="38" y="290"/>
                  </a:lnTo>
                  <a:cubicBezTo>
                    <a:pt x="36" y="309"/>
                    <a:pt x="32" y="330"/>
                    <a:pt x="32" y="338"/>
                  </a:cubicBezTo>
                  <a:cubicBezTo>
                    <a:pt x="32" y="374"/>
                    <a:pt x="60" y="397"/>
                    <a:pt x="94" y="397"/>
                  </a:cubicBezTo>
                  <a:cubicBezTo>
                    <a:pt x="161" y="397"/>
                    <a:pt x="197" y="311"/>
                    <a:pt x="197" y="300"/>
                  </a:cubicBezTo>
                  <a:cubicBezTo>
                    <a:pt x="197" y="292"/>
                    <a:pt x="191" y="292"/>
                    <a:pt x="189" y="292"/>
                  </a:cubicBezTo>
                  <a:cubicBezTo>
                    <a:pt x="181" y="292"/>
                    <a:pt x="181" y="296"/>
                    <a:pt x="179" y="304"/>
                  </a:cubicBezTo>
                  <a:cubicBezTo>
                    <a:pt x="159" y="342"/>
                    <a:pt x="130" y="380"/>
                    <a:pt x="96" y="380"/>
                  </a:cubicBezTo>
                  <a:cubicBezTo>
                    <a:pt x="82" y="380"/>
                    <a:pt x="74" y="372"/>
                    <a:pt x="74" y="349"/>
                  </a:cubicBezTo>
                  <a:cubicBezTo>
                    <a:pt x="74" y="340"/>
                    <a:pt x="76" y="330"/>
                    <a:pt x="80" y="323"/>
                  </a:cubicBezTo>
                  <a:lnTo>
                    <a:pt x="120" y="14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9FF5E395-8CB6-4CEF-A829-5A0BACE84A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5" y="2309"/>
              <a:ext cx="99" cy="104"/>
            </a:xfrm>
            <a:custGeom>
              <a:avLst/>
              <a:gdLst>
                <a:gd name="T0" fmla="*/ 233 w 439"/>
                <a:gd name="T1" fmla="*/ 246 h 463"/>
                <a:gd name="T2" fmla="*/ 416 w 439"/>
                <a:gd name="T3" fmla="*/ 246 h 463"/>
                <a:gd name="T4" fmla="*/ 438 w 439"/>
                <a:gd name="T5" fmla="*/ 229 h 463"/>
                <a:gd name="T6" fmla="*/ 416 w 439"/>
                <a:gd name="T7" fmla="*/ 214 h 463"/>
                <a:gd name="T8" fmla="*/ 233 w 439"/>
                <a:gd name="T9" fmla="*/ 214 h 463"/>
                <a:gd name="T10" fmla="*/ 233 w 439"/>
                <a:gd name="T11" fmla="*/ 23 h 463"/>
                <a:gd name="T12" fmla="*/ 219 w 439"/>
                <a:gd name="T13" fmla="*/ 0 h 463"/>
                <a:gd name="T14" fmla="*/ 205 w 439"/>
                <a:gd name="T15" fmla="*/ 23 h 463"/>
                <a:gd name="T16" fmla="*/ 205 w 439"/>
                <a:gd name="T17" fmla="*/ 214 h 463"/>
                <a:gd name="T18" fmla="*/ 22 w 439"/>
                <a:gd name="T19" fmla="*/ 214 h 463"/>
                <a:gd name="T20" fmla="*/ 0 w 439"/>
                <a:gd name="T21" fmla="*/ 229 h 463"/>
                <a:gd name="T22" fmla="*/ 22 w 439"/>
                <a:gd name="T23" fmla="*/ 246 h 463"/>
                <a:gd name="T24" fmla="*/ 205 w 439"/>
                <a:gd name="T25" fmla="*/ 246 h 463"/>
                <a:gd name="T26" fmla="*/ 205 w 439"/>
                <a:gd name="T27" fmla="*/ 437 h 463"/>
                <a:gd name="T28" fmla="*/ 219 w 439"/>
                <a:gd name="T29" fmla="*/ 462 h 463"/>
                <a:gd name="T30" fmla="*/ 233 w 439"/>
                <a:gd name="T31" fmla="*/ 437 h 463"/>
                <a:gd name="T32" fmla="*/ 233 w 439"/>
                <a:gd name="T33" fmla="*/ 246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9" h="463">
                  <a:moveTo>
                    <a:pt x="233" y="246"/>
                  </a:moveTo>
                  <a:lnTo>
                    <a:pt x="416" y="246"/>
                  </a:lnTo>
                  <a:cubicBezTo>
                    <a:pt x="424" y="246"/>
                    <a:pt x="438" y="246"/>
                    <a:pt x="438" y="229"/>
                  </a:cubicBezTo>
                  <a:cubicBezTo>
                    <a:pt x="438" y="214"/>
                    <a:pt x="424" y="214"/>
                    <a:pt x="416" y="214"/>
                  </a:cubicBezTo>
                  <a:lnTo>
                    <a:pt x="233" y="214"/>
                  </a:lnTo>
                  <a:lnTo>
                    <a:pt x="233" y="23"/>
                  </a:lnTo>
                  <a:cubicBezTo>
                    <a:pt x="233" y="15"/>
                    <a:pt x="233" y="0"/>
                    <a:pt x="219" y="0"/>
                  </a:cubicBezTo>
                  <a:cubicBezTo>
                    <a:pt x="205" y="0"/>
                    <a:pt x="205" y="15"/>
                    <a:pt x="205" y="23"/>
                  </a:cubicBezTo>
                  <a:lnTo>
                    <a:pt x="205" y="214"/>
                  </a:lnTo>
                  <a:lnTo>
                    <a:pt x="22" y="214"/>
                  </a:lnTo>
                  <a:cubicBezTo>
                    <a:pt x="14" y="214"/>
                    <a:pt x="0" y="214"/>
                    <a:pt x="0" y="229"/>
                  </a:cubicBezTo>
                  <a:cubicBezTo>
                    <a:pt x="0" y="246"/>
                    <a:pt x="14" y="246"/>
                    <a:pt x="22" y="246"/>
                  </a:cubicBezTo>
                  <a:lnTo>
                    <a:pt x="205" y="246"/>
                  </a:lnTo>
                  <a:lnTo>
                    <a:pt x="205" y="437"/>
                  </a:lnTo>
                  <a:cubicBezTo>
                    <a:pt x="205" y="443"/>
                    <a:pt x="205" y="462"/>
                    <a:pt x="219" y="462"/>
                  </a:cubicBezTo>
                  <a:cubicBezTo>
                    <a:pt x="233" y="462"/>
                    <a:pt x="233" y="447"/>
                    <a:pt x="233" y="437"/>
                  </a:cubicBezTo>
                  <a:lnTo>
                    <a:pt x="233" y="24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A81A25DA-16F8-4468-8B9E-BCE476904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7" y="2303"/>
              <a:ext cx="48" cy="93"/>
            </a:xfrm>
            <a:custGeom>
              <a:avLst/>
              <a:gdLst>
                <a:gd name="T0" fmla="*/ 135 w 218"/>
                <a:gd name="T1" fmla="*/ 17 h 415"/>
                <a:gd name="T2" fmla="*/ 118 w 218"/>
                <a:gd name="T3" fmla="*/ 0 h 415"/>
                <a:gd name="T4" fmla="*/ 0 w 218"/>
                <a:gd name="T5" fmla="*/ 40 h 415"/>
                <a:gd name="T6" fmla="*/ 0 w 218"/>
                <a:gd name="T7" fmla="*/ 63 h 415"/>
                <a:gd name="T8" fmla="*/ 86 w 218"/>
                <a:gd name="T9" fmla="*/ 46 h 415"/>
                <a:gd name="T10" fmla="*/ 86 w 218"/>
                <a:gd name="T11" fmla="*/ 363 h 415"/>
                <a:gd name="T12" fmla="*/ 26 w 218"/>
                <a:gd name="T13" fmla="*/ 391 h 415"/>
                <a:gd name="T14" fmla="*/ 4 w 218"/>
                <a:gd name="T15" fmla="*/ 391 h 415"/>
                <a:gd name="T16" fmla="*/ 4 w 218"/>
                <a:gd name="T17" fmla="*/ 414 h 415"/>
                <a:gd name="T18" fmla="*/ 110 w 218"/>
                <a:gd name="T19" fmla="*/ 412 h 415"/>
                <a:gd name="T20" fmla="*/ 217 w 218"/>
                <a:gd name="T21" fmla="*/ 414 h 415"/>
                <a:gd name="T22" fmla="*/ 217 w 218"/>
                <a:gd name="T23" fmla="*/ 391 h 415"/>
                <a:gd name="T24" fmla="*/ 195 w 218"/>
                <a:gd name="T25" fmla="*/ 391 h 415"/>
                <a:gd name="T26" fmla="*/ 135 w 218"/>
                <a:gd name="T27" fmla="*/ 363 h 415"/>
                <a:gd name="T28" fmla="*/ 135 w 218"/>
                <a:gd name="T29" fmla="*/ 17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8" h="415">
                  <a:moveTo>
                    <a:pt x="135" y="17"/>
                  </a:moveTo>
                  <a:cubicBezTo>
                    <a:pt x="135" y="0"/>
                    <a:pt x="133" y="0"/>
                    <a:pt x="118" y="0"/>
                  </a:cubicBezTo>
                  <a:cubicBezTo>
                    <a:pt x="80" y="38"/>
                    <a:pt x="24" y="40"/>
                    <a:pt x="0" y="40"/>
                  </a:cubicBezTo>
                  <a:lnTo>
                    <a:pt x="0" y="63"/>
                  </a:lnTo>
                  <a:cubicBezTo>
                    <a:pt x="14" y="63"/>
                    <a:pt x="52" y="63"/>
                    <a:pt x="86" y="46"/>
                  </a:cubicBezTo>
                  <a:lnTo>
                    <a:pt x="86" y="363"/>
                  </a:lnTo>
                  <a:cubicBezTo>
                    <a:pt x="86" y="384"/>
                    <a:pt x="86" y="391"/>
                    <a:pt x="26" y="391"/>
                  </a:cubicBezTo>
                  <a:lnTo>
                    <a:pt x="4" y="391"/>
                  </a:lnTo>
                  <a:lnTo>
                    <a:pt x="4" y="414"/>
                  </a:lnTo>
                  <a:cubicBezTo>
                    <a:pt x="14" y="414"/>
                    <a:pt x="88" y="412"/>
                    <a:pt x="110" y="412"/>
                  </a:cubicBezTo>
                  <a:cubicBezTo>
                    <a:pt x="130" y="412"/>
                    <a:pt x="205" y="414"/>
                    <a:pt x="217" y="414"/>
                  </a:cubicBezTo>
                  <a:lnTo>
                    <a:pt x="217" y="391"/>
                  </a:lnTo>
                  <a:lnTo>
                    <a:pt x="195" y="391"/>
                  </a:lnTo>
                  <a:cubicBezTo>
                    <a:pt x="135" y="391"/>
                    <a:pt x="135" y="384"/>
                    <a:pt x="135" y="363"/>
                  </a:cubicBezTo>
                  <a:lnTo>
                    <a:pt x="135" y="1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F2226BA8-D76D-43F6-9EB4-CC61A75E70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8" y="2290"/>
              <a:ext cx="35" cy="141"/>
            </a:xfrm>
            <a:custGeom>
              <a:avLst/>
              <a:gdLst>
                <a:gd name="T0" fmla="*/ 12 w 158"/>
                <a:gd name="T1" fmla="*/ 0 h 625"/>
                <a:gd name="T2" fmla="*/ 0 w 158"/>
                <a:gd name="T3" fmla="*/ 8 h 625"/>
                <a:gd name="T4" fmla="*/ 4 w 158"/>
                <a:gd name="T5" fmla="*/ 15 h 625"/>
                <a:gd name="T6" fmla="*/ 112 w 158"/>
                <a:gd name="T7" fmla="*/ 311 h 625"/>
                <a:gd name="T8" fmla="*/ 12 w 158"/>
                <a:gd name="T9" fmla="*/ 601 h 625"/>
                <a:gd name="T10" fmla="*/ 0 w 158"/>
                <a:gd name="T11" fmla="*/ 615 h 625"/>
                <a:gd name="T12" fmla="*/ 8 w 158"/>
                <a:gd name="T13" fmla="*/ 624 h 625"/>
                <a:gd name="T14" fmla="*/ 110 w 158"/>
                <a:gd name="T15" fmla="*/ 502 h 625"/>
                <a:gd name="T16" fmla="*/ 157 w 158"/>
                <a:gd name="T17" fmla="*/ 311 h 625"/>
                <a:gd name="T18" fmla="*/ 12 w 158"/>
                <a:gd name="T19" fmla="*/ 0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8" h="625">
                  <a:moveTo>
                    <a:pt x="12" y="0"/>
                  </a:moveTo>
                  <a:cubicBezTo>
                    <a:pt x="8" y="0"/>
                    <a:pt x="0" y="0"/>
                    <a:pt x="0" y="8"/>
                  </a:cubicBezTo>
                  <a:cubicBezTo>
                    <a:pt x="0" y="10"/>
                    <a:pt x="2" y="13"/>
                    <a:pt x="4" y="15"/>
                  </a:cubicBezTo>
                  <a:cubicBezTo>
                    <a:pt x="58" y="65"/>
                    <a:pt x="112" y="149"/>
                    <a:pt x="112" y="311"/>
                  </a:cubicBezTo>
                  <a:cubicBezTo>
                    <a:pt x="112" y="441"/>
                    <a:pt x="74" y="540"/>
                    <a:pt x="12" y="601"/>
                  </a:cubicBezTo>
                  <a:cubicBezTo>
                    <a:pt x="0" y="613"/>
                    <a:pt x="0" y="613"/>
                    <a:pt x="0" y="615"/>
                  </a:cubicBezTo>
                  <a:cubicBezTo>
                    <a:pt x="0" y="617"/>
                    <a:pt x="2" y="624"/>
                    <a:pt x="8" y="624"/>
                  </a:cubicBezTo>
                  <a:cubicBezTo>
                    <a:pt x="14" y="624"/>
                    <a:pt x="72" y="582"/>
                    <a:pt x="110" y="502"/>
                  </a:cubicBezTo>
                  <a:cubicBezTo>
                    <a:pt x="141" y="451"/>
                    <a:pt x="157" y="384"/>
                    <a:pt x="157" y="311"/>
                  </a:cubicBezTo>
                  <a:cubicBezTo>
                    <a:pt x="157" y="225"/>
                    <a:pt x="130" y="86"/>
                    <a:pt x="1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5" name="Line 29">
            <a:extLst>
              <a:ext uri="{FF2B5EF4-FFF2-40B4-BE49-F238E27FC236}">
                <a16:creationId xmlns:a16="http://schemas.microsoft.com/office/drawing/2014/main" id="{0C2725DC-C2CB-4ED4-9697-93AD28BD503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579293" y="4207191"/>
            <a:ext cx="758825" cy="182563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" name="Text Box 30">
            <a:extLst>
              <a:ext uri="{FF2B5EF4-FFF2-40B4-BE49-F238E27FC236}">
                <a16:creationId xmlns:a16="http://schemas.microsoft.com/office/drawing/2014/main" id="{193AD102-4907-44B3-9844-A94825CCB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63506" y="4100829"/>
            <a:ext cx="11938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r>
              <a:rPr lang="en-IN" altLang="en-US"/>
              <a:t>Projection</a:t>
            </a:r>
          </a:p>
          <a:p>
            <a:r>
              <a:rPr lang="en-IN" altLang="en-US"/>
              <a:t>    step</a:t>
            </a:r>
          </a:p>
        </p:txBody>
      </p:sp>
      <p:grpSp>
        <p:nvGrpSpPr>
          <p:cNvPr id="37" name="Group 31">
            <a:extLst>
              <a:ext uri="{FF2B5EF4-FFF2-40B4-BE49-F238E27FC236}">
                <a16:creationId xmlns:a16="http://schemas.microsoft.com/office/drawing/2014/main" id="{C6383867-07EA-4BFC-BCA2-504AA0D3FDD6}"/>
              </a:ext>
            </a:extLst>
          </p:cNvPr>
          <p:cNvGrpSpPr>
            <a:grpSpLocks/>
          </p:cNvGrpSpPr>
          <p:nvPr/>
        </p:nvGrpSpPr>
        <p:grpSpPr bwMode="auto">
          <a:xfrm>
            <a:off x="8572818" y="5218429"/>
            <a:ext cx="501650" cy="609600"/>
            <a:chOff x="3334" y="2745"/>
            <a:chExt cx="316" cy="384"/>
          </a:xfrm>
        </p:grpSpPr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F4ADF33B-2BCA-4660-8A1D-E6CF2B5720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4" y="2757"/>
              <a:ext cx="316" cy="358"/>
            </a:xfrm>
            <a:custGeom>
              <a:avLst/>
              <a:gdLst>
                <a:gd name="T0" fmla="*/ 700 w 1400"/>
                <a:gd name="T1" fmla="*/ 1582 h 1583"/>
                <a:gd name="T2" fmla="*/ 0 w 1400"/>
                <a:gd name="T3" fmla="*/ 1582 h 1583"/>
                <a:gd name="T4" fmla="*/ 0 w 1400"/>
                <a:gd name="T5" fmla="*/ 0 h 1583"/>
                <a:gd name="T6" fmla="*/ 1399 w 1400"/>
                <a:gd name="T7" fmla="*/ 0 h 1583"/>
                <a:gd name="T8" fmla="*/ 1399 w 1400"/>
                <a:gd name="T9" fmla="*/ 1582 h 1583"/>
                <a:gd name="T10" fmla="*/ 700 w 1400"/>
                <a:gd name="T11" fmla="*/ 1582 h 1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583">
                  <a:moveTo>
                    <a:pt x="700" y="1582"/>
                  </a:moveTo>
                  <a:lnTo>
                    <a:pt x="0" y="1582"/>
                  </a:lnTo>
                  <a:lnTo>
                    <a:pt x="0" y="0"/>
                  </a:lnTo>
                  <a:lnTo>
                    <a:pt x="1399" y="0"/>
                  </a:lnTo>
                  <a:lnTo>
                    <a:pt x="1399" y="1582"/>
                  </a:lnTo>
                  <a:lnTo>
                    <a:pt x="700" y="1582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" name="Freeform 33">
              <a:extLst>
                <a:ext uri="{FF2B5EF4-FFF2-40B4-BE49-F238E27FC236}">
                  <a16:creationId xmlns:a16="http://schemas.microsoft.com/office/drawing/2014/main" id="{7574FF78-1891-4BC3-B0CB-3E684E586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0" y="2745"/>
              <a:ext cx="283" cy="384"/>
            </a:xfrm>
            <a:custGeom>
              <a:avLst/>
              <a:gdLst>
                <a:gd name="T0" fmla="*/ 1172 w 1252"/>
                <a:gd name="T1" fmla="*/ 1281 h 1698"/>
                <a:gd name="T2" fmla="*/ 1143 w 1252"/>
                <a:gd name="T3" fmla="*/ 1259 h 1698"/>
                <a:gd name="T4" fmla="*/ 1041 w 1252"/>
                <a:gd name="T5" fmla="*/ 1292 h 1698"/>
                <a:gd name="T6" fmla="*/ 955 w 1252"/>
                <a:gd name="T7" fmla="*/ 1379 h 1698"/>
                <a:gd name="T8" fmla="*/ 620 w 1252"/>
                <a:gd name="T9" fmla="*/ 1571 h 1698"/>
                <a:gd name="T10" fmla="*/ 205 w 1252"/>
                <a:gd name="T11" fmla="*/ 1067 h 1698"/>
                <a:gd name="T12" fmla="*/ 421 w 1252"/>
                <a:gd name="T13" fmla="*/ 394 h 1698"/>
                <a:gd name="T14" fmla="*/ 899 w 1252"/>
                <a:gd name="T15" fmla="*/ 126 h 1698"/>
                <a:gd name="T16" fmla="*/ 1052 w 1252"/>
                <a:gd name="T17" fmla="*/ 252 h 1698"/>
                <a:gd name="T18" fmla="*/ 933 w 1252"/>
                <a:gd name="T19" fmla="*/ 542 h 1698"/>
                <a:gd name="T20" fmla="*/ 921 w 1252"/>
                <a:gd name="T21" fmla="*/ 575 h 1698"/>
                <a:gd name="T22" fmla="*/ 944 w 1252"/>
                <a:gd name="T23" fmla="*/ 591 h 1698"/>
                <a:gd name="T24" fmla="*/ 1115 w 1252"/>
                <a:gd name="T25" fmla="*/ 504 h 1698"/>
                <a:gd name="T26" fmla="*/ 1251 w 1252"/>
                <a:gd name="T27" fmla="*/ 148 h 1698"/>
                <a:gd name="T28" fmla="*/ 1063 w 1252"/>
                <a:gd name="T29" fmla="*/ 0 h 1698"/>
                <a:gd name="T30" fmla="*/ 313 w 1252"/>
                <a:gd name="T31" fmla="*/ 356 h 1698"/>
                <a:gd name="T32" fmla="*/ 0 w 1252"/>
                <a:gd name="T33" fmla="*/ 1166 h 1698"/>
                <a:gd name="T34" fmla="*/ 455 w 1252"/>
                <a:gd name="T35" fmla="*/ 1697 h 1698"/>
                <a:gd name="T36" fmla="*/ 1172 w 1252"/>
                <a:gd name="T37" fmla="*/ 1281 h 1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52" h="1698">
                  <a:moveTo>
                    <a:pt x="1172" y="1281"/>
                  </a:moveTo>
                  <a:cubicBezTo>
                    <a:pt x="1172" y="1259"/>
                    <a:pt x="1149" y="1259"/>
                    <a:pt x="1143" y="1259"/>
                  </a:cubicBezTo>
                  <a:cubicBezTo>
                    <a:pt x="1103" y="1259"/>
                    <a:pt x="1041" y="1292"/>
                    <a:pt x="1041" y="1292"/>
                  </a:cubicBezTo>
                  <a:cubicBezTo>
                    <a:pt x="995" y="1325"/>
                    <a:pt x="978" y="1341"/>
                    <a:pt x="955" y="1379"/>
                  </a:cubicBezTo>
                  <a:cubicBezTo>
                    <a:pt x="876" y="1489"/>
                    <a:pt x="773" y="1571"/>
                    <a:pt x="620" y="1571"/>
                  </a:cubicBezTo>
                  <a:cubicBezTo>
                    <a:pt x="404" y="1571"/>
                    <a:pt x="205" y="1418"/>
                    <a:pt x="205" y="1067"/>
                  </a:cubicBezTo>
                  <a:cubicBezTo>
                    <a:pt x="205" y="865"/>
                    <a:pt x="284" y="580"/>
                    <a:pt x="421" y="394"/>
                  </a:cubicBezTo>
                  <a:cubicBezTo>
                    <a:pt x="523" y="252"/>
                    <a:pt x="654" y="126"/>
                    <a:pt x="899" y="126"/>
                  </a:cubicBezTo>
                  <a:cubicBezTo>
                    <a:pt x="995" y="126"/>
                    <a:pt x="1052" y="159"/>
                    <a:pt x="1052" y="252"/>
                  </a:cubicBezTo>
                  <a:cubicBezTo>
                    <a:pt x="1052" y="328"/>
                    <a:pt x="961" y="487"/>
                    <a:pt x="933" y="542"/>
                  </a:cubicBezTo>
                  <a:cubicBezTo>
                    <a:pt x="921" y="569"/>
                    <a:pt x="921" y="569"/>
                    <a:pt x="921" y="575"/>
                  </a:cubicBezTo>
                  <a:cubicBezTo>
                    <a:pt x="921" y="591"/>
                    <a:pt x="933" y="591"/>
                    <a:pt x="944" y="591"/>
                  </a:cubicBezTo>
                  <a:cubicBezTo>
                    <a:pt x="995" y="591"/>
                    <a:pt x="1086" y="542"/>
                    <a:pt x="1115" y="504"/>
                  </a:cubicBezTo>
                  <a:cubicBezTo>
                    <a:pt x="1115" y="487"/>
                    <a:pt x="1251" y="263"/>
                    <a:pt x="1251" y="148"/>
                  </a:cubicBezTo>
                  <a:cubicBezTo>
                    <a:pt x="1251" y="22"/>
                    <a:pt x="1143" y="0"/>
                    <a:pt x="1063" y="0"/>
                  </a:cubicBezTo>
                  <a:cubicBezTo>
                    <a:pt x="717" y="0"/>
                    <a:pt x="427" y="224"/>
                    <a:pt x="313" y="356"/>
                  </a:cubicBezTo>
                  <a:cubicBezTo>
                    <a:pt x="28" y="684"/>
                    <a:pt x="0" y="1051"/>
                    <a:pt x="0" y="1166"/>
                  </a:cubicBezTo>
                  <a:cubicBezTo>
                    <a:pt x="0" y="1511"/>
                    <a:pt x="176" y="1697"/>
                    <a:pt x="455" y="1697"/>
                  </a:cubicBezTo>
                  <a:cubicBezTo>
                    <a:pt x="842" y="1697"/>
                    <a:pt x="1172" y="1341"/>
                    <a:pt x="1172" y="128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719F1DCA-42F6-422D-A0CD-AAD07259EDC9}"/>
              </a:ext>
            </a:extLst>
          </p:cNvPr>
          <p:cNvSpPr/>
          <p:nvPr/>
        </p:nvSpPr>
        <p:spPr>
          <a:xfrm>
            <a:off x="5394932" y="4796154"/>
            <a:ext cx="1035703" cy="464101"/>
          </a:xfrm>
          <a:prstGeom prst="wedgeRectCallout">
            <a:avLst>
              <a:gd name="adj1" fmla="val -71180"/>
              <a:gd name="adj2" fmla="val 98454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Projection operator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5759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547"/>
    </mc:Choice>
    <mc:Fallback xmlns="">
      <p:transition spd="slow" advTm="2075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35" grpId="0" animBg="1"/>
      <p:bldP spid="36" grpId="0"/>
      <p:bldP spid="4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Projected GD: How to Project?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Here projecting a point means finding the “closest” point from the constraint set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For some sets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, the projection step is easy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6E94412-7713-4D2A-91C4-16FB18B171F9}"/>
                  </a:ext>
                </a:extLst>
              </p:cNvPr>
              <p:cNvSpPr txBox="1"/>
              <p:nvPr/>
            </p:nvSpPr>
            <p:spPr>
              <a:xfrm>
                <a:off x="3054199" y="1765882"/>
                <a:ext cx="616270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360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I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IN" sz="3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6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IN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3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3600">
                            <a:latin typeface="Cambria Math" panose="02040503050406030204" pitchFamily="18" charset="0"/>
                          </a:rPr>
                          <m:t>arg</m:t>
                        </m:r>
                        <m:r>
                          <a:rPr lang="en-IN" sz="36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N" sz="360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sub>
                        <m:r>
                          <a:rPr lang="en-IN" sz="3600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I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sub>
                    </m:sSub>
                  </m:oMath>
                </a14:m>
                <a:r>
                  <a:rPr lang="en-GB" sz="36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GB" sz="36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3600" b="1" i="1" dirty="0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r>
                              <a:rPr lang="en-IN" sz="36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3600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  <m:sup>
                        <m:r>
                          <a:rPr lang="en-IN" sz="3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sz="36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6E94412-7713-4D2A-91C4-16FB18B17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199" y="1765882"/>
                <a:ext cx="6162708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Line 1">
            <a:extLst>
              <a:ext uri="{FF2B5EF4-FFF2-40B4-BE49-F238E27FC236}">
                <a16:creationId xmlns:a16="http://schemas.microsoft.com/office/drawing/2014/main" id="{5BD1C61E-3B80-45D9-A09C-BBA64C31F60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12500" y="3766284"/>
            <a:ext cx="1587" cy="1800225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7" name="Line 2">
            <a:extLst>
              <a:ext uri="{FF2B5EF4-FFF2-40B4-BE49-F238E27FC236}">
                <a16:creationId xmlns:a16="http://schemas.microsoft.com/office/drawing/2014/main" id="{B2E5E270-6525-4763-84EC-A5069A191E6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40950" y="4666396"/>
            <a:ext cx="1908175" cy="1588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8" name="Oval 3">
            <a:extLst>
              <a:ext uri="{FF2B5EF4-FFF2-40B4-BE49-F238E27FC236}">
                <a16:creationId xmlns:a16="http://schemas.microsoft.com/office/drawing/2014/main" id="{D27DCBEE-F2E4-495B-839E-E24C1255C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6850" y="3945671"/>
            <a:ext cx="1476375" cy="1476375"/>
          </a:xfrm>
          <a:prstGeom prst="ellipse">
            <a:avLst/>
          </a:prstGeom>
          <a:solidFill>
            <a:srgbClr val="FFCC00">
              <a:alpha val="34000"/>
            </a:srgbClr>
          </a:solidFill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69" name="Group 4">
            <a:extLst>
              <a:ext uri="{FF2B5EF4-FFF2-40B4-BE49-F238E27FC236}">
                <a16:creationId xmlns:a16="http://schemas.microsoft.com/office/drawing/2014/main" id="{09C1203E-5361-492B-8A7D-A31B1A1B4264}"/>
              </a:ext>
            </a:extLst>
          </p:cNvPr>
          <p:cNvGrpSpPr>
            <a:grpSpLocks/>
          </p:cNvGrpSpPr>
          <p:nvPr/>
        </p:nvGrpSpPr>
        <p:grpSpPr bwMode="auto">
          <a:xfrm>
            <a:off x="4107837" y="3801209"/>
            <a:ext cx="250825" cy="214312"/>
            <a:chOff x="1610" y="1519"/>
            <a:chExt cx="158" cy="135"/>
          </a:xfrm>
        </p:grpSpPr>
        <p:sp>
          <p:nvSpPr>
            <p:cNvPr id="70" name="Freeform 5">
              <a:extLst>
                <a:ext uri="{FF2B5EF4-FFF2-40B4-BE49-F238E27FC236}">
                  <a16:creationId xmlns:a16="http://schemas.microsoft.com/office/drawing/2014/main" id="{480D279A-3645-4B43-9A11-7470C0D1B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1522"/>
              <a:ext cx="158" cy="130"/>
            </a:xfrm>
            <a:custGeom>
              <a:avLst/>
              <a:gdLst>
                <a:gd name="T0" fmla="*/ 350 w 701"/>
                <a:gd name="T1" fmla="*/ 578 h 579"/>
                <a:gd name="T2" fmla="*/ 0 w 701"/>
                <a:gd name="T3" fmla="*/ 578 h 579"/>
                <a:gd name="T4" fmla="*/ 0 w 701"/>
                <a:gd name="T5" fmla="*/ 0 h 579"/>
                <a:gd name="T6" fmla="*/ 700 w 701"/>
                <a:gd name="T7" fmla="*/ 0 h 579"/>
                <a:gd name="T8" fmla="*/ 700 w 701"/>
                <a:gd name="T9" fmla="*/ 578 h 579"/>
                <a:gd name="T10" fmla="*/ 350 w 701"/>
                <a:gd name="T11" fmla="*/ 578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1" h="579">
                  <a:moveTo>
                    <a:pt x="350" y="578"/>
                  </a:moveTo>
                  <a:lnTo>
                    <a:pt x="0" y="578"/>
                  </a:lnTo>
                  <a:lnTo>
                    <a:pt x="0" y="0"/>
                  </a:lnTo>
                  <a:lnTo>
                    <a:pt x="700" y="0"/>
                  </a:lnTo>
                  <a:lnTo>
                    <a:pt x="700" y="578"/>
                  </a:lnTo>
                  <a:lnTo>
                    <a:pt x="350" y="578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" name="Freeform 6">
              <a:extLst>
                <a:ext uri="{FF2B5EF4-FFF2-40B4-BE49-F238E27FC236}">
                  <a16:creationId xmlns:a16="http://schemas.microsoft.com/office/drawing/2014/main" id="{31FB4CA7-66F9-4E68-888E-F31361233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1" y="1519"/>
              <a:ext cx="132" cy="135"/>
            </a:xfrm>
            <a:custGeom>
              <a:avLst/>
              <a:gdLst>
                <a:gd name="T0" fmla="*/ 236 w 587"/>
                <a:gd name="T1" fmla="*/ 145 h 601"/>
                <a:gd name="T2" fmla="*/ 283 w 587"/>
                <a:gd name="T3" fmla="*/ 145 h 601"/>
                <a:gd name="T4" fmla="*/ 436 w 587"/>
                <a:gd name="T5" fmla="*/ 136 h 601"/>
                <a:gd name="T6" fmla="*/ 264 w 587"/>
                <a:gd name="T7" fmla="*/ 288 h 601"/>
                <a:gd name="T8" fmla="*/ 0 w 587"/>
                <a:gd name="T9" fmla="*/ 581 h 601"/>
                <a:gd name="T10" fmla="*/ 28 w 587"/>
                <a:gd name="T11" fmla="*/ 600 h 601"/>
                <a:gd name="T12" fmla="*/ 56 w 587"/>
                <a:gd name="T13" fmla="*/ 585 h 601"/>
                <a:gd name="T14" fmla="*/ 161 w 587"/>
                <a:gd name="T15" fmla="*/ 510 h 601"/>
                <a:gd name="T16" fmla="*/ 236 w 587"/>
                <a:gd name="T17" fmla="*/ 547 h 601"/>
                <a:gd name="T18" fmla="*/ 347 w 587"/>
                <a:gd name="T19" fmla="*/ 600 h 601"/>
                <a:gd name="T20" fmla="*/ 567 w 587"/>
                <a:gd name="T21" fmla="*/ 390 h 601"/>
                <a:gd name="T22" fmla="*/ 536 w 587"/>
                <a:gd name="T23" fmla="*/ 374 h 601"/>
                <a:gd name="T24" fmla="*/ 514 w 587"/>
                <a:gd name="T25" fmla="*/ 384 h 601"/>
                <a:gd name="T26" fmla="*/ 411 w 587"/>
                <a:gd name="T27" fmla="*/ 452 h 601"/>
                <a:gd name="T28" fmla="*/ 150 w 587"/>
                <a:gd name="T29" fmla="*/ 467 h 601"/>
                <a:gd name="T30" fmla="*/ 319 w 587"/>
                <a:gd name="T31" fmla="*/ 309 h 601"/>
                <a:gd name="T32" fmla="*/ 586 w 587"/>
                <a:gd name="T33" fmla="*/ 19 h 601"/>
                <a:gd name="T34" fmla="*/ 561 w 587"/>
                <a:gd name="T35" fmla="*/ 0 h 601"/>
                <a:gd name="T36" fmla="*/ 533 w 587"/>
                <a:gd name="T37" fmla="*/ 12 h 601"/>
                <a:gd name="T38" fmla="*/ 450 w 587"/>
                <a:gd name="T39" fmla="*/ 90 h 601"/>
                <a:gd name="T40" fmla="*/ 369 w 587"/>
                <a:gd name="T41" fmla="*/ 49 h 601"/>
                <a:gd name="T42" fmla="*/ 267 w 587"/>
                <a:gd name="T43" fmla="*/ 0 h 601"/>
                <a:gd name="T44" fmla="*/ 97 w 587"/>
                <a:gd name="T45" fmla="*/ 155 h 601"/>
                <a:gd name="T46" fmla="*/ 122 w 587"/>
                <a:gd name="T47" fmla="*/ 173 h 601"/>
                <a:gd name="T48" fmla="*/ 150 w 587"/>
                <a:gd name="T49" fmla="*/ 155 h 601"/>
                <a:gd name="T50" fmla="*/ 211 w 587"/>
                <a:gd name="T51" fmla="*/ 145 h 601"/>
                <a:gd name="T52" fmla="*/ 236 w 587"/>
                <a:gd name="T53" fmla="*/ 145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87" h="601">
                  <a:moveTo>
                    <a:pt x="236" y="145"/>
                  </a:moveTo>
                  <a:cubicBezTo>
                    <a:pt x="250" y="145"/>
                    <a:pt x="267" y="145"/>
                    <a:pt x="283" y="145"/>
                  </a:cubicBezTo>
                  <a:cubicBezTo>
                    <a:pt x="331" y="139"/>
                    <a:pt x="386" y="136"/>
                    <a:pt x="436" y="136"/>
                  </a:cubicBezTo>
                  <a:cubicBezTo>
                    <a:pt x="400" y="170"/>
                    <a:pt x="383" y="192"/>
                    <a:pt x="264" y="288"/>
                  </a:cubicBezTo>
                  <a:cubicBezTo>
                    <a:pt x="28" y="489"/>
                    <a:pt x="0" y="578"/>
                    <a:pt x="0" y="581"/>
                  </a:cubicBezTo>
                  <a:cubicBezTo>
                    <a:pt x="0" y="600"/>
                    <a:pt x="17" y="600"/>
                    <a:pt x="28" y="600"/>
                  </a:cubicBezTo>
                  <a:cubicBezTo>
                    <a:pt x="47" y="600"/>
                    <a:pt x="47" y="600"/>
                    <a:pt x="56" y="585"/>
                  </a:cubicBezTo>
                  <a:cubicBezTo>
                    <a:pt x="100" y="516"/>
                    <a:pt x="139" y="510"/>
                    <a:pt x="161" y="510"/>
                  </a:cubicBezTo>
                  <a:cubicBezTo>
                    <a:pt x="194" y="510"/>
                    <a:pt x="219" y="532"/>
                    <a:pt x="236" y="547"/>
                  </a:cubicBezTo>
                  <a:cubicBezTo>
                    <a:pt x="275" y="578"/>
                    <a:pt x="303" y="600"/>
                    <a:pt x="347" y="600"/>
                  </a:cubicBezTo>
                  <a:cubicBezTo>
                    <a:pt x="481" y="600"/>
                    <a:pt x="567" y="439"/>
                    <a:pt x="567" y="390"/>
                  </a:cubicBezTo>
                  <a:cubicBezTo>
                    <a:pt x="567" y="374"/>
                    <a:pt x="547" y="374"/>
                    <a:pt x="536" y="374"/>
                  </a:cubicBezTo>
                  <a:cubicBezTo>
                    <a:pt x="531" y="374"/>
                    <a:pt x="517" y="374"/>
                    <a:pt x="514" y="384"/>
                  </a:cubicBezTo>
                  <a:cubicBezTo>
                    <a:pt x="503" y="411"/>
                    <a:pt x="492" y="442"/>
                    <a:pt x="411" y="452"/>
                  </a:cubicBezTo>
                  <a:cubicBezTo>
                    <a:pt x="403" y="455"/>
                    <a:pt x="172" y="461"/>
                    <a:pt x="150" y="467"/>
                  </a:cubicBezTo>
                  <a:cubicBezTo>
                    <a:pt x="183" y="433"/>
                    <a:pt x="200" y="411"/>
                    <a:pt x="319" y="309"/>
                  </a:cubicBezTo>
                  <a:cubicBezTo>
                    <a:pt x="561" y="111"/>
                    <a:pt x="586" y="22"/>
                    <a:pt x="586" y="19"/>
                  </a:cubicBezTo>
                  <a:cubicBezTo>
                    <a:pt x="586" y="0"/>
                    <a:pt x="569" y="0"/>
                    <a:pt x="561" y="0"/>
                  </a:cubicBezTo>
                  <a:cubicBezTo>
                    <a:pt x="542" y="0"/>
                    <a:pt x="536" y="0"/>
                    <a:pt x="533" y="12"/>
                  </a:cubicBezTo>
                  <a:cubicBezTo>
                    <a:pt x="503" y="59"/>
                    <a:pt x="481" y="90"/>
                    <a:pt x="450" y="90"/>
                  </a:cubicBezTo>
                  <a:cubicBezTo>
                    <a:pt x="425" y="90"/>
                    <a:pt x="397" y="68"/>
                    <a:pt x="369" y="49"/>
                  </a:cubicBezTo>
                  <a:cubicBezTo>
                    <a:pt x="342" y="22"/>
                    <a:pt x="311" y="0"/>
                    <a:pt x="267" y="0"/>
                  </a:cubicBezTo>
                  <a:cubicBezTo>
                    <a:pt x="164" y="0"/>
                    <a:pt x="97" y="114"/>
                    <a:pt x="97" y="155"/>
                  </a:cubicBezTo>
                  <a:cubicBezTo>
                    <a:pt x="97" y="173"/>
                    <a:pt x="114" y="173"/>
                    <a:pt x="122" y="173"/>
                  </a:cubicBezTo>
                  <a:cubicBezTo>
                    <a:pt x="133" y="173"/>
                    <a:pt x="147" y="173"/>
                    <a:pt x="150" y="155"/>
                  </a:cubicBezTo>
                  <a:cubicBezTo>
                    <a:pt x="167" y="148"/>
                    <a:pt x="178" y="148"/>
                    <a:pt x="211" y="145"/>
                  </a:cubicBezTo>
                  <a:lnTo>
                    <a:pt x="236" y="14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72" name="Oval 7">
            <a:extLst>
              <a:ext uri="{FF2B5EF4-FFF2-40B4-BE49-F238E27FC236}">
                <a16:creationId xmlns:a16="http://schemas.microsoft.com/office/drawing/2014/main" id="{5D13DB6F-C1D0-4538-B599-E847C9729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3375" y="3729771"/>
            <a:ext cx="144462" cy="144463"/>
          </a:xfrm>
          <a:prstGeom prst="ellipse">
            <a:avLst/>
          </a:prstGeom>
          <a:solidFill>
            <a:srgbClr val="006600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3" name="Line 8">
            <a:extLst>
              <a:ext uri="{FF2B5EF4-FFF2-40B4-BE49-F238E27FC236}">
                <a16:creationId xmlns:a16="http://schemas.microsoft.com/office/drawing/2014/main" id="{32946A7D-1199-4579-9E5E-BC74131B7E6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82400" y="3837721"/>
            <a:ext cx="219075" cy="323850"/>
          </a:xfrm>
          <a:prstGeom prst="line">
            <a:avLst/>
          </a:prstGeom>
          <a:noFill/>
          <a:ln w="19080" cap="flat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4" name="Text Box 9">
            <a:extLst>
              <a:ext uri="{FF2B5EF4-FFF2-40B4-BE49-F238E27FC236}">
                <a16:creationId xmlns:a16="http://schemas.microsoft.com/office/drawing/2014/main" id="{AA29C073-75DD-45C3-ACE7-BF2466206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3225" y="4666396"/>
            <a:ext cx="6508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r>
              <a:rPr lang="en-IN" altLang="en-US">
                <a:solidFill>
                  <a:srgbClr val="000000"/>
                </a:solidFill>
              </a:rPr>
              <a:t>(1,0)</a:t>
            </a:r>
          </a:p>
        </p:txBody>
      </p:sp>
      <p:sp>
        <p:nvSpPr>
          <p:cNvPr id="75" name="Text Box 10">
            <a:extLst>
              <a:ext uri="{FF2B5EF4-FFF2-40B4-BE49-F238E27FC236}">
                <a16:creationId xmlns:a16="http://schemas.microsoft.com/office/drawing/2014/main" id="{BC5BCD18-7428-47B3-85F6-7D46F56BCC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6237" y="3593246"/>
            <a:ext cx="6508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r>
              <a:rPr lang="en-IN" altLang="en-US">
                <a:solidFill>
                  <a:srgbClr val="000000"/>
                </a:solidFill>
              </a:rPr>
              <a:t>(0,1)</a:t>
            </a:r>
          </a:p>
        </p:txBody>
      </p:sp>
      <p:sp>
        <p:nvSpPr>
          <p:cNvPr id="76" name="Text Box 11">
            <a:extLst>
              <a:ext uri="{FF2B5EF4-FFF2-40B4-BE49-F238E27FC236}">
                <a16:creationId xmlns:a16="http://schemas.microsoft.com/office/drawing/2014/main" id="{92541238-859D-473B-9B5D-36C6C8161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2742" y="5653671"/>
            <a:ext cx="5163258" cy="383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r>
              <a:rPr lang="en-IN" altLang="en-US" dirty="0"/>
              <a:t>  </a:t>
            </a:r>
            <a:r>
              <a:rPr lang="en-IN" altLang="en-US" dirty="0">
                <a:latin typeface="Abadi Extra Light" panose="020B0204020104020204" pitchFamily="34" charset="0"/>
              </a:rPr>
              <a:t>Projection = Normalize to unit Euclidean length 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 Box 26">
                <a:extLst>
                  <a:ext uri="{FF2B5EF4-FFF2-40B4-BE49-F238E27FC236}">
                    <a16:creationId xmlns:a16="http://schemas.microsoft.com/office/drawing/2014/main" id="{E0E1CDE9-2B88-42C7-92AB-7CCD675CA5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6437" y="3151921"/>
                <a:ext cx="3180345" cy="4032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cap="flat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64404" rIns="90000" bIns="45000"/>
              <a:lstStyle>
                <a:lvl1pPr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1pPr>
                <a:lvl2pPr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2pPr>
                <a:lvl3pPr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3pPr>
                <a:lvl4pPr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4pPr>
                <a:lvl5pPr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I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I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altLang="en-US" sz="2200" dirty="0">
                    <a:latin typeface="Abadi Extra Light" panose="020B0204020104020204" pitchFamily="34" charset="0"/>
                  </a:rPr>
                  <a:t>: Unit radius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altLang="en-US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altLang="en-US" sz="2200" i="1" dirty="0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IN" altLang="en-US" sz="2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altLang="en-US" sz="2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altLang="en-US" sz="2200" dirty="0">
                    <a:latin typeface="Abadi Extra Light" panose="020B0204020104020204" pitchFamily="34" charset="0"/>
                  </a:rPr>
                  <a:t>ball</a:t>
                </a:r>
              </a:p>
            </p:txBody>
          </p:sp>
        </mc:Choice>
        <mc:Fallback xmlns="">
          <p:sp>
            <p:nvSpPr>
              <p:cNvPr id="81" name="Text Box 26">
                <a:extLst>
                  <a:ext uri="{FF2B5EF4-FFF2-40B4-BE49-F238E27FC236}">
                    <a16:creationId xmlns:a16="http://schemas.microsoft.com/office/drawing/2014/main" id="{E0E1CDE9-2B88-42C7-92AB-7CCD675CA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16437" y="3151921"/>
                <a:ext cx="3180345" cy="403225"/>
              </a:xfrm>
              <a:prstGeom prst="rect">
                <a:avLst/>
              </a:prstGeom>
              <a:blipFill>
                <a:blip r:embed="rId7"/>
                <a:stretch>
                  <a:fillRect l="-576" t="-1515" b="-4697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6" name="Group 40">
            <a:extLst>
              <a:ext uri="{FF2B5EF4-FFF2-40B4-BE49-F238E27FC236}">
                <a16:creationId xmlns:a16="http://schemas.microsoft.com/office/drawing/2014/main" id="{22405F77-0484-4D74-A8D6-214C6D84B97F}"/>
              </a:ext>
            </a:extLst>
          </p:cNvPr>
          <p:cNvGrpSpPr>
            <a:grpSpLocks/>
          </p:cNvGrpSpPr>
          <p:nvPr/>
        </p:nvGrpSpPr>
        <p:grpSpPr bwMode="auto">
          <a:xfrm>
            <a:off x="4144350" y="5277584"/>
            <a:ext cx="250825" cy="214312"/>
            <a:chOff x="1633" y="2449"/>
            <a:chExt cx="158" cy="135"/>
          </a:xfrm>
        </p:grpSpPr>
        <p:sp>
          <p:nvSpPr>
            <p:cNvPr id="87" name="Freeform 41">
              <a:extLst>
                <a:ext uri="{FF2B5EF4-FFF2-40B4-BE49-F238E27FC236}">
                  <a16:creationId xmlns:a16="http://schemas.microsoft.com/office/drawing/2014/main" id="{DF13DB83-DF4A-4826-B4AA-8DC9FF33EB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3" y="2452"/>
              <a:ext cx="158" cy="130"/>
            </a:xfrm>
            <a:custGeom>
              <a:avLst/>
              <a:gdLst>
                <a:gd name="T0" fmla="*/ 350 w 701"/>
                <a:gd name="T1" fmla="*/ 578 h 579"/>
                <a:gd name="T2" fmla="*/ 0 w 701"/>
                <a:gd name="T3" fmla="*/ 578 h 579"/>
                <a:gd name="T4" fmla="*/ 0 w 701"/>
                <a:gd name="T5" fmla="*/ 0 h 579"/>
                <a:gd name="T6" fmla="*/ 700 w 701"/>
                <a:gd name="T7" fmla="*/ 0 h 579"/>
                <a:gd name="T8" fmla="*/ 700 w 701"/>
                <a:gd name="T9" fmla="*/ 578 h 579"/>
                <a:gd name="T10" fmla="*/ 350 w 701"/>
                <a:gd name="T11" fmla="*/ 578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1" h="579">
                  <a:moveTo>
                    <a:pt x="350" y="578"/>
                  </a:moveTo>
                  <a:lnTo>
                    <a:pt x="0" y="578"/>
                  </a:lnTo>
                  <a:lnTo>
                    <a:pt x="0" y="0"/>
                  </a:lnTo>
                  <a:lnTo>
                    <a:pt x="700" y="0"/>
                  </a:lnTo>
                  <a:lnTo>
                    <a:pt x="700" y="578"/>
                  </a:lnTo>
                  <a:lnTo>
                    <a:pt x="350" y="578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8" name="Freeform 42">
              <a:extLst>
                <a:ext uri="{FF2B5EF4-FFF2-40B4-BE49-F238E27FC236}">
                  <a16:creationId xmlns:a16="http://schemas.microsoft.com/office/drawing/2014/main" id="{3A3AD408-ECC1-4221-B74D-A4A9FD9B79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3" y="2449"/>
              <a:ext cx="132" cy="135"/>
            </a:xfrm>
            <a:custGeom>
              <a:avLst/>
              <a:gdLst>
                <a:gd name="T0" fmla="*/ 236 w 587"/>
                <a:gd name="T1" fmla="*/ 145 h 601"/>
                <a:gd name="T2" fmla="*/ 283 w 587"/>
                <a:gd name="T3" fmla="*/ 145 h 601"/>
                <a:gd name="T4" fmla="*/ 436 w 587"/>
                <a:gd name="T5" fmla="*/ 136 h 601"/>
                <a:gd name="T6" fmla="*/ 264 w 587"/>
                <a:gd name="T7" fmla="*/ 288 h 601"/>
                <a:gd name="T8" fmla="*/ 0 w 587"/>
                <a:gd name="T9" fmla="*/ 581 h 601"/>
                <a:gd name="T10" fmla="*/ 28 w 587"/>
                <a:gd name="T11" fmla="*/ 600 h 601"/>
                <a:gd name="T12" fmla="*/ 56 w 587"/>
                <a:gd name="T13" fmla="*/ 585 h 601"/>
                <a:gd name="T14" fmla="*/ 161 w 587"/>
                <a:gd name="T15" fmla="*/ 510 h 601"/>
                <a:gd name="T16" fmla="*/ 236 w 587"/>
                <a:gd name="T17" fmla="*/ 547 h 601"/>
                <a:gd name="T18" fmla="*/ 347 w 587"/>
                <a:gd name="T19" fmla="*/ 600 h 601"/>
                <a:gd name="T20" fmla="*/ 567 w 587"/>
                <a:gd name="T21" fmla="*/ 390 h 601"/>
                <a:gd name="T22" fmla="*/ 536 w 587"/>
                <a:gd name="T23" fmla="*/ 374 h 601"/>
                <a:gd name="T24" fmla="*/ 514 w 587"/>
                <a:gd name="T25" fmla="*/ 384 h 601"/>
                <a:gd name="T26" fmla="*/ 411 w 587"/>
                <a:gd name="T27" fmla="*/ 452 h 601"/>
                <a:gd name="T28" fmla="*/ 150 w 587"/>
                <a:gd name="T29" fmla="*/ 467 h 601"/>
                <a:gd name="T30" fmla="*/ 319 w 587"/>
                <a:gd name="T31" fmla="*/ 309 h 601"/>
                <a:gd name="T32" fmla="*/ 586 w 587"/>
                <a:gd name="T33" fmla="*/ 19 h 601"/>
                <a:gd name="T34" fmla="*/ 561 w 587"/>
                <a:gd name="T35" fmla="*/ 0 h 601"/>
                <a:gd name="T36" fmla="*/ 533 w 587"/>
                <a:gd name="T37" fmla="*/ 12 h 601"/>
                <a:gd name="T38" fmla="*/ 450 w 587"/>
                <a:gd name="T39" fmla="*/ 90 h 601"/>
                <a:gd name="T40" fmla="*/ 369 w 587"/>
                <a:gd name="T41" fmla="*/ 49 h 601"/>
                <a:gd name="T42" fmla="*/ 267 w 587"/>
                <a:gd name="T43" fmla="*/ 0 h 601"/>
                <a:gd name="T44" fmla="*/ 97 w 587"/>
                <a:gd name="T45" fmla="*/ 155 h 601"/>
                <a:gd name="T46" fmla="*/ 122 w 587"/>
                <a:gd name="T47" fmla="*/ 173 h 601"/>
                <a:gd name="T48" fmla="*/ 150 w 587"/>
                <a:gd name="T49" fmla="*/ 155 h 601"/>
                <a:gd name="T50" fmla="*/ 211 w 587"/>
                <a:gd name="T51" fmla="*/ 145 h 601"/>
                <a:gd name="T52" fmla="*/ 236 w 587"/>
                <a:gd name="T53" fmla="*/ 145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87" h="601">
                  <a:moveTo>
                    <a:pt x="236" y="145"/>
                  </a:moveTo>
                  <a:cubicBezTo>
                    <a:pt x="250" y="145"/>
                    <a:pt x="267" y="145"/>
                    <a:pt x="283" y="145"/>
                  </a:cubicBezTo>
                  <a:cubicBezTo>
                    <a:pt x="331" y="139"/>
                    <a:pt x="386" y="136"/>
                    <a:pt x="436" y="136"/>
                  </a:cubicBezTo>
                  <a:cubicBezTo>
                    <a:pt x="400" y="170"/>
                    <a:pt x="383" y="192"/>
                    <a:pt x="264" y="288"/>
                  </a:cubicBezTo>
                  <a:cubicBezTo>
                    <a:pt x="28" y="489"/>
                    <a:pt x="0" y="578"/>
                    <a:pt x="0" y="581"/>
                  </a:cubicBezTo>
                  <a:cubicBezTo>
                    <a:pt x="0" y="600"/>
                    <a:pt x="17" y="600"/>
                    <a:pt x="28" y="600"/>
                  </a:cubicBezTo>
                  <a:cubicBezTo>
                    <a:pt x="47" y="600"/>
                    <a:pt x="47" y="600"/>
                    <a:pt x="56" y="585"/>
                  </a:cubicBezTo>
                  <a:cubicBezTo>
                    <a:pt x="100" y="516"/>
                    <a:pt x="139" y="510"/>
                    <a:pt x="161" y="510"/>
                  </a:cubicBezTo>
                  <a:cubicBezTo>
                    <a:pt x="194" y="510"/>
                    <a:pt x="219" y="532"/>
                    <a:pt x="236" y="547"/>
                  </a:cubicBezTo>
                  <a:cubicBezTo>
                    <a:pt x="275" y="578"/>
                    <a:pt x="303" y="600"/>
                    <a:pt x="347" y="600"/>
                  </a:cubicBezTo>
                  <a:cubicBezTo>
                    <a:pt x="481" y="600"/>
                    <a:pt x="567" y="439"/>
                    <a:pt x="567" y="390"/>
                  </a:cubicBezTo>
                  <a:cubicBezTo>
                    <a:pt x="567" y="374"/>
                    <a:pt x="547" y="374"/>
                    <a:pt x="536" y="374"/>
                  </a:cubicBezTo>
                  <a:cubicBezTo>
                    <a:pt x="531" y="374"/>
                    <a:pt x="517" y="374"/>
                    <a:pt x="514" y="384"/>
                  </a:cubicBezTo>
                  <a:cubicBezTo>
                    <a:pt x="503" y="411"/>
                    <a:pt x="492" y="442"/>
                    <a:pt x="411" y="452"/>
                  </a:cubicBezTo>
                  <a:cubicBezTo>
                    <a:pt x="403" y="455"/>
                    <a:pt x="172" y="461"/>
                    <a:pt x="150" y="467"/>
                  </a:cubicBezTo>
                  <a:cubicBezTo>
                    <a:pt x="183" y="433"/>
                    <a:pt x="200" y="411"/>
                    <a:pt x="319" y="309"/>
                  </a:cubicBezTo>
                  <a:cubicBezTo>
                    <a:pt x="561" y="111"/>
                    <a:pt x="586" y="22"/>
                    <a:pt x="586" y="19"/>
                  </a:cubicBezTo>
                  <a:cubicBezTo>
                    <a:pt x="586" y="0"/>
                    <a:pt x="569" y="0"/>
                    <a:pt x="561" y="0"/>
                  </a:cubicBezTo>
                  <a:cubicBezTo>
                    <a:pt x="542" y="0"/>
                    <a:pt x="536" y="0"/>
                    <a:pt x="533" y="12"/>
                  </a:cubicBezTo>
                  <a:cubicBezTo>
                    <a:pt x="503" y="59"/>
                    <a:pt x="481" y="90"/>
                    <a:pt x="450" y="90"/>
                  </a:cubicBezTo>
                  <a:cubicBezTo>
                    <a:pt x="425" y="90"/>
                    <a:pt x="397" y="68"/>
                    <a:pt x="369" y="49"/>
                  </a:cubicBezTo>
                  <a:cubicBezTo>
                    <a:pt x="342" y="22"/>
                    <a:pt x="311" y="0"/>
                    <a:pt x="267" y="0"/>
                  </a:cubicBezTo>
                  <a:cubicBezTo>
                    <a:pt x="164" y="0"/>
                    <a:pt x="97" y="114"/>
                    <a:pt x="97" y="155"/>
                  </a:cubicBezTo>
                  <a:cubicBezTo>
                    <a:pt x="97" y="173"/>
                    <a:pt x="114" y="173"/>
                    <a:pt x="122" y="173"/>
                  </a:cubicBezTo>
                  <a:cubicBezTo>
                    <a:pt x="133" y="173"/>
                    <a:pt x="147" y="173"/>
                    <a:pt x="150" y="155"/>
                  </a:cubicBezTo>
                  <a:cubicBezTo>
                    <a:pt x="167" y="148"/>
                    <a:pt x="178" y="148"/>
                    <a:pt x="211" y="145"/>
                  </a:cubicBezTo>
                  <a:lnTo>
                    <a:pt x="236" y="14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89" name="Oval 43">
            <a:extLst>
              <a:ext uri="{FF2B5EF4-FFF2-40B4-BE49-F238E27FC236}">
                <a16:creationId xmlns:a16="http://schemas.microsoft.com/office/drawing/2014/main" id="{AC56A467-94DE-409D-B0E8-B126FC6C3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9887" y="5277584"/>
            <a:ext cx="144463" cy="144462"/>
          </a:xfrm>
          <a:prstGeom prst="ellipse">
            <a:avLst/>
          </a:prstGeom>
          <a:solidFill>
            <a:srgbClr val="006600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0" name="Line 44">
            <a:extLst>
              <a:ext uri="{FF2B5EF4-FFF2-40B4-BE49-F238E27FC236}">
                <a16:creationId xmlns:a16="http://schemas.microsoft.com/office/drawing/2014/main" id="{5035DD22-6E19-4A69-9062-6D15FC2AF53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55425" y="5204559"/>
            <a:ext cx="182562" cy="111125"/>
          </a:xfrm>
          <a:prstGeom prst="line">
            <a:avLst/>
          </a:prstGeom>
          <a:noFill/>
          <a:ln w="19080" cap="flat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8A00A47E-859D-42A5-9AD7-15F2C9EC572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173" y="6103084"/>
            <a:ext cx="2006853" cy="554189"/>
          </a:xfrm>
          <a:prstGeom prst="rect">
            <a:avLst/>
          </a:prstGeom>
        </p:spPr>
      </p:pic>
      <p:sp>
        <p:nvSpPr>
          <p:cNvPr id="93" name="Line 13">
            <a:extLst>
              <a:ext uri="{FF2B5EF4-FFF2-40B4-BE49-F238E27FC236}">
                <a16:creationId xmlns:a16="http://schemas.microsoft.com/office/drawing/2014/main" id="{62B037B3-DECB-4967-9A02-D9E08C6E8954}"/>
              </a:ext>
            </a:extLst>
          </p:cNvPr>
          <p:cNvSpPr>
            <a:spLocks noChangeShapeType="1"/>
          </p:cNvSpPr>
          <p:nvPr/>
        </p:nvSpPr>
        <p:spPr bwMode="auto">
          <a:xfrm>
            <a:off x="8288952" y="3743030"/>
            <a:ext cx="1587" cy="1800225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4" name="Line 14">
            <a:extLst>
              <a:ext uri="{FF2B5EF4-FFF2-40B4-BE49-F238E27FC236}">
                <a16:creationId xmlns:a16="http://schemas.microsoft.com/office/drawing/2014/main" id="{BFB95175-D725-406B-9184-A2B391558D5C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614" y="5217817"/>
            <a:ext cx="1908175" cy="1588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95" name="Group 15">
            <a:extLst>
              <a:ext uri="{FF2B5EF4-FFF2-40B4-BE49-F238E27FC236}">
                <a16:creationId xmlns:a16="http://schemas.microsoft.com/office/drawing/2014/main" id="{7FAB7614-629B-4E80-B2F3-86E5DA85C055}"/>
              </a:ext>
            </a:extLst>
          </p:cNvPr>
          <p:cNvGrpSpPr>
            <a:grpSpLocks/>
          </p:cNvGrpSpPr>
          <p:nvPr/>
        </p:nvGrpSpPr>
        <p:grpSpPr bwMode="auto">
          <a:xfrm>
            <a:off x="7857152" y="4174830"/>
            <a:ext cx="250825" cy="214312"/>
            <a:chOff x="3719" y="1701"/>
            <a:chExt cx="158" cy="135"/>
          </a:xfrm>
        </p:grpSpPr>
        <p:sp>
          <p:nvSpPr>
            <p:cNvPr id="96" name="Freeform 16">
              <a:extLst>
                <a:ext uri="{FF2B5EF4-FFF2-40B4-BE49-F238E27FC236}">
                  <a16:creationId xmlns:a16="http://schemas.microsoft.com/office/drawing/2014/main" id="{CCC61EF2-3C47-4B4B-8DAA-C9B2DFE688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9" y="1704"/>
              <a:ext cx="158" cy="130"/>
            </a:xfrm>
            <a:custGeom>
              <a:avLst/>
              <a:gdLst>
                <a:gd name="T0" fmla="*/ 350 w 701"/>
                <a:gd name="T1" fmla="*/ 578 h 579"/>
                <a:gd name="T2" fmla="*/ 0 w 701"/>
                <a:gd name="T3" fmla="*/ 578 h 579"/>
                <a:gd name="T4" fmla="*/ 0 w 701"/>
                <a:gd name="T5" fmla="*/ 0 h 579"/>
                <a:gd name="T6" fmla="*/ 700 w 701"/>
                <a:gd name="T7" fmla="*/ 0 h 579"/>
                <a:gd name="T8" fmla="*/ 700 w 701"/>
                <a:gd name="T9" fmla="*/ 578 h 579"/>
                <a:gd name="T10" fmla="*/ 350 w 701"/>
                <a:gd name="T11" fmla="*/ 578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1" h="579">
                  <a:moveTo>
                    <a:pt x="350" y="578"/>
                  </a:moveTo>
                  <a:lnTo>
                    <a:pt x="0" y="578"/>
                  </a:lnTo>
                  <a:lnTo>
                    <a:pt x="0" y="0"/>
                  </a:lnTo>
                  <a:lnTo>
                    <a:pt x="700" y="0"/>
                  </a:lnTo>
                  <a:lnTo>
                    <a:pt x="700" y="578"/>
                  </a:lnTo>
                  <a:lnTo>
                    <a:pt x="350" y="578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7" name="Freeform 17">
              <a:extLst>
                <a:ext uri="{FF2B5EF4-FFF2-40B4-BE49-F238E27FC236}">
                  <a16:creationId xmlns:a16="http://schemas.microsoft.com/office/drawing/2014/main" id="{DA463F7A-450C-4D5A-A237-07BF411D4F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0" y="1701"/>
              <a:ext cx="132" cy="135"/>
            </a:xfrm>
            <a:custGeom>
              <a:avLst/>
              <a:gdLst>
                <a:gd name="T0" fmla="*/ 236 w 587"/>
                <a:gd name="T1" fmla="*/ 145 h 601"/>
                <a:gd name="T2" fmla="*/ 283 w 587"/>
                <a:gd name="T3" fmla="*/ 145 h 601"/>
                <a:gd name="T4" fmla="*/ 436 w 587"/>
                <a:gd name="T5" fmla="*/ 136 h 601"/>
                <a:gd name="T6" fmla="*/ 264 w 587"/>
                <a:gd name="T7" fmla="*/ 288 h 601"/>
                <a:gd name="T8" fmla="*/ 0 w 587"/>
                <a:gd name="T9" fmla="*/ 581 h 601"/>
                <a:gd name="T10" fmla="*/ 28 w 587"/>
                <a:gd name="T11" fmla="*/ 600 h 601"/>
                <a:gd name="T12" fmla="*/ 56 w 587"/>
                <a:gd name="T13" fmla="*/ 585 h 601"/>
                <a:gd name="T14" fmla="*/ 161 w 587"/>
                <a:gd name="T15" fmla="*/ 510 h 601"/>
                <a:gd name="T16" fmla="*/ 236 w 587"/>
                <a:gd name="T17" fmla="*/ 547 h 601"/>
                <a:gd name="T18" fmla="*/ 347 w 587"/>
                <a:gd name="T19" fmla="*/ 600 h 601"/>
                <a:gd name="T20" fmla="*/ 567 w 587"/>
                <a:gd name="T21" fmla="*/ 390 h 601"/>
                <a:gd name="T22" fmla="*/ 536 w 587"/>
                <a:gd name="T23" fmla="*/ 374 h 601"/>
                <a:gd name="T24" fmla="*/ 514 w 587"/>
                <a:gd name="T25" fmla="*/ 384 h 601"/>
                <a:gd name="T26" fmla="*/ 411 w 587"/>
                <a:gd name="T27" fmla="*/ 452 h 601"/>
                <a:gd name="T28" fmla="*/ 150 w 587"/>
                <a:gd name="T29" fmla="*/ 467 h 601"/>
                <a:gd name="T30" fmla="*/ 319 w 587"/>
                <a:gd name="T31" fmla="*/ 309 h 601"/>
                <a:gd name="T32" fmla="*/ 586 w 587"/>
                <a:gd name="T33" fmla="*/ 19 h 601"/>
                <a:gd name="T34" fmla="*/ 561 w 587"/>
                <a:gd name="T35" fmla="*/ 0 h 601"/>
                <a:gd name="T36" fmla="*/ 533 w 587"/>
                <a:gd name="T37" fmla="*/ 12 h 601"/>
                <a:gd name="T38" fmla="*/ 450 w 587"/>
                <a:gd name="T39" fmla="*/ 90 h 601"/>
                <a:gd name="T40" fmla="*/ 369 w 587"/>
                <a:gd name="T41" fmla="*/ 49 h 601"/>
                <a:gd name="T42" fmla="*/ 267 w 587"/>
                <a:gd name="T43" fmla="*/ 0 h 601"/>
                <a:gd name="T44" fmla="*/ 97 w 587"/>
                <a:gd name="T45" fmla="*/ 155 h 601"/>
                <a:gd name="T46" fmla="*/ 122 w 587"/>
                <a:gd name="T47" fmla="*/ 173 h 601"/>
                <a:gd name="T48" fmla="*/ 150 w 587"/>
                <a:gd name="T49" fmla="*/ 155 h 601"/>
                <a:gd name="T50" fmla="*/ 211 w 587"/>
                <a:gd name="T51" fmla="*/ 145 h 601"/>
                <a:gd name="T52" fmla="*/ 236 w 587"/>
                <a:gd name="T53" fmla="*/ 145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87" h="601">
                  <a:moveTo>
                    <a:pt x="236" y="145"/>
                  </a:moveTo>
                  <a:cubicBezTo>
                    <a:pt x="250" y="145"/>
                    <a:pt x="267" y="145"/>
                    <a:pt x="283" y="145"/>
                  </a:cubicBezTo>
                  <a:cubicBezTo>
                    <a:pt x="331" y="139"/>
                    <a:pt x="386" y="136"/>
                    <a:pt x="436" y="136"/>
                  </a:cubicBezTo>
                  <a:cubicBezTo>
                    <a:pt x="400" y="170"/>
                    <a:pt x="383" y="192"/>
                    <a:pt x="264" y="288"/>
                  </a:cubicBezTo>
                  <a:cubicBezTo>
                    <a:pt x="28" y="489"/>
                    <a:pt x="0" y="578"/>
                    <a:pt x="0" y="581"/>
                  </a:cubicBezTo>
                  <a:cubicBezTo>
                    <a:pt x="0" y="600"/>
                    <a:pt x="17" y="600"/>
                    <a:pt x="28" y="600"/>
                  </a:cubicBezTo>
                  <a:cubicBezTo>
                    <a:pt x="47" y="600"/>
                    <a:pt x="47" y="600"/>
                    <a:pt x="56" y="585"/>
                  </a:cubicBezTo>
                  <a:cubicBezTo>
                    <a:pt x="100" y="516"/>
                    <a:pt x="139" y="510"/>
                    <a:pt x="161" y="510"/>
                  </a:cubicBezTo>
                  <a:cubicBezTo>
                    <a:pt x="194" y="510"/>
                    <a:pt x="219" y="532"/>
                    <a:pt x="236" y="547"/>
                  </a:cubicBezTo>
                  <a:cubicBezTo>
                    <a:pt x="275" y="578"/>
                    <a:pt x="303" y="600"/>
                    <a:pt x="347" y="600"/>
                  </a:cubicBezTo>
                  <a:cubicBezTo>
                    <a:pt x="481" y="600"/>
                    <a:pt x="567" y="439"/>
                    <a:pt x="567" y="390"/>
                  </a:cubicBezTo>
                  <a:cubicBezTo>
                    <a:pt x="567" y="374"/>
                    <a:pt x="547" y="374"/>
                    <a:pt x="536" y="374"/>
                  </a:cubicBezTo>
                  <a:cubicBezTo>
                    <a:pt x="531" y="374"/>
                    <a:pt x="517" y="374"/>
                    <a:pt x="514" y="384"/>
                  </a:cubicBezTo>
                  <a:cubicBezTo>
                    <a:pt x="503" y="411"/>
                    <a:pt x="492" y="442"/>
                    <a:pt x="411" y="452"/>
                  </a:cubicBezTo>
                  <a:cubicBezTo>
                    <a:pt x="403" y="455"/>
                    <a:pt x="172" y="461"/>
                    <a:pt x="150" y="467"/>
                  </a:cubicBezTo>
                  <a:cubicBezTo>
                    <a:pt x="183" y="433"/>
                    <a:pt x="200" y="411"/>
                    <a:pt x="319" y="309"/>
                  </a:cubicBezTo>
                  <a:cubicBezTo>
                    <a:pt x="561" y="111"/>
                    <a:pt x="586" y="22"/>
                    <a:pt x="586" y="19"/>
                  </a:cubicBezTo>
                  <a:cubicBezTo>
                    <a:pt x="586" y="0"/>
                    <a:pt x="569" y="0"/>
                    <a:pt x="561" y="0"/>
                  </a:cubicBezTo>
                  <a:cubicBezTo>
                    <a:pt x="542" y="0"/>
                    <a:pt x="536" y="0"/>
                    <a:pt x="533" y="12"/>
                  </a:cubicBezTo>
                  <a:cubicBezTo>
                    <a:pt x="503" y="59"/>
                    <a:pt x="481" y="90"/>
                    <a:pt x="450" y="90"/>
                  </a:cubicBezTo>
                  <a:cubicBezTo>
                    <a:pt x="425" y="90"/>
                    <a:pt x="397" y="68"/>
                    <a:pt x="369" y="49"/>
                  </a:cubicBezTo>
                  <a:cubicBezTo>
                    <a:pt x="342" y="22"/>
                    <a:pt x="311" y="0"/>
                    <a:pt x="267" y="0"/>
                  </a:cubicBezTo>
                  <a:cubicBezTo>
                    <a:pt x="164" y="0"/>
                    <a:pt x="97" y="114"/>
                    <a:pt x="97" y="155"/>
                  </a:cubicBezTo>
                  <a:cubicBezTo>
                    <a:pt x="97" y="173"/>
                    <a:pt x="114" y="173"/>
                    <a:pt x="122" y="173"/>
                  </a:cubicBezTo>
                  <a:cubicBezTo>
                    <a:pt x="133" y="173"/>
                    <a:pt x="147" y="173"/>
                    <a:pt x="150" y="155"/>
                  </a:cubicBezTo>
                  <a:cubicBezTo>
                    <a:pt x="167" y="148"/>
                    <a:pt x="178" y="148"/>
                    <a:pt x="211" y="145"/>
                  </a:cubicBezTo>
                  <a:lnTo>
                    <a:pt x="236" y="14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98" name="Oval 18">
            <a:extLst>
              <a:ext uri="{FF2B5EF4-FFF2-40B4-BE49-F238E27FC236}">
                <a16:creationId xmlns:a16="http://schemas.microsoft.com/office/drawing/2014/main" id="{F4147251-2EE0-461F-A15F-85F42DA08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7152" y="4498680"/>
            <a:ext cx="144462" cy="144462"/>
          </a:xfrm>
          <a:prstGeom prst="ellipse">
            <a:avLst/>
          </a:prstGeom>
          <a:solidFill>
            <a:srgbClr val="006600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9" name="Line 19">
            <a:extLst>
              <a:ext uri="{FF2B5EF4-FFF2-40B4-BE49-F238E27FC236}">
                <a16:creationId xmlns:a16="http://schemas.microsoft.com/office/drawing/2014/main" id="{B246A3D2-BD03-4194-8F4F-C52B81F4C2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34952" y="4570117"/>
            <a:ext cx="255587" cy="1588"/>
          </a:xfrm>
          <a:prstGeom prst="line">
            <a:avLst/>
          </a:prstGeom>
          <a:noFill/>
          <a:ln w="19080" cap="flat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2" name="Rectangle 22">
            <a:extLst>
              <a:ext uri="{FF2B5EF4-FFF2-40B4-BE49-F238E27FC236}">
                <a16:creationId xmlns:a16="http://schemas.microsoft.com/office/drawing/2014/main" id="{2972AF25-9204-44C8-80CF-1CA668244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0065" y="3760492"/>
            <a:ext cx="1620836" cy="1476375"/>
          </a:xfrm>
          <a:prstGeom prst="rect">
            <a:avLst/>
          </a:prstGeom>
          <a:solidFill>
            <a:srgbClr val="FFCC00">
              <a:alpha val="31999"/>
            </a:srgbClr>
          </a:solidFill>
          <a:ln w="9525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107" name="Group 35">
            <a:extLst>
              <a:ext uri="{FF2B5EF4-FFF2-40B4-BE49-F238E27FC236}">
                <a16:creationId xmlns:a16="http://schemas.microsoft.com/office/drawing/2014/main" id="{9D7D184B-3053-482A-8E92-8BE30BD935DC}"/>
              </a:ext>
            </a:extLst>
          </p:cNvPr>
          <p:cNvGrpSpPr>
            <a:grpSpLocks/>
          </p:cNvGrpSpPr>
          <p:nvPr/>
        </p:nvGrpSpPr>
        <p:grpSpPr bwMode="auto">
          <a:xfrm>
            <a:off x="8757264" y="5325767"/>
            <a:ext cx="250825" cy="214313"/>
            <a:chOff x="4286" y="2426"/>
            <a:chExt cx="158" cy="135"/>
          </a:xfrm>
        </p:grpSpPr>
        <p:sp>
          <p:nvSpPr>
            <p:cNvPr id="108" name="Freeform 36">
              <a:extLst>
                <a:ext uri="{FF2B5EF4-FFF2-40B4-BE49-F238E27FC236}">
                  <a16:creationId xmlns:a16="http://schemas.microsoft.com/office/drawing/2014/main" id="{A5525E86-6B1A-4E16-B65A-CAEFB1F1E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" y="2429"/>
              <a:ext cx="158" cy="130"/>
            </a:xfrm>
            <a:custGeom>
              <a:avLst/>
              <a:gdLst>
                <a:gd name="T0" fmla="*/ 350 w 701"/>
                <a:gd name="T1" fmla="*/ 578 h 579"/>
                <a:gd name="T2" fmla="*/ 0 w 701"/>
                <a:gd name="T3" fmla="*/ 578 h 579"/>
                <a:gd name="T4" fmla="*/ 0 w 701"/>
                <a:gd name="T5" fmla="*/ 0 h 579"/>
                <a:gd name="T6" fmla="*/ 700 w 701"/>
                <a:gd name="T7" fmla="*/ 0 h 579"/>
                <a:gd name="T8" fmla="*/ 700 w 701"/>
                <a:gd name="T9" fmla="*/ 578 h 579"/>
                <a:gd name="T10" fmla="*/ 350 w 701"/>
                <a:gd name="T11" fmla="*/ 578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1" h="579">
                  <a:moveTo>
                    <a:pt x="350" y="578"/>
                  </a:moveTo>
                  <a:lnTo>
                    <a:pt x="0" y="578"/>
                  </a:lnTo>
                  <a:lnTo>
                    <a:pt x="0" y="0"/>
                  </a:lnTo>
                  <a:lnTo>
                    <a:pt x="700" y="0"/>
                  </a:lnTo>
                  <a:lnTo>
                    <a:pt x="700" y="578"/>
                  </a:lnTo>
                  <a:lnTo>
                    <a:pt x="350" y="578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9" name="Freeform 37">
              <a:extLst>
                <a:ext uri="{FF2B5EF4-FFF2-40B4-BE49-F238E27FC236}">
                  <a16:creationId xmlns:a16="http://schemas.microsoft.com/office/drawing/2014/main" id="{DE4D6AF6-73CC-4661-9747-3D0459D9E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7" y="2426"/>
              <a:ext cx="132" cy="135"/>
            </a:xfrm>
            <a:custGeom>
              <a:avLst/>
              <a:gdLst>
                <a:gd name="T0" fmla="*/ 236 w 587"/>
                <a:gd name="T1" fmla="*/ 145 h 601"/>
                <a:gd name="T2" fmla="*/ 283 w 587"/>
                <a:gd name="T3" fmla="*/ 145 h 601"/>
                <a:gd name="T4" fmla="*/ 436 w 587"/>
                <a:gd name="T5" fmla="*/ 136 h 601"/>
                <a:gd name="T6" fmla="*/ 264 w 587"/>
                <a:gd name="T7" fmla="*/ 288 h 601"/>
                <a:gd name="T8" fmla="*/ 0 w 587"/>
                <a:gd name="T9" fmla="*/ 581 h 601"/>
                <a:gd name="T10" fmla="*/ 28 w 587"/>
                <a:gd name="T11" fmla="*/ 600 h 601"/>
                <a:gd name="T12" fmla="*/ 56 w 587"/>
                <a:gd name="T13" fmla="*/ 585 h 601"/>
                <a:gd name="T14" fmla="*/ 161 w 587"/>
                <a:gd name="T15" fmla="*/ 510 h 601"/>
                <a:gd name="T16" fmla="*/ 236 w 587"/>
                <a:gd name="T17" fmla="*/ 547 h 601"/>
                <a:gd name="T18" fmla="*/ 347 w 587"/>
                <a:gd name="T19" fmla="*/ 600 h 601"/>
                <a:gd name="T20" fmla="*/ 567 w 587"/>
                <a:gd name="T21" fmla="*/ 390 h 601"/>
                <a:gd name="T22" fmla="*/ 536 w 587"/>
                <a:gd name="T23" fmla="*/ 374 h 601"/>
                <a:gd name="T24" fmla="*/ 514 w 587"/>
                <a:gd name="T25" fmla="*/ 384 h 601"/>
                <a:gd name="T26" fmla="*/ 411 w 587"/>
                <a:gd name="T27" fmla="*/ 452 h 601"/>
                <a:gd name="T28" fmla="*/ 150 w 587"/>
                <a:gd name="T29" fmla="*/ 467 h 601"/>
                <a:gd name="T30" fmla="*/ 319 w 587"/>
                <a:gd name="T31" fmla="*/ 309 h 601"/>
                <a:gd name="T32" fmla="*/ 586 w 587"/>
                <a:gd name="T33" fmla="*/ 19 h 601"/>
                <a:gd name="T34" fmla="*/ 561 w 587"/>
                <a:gd name="T35" fmla="*/ 0 h 601"/>
                <a:gd name="T36" fmla="*/ 533 w 587"/>
                <a:gd name="T37" fmla="*/ 12 h 601"/>
                <a:gd name="T38" fmla="*/ 450 w 587"/>
                <a:gd name="T39" fmla="*/ 90 h 601"/>
                <a:gd name="T40" fmla="*/ 369 w 587"/>
                <a:gd name="T41" fmla="*/ 49 h 601"/>
                <a:gd name="T42" fmla="*/ 267 w 587"/>
                <a:gd name="T43" fmla="*/ 0 h 601"/>
                <a:gd name="T44" fmla="*/ 97 w 587"/>
                <a:gd name="T45" fmla="*/ 155 h 601"/>
                <a:gd name="T46" fmla="*/ 122 w 587"/>
                <a:gd name="T47" fmla="*/ 173 h 601"/>
                <a:gd name="T48" fmla="*/ 150 w 587"/>
                <a:gd name="T49" fmla="*/ 155 h 601"/>
                <a:gd name="T50" fmla="*/ 211 w 587"/>
                <a:gd name="T51" fmla="*/ 145 h 601"/>
                <a:gd name="T52" fmla="*/ 236 w 587"/>
                <a:gd name="T53" fmla="*/ 145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87" h="601">
                  <a:moveTo>
                    <a:pt x="236" y="145"/>
                  </a:moveTo>
                  <a:cubicBezTo>
                    <a:pt x="250" y="145"/>
                    <a:pt x="267" y="145"/>
                    <a:pt x="283" y="145"/>
                  </a:cubicBezTo>
                  <a:cubicBezTo>
                    <a:pt x="331" y="139"/>
                    <a:pt x="386" y="136"/>
                    <a:pt x="436" y="136"/>
                  </a:cubicBezTo>
                  <a:cubicBezTo>
                    <a:pt x="400" y="170"/>
                    <a:pt x="383" y="192"/>
                    <a:pt x="264" y="288"/>
                  </a:cubicBezTo>
                  <a:cubicBezTo>
                    <a:pt x="28" y="489"/>
                    <a:pt x="0" y="578"/>
                    <a:pt x="0" y="581"/>
                  </a:cubicBezTo>
                  <a:cubicBezTo>
                    <a:pt x="0" y="600"/>
                    <a:pt x="17" y="600"/>
                    <a:pt x="28" y="600"/>
                  </a:cubicBezTo>
                  <a:cubicBezTo>
                    <a:pt x="47" y="600"/>
                    <a:pt x="47" y="600"/>
                    <a:pt x="56" y="585"/>
                  </a:cubicBezTo>
                  <a:cubicBezTo>
                    <a:pt x="100" y="516"/>
                    <a:pt x="139" y="510"/>
                    <a:pt x="161" y="510"/>
                  </a:cubicBezTo>
                  <a:cubicBezTo>
                    <a:pt x="194" y="510"/>
                    <a:pt x="219" y="532"/>
                    <a:pt x="236" y="547"/>
                  </a:cubicBezTo>
                  <a:cubicBezTo>
                    <a:pt x="275" y="578"/>
                    <a:pt x="303" y="600"/>
                    <a:pt x="347" y="600"/>
                  </a:cubicBezTo>
                  <a:cubicBezTo>
                    <a:pt x="481" y="600"/>
                    <a:pt x="567" y="439"/>
                    <a:pt x="567" y="390"/>
                  </a:cubicBezTo>
                  <a:cubicBezTo>
                    <a:pt x="567" y="374"/>
                    <a:pt x="547" y="374"/>
                    <a:pt x="536" y="374"/>
                  </a:cubicBezTo>
                  <a:cubicBezTo>
                    <a:pt x="531" y="374"/>
                    <a:pt x="517" y="374"/>
                    <a:pt x="514" y="384"/>
                  </a:cubicBezTo>
                  <a:cubicBezTo>
                    <a:pt x="503" y="411"/>
                    <a:pt x="492" y="442"/>
                    <a:pt x="411" y="452"/>
                  </a:cubicBezTo>
                  <a:cubicBezTo>
                    <a:pt x="403" y="455"/>
                    <a:pt x="172" y="461"/>
                    <a:pt x="150" y="467"/>
                  </a:cubicBezTo>
                  <a:cubicBezTo>
                    <a:pt x="183" y="433"/>
                    <a:pt x="200" y="411"/>
                    <a:pt x="319" y="309"/>
                  </a:cubicBezTo>
                  <a:cubicBezTo>
                    <a:pt x="561" y="111"/>
                    <a:pt x="586" y="22"/>
                    <a:pt x="586" y="19"/>
                  </a:cubicBezTo>
                  <a:cubicBezTo>
                    <a:pt x="586" y="0"/>
                    <a:pt x="569" y="0"/>
                    <a:pt x="561" y="0"/>
                  </a:cubicBezTo>
                  <a:cubicBezTo>
                    <a:pt x="542" y="0"/>
                    <a:pt x="536" y="0"/>
                    <a:pt x="533" y="12"/>
                  </a:cubicBezTo>
                  <a:cubicBezTo>
                    <a:pt x="503" y="59"/>
                    <a:pt x="481" y="90"/>
                    <a:pt x="450" y="90"/>
                  </a:cubicBezTo>
                  <a:cubicBezTo>
                    <a:pt x="425" y="90"/>
                    <a:pt x="397" y="68"/>
                    <a:pt x="369" y="49"/>
                  </a:cubicBezTo>
                  <a:cubicBezTo>
                    <a:pt x="342" y="22"/>
                    <a:pt x="311" y="0"/>
                    <a:pt x="267" y="0"/>
                  </a:cubicBezTo>
                  <a:cubicBezTo>
                    <a:pt x="164" y="0"/>
                    <a:pt x="97" y="114"/>
                    <a:pt x="97" y="155"/>
                  </a:cubicBezTo>
                  <a:cubicBezTo>
                    <a:pt x="97" y="173"/>
                    <a:pt x="114" y="173"/>
                    <a:pt x="122" y="173"/>
                  </a:cubicBezTo>
                  <a:cubicBezTo>
                    <a:pt x="133" y="173"/>
                    <a:pt x="147" y="173"/>
                    <a:pt x="150" y="155"/>
                  </a:cubicBezTo>
                  <a:cubicBezTo>
                    <a:pt x="167" y="148"/>
                    <a:pt x="178" y="148"/>
                    <a:pt x="211" y="145"/>
                  </a:cubicBezTo>
                  <a:lnTo>
                    <a:pt x="236" y="14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10" name="Oval 38">
            <a:extLst>
              <a:ext uri="{FF2B5EF4-FFF2-40B4-BE49-F238E27FC236}">
                <a16:creationId xmlns:a16="http://schemas.microsoft.com/office/drawing/2014/main" id="{2CC8E492-B6BC-496F-BA2A-E1D423B55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4602" y="5470230"/>
            <a:ext cx="144462" cy="144462"/>
          </a:xfrm>
          <a:prstGeom prst="ellipse">
            <a:avLst/>
          </a:prstGeom>
          <a:solidFill>
            <a:srgbClr val="006600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1" name="Line 39">
            <a:extLst>
              <a:ext uri="{FF2B5EF4-FFF2-40B4-BE49-F238E27FC236}">
                <a16:creationId xmlns:a16="http://schemas.microsoft.com/office/drawing/2014/main" id="{B62AB7C7-05F5-4557-BCED-61B1020D699D}"/>
              </a:ext>
            </a:extLst>
          </p:cNvPr>
          <p:cNvSpPr>
            <a:spLocks noChangeShapeType="1"/>
          </p:cNvSpPr>
          <p:nvPr/>
        </p:nvSpPr>
        <p:spPr bwMode="auto">
          <a:xfrm>
            <a:off x="9117627" y="5217817"/>
            <a:ext cx="1587" cy="252413"/>
          </a:xfrm>
          <a:prstGeom prst="line">
            <a:avLst/>
          </a:prstGeom>
          <a:noFill/>
          <a:ln w="19080" cap="flat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 Box 26">
                <a:extLst>
                  <a:ext uri="{FF2B5EF4-FFF2-40B4-BE49-F238E27FC236}">
                    <a16:creationId xmlns:a16="http://schemas.microsoft.com/office/drawing/2014/main" id="{AA7EDC65-6EBB-4A88-ABE2-75C826173C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72978" y="3185652"/>
                <a:ext cx="3180345" cy="4032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cap="flat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64404" rIns="90000" bIns="45000"/>
              <a:lstStyle>
                <a:lvl1pPr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1pPr>
                <a:lvl2pPr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2pPr>
                <a:lvl3pPr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3pPr>
                <a:lvl4pPr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4pPr>
                <a:lvl5pPr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I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I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altLang="en-US" sz="2200" dirty="0">
                    <a:latin typeface="Abadi Extra Light" panose="020B0204020104020204" pitchFamily="34" charset="0"/>
                  </a:rPr>
                  <a:t>: Set of non-negative reals</a:t>
                </a:r>
              </a:p>
            </p:txBody>
          </p:sp>
        </mc:Choice>
        <mc:Fallback xmlns="">
          <p:sp>
            <p:nvSpPr>
              <p:cNvPr id="113" name="Text Box 26">
                <a:extLst>
                  <a:ext uri="{FF2B5EF4-FFF2-40B4-BE49-F238E27FC236}">
                    <a16:creationId xmlns:a16="http://schemas.microsoft.com/office/drawing/2014/main" id="{AA7EDC65-6EBB-4A88-ABE2-75C826173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72978" y="3185652"/>
                <a:ext cx="3180345" cy="403225"/>
              </a:xfrm>
              <a:prstGeom prst="rect">
                <a:avLst/>
              </a:prstGeom>
              <a:blipFill>
                <a:blip r:embed="rId9"/>
                <a:stretch>
                  <a:fillRect l="-575" t="-1515" r="-7088" b="-4545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 Box 11">
                <a:extLst>
                  <a:ext uri="{FF2B5EF4-FFF2-40B4-BE49-F238E27FC236}">
                    <a16:creationId xmlns:a16="http://schemas.microsoft.com/office/drawing/2014/main" id="{EBF606B9-8EE6-4DEC-B267-EA241512DD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61817" y="5696781"/>
                <a:ext cx="5163258" cy="3833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cap="flat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60876" rIns="90000" bIns="45000"/>
              <a:lstStyle>
                <a:lvl1pPr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1pPr>
                <a:lvl2pPr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2pPr>
                <a:lvl3pPr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3pPr>
                <a:lvl4pPr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4pPr>
                <a:lvl5pPr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9pPr>
              </a:lstStyle>
              <a:p>
                <a:r>
                  <a:rPr lang="en-IN" altLang="en-US" dirty="0"/>
                  <a:t>  </a:t>
                </a:r>
                <a:r>
                  <a:rPr lang="en-IN" altLang="en-US" dirty="0">
                    <a:latin typeface="Abadi Extra Light" panose="020B0204020104020204" pitchFamily="34" charset="0"/>
                  </a:rPr>
                  <a:t>Projection = Set each negative entry in </a:t>
                </a:r>
                <a14:m>
                  <m:oMath xmlns:m="http://schemas.openxmlformats.org/officeDocument/2006/math">
                    <m:r>
                      <a:rPr lang="en-IN" altLang="en-US" b="1" i="1" dirty="0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IN" altLang="en-US" dirty="0">
                    <a:latin typeface="Abadi Extra Light" panose="020B0204020104020204" pitchFamily="34" charset="0"/>
                  </a:rPr>
                  <a:t> to be zero</a:t>
                </a:r>
              </a:p>
            </p:txBody>
          </p:sp>
        </mc:Choice>
        <mc:Fallback xmlns="">
          <p:sp>
            <p:nvSpPr>
              <p:cNvPr id="114" name="Text Box 11">
                <a:extLst>
                  <a:ext uri="{FF2B5EF4-FFF2-40B4-BE49-F238E27FC236}">
                    <a16:creationId xmlns:a16="http://schemas.microsoft.com/office/drawing/2014/main" id="{EBF606B9-8EE6-4DEC-B267-EA241512D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61817" y="5696781"/>
                <a:ext cx="5163258" cy="383381"/>
              </a:xfrm>
              <a:prstGeom prst="rect">
                <a:avLst/>
              </a:prstGeom>
              <a:blipFill>
                <a:blip r:embed="rId10"/>
                <a:stretch>
                  <a:fillRect t="-6452" b="-2580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5" name="Picture 114">
            <a:extLst>
              <a:ext uri="{FF2B5EF4-FFF2-40B4-BE49-F238E27FC236}">
                <a16:creationId xmlns:a16="http://schemas.microsoft.com/office/drawing/2014/main" id="{4997A8F8-83F1-4356-BA15-AC22843B555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381" y="6112949"/>
            <a:ext cx="1685967" cy="560482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41D61C27-DE76-437B-971F-C5A036E717F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218240" y="1969002"/>
            <a:ext cx="892255" cy="857092"/>
          </a:xfrm>
          <a:prstGeom prst="rect">
            <a:avLst/>
          </a:prstGeom>
        </p:spPr>
      </p:pic>
      <p:sp>
        <p:nvSpPr>
          <p:cNvPr id="117" name="Speech Bubble: Rectangle 116">
            <a:extLst>
              <a:ext uri="{FF2B5EF4-FFF2-40B4-BE49-F238E27FC236}">
                <a16:creationId xmlns:a16="http://schemas.microsoft.com/office/drawing/2014/main" id="{CD25777A-8C2F-4851-AE8D-EF26FB63985E}"/>
              </a:ext>
            </a:extLst>
          </p:cNvPr>
          <p:cNvSpPr/>
          <p:nvPr/>
        </p:nvSpPr>
        <p:spPr>
          <a:xfrm>
            <a:off x="8791781" y="2242133"/>
            <a:ext cx="2237477" cy="970066"/>
          </a:xfrm>
          <a:prstGeom prst="wedgeRectCallout">
            <a:avLst>
              <a:gd name="adj1" fmla="val 72559"/>
              <a:gd name="adj2" fmla="val -35394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Projected GD commonly used only when the projection step is simple and efficient to compute</a:t>
            </a:r>
            <a:endParaRPr lang="en-IN" sz="1600" b="1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9584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9361"/>
    </mc:Choice>
    <mc:Fallback xmlns="">
      <p:transition spd="slow" advTm="2793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6" grpId="0" animBg="1"/>
      <p:bldP spid="67" grpId="0" animBg="1"/>
      <p:bldP spid="68" grpId="0" animBg="1"/>
      <p:bldP spid="72" grpId="0" animBg="1"/>
      <p:bldP spid="73" grpId="0" animBg="1"/>
      <p:bldP spid="74" grpId="0"/>
      <p:bldP spid="75" grpId="0"/>
      <p:bldP spid="76" grpId="0"/>
      <p:bldP spid="81" grpId="0"/>
      <p:bldP spid="89" grpId="0" animBg="1"/>
      <p:bldP spid="90" grpId="0" animBg="1"/>
      <p:bldP spid="93" grpId="0" animBg="1"/>
      <p:bldP spid="94" grpId="0" animBg="1"/>
      <p:bldP spid="98" grpId="0" animBg="1"/>
      <p:bldP spid="99" grpId="0" animBg="1"/>
      <p:bldP spid="102" grpId="0" animBg="1"/>
      <p:bldP spid="110" grpId="0" animBg="1"/>
      <p:bldP spid="111" grpId="0" animBg="1"/>
      <p:bldP spid="113" grpId="0"/>
      <p:bldP spid="114" grpId="0"/>
      <p:bldP spid="1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71E5AA0E-5CE8-44FA-BE8E-D16EA6C9DD22}"/>
              </a:ext>
            </a:extLst>
          </p:cNvPr>
          <p:cNvSpPr/>
          <p:nvPr/>
        </p:nvSpPr>
        <p:spPr>
          <a:xfrm>
            <a:off x="594414" y="4037929"/>
            <a:ext cx="6711437" cy="2740683"/>
          </a:xfrm>
          <a:prstGeom prst="roundRect">
            <a:avLst/>
          </a:prstGeom>
          <a:solidFill>
            <a:schemeClr val="accent1">
              <a:alpha val="0"/>
            </a:schemeClr>
          </a:solidFill>
          <a:ln w="412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Proximal 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Consider minimizing a regularized loss function of the form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Proximal GD popular when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regularizer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is non-differentiable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Basic idea: Do GD on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1" dirty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and use a prox. operator to regularize via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1" dirty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For a </a:t>
                </a:r>
                <a:r>
                  <a:rPr lang="en-GB" dirty="0" err="1">
                    <a:latin typeface="Abadi Extra Light" panose="020B0204020104020204" pitchFamily="34" charset="0"/>
                  </a:rPr>
                  <a:t>func</a:t>
                </a:r>
                <a:r>
                  <a:rPr lang="en-GB" dirty="0">
                    <a:latin typeface="Abadi Extra Light" panose="020B0204020104020204" pitchFamily="34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, its prox. operator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prox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lim>
                            </m:limLow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</m:d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Sup>
                                  <m:sSub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b="1" i="1" smtClean="0">
                                            <a:latin typeface="Cambria Math" panose="02040503050406030204" pitchFamily="18" charset="0"/>
                                          </a:rPr>
                                          <m:t>𝒛</m:t>
                                        </m:r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IN" b="1" i="1" smtClean="0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0A7B99-5973-40C9-B408-F8BF01A6B642}"/>
                  </a:ext>
                </a:extLst>
              </p:cNvPr>
              <p:cNvSpPr txBox="1"/>
              <p:nvPr/>
            </p:nvSpPr>
            <p:spPr>
              <a:xfrm>
                <a:off x="3783434" y="1666961"/>
                <a:ext cx="38393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2800">
                            <a:latin typeface="Cambria Math" panose="02040503050406030204" pitchFamily="18" charset="0"/>
                          </a:rPr>
                          <m:t>arg</m:t>
                        </m:r>
                        <m:r>
                          <a:rPr lang="en-IN" sz="28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N" sz="280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I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sz="2800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GB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800" b="1" i="1" dirty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GB" sz="2800" i="1" dirty="0">
                        <a:latin typeface="Cambria Math" panose="02040503050406030204" pitchFamily="18" charset="0"/>
                      </a:rPr>
                      <m:t>) + </m:t>
                    </m:r>
                    <m:r>
                      <a:rPr lang="en-GB" sz="2800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GB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800" b="1" i="1" dirty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GB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0A7B99-5973-40C9-B408-F8BF01A6B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3434" y="1666961"/>
                <a:ext cx="383938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Speech Bubble: Rectangle 43">
                <a:extLst>
                  <a:ext uri="{FF2B5EF4-FFF2-40B4-BE49-F238E27FC236}">
                    <a16:creationId xmlns:a16="http://schemas.microsoft.com/office/drawing/2014/main" id="{CF6AAB9B-1DE0-41D4-9D20-7FC7981FD043}"/>
                  </a:ext>
                </a:extLst>
              </p:cNvPr>
              <p:cNvSpPr/>
              <p:nvPr/>
            </p:nvSpPr>
            <p:spPr>
              <a:xfrm>
                <a:off x="7759936" y="1589171"/>
                <a:ext cx="2569041" cy="508677"/>
              </a:xfrm>
              <a:prstGeom prst="wedgeRectCallout">
                <a:avLst>
                  <a:gd name="adj1" fmla="val -59925"/>
                  <a:gd name="adj2" fmla="val -5368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Note: The reg. </a:t>
                </a:r>
                <a:r>
                  <a:rPr lang="en-IN" sz="1600" b="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hyperparam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assumed part of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itself</a:t>
                </a:r>
                <a:endParaRPr lang="en-IN" sz="1600" b="1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4" name="Speech Bubble: Rectangle 43">
                <a:extLst>
                  <a:ext uri="{FF2B5EF4-FFF2-40B4-BE49-F238E27FC236}">
                    <a16:creationId xmlns:a16="http://schemas.microsoft.com/office/drawing/2014/main" id="{CF6AAB9B-1DE0-41D4-9D20-7FC7981FD0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9936" y="1589171"/>
                <a:ext cx="2569041" cy="508677"/>
              </a:xfrm>
              <a:prstGeom prst="wedgeRectCallout">
                <a:avLst>
                  <a:gd name="adj1" fmla="val -59925"/>
                  <a:gd name="adj2" fmla="val -5368"/>
                </a:avLst>
              </a:prstGeom>
              <a:blipFill>
                <a:blip r:embed="rId5"/>
                <a:stretch>
                  <a:fillRect t="-9412" b="-21176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5867E60-DEDC-4E9C-A26A-1BA5415BC4B1}"/>
                  </a:ext>
                </a:extLst>
              </p:cNvPr>
              <p:cNvSpPr txBox="1"/>
              <p:nvPr/>
            </p:nvSpPr>
            <p:spPr>
              <a:xfrm>
                <a:off x="715493" y="4075599"/>
                <a:ext cx="6508277" cy="2711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sz="2000" dirty="0">
                    <a:latin typeface="Abadi Extra Light" panose="020B0204020104020204" pitchFamily="34" charset="0"/>
                  </a:rPr>
                  <a:t>Assume reg. loss function of the form </a:t>
                </a:r>
                <a14:m>
                  <m:oMath xmlns:m="http://schemas.openxmlformats.org/officeDocument/2006/math">
                    <m:r>
                      <a:rPr lang="en-GB" sz="2000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GB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1" i="1" dirty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GB" sz="2000" i="1" dirty="0">
                        <a:latin typeface="Cambria Math" panose="02040503050406030204" pitchFamily="18" charset="0"/>
                      </a:rPr>
                      <m:t>) + </m:t>
                    </m:r>
                    <m:r>
                      <a:rPr lang="en-GB" sz="2000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GB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1" i="1" dirty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GB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000" dirty="0">
                    <a:latin typeface="Abadi Extra Light" panose="020B0204020104020204" pitchFamily="34" charset="0"/>
                  </a:rPr>
                  <a:t> 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sz="2000" dirty="0">
                    <a:latin typeface="Abadi Extra Light" panose="020B0204020104020204" pitchFamily="34" charset="0"/>
                  </a:rPr>
                  <a:t>Initialize </a:t>
                </a:r>
                <a14:m>
                  <m:oMath xmlns:m="http://schemas.openxmlformats.org/officeDocument/2006/math">
                    <m:r>
                      <a:rPr lang="en-IN" sz="2000" b="1" i="1" dirty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sz="2000" dirty="0">
                    <a:latin typeface="Abadi Extra Light" panose="020B0204020104020204" pitchFamily="34" charset="0"/>
                  </a:rPr>
                  <a:t>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</m:oMath>
                </a14:m>
                <a:endParaRPr lang="en-IN" sz="2000" dirty="0">
                  <a:latin typeface="Abadi Extra Light" panose="020B0204020104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sz="2000" dirty="0">
                    <a:latin typeface="Abadi Extra Light" panose="020B0204020104020204" pitchFamily="34" charset="0"/>
                  </a:rPr>
                  <a:t>For iteration </a:t>
                </a:r>
                <a14:m>
                  <m:oMath xmlns:m="http://schemas.openxmlformats.org/officeDocument/2006/math">
                    <m:r>
                      <a:rPr lang="en-IN" sz="20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2000" i="1" dirty="0">
                        <a:latin typeface="Cambria Math" panose="02040503050406030204" pitchFamily="18" charset="0"/>
                      </a:rPr>
                      <m:t>=0,1,2,… </m:t>
                    </m:r>
                  </m:oMath>
                </a14:m>
                <a:r>
                  <a:rPr lang="en-IN" sz="2000" dirty="0">
                    <a:latin typeface="Abadi Extra Light" panose="020B0204020104020204" pitchFamily="34" charset="0"/>
                  </a:rPr>
                  <a:t>(or until convergence)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en-IN" sz="2000" dirty="0">
                    <a:latin typeface="Abadi Extra Light" panose="020B0204020104020204" pitchFamily="34" charset="0"/>
                  </a:rPr>
                  <a:t>Calculate the (sub)gradient of train. Loss (w/o reg.) </a:t>
                </a:r>
              </a:p>
              <a:p>
                <a:pPr lvl="1"/>
                <a:r>
                  <a:rPr lang="en-IN" sz="2000" dirty="0">
                    <a:latin typeface="Abadi Extra Light" panose="020B0204020104020204" pitchFamily="34" charset="0"/>
                  </a:rPr>
                  <a:t>		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d>
                              <m:d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IN" sz="2000" b="0" dirty="0">
                  <a:latin typeface="Abadi Extra Light" panose="020B0204020104020204" pitchFamily="34" charset="0"/>
                </a:endParaRPr>
              </a:p>
              <a:p>
                <a:pPr marL="800100" lvl="1" indent="-342900">
                  <a:buFont typeface="Wingdings" panose="05000000000000000000" pitchFamily="2" charset="2"/>
                  <a:buChar char="§"/>
                </a:pPr>
                <a:r>
                  <a:rPr lang="en-IN" sz="2000" dirty="0">
                    <a:latin typeface="Abadi Extra Light" panose="020B0204020104020204" pitchFamily="34" charset="0"/>
                  </a:rPr>
                  <a:t>Set learning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IN" sz="2000" dirty="0">
                  <a:latin typeface="Abadi Extra Light" panose="020B0204020104020204" pitchFamily="34" charset="0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en-IN" sz="2000" dirty="0">
                    <a:latin typeface="Abadi Extra Light" panose="020B0204020104020204" pitchFamily="34" charset="0"/>
                  </a:rPr>
                  <a:t>Step 1: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IN" sz="2000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IN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p>
                      <m:sSupPr>
                        <m:ctrlP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IN" sz="20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en-IN" sz="2000" dirty="0">
                    <a:latin typeface="Abadi Extra Light" panose="020B0204020104020204" pitchFamily="34" charset="0"/>
                  </a:rPr>
                  <a:t>Step 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2000">
                            <a:latin typeface="Cambria Math" panose="02040503050406030204" pitchFamily="18" charset="0"/>
                          </a:rPr>
                          <m:t>prox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+1)</m:t>
                            </m:r>
                          </m:sup>
                        </m:sSup>
                      </m:e>
                    </m:d>
                  </m:oMath>
                </a14:m>
                <a:endParaRPr lang="en-IN" sz="20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5867E60-DEDC-4E9C-A26A-1BA5415BC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493" y="4075599"/>
                <a:ext cx="6508277" cy="2711127"/>
              </a:xfrm>
              <a:prstGeom prst="rect">
                <a:avLst/>
              </a:prstGeom>
              <a:blipFill>
                <a:blip r:embed="rId6"/>
                <a:stretch>
                  <a:fillRect l="-843" t="-1351" b="-9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57E224EA-EDD0-4CA3-BF7E-D86A3458DE76}"/>
              </a:ext>
            </a:extLst>
          </p:cNvPr>
          <p:cNvSpPr txBox="1"/>
          <p:nvPr/>
        </p:nvSpPr>
        <p:spPr>
          <a:xfrm>
            <a:off x="3184332" y="3601930"/>
            <a:ext cx="1720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Proximal GD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ABBF36B-2108-497A-A7D9-8028691ADF44}"/>
                  </a:ext>
                </a:extLst>
              </p:cNvPr>
              <p:cNvSpPr/>
              <p:nvPr/>
            </p:nvSpPr>
            <p:spPr>
              <a:xfrm>
                <a:off x="7622818" y="4282149"/>
                <a:ext cx="2873287" cy="6500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dirty="0">
                    <a:sym typeface="Wingdings" panose="05000000000000000000" pitchFamily="2" charset="2"/>
                  </a:rPr>
                  <a:t>  For 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0.5×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IN" dirty="0"/>
                  <a:t> </a:t>
                </a:r>
              </a:p>
              <a:p>
                <a:r>
                  <a:rPr lang="en-IN" dirty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pro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IN" i="1" dirty="0"/>
                  <a:t> </a:t>
                </a:r>
                <a:r>
                  <a:rPr lang="en-IN" dirty="0"/>
                  <a:t>i.e. scaling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ABBF36B-2108-497A-A7D9-8028691ADF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2818" y="4282149"/>
                <a:ext cx="2873287" cy="650050"/>
              </a:xfrm>
              <a:prstGeom prst="rect">
                <a:avLst/>
              </a:prstGeom>
              <a:blipFill>
                <a:blip r:embed="rId7"/>
                <a:stretch>
                  <a:fillRect t="-3738" r="-1271" b="-1401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Speech Bubble: Rectangle 52">
                <a:extLst>
                  <a:ext uri="{FF2B5EF4-FFF2-40B4-BE49-F238E27FC236}">
                    <a16:creationId xmlns:a16="http://schemas.microsoft.com/office/drawing/2014/main" id="{1B92BE10-83A0-4E8A-9ACC-7CAAB3A39C3C}"/>
                  </a:ext>
                </a:extLst>
              </p:cNvPr>
              <p:cNvSpPr/>
              <p:nvPr/>
            </p:nvSpPr>
            <p:spPr>
              <a:xfrm>
                <a:off x="10192371" y="3744164"/>
                <a:ext cx="1384182" cy="863010"/>
              </a:xfrm>
              <a:prstGeom prst="wedgeRectCallout">
                <a:avLst>
                  <a:gd name="adj1" fmla="val -36997"/>
                  <a:gd name="adj2" fmla="val 63306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2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That is, regularize by reducing the value of each component of the the vector </a:t>
                </a:r>
                <a14:m>
                  <m:oMath xmlns:m="http://schemas.openxmlformats.org/officeDocument/2006/math">
                    <m:r>
                      <a:rPr lang="en-IN" sz="1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IN" sz="12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by half</a:t>
                </a:r>
                <a:endParaRPr lang="en-IN" sz="1200" b="1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53" name="Speech Bubble: Rectangle 52">
                <a:extLst>
                  <a:ext uri="{FF2B5EF4-FFF2-40B4-BE49-F238E27FC236}">
                    <a16:creationId xmlns:a16="http://schemas.microsoft.com/office/drawing/2014/main" id="{1B92BE10-83A0-4E8A-9ACC-7CAAB3A39C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2371" y="3744164"/>
                <a:ext cx="1384182" cy="863010"/>
              </a:xfrm>
              <a:prstGeom prst="wedgeRectCallout">
                <a:avLst>
                  <a:gd name="adj1" fmla="val -36997"/>
                  <a:gd name="adj2" fmla="val 63306"/>
                </a:avLst>
              </a:prstGeom>
              <a:blipFill>
                <a:blip r:embed="rId8"/>
                <a:stretch>
                  <a:fillRect t="-6707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BD14BA3E-2A4E-47B4-BD54-F54563BE10BD}"/>
                  </a:ext>
                </a:extLst>
              </p:cNvPr>
              <p:cNvSpPr/>
              <p:nvPr/>
            </p:nvSpPr>
            <p:spPr>
              <a:xfrm>
                <a:off x="7712750" y="5205703"/>
                <a:ext cx="3785973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dirty="0">
                    <a:sym typeface="Wingdings" panose="05000000000000000000" pitchFamily="2" charset="2"/>
                  </a:rPr>
                  <a:t> If 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IN" dirty="0"/>
                  <a:t> defines a set based constraint</a:t>
                </a:r>
              </a:p>
              <a:p>
                <a:r>
                  <a:rPr lang="en-IN" dirty="0"/>
                  <a:t>	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1" i="1" dirty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:=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endParaRPr lang="en-I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>
                          <a:latin typeface="Cambria Math" panose="02040503050406030204" pitchFamily="18" charset="0"/>
                        </a:rPr>
                        <m:t>pro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I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>
                              <a:latin typeface="Cambria Math" panose="02040503050406030204" pitchFamily="18" charset="0"/>
                            </a:rPr>
                            <m:t>arg</m:t>
                          </m:r>
                          <m:r>
                            <a:rPr lang="en-IN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IN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sub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𝒞</m:t>
                          </m:r>
                        </m:sub>
                      </m:sSub>
                      <m:r>
                        <m:rPr>
                          <m:nor/>
                        </m:rPr>
                        <a:rPr lang="en-GB" dirty="0">
                          <a:latin typeface="Abadi Extra Light" panose="020B0204020104020204" pitchFamily="34" charset="0"/>
                        </a:rPr>
                        <m:t> </m:t>
                      </m:r>
                      <m:sSup>
                        <m:sSupPr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1" i="1" dirty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b="1" i="1" dirty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  <m:sup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BD14BA3E-2A4E-47B4-BD54-F54563BE10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750" y="5205703"/>
                <a:ext cx="3785973" cy="923330"/>
              </a:xfrm>
              <a:prstGeom prst="rect">
                <a:avLst/>
              </a:prstGeom>
              <a:blipFill>
                <a:blip r:embed="rId9"/>
                <a:stretch>
                  <a:fillRect t="-3974" r="-966" b="-19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Speech Bubble: Rectangle 54">
            <a:extLst>
              <a:ext uri="{FF2B5EF4-FFF2-40B4-BE49-F238E27FC236}">
                <a16:creationId xmlns:a16="http://schemas.microsoft.com/office/drawing/2014/main" id="{A8331CA5-03BB-4FA0-810D-BB923C1A0EEB}"/>
              </a:ext>
            </a:extLst>
          </p:cNvPr>
          <p:cNvSpPr/>
          <p:nvPr/>
        </p:nvSpPr>
        <p:spPr>
          <a:xfrm>
            <a:off x="8162235" y="6192189"/>
            <a:ext cx="2638801" cy="496129"/>
          </a:xfrm>
          <a:prstGeom prst="wedgeRectCallout">
            <a:avLst>
              <a:gd name="adj1" fmla="val 38041"/>
              <a:gd name="adj2" fmla="val -72017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Prox. GD becomes equivalen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t to projected GD</a:t>
            </a:r>
            <a:endParaRPr lang="en-IN" sz="1600" b="1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10E1D33-94D8-4B83-90E2-DEAFDF47CE55}"/>
              </a:ext>
            </a:extLst>
          </p:cNvPr>
          <p:cNvSpPr txBox="1"/>
          <p:nvPr/>
        </p:nvSpPr>
        <p:spPr>
          <a:xfrm>
            <a:off x="8241868" y="3874989"/>
            <a:ext cx="1834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u="sng" dirty="0"/>
              <a:t>Special Cases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1148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7936"/>
    </mc:Choice>
    <mc:Fallback xmlns="">
      <p:transition spd="slow" advTm="4079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" grpId="0"/>
      <p:bldP spid="44" grpId="0" animBg="1"/>
      <p:bldP spid="49" grpId="0"/>
      <p:bldP spid="7" grpId="0"/>
      <p:bldP spid="53" grpId="0" animBg="1"/>
      <p:bldP spid="54" grpId="0"/>
      <p:bldP spid="55" grpId="0" animBg="1"/>
      <p:bldP spid="5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Constrained Opt. via 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Lagrangian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Consider the following constrained minimization problem (using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instead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Note: If constraints of the form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GB" i="1" dirty="0" smtClean="0">
                        <a:latin typeface="Cambria Math" panose="02040503050406030204" pitchFamily="18" charset="0"/>
                      </a:rPr>
                      <m:t>≥ 0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, use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–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GB" i="1" dirty="0" smtClean="0">
                        <a:latin typeface="Cambria Math" panose="02040503050406030204" pitchFamily="18" charset="0"/>
                      </a:rPr>
                      <m:t>≤ 0 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Can handle multiple inequality and equality constraints too (will see later)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Can transform the above into the following equivalent </a:t>
                </a:r>
                <a:r>
                  <a:rPr lang="en-GB" u="sng" dirty="0">
                    <a:latin typeface="Abadi Extra Light" panose="020B0204020104020204" pitchFamily="34" charset="0"/>
                  </a:rPr>
                  <a:t>unconstrained</a:t>
                </a:r>
                <a:r>
                  <a:rPr lang="en-GB" dirty="0">
                    <a:latin typeface="Abadi Extra Light" panose="020B0204020104020204" pitchFamily="34" charset="0"/>
                  </a:rPr>
                  <a:t> problem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Our problem can now be written as</a:t>
                </a: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C009378-746B-4AC9-B4EC-54F64B53D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540" y="1600200"/>
            <a:ext cx="5534025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AB79CAF-8274-4C6B-9D9A-78E85D4DF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850" y="3781425"/>
            <a:ext cx="373380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A783D88-5666-4DF9-AD83-33B2FC782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769" y="4158307"/>
            <a:ext cx="8005762" cy="101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F3903435-3F0F-4C3E-8EED-BEDC63E0A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769" y="5700919"/>
            <a:ext cx="592455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461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8283"/>
    </mc:Choice>
    <mc:Fallback xmlns="">
      <p:transition spd="slow" advTm="3482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Constrained Opt. via 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Lagrangian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Therefore, we can write our original problem as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The </a:t>
                </a:r>
                <a:r>
                  <a:rPr lang="en-GB" dirty="0" err="1">
                    <a:latin typeface="Abadi Extra Light" panose="020B0204020104020204" pitchFamily="34" charset="0"/>
                  </a:rPr>
                  <a:t>Lagrangian</a:t>
                </a:r>
                <a:r>
                  <a:rPr lang="en-GB" dirty="0">
                    <a:latin typeface="Abadi Extra Light" panose="020B0204020104020204" pitchFamily="34" charset="0"/>
                  </a:rPr>
                  <a:t> is now optimized </a:t>
                </a:r>
                <a:r>
                  <a:rPr lang="en-GB" dirty="0" err="1">
                    <a:latin typeface="Abadi Extra Light" panose="020B0204020104020204" pitchFamily="34" charset="0"/>
                  </a:rPr>
                  <a:t>w.r.t.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GB" b="1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>
                    <a:latin typeface="Abadi Extra Light" panose="020B0204020104020204" pitchFamily="34" charset="0"/>
                  </a:rPr>
                  <a:t>(Lagrange multiplier)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We can defined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Primal</a:t>
                </a:r>
                <a:r>
                  <a:rPr lang="en-GB" dirty="0">
                    <a:latin typeface="Abadi Extra Light" panose="020B0204020104020204" pitchFamily="34" charset="0"/>
                  </a:rPr>
                  <a:t> and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Dual</a:t>
                </a:r>
                <a:r>
                  <a:rPr lang="en-GB" dirty="0">
                    <a:latin typeface="Abadi Extra Light" panose="020B0204020104020204" pitchFamily="34" charset="0"/>
                  </a:rPr>
                  <a:t> problem as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9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958FFF0B-414E-4A48-9ADA-7EDE8AA2B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15" y="1619250"/>
            <a:ext cx="10887075" cy="94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25E3C593-EAB3-4F49-AA09-D7A7D8BBF644}"/>
              </a:ext>
            </a:extLst>
          </p:cNvPr>
          <p:cNvSpPr/>
          <p:nvPr/>
        </p:nvSpPr>
        <p:spPr>
          <a:xfrm>
            <a:off x="9106516" y="1771650"/>
            <a:ext cx="2075155" cy="628650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590C02-14BA-4C09-8AF7-B776217D9AEE}"/>
                  </a:ext>
                </a:extLst>
              </p:cNvPr>
              <p:cNvSpPr txBox="1"/>
              <p:nvPr/>
            </p:nvSpPr>
            <p:spPr>
              <a:xfrm>
                <a:off x="8241814" y="869812"/>
                <a:ext cx="356001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sz="2800" dirty="0">
                    <a:latin typeface="Abadi Extra Light" panose="020B0204020104020204" pitchFamily="34" charset="0"/>
                    <a:ea typeface="Cambria Math" panose="02040503050406030204" pitchFamily="18" charset="0"/>
                  </a:rPr>
                  <a:t>The </a:t>
                </a:r>
                <a:r>
                  <a:rPr lang="en-IN" sz="2800" dirty="0" err="1">
                    <a:latin typeface="Abadi Extra Light" panose="020B0204020104020204" pitchFamily="34" charset="0"/>
                    <a:ea typeface="Cambria Math" panose="02040503050406030204" pitchFamily="18" charset="0"/>
                  </a:rPr>
                  <a:t>Lagrangian</a:t>
                </a:r>
                <a:r>
                  <a:rPr lang="en-IN" sz="2800" dirty="0">
                    <a:latin typeface="Abadi Extra Light" panose="020B0204020104020204" pitchFamily="34" charset="0"/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en-IN" sz="28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800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IN" sz="28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800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IN" sz="28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800" b="1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590C02-14BA-4C09-8AF7-B776217D9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814" y="869812"/>
                <a:ext cx="3560014" cy="430887"/>
              </a:xfrm>
              <a:prstGeom prst="rect">
                <a:avLst/>
              </a:prstGeom>
              <a:blipFill>
                <a:blip r:embed="rId5"/>
                <a:stretch>
                  <a:fillRect l="-5993" t="-25714" b="-5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4148AA-CD80-4257-8EA1-6D2707B6B3BC}"/>
              </a:ext>
            </a:extLst>
          </p:cNvPr>
          <p:cNvCxnSpPr/>
          <p:nvPr/>
        </p:nvCxnSpPr>
        <p:spPr>
          <a:xfrm flipH="1">
            <a:off x="10144093" y="1290215"/>
            <a:ext cx="90153" cy="4814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>
            <a:extLst>
              <a:ext uri="{FF2B5EF4-FFF2-40B4-BE49-F238E27FC236}">
                <a16:creationId xmlns:a16="http://schemas.microsoft.com/office/drawing/2014/main" id="{8C98570E-FF05-4139-BD16-4B3626210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405" y="3808748"/>
            <a:ext cx="9915525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7884ABCA-4F0D-4F57-9867-F1FAD32EF683}"/>
              </a:ext>
            </a:extLst>
          </p:cNvPr>
          <p:cNvSpPr/>
          <p:nvPr/>
        </p:nvSpPr>
        <p:spPr>
          <a:xfrm>
            <a:off x="1408405" y="3808748"/>
            <a:ext cx="748641" cy="1638300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38219FD7-6837-4A0D-9197-858339D348C8}"/>
                  </a:ext>
                </a:extLst>
              </p:cNvPr>
              <p:cNvSpPr/>
              <p:nvPr/>
            </p:nvSpPr>
            <p:spPr>
              <a:xfrm>
                <a:off x="274116" y="5586652"/>
                <a:ext cx="3017217" cy="557148"/>
              </a:xfrm>
              <a:prstGeom prst="wedgeRectCallout">
                <a:avLst>
                  <a:gd name="adj1" fmla="val -3923"/>
                  <a:gd name="adj2" fmla="val -82681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Both equal if </a:t>
                </a:r>
                <a14:m>
                  <m:oMath xmlns:m="http://schemas.openxmlformats.org/officeDocument/2006/math">
                    <m:r>
                      <a:rPr lang="en-I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I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th</a:t>
                </a:r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e set </a:t>
                </a:r>
                <a14:m>
                  <m:oMath xmlns:m="http://schemas.openxmlformats.org/officeDocument/2006/math">
                    <m:r>
                      <a:rPr lang="en-I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I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 0 </m:t>
                    </m:r>
                  </m:oMath>
                </a14:m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are convex</a:t>
                </a:r>
                <a:endParaRPr lang="en-IN" sz="2000" b="1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38219FD7-6837-4A0D-9197-858339D348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16" y="5586652"/>
                <a:ext cx="3017217" cy="557148"/>
              </a:xfrm>
              <a:prstGeom prst="wedgeRectCallout">
                <a:avLst>
                  <a:gd name="adj1" fmla="val -3923"/>
                  <a:gd name="adj2" fmla="val -82681"/>
                </a:avLst>
              </a:prstGeom>
              <a:blipFill>
                <a:blip r:embed="rId7"/>
                <a:stretch>
                  <a:fillRect l="-2012" b="-23200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80" name="Picture 8">
            <a:extLst>
              <a:ext uri="{FF2B5EF4-FFF2-40B4-BE49-F238E27FC236}">
                <a16:creationId xmlns:a16="http://schemas.microsoft.com/office/drawing/2014/main" id="{2284897E-8DA4-4B3D-970B-738F60AE2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599" y="5681229"/>
            <a:ext cx="2742820" cy="762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42F5C06C-1513-40F1-9A23-477282E9BD31}"/>
              </a:ext>
            </a:extLst>
          </p:cNvPr>
          <p:cNvSpPr/>
          <p:nvPr/>
        </p:nvSpPr>
        <p:spPr>
          <a:xfrm>
            <a:off x="7545600" y="5969687"/>
            <a:ext cx="3778330" cy="557148"/>
          </a:xfrm>
          <a:prstGeom prst="wedgeRectCallout">
            <a:avLst>
              <a:gd name="adj1" fmla="val -61944"/>
              <a:gd name="adj2" fmla="val -11141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complimentary slackness/</a:t>
            </a:r>
            <a:r>
              <a:rPr lang="en-IN" sz="20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Karush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-Kuhn-Tucker (KKT) condition</a:t>
            </a:r>
            <a:endParaRPr lang="en-IN" sz="2000" b="1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32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4609"/>
    </mc:Choice>
    <mc:Fallback xmlns="">
      <p:transition spd="slow" advTm="25460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8" grpId="0" animBg="1"/>
      <p:bldP spid="17" grpId="0" animBg="1"/>
      <p:bldP spid="2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|18.7|30.2|5|20.8|13.9|22.2|25.1|20.2|19.4|50.2|48.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3.3|33|26.8|28.3|14.3|82.5|36.3|16.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7|1.1|30.3|28.4|6.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11|16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2|10.7|29.2|27.4|40.2|9.5|5.4|11.9|9.8|1.4|30.4|45|17|7.8|40.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7|24.4|20.1|18.9|2.1|132.9|12.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1|15.2|30.4|55|12.1|34.7|3.4|17.3|0.9|10.4|17.2|6|64|44.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1|15.2|30.4|55|12.1|34.7|3.4|17.3|0.9|10.4|17.2|6|64|44.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1|15.2|30.4|55|12.1|34.7|3.4|17.3|0.9|10.4|17.2|6|64|44.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11|16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3|7.6|24.2|33|24|7.5|23|2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11|16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6|3|21.6|18.1|6.5|30.4|15.7|8.8|14.4|33.2|9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2|15.3|30.5|15.4|36.3|14.6|7.3|35.5|20.3|14.7|11|35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9.5128"/>
  <p:tag name="ORIGINALWIDTH" val="903.5464"/>
  <p:tag name="LATEXADDIN" val="\documentclass{article}&#10;\usepackage{amsmath,amssymb}&#10;\usepackage{olo}&#10;\pagestyle{empty}&#10;\begin{document}&#10;&#10;\[&#10;\hat\vx = \begin{cases} \vx &amp; \text{ if } \norm{\vx}_2 \leq 1\\ \frac{\vx}{\norm{\vx}_2} &amp; \text{ if } \norm{\vx}_2 &gt; 1 \end{cases}&#10;\]&#10;&#10;\end{document}"/>
  <p:tag name="IGUANATEXSIZE" val="28"/>
  <p:tag name="IGUANATEXCURSOR" val="18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8.0128"/>
  <p:tag name="ORIGINALWIDTH" val="746.0383"/>
  <p:tag name="LATEXADDIN" val="\documentclass{article}&#10;\usepackage{amsmath,amssymb}&#10;\usepackage{olo}&#10;\pagestyle{empty}&#10;\begin{document}&#10;&#10;\[&#10;\hat\vx_i = \begin{cases} \vx_i &amp; \text{ if } \vx_i \geq 0\\ 0 &amp; \text{ if } \vx_i &lt; 0 \end{cases}&#10;\]&#10;&#10;\end{document}"/>
  <p:tag name="IGUANATEXSIZE" val="28"/>
  <p:tag name="IGUANATEXCURSOR" val="19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7.6|9.9|10.2|20|36.4|47.4|1.3|3|7.7|4.2|3.4|10.8|13.1|5.7|24.5|20.8|12.8|40.9|38.9|60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|8.2|53.7|32.8|22.2|16.7|24.2|135.9|1.9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079A3EC7D05E48A26E4471E7A62B6A" ma:contentTypeVersion="11" ma:contentTypeDescription="Create a new document." ma:contentTypeScope="" ma:versionID="2dde37f5db1cf7b03ea35f5a5692b7ba">
  <xsd:schema xmlns:xsd="http://www.w3.org/2001/XMLSchema" xmlns:xs="http://www.w3.org/2001/XMLSchema" xmlns:p="http://schemas.microsoft.com/office/2006/metadata/properties" xmlns:ns2="8cf5328a-8617-474c-9909-cc45ad579cc9" xmlns:ns3="ed1fd18c-690e-4f08-92f4-aa6f50b5c677" targetNamespace="http://schemas.microsoft.com/office/2006/metadata/properties" ma:root="true" ma:fieldsID="528f55dff209735393200d9c6d45c750" ns2:_="" ns3:_="">
    <xsd:import namespace="8cf5328a-8617-474c-9909-cc45ad579cc9"/>
    <xsd:import namespace="ed1fd18c-690e-4f08-92f4-aa6f50b5c6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f5328a-8617-474c-9909-cc45ad579c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337c2620-d1ec-4608-ab47-b8d402b41a8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1fd18c-690e-4f08-92f4-aa6f50b5c677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1af5c1cf-cb2a-4f4a-a9ae-e1baf0ae920b}" ma:internalName="TaxCatchAll" ma:showField="CatchAllData" ma:web="ed1fd18c-690e-4f08-92f4-aa6f50b5c67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d1fd18c-690e-4f08-92f4-aa6f50b5c677" xsi:nil="true"/>
    <lcf76f155ced4ddcb4097134ff3c332f xmlns="8cf5328a-8617-474c-9909-cc45ad579cc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EF661B9-D001-4263-807C-77855BFBAE0A}"/>
</file>

<file path=customXml/itemProps2.xml><?xml version="1.0" encoding="utf-8"?>
<ds:datastoreItem xmlns:ds="http://schemas.openxmlformats.org/officeDocument/2006/customXml" ds:itemID="{C9549E4E-8C7F-4F79-963C-7BC5F6E7C2EF}"/>
</file>

<file path=customXml/itemProps3.xml><?xml version="1.0" encoding="utf-8"?>
<ds:datastoreItem xmlns:ds="http://schemas.openxmlformats.org/officeDocument/2006/customXml" ds:itemID="{87CB0E17-401D-483B-AEBA-C90302E9D269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1322</Words>
  <Application>Microsoft Office PowerPoint</Application>
  <PresentationFormat>Widescreen</PresentationFormat>
  <Paragraphs>260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Abadi Extra Light</vt:lpstr>
      <vt:lpstr>Arial</vt:lpstr>
      <vt:lpstr>Calibri</vt:lpstr>
      <vt:lpstr>Calibri Light</vt:lpstr>
      <vt:lpstr>Cambria Math</vt:lpstr>
      <vt:lpstr>Garamond</vt:lpstr>
      <vt:lpstr>Times New Roman</vt:lpstr>
      <vt:lpstr>Wingdings</vt:lpstr>
      <vt:lpstr>Office Theme</vt:lpstr>
      <vt:lpstr>      Optimization for ML</vt:lpstr>
      <vt:lpstr>Stochastic Gradient Descent (SGD)</vt:lpstr>
      <vt:lpstr>Minibatch SGD</vt:lpstr>
      <vt:lpstr>Constrained Optimization</vt:lpstr>
      <vt:lpstr>Projected Gradient Descent</vt:lpstr>
      <vt:lpstr>Projected GD: How to Project?</vt:lpstr>
      <vt:lpstr>Proximal Gradient Descent</vt:lpstr>
      <vt:lpstr>Constrained Opt. via Lagrangian</vt:lpstr>
      <vt:lpstr>Constrained Opt. via Lagrangian</vt:lpstr>
      <vt:lpstr>Constrained Opt. with Multiple Constraints</vt:lpstr>
      <vt:lpstr>   Some other useful optimization methods</vt:lpstr>
      <vt:lpstr>Co-ordinate Descent (CD)</vt:lpstr>
      <vt:lpstr>Alternating Optimization (ALT-OPT)</vt:lpstr>
      <vt:lpstr>Newton’s Method</vt:lpstr>
      <vt:lpstr>Newton’s Method</vt:lpstr>
      <vt:lpstr>Newton’s Method</vt:lpstr>
      <vt:lpstr>Coming up 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Anvit Gupta</dc:creator>
  <cp:lastModifiedBy>Pravendra Singh</cp:lastModifiedBy>
  <cp:revision>12</cp:revision>
  <dcterms:created xsi:type="dcterms:W3CDTF">2022-01-22T23:47:33Z</dcterms:created>
  <dcterms:modified xsi:type="dcterms:W3CDTF">2025-01-21T17:30:15Z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0x01010075079A3EC7D05E48A26E4471E7A62B6A</vt:lpwstr>
  </property>
</Properties>
</file>