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2"/>
  </p:notesMasterIdLst>
  <p:sldIdLst>
    <p:sldId id="257" r:id="rId5"/>
    <p:sldId id="355" r:id="rId6"/>
    <p:sldId id="356" r:id="rId7"/>
    <p:sldId id="357" r:id="rId8"/>
    <p:sldId id="359" r:id="rId9"/>
    <p:sldId id="358" r:id="rId10"/>
    <p:sldId id="3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353" autoAdjust="0"/>
  </p:normalViewPr>
  <p:slideViewPr>
    <p:cSldViewPr snapToGrid="0">
      <p:cViewPr varScale="1">
        <p:scale>
          <a:sx n="48" d="100"/>
          <a:sy n="48" d="100"/>
        </p:scale>
        <p:origin x="1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67B2F268-F359-4B08-AA95-B030FD8D2E6F}"/>
    <pc:docChg chg="modSld">
      <pc:chgData name="Anvit Gupta" userId="f53ebda82f5ae94a" providerId="LiveId" clId="{67B2F268-F359-4B08-AA95-B030FD8D2E6F}" dt="2025-05-08T04:44:29.240" v="175" actId="20577"/>
      <pc:docMkLst>
        <pc:docMk/>
      </pc:docMkLst>
      <pc:sldChg chg="modNotesTx">
        <pc:chgData name="Anvit Gupta" userId="f53ebda82f5ae94a" providerId="LiveId" clId="{67B2F268-F359-4B08-AA95-B030FD8D2E6F}" dt="2025-05-08T04:44:29.240" v="175" actId="20577"/>
        <pc:sldMkLst>
          <pc:docMk/>
          <pc:sldMk cId="2500867351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F51335-746D-4BDD-9BA2-B4016E49E58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EB44BD-F341-4261-A658-DEEA5BBC4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3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restarts</a:t>
            </a:r>
          </a:p>
          <a:p>
            <a:r>
              <a:rPr lang="en-US" dirty="0"/>
              <a:t>Weight initialization techniques like </a:t>
            </a:r>
            <a:r>
              <a:rPr lang="en-US" dirty="0" err="1"/>
              <a:t>Glorat</a:t>
            </a:r>
            <a:r>
              <a:rPr lang="en-US" dirty="0"/>
              <a:t> and he initialization</a:t>
            </a:r>
          </a:p>
          <a:p>
            <a:r>
              <a:rPr lang="en-US" dirty="0"/>
              <a:t>Transfer learning</a:t>
            </a:r>
          </a:p>
          <a:p>
            <a:r>
              <a:rPr lang="en-US" dirty="0"/>
              <a:t>Using weights of simple but related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EB44BD-F341-4261-A658-DEEA5BBC439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9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der.io/optimizing-gradient-descent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hyperlink" Target="https://cs231n.github.io/neural-networks-3/" TargetMode="External"/><Relationship Id="rId4" Type="http://schemas.openxmlformats.org/officeDocument/2006/relationships/hyperlink" Target="http://www.denizyuret.com/2015/03/alec-radfords-animations-for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47" y="2936147"/>
            <a:ext cx="11713505" cy="688715"/>
          </a:xfrm>
        </p:spPr>
        <p:txBody>
          <a:bodyPr>
            <a:noAutofit/>
          </a:bodyPr>
          <a:lstStyle/>
          <a:p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Practical Aspects of </a:t>
            </a: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Optimization</a:t>
            </a:r>
            <a:endParaRPr lang="en-IN" sz="44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02236A-C696-4B1D-95F3-AD2B1A960F45}"/>
              </a:ext>
            </a:extLst>
          </p:cNvPr>
          <p:cNvSpPr txBox="1">
            <a:spLocks/>
          </p:cNvSpPr>
          <p:nvPr/>
        </p:nvSpPr>
        <p:spPr>
          <a:xfrm>
            <a:off x="2955130" y="395269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8"/>
    </mc:Choice>
    <mc:Fallback xmlns="">
      <p:transition spd="slow" advTm="741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Iterative opt. algos like GD, SGD, etc need to be initialized to “good” values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Bad initialization can result on bad local optima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Mainly a concern for non-convex loss functions, not so much for convex loss functions 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Transfer Learning: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Initialize using params of a model trained on a related dataset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Initialize using solution of a simpler but related model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E.g., for multitask regression (say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coupled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regression problems), initialize using the solutions of the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independently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trained regression problems</a:t>
                </a: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deep learning models, initialization is very important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Transfer learning approach is often used (initialize using “pre-trained” model from another dataset)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Bad initialization can make the model be stuck at saddle points. Need more care.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Random restarts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: Running with several random initializations can often help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97DFEED-AF16-488B-8886-18FB872C4BF9}"/>
              </a:ext>
            </a:extLst>
          </p:cNvPr>
          <p:cNvSpPr/>
          <p:nvPr/>
        </p:nvSpPr>
        <p:spPr>
          <a:xfrm>
            <a:off x="9808258" y="1553144"/>
            <a:ext cx="1817084" cy="552493"/>
          </a:xfrm>
          <a:prstGeom prst="wedgeRectCallout">
            <a:avLst>
              <a:gd name="adj1" fmla="val -72227"/>
              <a:gd name="adj2" fmla="val 76825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But still be careful with learning rate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4E8B2C3-5848-4264-ADE3-55F989E460BA}"/>
              </a:ext>
            </a:extLst>
          </p:cNvPr>
          <p:cNvSpPr/>
          <p:nvPr/>
        </p:nvSpPr>
        <p:spPr>
          <a:xfrm>
            <a:off x="5972963" y="2624411"/>
            <a:ext cx="5578678" cy="337986"/>
          </a:xfrm>
          <a:prstGeom prst="wedgeRectCallout">
            <a:avLst>
              <a:gd name="adj1" fmla="val 35714"/>
              <a:gd name="adj2" fmla="val 78898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the goal is to learn the </a:t>
            </a:r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same model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but for a different training set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086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177"/>
    </mc:Choice>
    <mc:Fallback xmlns="">
      <p:transition spd="slow" advTm="3281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C3F5307-43E0-44F2-95D1-F6B6EB44D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4500" y="4628468"/>
            <a:ext cx="892255" cy="8570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Assessing Convergence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Various ways to assess convergence, e.g. consider converged if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(on train set) ceases to change much across iterations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parameter values cease to change much across iterations</a:t>
            </a:r>
          </a:p>
          <a:p>
            <a:pPr marL="457200" lvl="1" indent="0">
              <a:buNone/>
            </a:pPr>
            <a:r>
              <a:rPr lang="en-GB" dirty="0">
                <a:latin typeface="Abadi Extra Light" panose="020B0204020104020204" pitchFamily="34" charset="0"/>
              </a:rPr>
              <a:t>				 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8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Above condition is also equivalent to saying that the gradients are close to zero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The objective’s value has become small enough that we are happy with 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</a:p>
          <a:p>
            <a:pPr marL="457200" lvl="1" indent="0">
              <a:buNone/>
            </a:pPr>
            <a:endParaRPr lang="en-GB" sz="800" dirty="0">
              <a:latin typeface="Abadi Extra Light" panose="020B0204020104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Use a validation set to assess if the model’s performance is acceptable (</a:t>
            </a:r>
            <a:r>
              <a:rPr lang="en-GB" dirty="0">
                <a:solidFill>
                  <a:srgbClr val="0000FF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early stopping</a:t>
            </a:r>
            <a:r>
              <a:rPr lang="en-GB" dirty="0">
                <a:latin typeface="Abadi Extra Light" panose="020B0204020104020204" pitchFamily="34" charset="0"/>
                <a:sym typeface="Wingdings" panose="05000000000000000000" pitchFamily="2" charset="2"/>
              </a:rPr>
              <a:t>)</a:t>
            </a:r>
            <a:endParaRPr lang="en-GB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/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IN" sz="2800" dirty="0"/>
                  <a:t>) - 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d>
                              <m:d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A599B69-8102-46EF-B046-C95B2C50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275" y="2076275"/>
                <a:ext cx="3682418" cy="494494"/>
              </a:xfrm>
              <a:prstGeom prst="rect">
                <a:avLst/>
              </a:prstGeom>
              <a:blipFill>
                <a:blip r:embed="rId4"/>
                <a:stretch>
                  <a:fillRect t="-12346" b="-39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/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AA09A7-1B5F-42ED-B3AC-948039C1E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769" y="2138856"/>
                <a:ext cx="3024161" cy="369332"/>
              </a:xfrm>
              <a:prstGeom prst="rect">
                <a:avLst/>
              </a:prstGeom>
              <a:blipFill>
                <a:blip r:embed="rId5"/>
                <a:stretch>
                  <a:fillRect l="-1815" t="-10000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/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sz="28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55DD0B-8F90-418C-B679-FCAB43925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344" y="3269011"/>
                <a:ext cx="3545073" cy="4863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/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IN" dirty="0">
                    <a:latin typeface="Abadi Extra Light" panose="020B0204020104020204" pitchFamily="34" charset="0"/>
                  </a:rPr>
                  <a:t>(for some small pre-defined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05450CC-F778-4A7B-8725-F571BEBCE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2353" y="3327521"/>
                <a:ext cx="2947602" cy="369332"/>
              </a:xfrm>
              <a:prstGeom prst="rect">
                <a:avLst/>
              </a:prstGeom>
              <a:blipFill>
                <a:blip r:embed="rId7"/>
                <a:stretch>
                  <a:fillRect l="-1653" t="-10000" r="-82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/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‖"/>
                        <m:endChr m:val="‖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IN" sz="2800" dirty="0"/>
                  <a:t>0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53970E-5D24-4A53-A39C-5C986F5E2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07" y="4385292"/>
                <a:ext cx="1961755" cy="486352"/>
              </a:xfrm>
              <a:prstGeom prst="rect">
                <a:avLst/>
              </a:prstGeom>
              <a:blipFill>
                <a:blip r:embed="rId8"/>
                <a:stretch>
                  <a:fillRect t="-15000" r="-9969" b="-4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E581D0E3-6ECB-424D-89E8-2378F04127B1}"/>
              </a:ext>
            </a:extLst>
          </p:cNvPr>
          <p:cNvSpPr/>
          <p:nvPr/>
        </p:nvSpPr>
        <p:spPr>
          <a:xfrm>
            <a:off x="8141743" y="4428676"/>
            <a:ext cx="2741138" cy="552493"/>
          </a:xfrm>
          <a:prstGeom prst="wedgeRectCallout">
            <a:avLst>
              <a:gd name="adj1" fmla="val 57518"/>
              <a:gd name="adj2" fmla="val 4263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Caution: May not yet be at the optima. Use at your own risk!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580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565"/>
    </mc:Choice>
    <mc:Fallback xmlns="">
      <p:transition spd="slow" advTm="2825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6" grpId="0"/>
      <p:bldP spid="11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Learning Rate (Step Size)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guidelines to select good learning rate (a.k.a. step size)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800" b="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functions,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something like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often works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step-sizes are actually theoretically optimal in some settings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In general, we want the learning rates to satisfy the following conditions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→0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becomes very </a:t>
                </a:r>
                <a:r>
                  <a:rPr lang="en-GB" dirty="0" err="1">
                    <a:latin typeface="Abadi Extra Light" panose="020B0204020104020204" pitchFamily="34" charset="0"/>
                  </a:rPr>
                  <a:t>very</a:t>
                </a:r>
                <a:r>
                  <a:rPr lang="en-GB" dirty="0">
                    <a:latin typeface="Abadi Extra Light" panose="020B0204020104020204" pitchFamily="34" charset="0"/>
                  </a:rPr>
                  <a:t> large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(needed to ensure that we can potentially reach anywhere in the parameter space)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Sometimes carefully chosen constant learning rates (usually small, or initially large and later small) also work well in practice</a:t>
                </a: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search for the “best” step-size by solving an opt. problem in each step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An faster alternative to line search is the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Armijo-Goldstein</a:t>
                </a:r>
                <a:r>
                  <a:rPr lang="en-GB" dirty="0">
                    <a:latin typeface="Abadi Extra Light" panose="020B0204020104020204" pitchFamily="34" charset="0"/>
                  </a:rPr>
                  <a:t> rule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Starting with current (or some large) learning rate (from prev. </a:t>
                </a:r>
                <a:r>
                  <a:rPr lang="en-GB" dirty="0" err="1">
                    <a:latin typeface="Abadi Extra Light" panose="020B0204020104020204" pitchFamily="34" charset="0"/>
                  </a:rPr>
                  <a:t>iter</a:t>
                </a:r>
                <a:r>
                  <a:rPr lang="en-GB" dirty="0">
                    <a:latin typeface="Abadi Extra Light" panose="020B0204020104020204" pitchFamily="34" charset="0"/>
                  </a:rPr>
                  <a:t>), and try a few values in decreasing order until the objective’s value has a sufficient reduction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727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/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N" sz="240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≥0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  <m:sup>
                                      <m:r>
                                        <a:rPr lang="en-IN" sz="24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sz="2400" b="1">
                                          <a:latin typeface="Cambria Math" panose="02040503050406030204" pitchFamily="18" charset="0"/>
                                        </a:rPr>
                                        <m:t>𝐠</m:t>
                                      </m:r>
                                    </m:e>
                                    <m:sup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IN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18A1CC2-FEFF-49C2-A91D-47E6C52C6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26" y="4823567"/>
                <a:ext cx="4243854" cy="6444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/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one-dim optimization problem (note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fixed)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411350B7-325E-4D8A-A557-A77032BA1D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449" y="4874248"/>
                <a:ext cx="3097566" cy="552493"/>
              </a:xfrm>
              <a:prstGeom prst="wedgeRectCallout">
                <a:avLst>
                  <a:gd name="adj1" fmla="val -62859"/>
                  <a:gd name="adj2" fmla="val -3650"/>
                </a:avLst>
              </a:prstGeom>
              <a:blipFill>
                <a:blip r:embed="rId5"/>
                <a:stretch>
                  <a:fillRect t="-5435" b="-1739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A861E5C-29EC-453B-A9C2-34396A11EFAF}"/>
              </a:ext>
            </a:extLst>
          </p:cNvPr>
          <p:cNvSpPr/>
          <p:nvPr/>
        </p:nvSpPr>
        <p:spPr>
          <a:xfrm>
            <a:off x="1926739" y="4874248"/>
            <a:ext cx="1186455" cy="552493"/>
          </a:xfrm>
          <a:prstGeom prst="wedgeRectCallout">
            <a:avLst>
              <a:gd name="adj1" fmla="val 91243"/>
              <a:gd name="adj2" fmla="val -365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 called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“line search”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1F5B3C-F161-416A-8CB4-1EAEA96A8B64}"/>
              </a:ext>
            </a:extLst>
          </p:cNvPr>
          <p:cNvSpPr/>
          <p:nvPr/>
        </p:nvSpPr>
        <p:spPr>
          <a:xfrm>
            <a:off x="10021269" y="1130786"/>
            <a:ext cx="2085006" cy="412889"/>
          </a:xfrm>
          <a:prstGeom prst="wedgeRectCallout">
            <a:avLst>
              <a:gd name="adj1" fmla="val -40542"/>
              <a:gd name="adj2" fmla="val 96900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 is a hyperparameter</a:t>
            </a:r>
            <a:endParaRPr lang="en-IN" sz="1600" b="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285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899"/>
    </mc:Choice>
    <mc:Fallback xmlns="">
      <p:transition spd="slow" advTm="404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840069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Aspects: Adaptive Gradient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also use different learning rate in different dimensions                           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Can use a momentum term to stabilize gradients by reusing info from past grads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Move faster along directions that were </a:t>
                </a:r>
                <a:r>
                  <a:rPr lang="en-GB" u="sng" dirty="0">
                    <a:latin typeface="Abadi Extra Light" panose="020B0204020104020204" pitchFamily="34" charset="0"/>
                  </a:rPr>
                  <a:t>previously</a:t>
                </a:r>
                <a:r>
                  <a:rPr lang="en-GB" dirty="0">
                    <a:latin typeface="Abadi Extra Light" panose="020B0204020104020204" pitchFamily="34" charset="0"/>
                  </a:rPr>
                  <a:t> good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Slow down along directions where gradient has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changed abruptly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exists several more advanced methods that combine the above methods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RMS-Prop: </a:t>
                </a:r>
                <a:r>
                  <a:rPr lang="en-GB" dirty="0" err="1">
                    <a:latin typeface="Abadi Extra Light" panose="020B0204020104020204" pitchFamily="34" charset="0"/>
                  </a:rPr>
                  <a:t>AdaGrad</a:t>
                </a:r>
                <a:r>
                  <a:rPr lang="en-GB" dirty="0">
                    <a:latin typeface="Abadi Extra Light" panose="020B0204020104020204" pitchFamily="34" charset="0"/>
                  </a:rPr>
                  <a:t> + Momentum, Adam: NAG + RMS-Prop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These methods are part of packages such as </a:t>
                </a:r>
                <a:r>
                  <a:rPr lang="en-GB" dirty="0" err="1">
                    <a:latin typeface="Abadi Extra Light" panose="020B0204020104020204" pitchFamily="34" charset="0"/>
                  </a:rPr>
                  <a:t>PyTorch</a:t>
                </a:r>
                <a:r>
                  <a:rPr lang="en-GB" dirty="0">
                    <a:latin typeface="Abadi Extra Light" panose="020B0204020104020204" pitchFamily="34" charset="0"/>
                  </a:rPr>
                  <a:t>, </a:t>
                </a:r>
                <a:r>
                  <a:rPr lang="en-GB" dirty="0" err="1">
                    <a:latin typeface="Abadi Extra Light" panose="020B0204020104020204" pitchFamily="34" charset="0"/>
                  </a:rPr>
                  <a:t>Tensorflow</a:t>
                </a:r>
                <a:r>
                  <a:rPr lang="en-GB" dirty="0">
                    <a:latin typeface="Abadi Extra Light" panose="020B0204020104020204" pitchFamily="34" charset="0"/>
                  </a:rPr>
                  <a:t>, etc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/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28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F99DCA5-A4A1-41C1-92FF-0BAF047863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145" y="4452525"/>
                <a:ext cx="5282268" cy="1027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5A2CD874-16F9-49B8-B550-38B1B9348623}"/>
              </a:ext>
            </a:extLst>
          </p:cNvPr>
          <p:cNvSpPr/>
          <p:nvPr/>
        </p:nvSpPr>
        <p:spPr>
          <a:xfrm>
            <a:off x="1735921" y="2278777"/>
            <a:ext cx="2217423" cy="552493"/>
          </a:xfrm>
          <a:prstGeom prst="wedgeRectCallout">
            <a:avLst>
              <a:gd name="adj1" fmla="val 38915"/>
              <a:gd name="adj2" fmla="val -87161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Vector of learning rates along each dimension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DE06180-51AF-453A-B102-11FA5C19F4B1}"/>
              </a:ext>
            </a:extLst>
          </p:cNvPr>
          <p:cNvSpPr/>
          <p:nvPr/>
        </p:nvSpPr>
        <p:spPr>
          <a:xfrm>
            <a:off x="4231418" y="2278777"/>
            <a:ext cx="2217423" cy="552493"/>
          </a:xfrm>
          <a:prstGeom prst="wedgeRectCallout">
            <a:avLst>
              <a:gd name="adj1" fmla="val -39019"/>
              <a:gd name="adj2" fmla="val -8412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Element-wise product of two vectors 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/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I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I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IN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9B3D82-1C57-4D3E-8817-09E301C59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088" y="1562572"/>
                <a:ext cx="3381375" cy="1153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0F30F82-D41D-40AA-BAE8-69AD48240FE0}"/>
              </a:ext>
            </a:extLst>
          </p:cNvPr>
          <p:cNvSpPr/>
          <p:nvPr/>
        </p:nvSpPr>
        <p:spPr>
          <a:xfrm>
            <a:off x="9748808" y="897410"/>
            <a:ext cx="2309399" cy="2063904"/>
          </a:xfrm>
          <a:prstGeom prst="wedgeRectCallout">
            <a:avLst>
              <a:gd name="adj1" fmla="val -56186"/>
              <a:gd name="adj2" fmla="val -97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If some dimension had big updates recently (marked by large gradient values), show down along those directions by using smaller learning rates - </a:t>
            </a:r>
            <a:r>
              <a:rPr lang="en-IN" sz="1600" b="1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AdaGrad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(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Duchi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et al, 2011)</a:t>
            </a:r>
            <a:endParaRPr lang="en-IN" sz="160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/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an even faster version of this,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replaced by the gradient computed at the next step if previous direction were used,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d>
                          <m:dPr>
                            <m:ctrlP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</a:t>
                </a: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Called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Nesterov’s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Accelerated Gradient (NAG) method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3F49BA9-F729-409F-BE30-2190BC3A4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462" y="3801605"/>
                <a:ext cx="2909997" cy="1907521"/>
              </a:xfrm>
              <a:prstGeom prst="wedgeRectCallout">
                <a:avLst>
                  <a:gd name="adj1" fmla="val -85766"/>
                  <a:gd name="adj2" fmla="val -8337"/>
                </a:avLst>
              </a:prstGeom>
              <a:blipFill>
                <a:blip r:embed="rId6"/>
                <a:stretch>
                  <a:fillRect b="-127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C421AFF-BB09-426C-92DB-3FACB14C4372}"/>
              </a:ext>
            </a:extLst>
          </p:cNvPr>
          <p:cNvSpPr/>
          <p:nvPr/>
        </p:nvSpPr>
        <p:spPr>
          <a:xfrm>
            <a:off x="1810935" y="4568022"/>
            <a:ext cx="2067394" cy="662400"/>
          </a:xfrm>
          <a:prstGeom prst="wedgeRectCallout">
            <a:avLst>
              <a:gd name="adj1" fmla="val 68960"/>
              <a:gd name="adj2" fmla="val -2599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“momentum” term. Set to 0 at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/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usually set as 0.9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01DCE2D7-260B-40FF-AA62-ADBCF567A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60" y="4635055"/>
                <a:ext cx="1227540" cy="662400"/>
              </a:xfrm>
              <a:prstGeom prst="wedgeRectCallout">
                <a:avLst>
                  <a:gd name="adj1" fmla="val 74489"/>
                  <a:gd name="adj2" fmla="val -13052"/>
                </a:avLst>
              </a:prstGeom>
              <a:blipFill>
                <a:blip r:embed="rId7"/>
                <a:stretch>
                  <a:fillRect l="-1556" b="-4505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9634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928"/>
    </mc:Choice>
    <mc:Fallback xmlns="">
      <p:transition spd="slow" advTm="5619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5" grpId="0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91" y="25969"/>
            <a:ext cx="11740617" cy="587063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Practical Aspects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724002"/>
            <a:ext cx="11740617" cy="596431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  <a:hlinkClick r:id="rId3"/>
              </a:rPr>
              <a:t>https://ruder.io/optimizing-gradient-descent/</a:t>
            </a:r>
            <a:endParaRPr lang="en-GB" sz="11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  <a:hlinkClick r:id="rId4"/>
              </a:rPr>
              <a:t>http://www.denizyuret.com/2015/03/alec-radfords-animations-for.html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  <a:hlinkClick r:id="rId5"/>
              </a:rPr>
              <a:t>https://cs231n.github.io/neural-networks-3/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 descr="Diagram, line chart&#10;&#10;Description automatically generated">
            <a:extLst>
              <a:ext uri="{FF2B5EF4-FFF2-40B4-BE49-F238E27FC236}">
                <a16:creationId xmlns:a16="http://schemas.microsoft.com/office/drawing/2014/main" id="{ED416FDA-A49D-48FD-8703-410F1E19C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14" y="2381385"/>
            <a:ext cx="8622261" cy="43069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944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Optimization for ML: Some Final Comments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Gradient methods are simple to understand and implement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More sophisticated optimization methods also often use gradient methods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Backpropagation</a:t>
            </a:r>
            <a:r>
              <a:rPr lang="en-GB" sz="2600" dirty="0">
                <a:latin typeface="Abadi Extra Light" panose="020B0204020104020204" pitchFamily="34" charset="0"/>
              </a:rPr>
              <a:t> algo used in deep neural nets is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GD + chain rule </a:t>
            </a:r>
            <a:r>
              <a:rPr lang="en-GB" sz="2600" dirty="0">
                <a:latin typeface="Abadi Extra Light" panose="020B0204020104020204" pitchFamily="34" charset="0"/>
              </a:rPr>
              <a:t>of differentiation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subgradient</a:t>
            </a:r>
            <a:r>
              <a:rPr lang="en-GB" sz="2600" dirty="0">
                <a:latin typeface="Abadi Extra Light" panose="020B0204020104020204" pitchFamily="34" charset="0"/>
              </a:rPr>
              <a:t> methods if function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not differentiable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Constrained optimization </a:t>
            </a:r>
            <a:r>
              <a:rPr lang="en-GB" sz="2600" dirty="0">
                <a:latin typeface="Abadi Extra Light" panose="020B0204020104020204" pitchFamily="34" charset="0"/>
              </a:rPr>
              <a:t>can use </a:t>
            </a:r>
            <a:r>
              <a:rPr lang="en-GB" sz="2600" dirty="0" err="1">
                <a:solidFill>
                  <a:srgbClr val="0000FF"/>
                </a:solidFill>
                <a:latin typeface="Abadi Extra Light" panose="020B0204020104020204" pitchFamily="34" charset="0"/>
              </a:rPr>
              <a:t>Lagrangian</a:t>
            </a:r>
            <a:r>
              <a:rPr lang="en-GB" sz="2600" dirty="0">
                <a:latin typeface="Abadi Extra Light" panose="020B0204020104020204" pitchFamily="34" charset="0"/>
              </a:rPr>
              <a:t> or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projected/proximal GD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Second order methods </a:t>
            </a:r>
            <a:r>
              <a:rPr lang="en-GB" sz="2600" dirty="0">
                <a:latin typeface="Abadi Extra Light" panose="020B0204020104020204" pitchFamily="34" charset="0"/>
              </a:rPr>
              <a:t>such as Newton’s method faster but computationally expensive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But computing all this gradient related stuff by hand looks scary to me. Any help?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Don’t worry. </a:t>
            </a:r>
            <a:r>
              <a:rPr lang="en-GB" sz="2200" b="1" dirty="0">
                <a:solidFill>
                  <a:srgbClr val="0000FF"/>
                </a:solidFill>
                <a:latin typeface="Abadi Extra Light" panose="020B0204020104020204" pitchFamily="34" charset="0"/>
              </a:rPr>
              <a:t>Automatic Differentiation (AD) </a:t>
            </a:r>
            <a:r>
              <a:rPr lang="en-GB" sz="2200" dirty="0">
                <a:latin typeface="Abadi Extra Light" panose="020B0204020104020204" pitchFamily="34" charset="0"/>
              </a:rPr>
              <a:t>methods available now (will see them later)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AD only requires specifying the loss function (especially useful for deep neural nets)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Many packages such as </a:t>
            </a:r>
            <a:r>
              <a:rPr lang="en-GB" sz="2200" dirty="0" err="1">
                <a:latin typeface="Abadi Extra Light" panose="020B0204020104020204" pitchFamily="34" charset="0"/>
              </a:rPr>
              <a:t>Tensorflow</a:t>
            </a:r>
            <a:r>
              <a:rPr lang="en-GB" sz="2200" dirty="0">
                <a:latin typeface="Abadi Extra Light" panose="020B0204020104020204" pitchFamily="34" charset="0"/>
              </a:rPr>
              <a:t>, </a:t>
            </a:r>
            <a:r>
              <a:rPr lang="en-GB" sz="2200" dirty="0" err="1">
                <a:latin typeface="Abadi Extra Light" panose="020B0204020104020204" pitchFamily="34" charset="0"/>
              </a:rPr>
              <a:t>PyTorch</a:t>
            </a:r>
            <a:r>
              <a:rPr lang="en-GB" sz="2200" dirty="0">
                <a:latin typeface="Abadi Extra Light" panose="020B0204020104020204" pitchFamily="34" charset="0"/>
              </a:rPr>
              <a:t>, etc. provide AD support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But having a good understanding of optimization is still helpful</a:t>
            </a:r>
          </a:p>
          <a:p>
            <a:pPr marL="0" indent="0">
              <a:buNone/>
            </a:pPr>
            <a:endParaRPr lang="en-GB" sz="11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31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04"/>
    </mc:Choice>
    <mc:Fallback xmlns="">
      <p:transition spd="slow" advTm="2720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9.2|9.1|21.7|23.6|41.3|24.5|30.4|66.6|7.5|20.7|2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1|35.4|27.6|18|24.8|46.3|12.3|23.9|2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2.4|12.8|13.5|29.9|9.4|25.9|51.8|64.4|28.5|50.8|4|11.5|29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|26.6|10.2|22.1|34.7|62.3|74|9.2|19.2|48.2|33.3|8|86.4|15.1|3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28.4|15.4|28.7|14.9|36.7|25.4|30.7|35.2|30.7|16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88B2598-93AE-4B78-BF32-FD9918423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BC4EA9-F370-4BBB-A7E4-A5F00EF6F9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8103B7-93B9-4318-9727-2F689E4E6F35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928</Words>
  <Application>Microsoft Office PowerPoint</Application>
  <PresentationFormat>Widescreen</PresentationFormat>
  <Paragraphs>109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      Practical Aspects of Optimization</vt:lpstr>
      <vt:lpstr>Some Practical Aspects: Initialization</vt:lpstr>
      <vt:lpstr>Some Practical Aspects: Assessing Convergence</vt:lpstr>
      <vt:lpstr>Some Practical Aspects: Learning Rate (Step Size)</vt:lpstr>
      <vt:lpstr>Some Practical Aspects: Adaptive Gradient Methods</vt:lpstr>
      <vt:lpstr>Some Practical Aspects</vt:lpstr>
      <vt:lpstr>Optimization for ML: Some 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10</cp:revision>
  <dcterms:created xsi:type="dcterms:W3CDTF">2022-01-22T23:47:33Z</dcterms:created>
  <dcterms:modified xsi:type="dcterms:W3CDTF">2025-05-08T04:44:36Z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