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3"/>
  </p:notesMasterIdLst>
  <p:sldIdLst>
    <p:sldId id="257" r:id="rId5"/>
    <p:sldId id="359" r:id="rId6"/>
    <p:sldId id="368" r:id="rId7"/>
    <p:sldId id="373" r:id="rId8"/>
    <p:sldId id="367" r:id="rId9"/>
    <p:sldId id="369" r:id="rId10"/>
    <p:sldId id="370" r:id="rId11"/>
    <p:sldId id="3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061B8BCD-478A-409D-A65A-88B992123380}"/>
    <pc:docChg chg="custSel modSld">
      <pc:chgData name="Anvit Gupta" userId="f53ebda82f5ae94a" providerId="LiveId" clId="{061B8BCD-478A-409D-A65A-88B992123380}" dt="2025-04-09T09:25:30.154" v="223" actId="20577"/>
      <pc:docMkLst>
        <pc:docMk/>
      </pc:docMkLst>
      <pc:sldChg chg="modNotesTx">
        <pc:chgData name="Anvit Gupta" userId="f53ebda82f5ae94a" providerId="LiveId" clId="{061B8BCD-478A-409D-A65A-88B992123380}" dt="2025-04-09T09:25:30.154" v="223" actId="20577"/>
        <pc:sldMkLst>
          <pc:docMk/>
          <pc:sldMk cId="1830471314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5DD86-733B-4FE0-B91A-74903BB179B7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291CD-C19F-42C3-B0D9-06D62299E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Covariance = 0 means that variables are linearly independent, but it doesn’t mean that they are independent. If two variables are independent, then covariance will also be = 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291CD-C19F-42C3-B0D9-06D62299E8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4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Machine Learning</a:t>
            </a: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Probability Basics (</a:t>
            </a:r>
            <a:r>
              <a:rPr lang="en-GB" sz="4400" b="1" dirty="0" err="1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1ACBFE-64E6-4968-A1CD-E158437832B2}"/>
              </a:ext>
            </a:extLst>
          </p:cNvPr>
          <p:cNvSpPr txBox="1">
            <a:spLocks/>
          </p:cNvSpPr>
          <p:nvPr/>
        </p:nvSpPr>
        <p:spPr>
          <a:xfrm>
            <a:off x="2955131" y="4375483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9"/>
    </mc:Choice>
    <mc:Fallback xmlns="">
      <p:transition spd="slow" advTm="120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random variable tells the expected or average value it takes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discrete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continuous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definition applies to functions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too (e.g..,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is always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and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/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/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AD45BC4-7555-45FB-8EB4-D006657D411F}"/>
              </a:ext>
            </a:extLst>
          </p:cNvPr>
          <p:cNvSpPr/>
          <p:nvPr/>
        </p:nvSpPr>
        <p:spPr>
          <a:xfrm>
            <a:off x="9868989" y="5071346"/>
            <a:ext cx="2323011" cy="664198"/>
          </a:xfrm>
          <a:prstGeom prst="wedgeRectCallout">
            <a:avLst>
              <a:gd name="adj1" fmla="val -16619"/>
              <a:gd name="adj2" fmla="val 945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the subscript is omitted but do keep in mind the underlying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/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this exp. is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distribution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r.v.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6"/>
                <a:stretch>
                  <a:fillRect t="-36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/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/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8"/>
                <a:stretch>
                  <a:fillRect t="-14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/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density 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9"/>
                <a:stretch>
                  <a:fillRect t="-447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44"/>
    </mc:Choice>
    <mc:Fallback xmlns="">
      <p:transition spd="slow" advTm="2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5" grpId="0" animBg="1"/>
      <p:bldP spid="9" grpId="0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sum 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Proof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      s</a:t>
                </a:r>
                <a:r>
                  <a:rPr lang="en-GB" sz="28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/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 not be even independent. Can be discrete or continuous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blipFill>
                <a:blip r:embed="rId4"/>
                <a:stretch>
                  <a:fillRect t="-4487" r="-20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445A75B-2252-472A-961E-968067572FCE}"/>
              </a:ext>
            </a:extLst>
          </p:cNvPr>
          <p:cNvSpPr/>
          <p:nvPr/>
        </p:nvSpPr>
        <p:spPr>
          <a:xfrm>
            <a:off x="8790587" y="4581817"/>
            <a:ext cx="2533343" cy="509947"/>
          </a:xfrm>
          <a:prstGeom prst="wedgeRectCallout">
            <a:avLst>
              <a:gd name="adj1" fmla="val -85937"/>
              <a:gd name="adj2" fmla="val 23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the rule of marginalization of joint dist.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76"/>
    </mc:Choice>
    <mc:Fallback xmlns="">
      <p:transition spd="slow" advTm="229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scaled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(More General) Lin. of exp.: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of product of two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independent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Law of the Unconscious Statistician (LOTUS): Given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with a known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another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some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Rule of iterated expectation: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/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arbitrary functions.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blipFill>
                <a:blip r:embed="rId4"/>
                <a:stretch>
                  <a:fillRect t="-45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/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/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/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finding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blipFill>
                <a:blip r:embed="rId7"/>
                <a:stretch>
                  <a:fillRect l="-6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/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only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we already have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blipFill>
                <a:blip r:embed="rId8"/>
                <a:stretch>
                  <a:fillRect l="-3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F54D54B-7AF0-4873-ABC8-D487C56C3FC1}"/>
              </a:ext>
            </a:extLst>
          </p:cNvPr>
          <p:cNvSpPr/>
          <p:nvPr/>
        </p:nvSpPr>
        <p:spPr>
          <a:xfrm>
            <a:off x="10113469" y="4680115"/>
            <a:ext cx="1792790" cy="471887"/>
          </a:xfrm>
          <a:prstGeom prst="wedgeRectCallout">
            <a:avLst>
              <a:gd name="adj1" fmla="val -86476"/>
              <a:gd name="adj2" fmla="val 27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LOTUS also applicable for continuous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/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real-valued scalars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/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real-valued scalar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5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840"/>
    </mc:Choice>
    <mc:Fallback xmlns="">
      <p:transition spd="slow" advTm="35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5" grpId="0"/>
      <p:bldP spid="15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and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 of a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tells us about its spread around its mean value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 deviation is simply the square root is variance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covariance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(assume column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), the covariance matrix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of components of a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definitions apply to functions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too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Variance of sum of independent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/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/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/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057A27-F021-4F79-9989-18E14EC64F8A}"/>
              </a:ext>
            </a:extLst>
          </p:cNvPr>
          <p:cNvSpPr/>
          <p:nvPr/>
        </p:nvSpPr>
        <p:spPr>
          <a:xfrm>
            <a:off x="9989322" y="5409397"/>
            <a:ext cx="1412391" cy="336207"/>
          </a:xfrm>
          <a:prstGeom prst="wedgeRectCallout">
            <a:avLst>
              <a:gd name="adj1" fmla="val -54181"/>
              <a:gd name="adj2" fmla="val 11680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Important result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00"/>
    </mc:Choice>
    <mc:Fallback xmlns="">
      <p:transition spd="slow" advTm="296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Transformation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matrix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vector,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Likewise, if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vector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scalar,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scalar-valued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/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/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/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/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30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38"/>
    </mc:Choice>
    <mc:Fallback xmlns="">
      <p:transition spd="slow" advTm="224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Important: We will use these extensively to model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 well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parameters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discrete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Bernoulli: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Binary numbers, e.g., outcome (head/tail, 0/1) of a coin 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Binomial: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Bounded non-negative integers, e.g., # of heads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Multinomial/</a:t>
                </a:r>
                <a:r>
                  <a:rPr lang="en-GB" sz="2200" b="1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One of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(&gt;2) possibilities, e.g., outcome of a dice roll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Poisson: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Non-negative integers, e.g., # of words in a document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continuous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Uniform: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defined over a fixed range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Beta: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between 0 and 1, e.g., probability of head for a biased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Gamma: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Positive unbounded real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Dirichlet: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vectors that sum of 1 (fraction of data points in different clusters)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Gaussian: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real-valued numbers or real-valued vectors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0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33"/>
    </mc:Choice>
    <mc:Fallback xmlns="">
      <p:transition spd="slow" advTm="24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Probabilistic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Basics of parameter estimation for probabilistic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6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9"/>
    </mc:Choice>
    <mc:Fallback xmlns="">
      <p:transition spd="slow" advTm="2082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9.8|16.2|22.9|5.5|14.8|15.9|9.6|28.4|13.4|4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7|18.2|13.8|33.1|43.1|10.6|21.7|31.2|9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|5.4|15.2|35.1|44.4|1.8|14.8|44.3|28.4|25.4|49.7|4.7|1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9.3|47.8|8.9|16.9|35.2|24.5|40.8|26.8|25.8|2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3.8|25.1|18.2|30.9|24.8|1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.5|14.8|14.9|18.9|27.4|9.6|8.4|7.5|19.9|7.2|3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14F0B-8C9A-4ABF-BA2B-70D1E6CCF8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26065-75E1-45D3-B76A-6FC817565B8F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3.xml><?xml version="1.0" encoding="utf-8"?>
<ds:datastoreItem xmlns:ds="http://schemas.openxmlformats.org/officeDocument/2006/customXml" ds:itemID="{537917B3-0143-4543-94CD-BAF66A1B38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1036</Words>
  <Application>Microsoft Office PowerPoint</Application>
  <PresentationFormat>Widescreen</PresentationFormat>
  <Paragraphs>127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Probabilistic Machine Learning Probability Basics (Contd)</vt:lpstr>
      <vt:lpstr>Expectation</vt:lpstr>
      <vt:lpstr>Expectation: A Few Rules</vt:lpstr>
      <vt:lpstr>Expectation: A Few Rules (Contd)</vt:lpstr>
      <vt:lpstr>Variance and Covariance</vt:lpstr>
      <vt:lpstr>Transformation of Random Variables</vt:lpstr>
      <vt:lpstr>Common Probability Distributions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8</cp:revision>
  <dcterms:created xsi:type="dcterms:W3CDTF">2022-01-22T23:47:33Z</dcterms:created>
  <dcterms:modified xsi:type="dcterms:W3CDTF">2025-04-09T09:25:38Z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