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7" r:id="rId2"/>
    <p:sldId id="359" r:id="rId3"/>
    <p:sldId id="372" r:id="rId4"/>
    <p:sldId id="373" r:id="rId5"/>
    <p:sldId id="374" r:id="rId6"/>
    <p:sldId id="375" r:id="rId7"/>
    <p:sldId id="376" r:id="rId8"/>
    <p:sldId id="37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3" d="100"/>
          <a:sy n="163" d="100"/>
        </p:scale>
        <p:origin x="17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01A6-BB07-487E-BE62-8266473F6495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7FED-6384-42B0-A51A-9A1ABEE25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2088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01A6-BB07-487E-BE62-8266473F6495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7FED-6384-42B0-A51A-9A1ABEE25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6549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01A6-BB07-487E-BE62-8266473F6495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7FED-6384-42B0-A51A-9A1ABEE25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1369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01A6-BB07-487E-BE62-8266473F6495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7FED-6384-42B0-A51A-9A1ABEE25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8830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01A6-BB07-487E-BE62-8266473F6495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7FED-6384-42B0-A51A-9A1ABEE25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1236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01A6-BB07-487E-BE62-8266473F6495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7FED-6384-42B0-A51A-9A1ABEE25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1655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01A6-BB07-487E-BE62-8266473F6495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7FED-6384-42B0-A51A-9A1ABEE25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1126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01A6-BB07-487E-BE62-8266473F6495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7FED-6384-42B0-A51A-9A1ABEE25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9013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01A6-BB07-487E-BE62-8266473F6495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7FED-6384-42B0-A51A-9A1ABEE25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8547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01A6-BB07-487E-BE62-8266473F6495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7FED-6384-42B0-A51A-9A1ABEE25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7162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01A6-BB07-487E-BE62-8266473F6495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7FED-6384-42B0-A51A-9A1ABEE25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578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701A6-BB07-487E-BE62-8266473F6495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E7FED-6384-42B0-A51A-9A1ABEE25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126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6.png"/><Relationship Id="rId11" Type="http://schemas.openxmlformats.org/officeDocument/2006/relationships/image" Target="../media/image10.png"/><Relationship Id="rId5" Type="http://schemas.openxmlformats.org/officeDocument/2006/relationships/image" Target="../media/image5.png"/><Relationship Id="rId10" Type="http://schemas.openxmlformats.org/officeDocument/2006/relationships/image" Target="../media/image90.png"/><Relationship Id="rId4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2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3.png"/><Relationship Id="rId5" Type="http://schemas.openxmlformats.org/officeDocument/2006/relationships/image" Target="../media/image9.png"/><Relationship Id="rId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30.png"/><Relationship Id="rId7" Type="http://schemas.openxmlformats.org/officeDocument/2006/relationships/image" Target="../media/image3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9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7AC89-BE04-43C0-8DE4-613238CF26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856" y="2474752"/>
            <a:ext cx="11713505" cy="1502447"/>
          </a:xfrm>
        </p:spPr>
        <p:txBody>
          <a:bodyPr>
            <a:noAutofit/>
          </a:bodyPr>
          <a:lstStyle/>
          <a:p>
            <a:br>
              <a:rPr lang="en-GB" sz="4400" b="1" dirty="0">
                <a:solidFill>
                  <a:schemeClr val="accent4"/>
                </a:solidFill>
                <a:latin typeface="Garamond" panose="02020404030301010803" pitchFamily="18" charset="0"/>
                <a:cs typeface="Aldhabi" panose="020B0604020202020204" pitchFamily="2" charset="-78"/>
              </a:rPr>
            </a:br>
            <a:br>
              <a:rPr lang="en-GB" sz="4400" b="1" dirty="0">
                <a:solidFill>
                  <a:schemeClr val="accent4"/>
                </a:solidFill>
                <a:latin typeface="Garamond" panose="02020404030301010803" pitchFamily="18" charset="0"/>
                <a:cs typeface="Aldhabi" panose="020B0604020202020204" pitchFamily="2" charset="-78"/>
              </a:rPr>
            </a:br>
            <a:br>
              <a:rPr lang="en-GB" sz="4400" b="1" dirty="0">
                <a:solidFill>
                  <a:schemeClr val="accent4"/>
                </a:solidFill>
                <a:latin typeface="Garamond" panose="02020404030301010803" pitchFamily="18" charset="0"/>
                <a:cs typeface="Aldhabi" panose="020B0604020202020204" pitchFamily="2" charset="-78"/>
              </a:rPr>
            </a:br>
            <a:br>
              <a:rPr lang="en-GB" sz="4400" b="1" dirty="0">
                <a:solidFill>
                  <a:schemeClr val="accent4"/>
                </a:solidFill>
                <a:latin typeface="Garamond" panose="02020404030301010803" pitchFamily="18" charset="0"/>
                <a:cs typeface="Aldhabi" panose="020B0604020202020204" pitchFamily="2" charset="-78"/>
              </a:rPr>
            </a:br>
            <a:br>
              <a:rPr lang="en-GB" sz="4400" b="1" dirty="0">
                <a:solidFill>
                  <a:schemeClr val="accent4"/>
                </a:solidFill>
                <a:latin typeface="Garamond" panose="02020404030301010803" pitchFamily="18" charset="0"/>
                <a:cs typeface="Aldhabi" panose="020B0604020202020204" pitchFamily="2" charset="-78"/>
              </a:rPr>
            </a:br>
            <a:br>
              <a:rPr lang="en-GB" sz="4400" b="1" dirty="0">
                <a:solidFill>
                  <a:schemeClr val="accent4"/>
                </a:solidFill>
                <a:latin typeface="Garamond" panose="02020404030301010803" pitchFamily="18" charset="0"/>
                <a:cs typeface="Aldhabi" panose="020B0604020202020204" pitchFamily="2" charset="-78"/>
              </a:rPr>
            </a:br>
            <a:r>
              <a:rPr lang="en-GB" sz="4400" b="1" dirty="0">
                <a:solidFill>
                  <a:schemeClr val="accent4"/>
                </a:solidFill>
                <a:latin typeface="Garamond" panose="02020404030301010803" pitchFamily="18" charset="0"/>
                <a:cs typeface="Aldhabi" panose="020B0604020202020204" pitchFamily="2" charset="-78"/>
              </a:rPr>
              <a:t>Probabilistic Machine Learning </a:t>
            </a:r>
            <a:br>
              <a:rPr lang="en-GB" sz="4400" b="1" dirty="0">
                <a:solidFill>
                  <a:schemeClr val="accent4"/>
                </a:solidFill>
                <a:latin typeface="Garamond" panose="02020404030301010803" pitchFamily="18" charset="0"/>
                <a:cs typeface="Aldhabi" panose="020B0604020202020204" pitchFamily="2" charset="-78"/>
              </a:rPr>
            </a:br>
            <a:r>
              <a:rPr lang="en-GB" sz="4400" b="1" dirty="0">
                <a:solidFill>
                  <a:schemeClr val="accent4"/>
                </a:solidFill>
                <a:latin typeface="Garamond" panose="02020404030301010803" pitchFamily="18" charset="0"/>
                <a:cs typeface="Aldhabi" panose="020B0604020202020204" pitchFamily="2" charset="-78"/>
              </a:rPr>
              <a:t>Parameter Estimation via Maximum Likelihood</a:t>
            </a:r>
            <a:endParaRPr lang="en-IN" sz="4400" b="1" dirty="0">
              <a:solidFill>
                <a:schemeClr val="accent4"/>
              </a:solidFill>
              <a:latin typeface="Garamond" panose="02020404030301010803" pitchFamily="18" charset="0"/>
              <a:cs typeface="Aldhabi" panose="020B0604020202020204" pitchFamily="2" charset="-78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39C5E8D2-4D0F-4861-80E5-F867C2AD4764}"/>
              </a:ext>
            </a:extLst>
          </p:cNvPr>
          <p:cNvSpPr txBox="1">
            <a:spLocks/>
          </p:cNvSpPr>
          <p:nvPr/>
        </p:nvSpPr>
        <p:spPr>
          <a:xfrm>
            <a:off x="2955131" y="4375483"/>
            <a:ext cx="6281737" cy="820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200">
                <a:solidFill>
                  <a:schemeClr val="accent4"/>
                </a:solidFill>
                <a:latin typeface="Garamond" panose="02020404030301010803" pitchFamily="18" charset="0"/>
              </a:rPr>
              <a:t>CSN-382   </a:t>
            </a:r>
            <a:endParaRPr lang="en-IN" sz="3200" dirty="0">
              <a:solidFill>
                <a:schemeClr val="accent4"/>
              </a:solidFill>
              <a:latin typeface="Garamond" panose="02020404030301010803" pitchFamily="18" charset="0"/>
            </a:endParaRPr>
          </a:p>
          <a:p>
            <a:pPr algn="ctr"/>
            <a:endParaRPr lang="en-IN" sz="3200" dirty="0">
              <a:solidFill>
                <a:schemeClr val="accent4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224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054"/>
    </mc:Choice>
    <mc:Fallback xmlns="">
      <p:transition spd="slow" advTm="17054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Probabilistic ML: Some Motivation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In many ML problems, we want to model and reason about data probabilistically</a:t>
                </a: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At a high-level, this is the density estimation view of ML, e.g., </a:t>
                </a: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Given input-output pairs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IN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estimate the conditional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err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i="1" dirty="0" err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GB" b="1" i="1" dirty="0" err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Given inputs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, estimate the distribution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1" i="1" dirty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of the inputs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Note 1: These dist. will depend on some </a:t>
                </a:r>
                <a:r>
                  <a:rPr lang="en-GB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parameters</a:t>
                </a:r>
                <a:r>
                  <a:rPr lang="en-GB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(to be estimated), and written as</a:t>
                </a:r>
              </a:p>
              <a:p>
                <a:pPr marL="457200" lvl="1" indent="0">
                  <a:buNone/>
                </a:pPr>
                <a:r>
                  <a:rPr lang="en-GB" dirty="0">
                    <a:latin typeface="Abadi Extra Light" panose="020B0204020104020204" pitchFamily="34" charset="0"/>
                  </a:rPr>
                  <a:t>				</a:t>
                </a:r>
                <a:endParaRPr lang="en-GB" sz="8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Note 2: These dist. </a:t>
                </a:r>
                <a:r>
                  <a:rPr lang="en-GB">
                    <a:latin typeface="Abadi Extra Light" panose="020B0204020104020204" pitchFamily="34" charset="0"/>
                  </a:rPr>
                  <a:t>sometimes assumed to </a:t>
                </a:r>
                <a:r>
                  <a:rPr lang="en-GB" dirty="0">
                    <a:latin typeface="Abadi Extra Light" panose="020B0204020104020204" pitchFamily="34" charset="0"/>
                  </a:rPr>
                  <a:t>have a specific form, but sometimes not</a:t>
                </a:r>
              </a:p>
              <a:p>
                <a:pPr marL="457200" lvl="1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Assuming the form of the distribution to be known, the goal in estimation is to use the observed data to estimate the parameters of these distributions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8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2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405A21-806B-4AF9-8D81-4C623A02388D}"/>
              </a:ext>
            </a:extLst>
          </p:cNvPr>
          <p:cNvSpPr/>
          <p:nvPr/>
        </p:nvSpPr>
        <p:spPr>
          <a:xfrm>
            <a:off x="11056192" y="2112071"/>
            <a:ext cx="133350" cy="27105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48F969-4CE6-4BCB-8395-0DA62A7B21D4}"/>
              </a:ext>
            </a:extLst>
          </p:cNvPr>
          <p:cNvSpPr/>
          <p:nvPr/>
        </p:nvSpPr>
        <p:spPr>
          <a:xfrm>
            <a:off x="11323930" y="1925345"/>
            <a:ext cx="133350" cy="46461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017F48D-23EF-4E55-A866-179B824FC0A5}"/>
              </a:ext>
            </a:extLst>
          </p:cNvPr>
          <p:cNvCxnSpPr>
            <a:cxnSpLocks/>
          </p:cNvCxnSpPr>
          <p:nvPr/>
        </p:nvCxnSpPr>
        <p:spPr>
          <a:xfrm>
            <a:off x="10957121" y="2383127"/>
            <a:ext cx="82028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6F74A24-E516-43D2-8347-225E0013C2AE}"/>
              </a:ext>
            </a:extLst>
          </p:cNvPr>
          <p:cNvCxnSpPr>
            <a:cxnSpLocks/>
          </p:cNvCxnSpPr>
          <p:nvPr/>
        </p:nvCxnSpPr>
        <p:spPr>
          <a:xfrm flipV="1">
            <a:off x="10957121" y="1764126"/>
            <a:ext cx="0" cy="6190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A221090-F829-4228-A07A-97D0E8404DFF}"/>
              </a:ext>
            </a:extLst>
          </p:cNvPr>
          <p:cNvSpPr txBox="1"/>
          <p:nvPr/>
        </p:nvSpPr>
        <p:spPr>
          <a:xfrm>
            <a:off x="11231317" y="1666707"/>
            <a:ext cx="8659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/>
              <a:t>p(y=</a:t>
            </a:r>
            <a:r>
              <a:rPr lang="en-IN" sz="1000" dirty="0" err="1"/>
              <a:t>green|x</a:t>
            </a:r>
            <a:r>
              <a:rPr lang="en-IN" sz="1000" dirty="0"/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0E5CC8-BC5E-46E3-803B-31A05102855E}"/>
              </a:ext>
            </a:extLst>
          </p:cNvPr>
          <p:cNvSpPr txBox="1"/>
          <p:nvPr/>
        </p:nvSpPr>
        <p:spPr>
          <a:xfrm>
            <a:off x="10514225" y="1865849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/>
              <a:t>p(y=</a:t>
            </a:r>
            <a:r>
              <a:rPr lang="en-IN" sz="1000" dirty="0" err="1"/>
              <a:t>red|x</a:t>
            </a:r>
            <a:r>
              <a:rPr lang="en-IN" sz="1000" dirty="0"/>
              <a:t>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2167188-4A1B-4F45-8AE8-DCBD4A3B4110}"/>
              </a:ext>
            </a:extLst>
          </p:cNvPr>
          <p:cNvCxnSpPr/>
          <p:nvPr/>
        </p:nvCxnSpPr>
        <p:spPr>
          <a:xfrm>
            <a:off x="11256736" y="2389963"/>
            <a:ext cx="0" cy="251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5A4D46F6-37D9-40B3-A05B-3356777141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9548" y="2942509"/>
            <a:ext cx="1066884" cy="835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FD382BF-B81A-410C-B68D-509B8F340549}"/>
                  </a:ext>
                </a:extLst>
              </p:cNvPr>
              <p:cNvSpPr txBox="1"/>
              <p:nvPr/>
            </p:nvSpPr>
            <p:spPr>
              <a:xfrm>
                <a:off x="4410363" y="4211782"/>
                <a:ext cx="431163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i="1" dirty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sz="28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800" i="1" dirty="0" err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2800" i="1" dirty="0" err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GB" sz="2800" b="1" i="1" dirty="0" err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GB" sz="2800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sz="2800" i="1" dirty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GB" sz="2800" i="1" dirty="0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GB" sz="2800" dirty="0">
                          <a:latin typeface="Abadi Extra Light" panose="020B0204020104020204" pitchFamily="34" charset="0"/>
                        </a:rPr>
                        <m:t>       </m:t>
                      </m:r>
                      <m:r>
                        <m:rPr>
                          <m:nor/>
                        </m:rPr>
                        <a:rPr lang="en-GB" sz="2800" dirty="0">
                          <a:latin typeface="Abadi Extra Light" panose="020B0204020104020204" pitchFamily="34" charset="0"/>
                        </a:rPr>
                        <m:t>or</m:t>
                      </m:r>
                      <m:r>
                        <m:rPr>
                          <m:nor/>
                        </m:rPr>
                        <a:rPr lang="en-GB" sz="2800" dirty="0">
                          <a:latin typeface="Abadi Extra Light" panose="020B0204020104020204" pitchFamily="34" charset="0"/>
                        </a:rPr>
                        <m:t>        </m:t>
                      </m:r>
                      <m:r>
                        <a:rPr lang="en-GB" sz="2800" i="1" dirty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sz="28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800" b="1" i="1" dirty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GB" sz="2800" i="1" dirty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GB" sz="2800" i="1" dirty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GB" sz="2800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FD382BF-B81A-410C-B68D-509B8F3405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0363" y="4211782"/>
                <a:ext cx="4311630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179243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9706"/>
    </mc:Choice>
    <mc:Fallback xmlns="">
      <p:transition spd="slow" advTm="28970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1" grpId="0"/>
      <p:bldP spid="13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D7E74EA1-3B9F-4717-9F1D-F2FE895FC8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413" y="3385095"/>
            <a:ext cx="1004822" cy="96522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9E8C295-8244-4118-B701-35EFBB0C01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7022" y="3197484"/>
            <a:ext cx="1004822" cy="9652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Probabilistic Modeling: The Basic Idea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Assume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observations </a:t>
                </a:r>
                <a14:m>
                  <m:oMath xmlns:m="http://schemas.openxmlformats.org/officeDocument/2006/math">
                    <m:r>
                      <a:rPr lang="en-IN" sz="2400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IN" sz="2400" b="0" i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24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IN" sz="24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, generated from a presumed prob. model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Here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is a </a:t>
                </a:r>
                <a:r>
                  <a:rPr lang="en-GB" sz="2600" u="sng" dirty="0">
                    <a:latin typeface="Abadi Extra Light" panose="020B0204020104020204" pitchFamily="34" charset="0"/>
                  </a:rPr>
                  <a:t>conditional distribution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, conditioned on params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(to be learned)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latin typeface="Abadi Extra Light" panose="020B0204020104020204" pitchFamily="34" charset="0"/>
                  </a:rPr>
                  <a:t>Note: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GB" sz="2200" dirty="0">
                    <a:latin typeface="Abadi Extra Light" panose="020B0204020104020204" pitchFamily="34" charset="0"/>
                  </a:rPr>
                  <a:t> may be fixed unknown or an unknown random variable (we will study both cases) </a:t>
                </a:r>
              </a:p>
              <a:p>
                <a:pPr marL="457200" lvl="1" indent="0">
                  <a:buNone/>
                </a:pPr>
                <a:endParaRPr lang="en-GB" sz="2200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GB" sz="2200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GB" sz="2200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GB" sz="22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Some of the tasks that we may be interested in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Parameter estimation: </a:t>
                </a:r>
                <a:r>
                  <a:rPr lang="en-GB" sz="2200" dirty="0">
                    <a:latin typeface="Abadi Extra Light" panose="020B0204020104020204" pitchFamily="34" charset="0"/>
                  </a:rPr>
                  <a:t>Estimating the unknown parameters </a:t>
                </a:r>
                <a14:m>
                  <m:oMath xmlns:m="http://schemas.openxmlformats.org/officeDocument/2006/math">
                    <m:r>
                      <a:rPr lang="en-GB" sz="2200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GB" sz="22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200" dirty="0">
                    <a:latin typeface="Abadi Extra Light" panose="020B0204020104020204" pitchFamily="34" charset="0"/>
                  </a:rPr>
                  <a:t>(and other unknowns </a:t>
                </a:r>
                <a14:m>
                  <m:oMath xmlns:m="http://schemas.openxmlformats.org/officeDocument/2006/math">
                    <m:r>
                      <a:rPr lang="en-GB" sz="2200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GB" sz="22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200" dirty="0">
                    <a:latin typeface="Abadi Extra Light" panose="020B0204020104020204" pitchFamily="34" charset="0"/>
                  </a:rPr>
                  <a:t>depends on)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Prediction:</a:t>
                </a:r>
                <a:r>
                  <a:rPr lang="en-GB" sz="2200" dirty="0">
                    <a:latin typeface="Abadi Extra Light" panose="020B0204020104020204" pitchFamily="34" charset="0"/>
                  </a:rPr>
                  <a:t> Estimating the </a:t>
                </a:r>
                <a:r>
                  <a:rPr lang="en-GB" sz="2200" b="1" dirty="0">
                    <a:latin typeface="Abadi Extra Light" panose="020B0204020104020204" pitchFamily="34" charset="0"/>
                  </a:rPr>
                  <a:t>predictive distribution </a:t>
                </a:r>
                <a:r>
                  <a:rPr lang="en-GB" sz="2200" dirty="0">
                    <a:latin typeface="Abadi Extra Light" panose="020B0204020104020204" pitchFamily="34" charset="0"/>
                  </a:rPr>
                  <a:t>of new data, i.e., </a:t>
                </a:r>
                <a14:m>
                  <m:oMath xmlns:m="http://schemas.openxmlformats.org/officeDocument/2006/math">
                    <m:r>
                      <a:rPr lang="en-GB" sz="2200" i="1" dirty="0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GB" sz="2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2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20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sz="2200" i="1" dirty="0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e>
                      <m:e>
                        <m:r>
                          <a:rPr lang="en-GB" sz="2200" b="1" i="1" dirty="0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</m:oMath>
                </a14:m>
                <a:r>
                  <a:rPr lang="en-GB" sz="2200" dirty="0">
                    <a:latin typeface="Abadi Extra Light" panose="020B0204020104020204" pitchFamily="34" charset="0"/>
                  </a:rPr>
                  <a:t> - this is also a conditional distribution (conditioned on past data </a:t>
                </a:r>
                <a14:m>
                  <m:oMath xmlns:m="http://schemas.openxmlformats.org/officeDocument/2006/math">
                    <m:r>
                      <a:rPr lang="en-IN" sz="2000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IN" sz="200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sz="2200" dirty="0">
                    <a:latin typeface="Abadi Extra Light" panose="020B0204020104020204" pitchFamily="34" charset="0"/>
                  </a:rPr>
                  <a:t>, as well as </a:t>
                </a:r>
                <a14:m>
                  <m:oMath xmlns:m="http://schemas.openxmlformats.org/officeDocument/2006/math">
                    <m:r>
                      <a:rPr lang="en-GB" sz="2200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GB" sz="22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200" dirty="0">
                    <a:latin typeface="Abadi Extra Light" panose="020B0204020104020204" pitchFamily="34" charset="0"/>
                  </a:rPr>
                  <a:t>and other things)  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4"/>
                <a:stretch>
                  <a:fillRect l="-831" t="-1645" r="-831" b="-109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3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F9EA31C-E1A3-4C82-9E44-95243B8EAB28}"/>
                  </a:ext>
                </a:extLst>
              </p:cNvPr>
              <p:cNvSpPr txBox="1"/>
              <p:nvPr/>
            </p:nvSpPr>
            <p:spPr>
              <a:xfrm>
                <a:off x="2834034" y="1719683"/>
                <a:ext cx="348421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               ∀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sz="2800" dirty="0"/>
                  <a:t>  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F9EA31C-E1A3-4C82-9E44-95243B8EAB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4034" y="1719683"/>
                <a:ext cx="3484216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11A94DBB-2B04-46E1-8FC7-9D69776F3026}"/>
              </a:ext>
            </a:extLst>
          </p:cNvPr>
          <p:cNvSpPr/>
          <p:nvPr/>
        </p:nvSpPr>
        <p:spPr>
          <a:xfrm>
            <a:off x="5327009" y="4108630"/>
            <a:ext cx="1057014" cy="92579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B82C942-BDFA-438E-BC8D-0730B3047AED}"/>
              </a:ext>
            </a:extLst>
          </p:cNvPr>
          <p:cNvSpPr/>
          <p:nvPr/>
        </p:nvSpPr>
        <p:spPr>
          <a:xfrm>
            <a:off x="5562306" y="4323113"/>
            <a:ext cx="533695" cy="56089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3790E74-16FD-4A6C-BE70-88ADF86EE28C}"/>
                  </a:ext>
                </a:extLst>
              </p:cNvPr>
              <p:cNvSpPr txBox="1"/>
              <p:nvPr/>
            </p:nvSpPr>
            <p:spPr>
              <a:xfrm>
                <a:off x="6126583" y="4745509"/>
                <a:ext cx="2268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3790E74-16FD-4A6C-BE70-88ADF86EE2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583" y="4745509"/>
                <a:ext cx="226857" cy="276999"/>
              </a:xfrm>
              <a:prstGeom prst="rect">
                <a:avLst/>
              </a:prstGeom>
              <a:blipFill>
                <a:blip r:embed="rId6"/>
                <a:stretch>
                  <a:fillRect l="-24324" r="-24324" b="-65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>
            <a:extLst>
              <a:ext uri="{FF2B5EF4-FFF2-40B4-BE49-F238E27FC236}">
                <a16:creationId xmlns:a16="http://schemas.microsoft.com/office/drawing/2014/main" id="{1B798699-1CB2-4DAF-AAEE-29F8BD96B0D8}"/>
              </a:ext>
            </a:extLst>
          </p:cNvPr>
          <p:cNvSpPr/>
          <p:nvPr/>
        </p:nvSpPr>
        <p:spPr>
          <a:xfrm>
            <a:off x="5562305" y="3197484"/>
            <a:ext cx="533695" cy="56089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9DC03FA6-19DC-44B5-AAEC-AF13B7012298}"/>
              </a:ext>
            </a:extLst>
          </p:cNvPr>
          <p:cNvCxnSpPr>
            <a:stCxn id="9" idx="4"/>
            <a:endCxn id="6" idx="0"/>
          </p:cNvCxnSpPr>
          <p:nvPr/>
        </p:nvCxnSpPr>
        <p:spPr>
          <a:xfrm rot="16200000" flipH="1">
            <a:off x="5546787" y="4040745"/>
            <a:ext cx="564733" cy="1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7A1397C-0705-460D-B4C7-181D324FABF5}"/>
                  </a:ext>
                </a:extLst>
              </p:cNvPr>
              <p:cNvSpPr txBox="1"/>
              <p:nvPr/>
            </p:nvSpPr>
            <p:spPr>
              <a:xfrm>
                <a:off x="5635584" y="4347821"/>
                <a:ext cx="43986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7A1397C-0705-460D-B4C7-181D324FAB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5584" y="4347821"/>
                <a:ext cx="439864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5004AD2-BFC4-439B-AB0D-8A8EC766D78C}"/>
                  </a:ext>
                </a:extLst>
              </p:cNvPr>
              <p:cNvSpPr txBox="1"/>
              <p:nvPr/>
            </p:nvSpPr>
            <p:spPr>
              <a:xfrm>
                <a:off x="5682028" y="3257689"/>
                <a:ext cx="29424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5004AD2-BFC4-439B-AB0D-8A8EC766D7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2028" y="3257689"/>
                <a:ext cx="294248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A097D3E0-D5A8-46E1-9A89-931163D4AA20}"/>
              </a:ext>
            </a:extLst>
          </p:cNvPr>
          <p:cNvSpPr txBox="1"/>
          <p:nvPr/>
        </p:nvSpPr>
        <p:spPr>
          <a:xfrm>
            <a:off x="6241852" y="3218430"/>
            <a:ext cx="18799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Such diagrams are usually called the</a:t>
            </a:r>
          </a:p>
          <a:p>
            <a:r>
              <a:rPr lang="en-IN" dirty="0"/>
              <a:t> “plate notation”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Speech Bubble: Rectangle 17">
                <a:extLst>
                  <a:ext uri="{FF2B5EF4-FFF2-40B4-BE49-F238E27FC236}">
                    <a16:creationId xmlns:a16="http://schemas.microsoft.com/office/drawing/2014/main" id="{13D6C06F-3385-4D27-B66B-FF71CF0B558F}"/>
                  </a:ext>
                </a:extLst>
              </p:cNvPr>
              <p:cNvSpPr/>
              <p:nvPr/>
            </p:nvSpPr>
            <p:spPr>
              <a:xfrm>
                <a:off x="1426257" y="3139553"/>
                <a:ext cx="2919262" cy="1938154"/>
              </a:xfrm>
              <a:prstGeom prst="wedgeRectCallout">
                <a:avLst>
                  <a:gd name="adj1" fmla="val -73023"/>
                  <a:gd name="adj2" fmla="val -13647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The parameters </a:t>
                </a:r>
                <a14:m>
                  <m:oMath xmlns:m="http://schemas.openxmlformats.org/officeDocument/2006/math">
                    <m:r>
                      <a:rPr lang="en-IN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IN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6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may themselves depend on other unknown/known parameters (called hyperparameters), which may depend on other unknowns, and so on. </a:t>
                </a:r>
                <a:r>
                  <a:rPr lang="en-IN" sz="1600" b="0" dirty="0">
                    <a:solidFill>
                      <a:schemeClr val="tx1"/>
                    </a:solidFill>
                    <a:latin typeface="Abadi Extra Light" panose="020B0204020104020204" pitchFamily="34" charset="0"/>
                    <a:sym typeface="Wingdings" panose="05000000000000000000" pitchFamily="2" charset="2"/>
                  </a:rPr>
                  <a:t></a:t>
                </a:r>
                <a:r>
                  <a:rPr lang="en-IN" sz="16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This 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is </a:t>
                </a:r>
                <a:r>
                  <a:rPr lang="en-IN" sz="16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essentially </a:t>
                </a:r>
                <a:r>
                  <a:rPr lang="en-IN" sz="1600" b="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“hierarchical” modeling </a:t>
                </a:r>
                <a:r>
                  <a:rPr lang="en-IN" sz="16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(will see various examples later)</a:t>
                </a:r>
              </a:p>
            </p:txBody>
          </p:sp>
        </mc:Choice>
        <mc:Fallback xmlns="">
          <p:sp>
            <p:nvSpPr>
              <p:cNvPr id="18" name="Speech Bubble: Rectangle 17">
                <a:extLst>
                  <a:ext uri="{FF2B5EF4-FFF2-40B4-BE49-F238E27FC236}">
                    <a16:creationId xmlns:a16="http://schemas.microsoft.com/office/drawing/2014/main" id="{13D6C06F-3385-4D27-B66B-FF71CF0B55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6257" y="3139553"/>
                <a:ext cx="2919262" cy="1938154"/>
              </a:xfrm>
              <a:prstGeom prst="wedgeRectCallout">
                <a:avLst>
                  <a:gd name="adj1" fmla="val -73023"/>
                  <a:gd name="adj2" fmla="val -13647"/>
                </a:avLst>
              </a:prstGeom>
              <a:blipFill>
                <a:blip r:embed="rId10"/>
                <a:stretch>
                  <a:fillRect t="-3438" b="-6250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Speech Bubble: Rectangle 18">
                <a:extLst>
                  <a:ext uri="{FF2B5EF4-FFF2-40B4-BE49-F238E27FC236}">
                    <a16:creationId xmlns:a16="http://schemas.microsoft.com/office/drawing/2014/main" id="{79715C95-B14C-4D51-9FA8-952E38F1C2D8}"/>
                  </a:ext>
                </a:extLst>
              </p:cNvPr>
              <p:cNvSpPr/>
              <p:nvPr/>
            </p:nvSpPr>
            <p:spPr>
              <a:xfrm>
                <a:off x="8225934" y="3257689"/>
                <a:ext cx="2625934" cy="2065175"/>
              </a:xfrm>
              <a:prstGeom prst="wedgeRectCallout">
                <a:avLst>
                  <a:gd name="adj1" fmla="val 73784"/>
                  <a:gd name="adj2" fmla="val -30935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The Predictive dist. 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tells us how likely each possible value of a new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is. Example: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denotes the outcome of a coin toss, then what is </a:t>
                </a:r>
                <a14:m>
                  <m:oMath xmlns:m="http://schemas.openxmlformats.org/officeDocument/2006/math">
                    <m:r>
                      <a:rPr lang="en-GB" sz="16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GB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16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sz="16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IN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="</m:t>
                        </m:r>
                        <m:r>
                          <a:rPr lang="en-IN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h𝑒𝑎𝑑</m:t>
                        </m:r>
                        <m:r>
                          <a:rPr lang="en-IN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"</m:t>
                        </m:r>
                      </m:e>
                      <m:e>
                        <m:r>
                          <a:rPr lang="en-GB" sz="16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</m:oMath>
                </a14:m>
                <a:r>
                  <a:rPr lang="en-GB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, given </a:t>
                </a:r>
                <a14:m>
                  <m:oMath xmlns:m="http://schemas.openxmlformats.org/officeDocument/2006/math">
                    <m:r>
                      <a:rPr lang="en-GB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GB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previous coin tosses</a:t>
                </a:r>
              </a:p>
              <a:p>
                <a14:m>
                  <m:oMath xmlns:m="http://schemas.openxmlformats.org/officeDocument/2006/math">
                    <m:r>
                      <a:rPr lang="en-IN" sz="16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IN" sz="16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I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I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GB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  <a:endParaRPr lang="en-IN" sz="1600" b="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9" name="Speech Bubble: Rectangle 18">
                <a:extLst>
                  <a:ext uri="{FF2B5EF4-FFF2-40B4-BE49-F238E27FC236}">
                    <a16:creationId xmlns:a16="http://schemas.microsoft.com/office/drawing/2014/main" id="{79715C95-B14C-4D51-9FA8-952E38F1C2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5934" y="3257689"/>
                <a:ext cx="2625934" cy="2065175"/>
              </a:xfrm>
              <a:prstGeom prst="wedgeRectCallout">
                <a:avLst>
                  <a:gd name="adj1" fmla="val 73784"/>
                  <a:gd name="adj2" fmla="val -30935"/>
                </a:avLst>
              </a:prstGeom>
              <a:blipFill>
                <a:blip r:embed="rId11"/>
                <a:stretch>
                  <a:fillRect l="-743" b="-2933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2219D84-BCBC-4780-8B51-42EEF7958525}"/>
                  </a:ext>
                </a:extLst>
              </p:cNvPr>
              <p:cNvSpPr txBox="1"/>
              <p:nvPr/>
            </p:nvSpPr>
            <p:spPr>
              <a:xfrm>
                <a:off x="6784322" y="1758286"/>
                <a:ext cx="51424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IN" b="0" i="0" dirty="0" smtClean="0">
                          <a:latin typeface="Abadi Extra Light" panose="020B0204020104020204" pitchFamily="34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IN" b="0" i="0" dirty="0" smtClean="0">
                          <a:latin typeface="Abadi Extra Light" panose="020B0204020104020204" pitchFamily="34" charset="0"/>
                        </a:rPr>
                        <m:t>assumed</m:t>
                      </m:r>
                      <m:r>
                        <m:rPr>
                          <m:nor/>
                        </m:rPr>
                        <a:rPr lang="en-IN" b="0" i="0" dirty="0" smtClean="0">
                          <a:latin typeface="Abadi Extra Light" panose="020B0204020104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dirty="0">
                          <a:latin typeface="Abadi Extra Light" panose="020B0204020104020204" pitchFamily="34" charset="0"/>
                        </a:rPr>
                        <m:t>independently</m:t>
                      </m:r>
                      <m:r>
                        <m:rPr>
                          <m:nor/>
                        </m:rPr>
                        <a:rPr lang="en-GB" dirty="0">
                          <a:latin typeface="Abadi Extra Light" panose="020B0204020104020204" pitchFamily="34" charset="0"/>
                        </a:rPr>
                        <m:t> &amp; </m:t>
                      </m:r>
                      <m:r>
                        <m:rPr>
                          <m:nor/>
                        </m:rPr>
                        <a:rPr lang="en-GB" dirty="0">
                          <a:latin typeface="Abadi Extra Light" panose="020B0204020104020204" pitchFamily="34" charset="0"/>
                        </a:rPr>
                        <m:t>identically</m:t>
                      </m:r>
                      <m:r>
                        <m:rPr>
                          <m:nor/>
                        </m:rPr>
                        <a:rPr lang="en-GB" dirty="0">
                          <a:latin typeface="Abadi Extra Light" panose="020B0204020104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dirty="0">
                          <a:latin typeface="Abadi Extra Light" panose="020B0204020104020204" pitchFamily="34" charset="0"/>
                        </a:rPr>
                        <m:t>distributed</m:t>
                      </m:r>
                      <m:r>
                        <m:rPr>
                          <m:nor/>
                        </m:rPr>
                        <a:rPr lang="en-GB" dirty="0">
                          <a:latin typeface="Abadi Extra Light" panose="020B0204020104020204" pitchFamily="34" charset="0"/>
                        </a:rPr>
                        <m:t> (</m:t>
                      </m:r>
                      <m:r>
                        <m:rPr>
                          <m:nor/>
                        </m:rPr>
                        <a:rPr lang="en-GB" dirty="0">
                          <a:latin typeface="Abadi Extra Light" panose="020B0204020104020204" pitchFamily="34" charset="0"/>
                        </a:rPr>
                        <m:t>i</m:t>
                      </m:r>
                      <m:r>
                        <m:rPr>
                          <m:nor/>
                        </m:rPr>
                        <a:rPr lang="en-GB" dirty="0">
                          <a:latin typeface="Abadi Extra Light" panose="020B0204020104020204" pitchFamily="34" charset="0"/>
                        </a:rPr>
                        <m:t>.</m:t>
                      </m:r>
                      <m:r>
                        <m:rPr>
                          <m:nor/>
                        </m:rPr>
                        <a:rPr lang="en-GB" dirty="0">
                          <a:latin typeface="Abadi Extra Light" panose="020B0204020104020204" pitchFamily="34" charset="0"/>
                        </a:rPr>
                        <m:t>i</m:t>
                      </m:r>
                      <m:r>
                        <m:rPr>
                          <m:nor/>
                        </m:rPr>
                        <a:rPr lang="en-GB" dirty="0">
                          <a:latin typeface="Abadi Extra Light" panose="020B0204020104020204" pitchFamily="34" charset="0"/>
                        </a:rPr>
                        <m:t>.</m:t>
                      </m:r>
                      <m:r>
                        <m:rPr>
                          <m:nor/>
                        </m:rPr>
                        <a:rPr lang="en-GB" dirty="0">
                          <a:latin typeface="Abadi Extra Light" panose="020B0204020104020204" pitchFamily="34" charset="0"/>
                        </a:rPr>
                        <m:t>d</m:t>
                      </m:r>
                      <m:r>
                        <m:rPr>
                          <m:nor/>
                        </m:rPr>
                        <a:rPr lang="en-GB" dirty="0">
                          <a:latin typeface="Abadi Extra Light" panose="020B0204020104020204" pitchFamily="34" charset="0"/>
                        </a:rPr>
                        <m:t>.)</m:t>
                      </m:r>
                      <m:r>
                        <m:rPr>
                          <m:nor/>
                        </m:rPr>
                        <a:rPr lang="en-IN" b="0" i="0" dirty="0" smtClean="0">
                          <a:latin typeface="Abadi Extra Light" panose="020B0204020104020204" pitchFamily="34" charset="0"/>
                        </a:rPr>
                        <m:t>)</m:t>
                      </m:r>
                    </m:oMath>
                  </m:oMathPara>
                </a14:m>
                <a:endParaRPr lang="en-GB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2219D84-BCBC-4780-8B51-42EEF79585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4322" y="1758286"/>
                <a:ext cx="5142433" cy="276999"/>
              </a:xfrm>
              <a:prstGeom prst="rect">
                <a:avLst/>
              </a:prstGeom>
              <a:blipFill>
                <a:blip r:embed="rId12"/>
                <a:stretch>
                  <a:fillRect l="-1068" r="-1186" b="-3695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350637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8074"/>
    </mc:Choice>
    <mc:Fallback xmlns="">
      <p:transition spd="slow" advTm="57807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  <p:bldP spid="6" grpId="0" animBg="1"/>
      <p:bldP spid="7" grpId="0"/>
      <p:bldP spid="9" grpId="0" animBg="1"/>
      <p:bldP spid="14" grpId="0"/>
      <p:bldP spid="15" grpId="0"/>
      <p:bldP spid="16" grpId="0"/>
      <p:bldP spid="18" grpId="0" animBg="1"/>
      <p:bldP spid="19" grpId="0" animBg="1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DB74C5E8-ED24-49DA-86F1-01E238504B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7977" y="2962059"/>
            <a:ext cx="1004822" cy="9652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Parameter Estimation in Probabilistic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Since data is assumed to be </a:t>
                </a:r>
                <a:r>
                  <a:rPr lang="en-GB" sz="2600" dirty="0" err="1">
                    <a:latin typeface="Abadi Extra Light" panose="020B0204020104020204" pitchFamily="34" charset="0"/>
                  </a:rPr>
                  <a:t>i.i.d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., we can write down its total probability as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1" i="1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called </a:t>
                </a:r>
                <a:r>
                  <a:rPr lang="en-GB" sz="26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“likelihood” 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- probability of observed data as a function of params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In parameter estimation, the goal is to find the “best”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IN" sz="2600" b="0" i="0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given observed data </a:t>
                </a:r>
                <a14:m>
                  <m:oMath xmlns:m="http://schemas.openxmlformats.org/officeDocument/2006/math">
                    <m:r>
                      <a:rPr lang="en-IN" sz="2400" b="1" i="1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Note: Instead of finding single best, sometimes may be more informative to learn a distribution for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(can tell us about uncertainty in our estimate of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– more later)</a:t>
                </a: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4"/>
                <a:stretch>
                  <a:fillRect l="-831" t="-1645" b="-438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4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27A1DE8-AEEB-4517-8C80-9FBD4EDC2425}"/>
                  </a:ext>
                </a:extLst>
              </p:cNvPr>
              <p:cNvSpPr txBox="1"/>
              <p:nvPr/>
            </p:nvSpPr>
            <p:spPr>
              <a:xfrm>
                <a:off x="3109912" y="1862137"/>
                <a:ext cx="7027693" cy="4383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IN" sz="2800" b="0" dirty="0"/>
                  <a:t> </a:t>
                </a:r>
                <a14:m>
                  <m:oMath xmlns:m="http://schemas.openxmlformats.org/officeDocument/2006/math">
                    <m:r>
                      <a:rPr lang="en-IN" sz="2800" b="0" i="1" dirty="0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∏"/>
                        <m:limLoc m:val="subSup"/>
                        <m:ctrlPr>
                          <a:rPr lang="en-IN" sz="2800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sz="28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sz="2800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800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IN" sz="28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IN" sz="28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IN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8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28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sz="2800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IN" sz="2800" b="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IN" sz="28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IN" sz="2800" b="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27A1DE8-AEEB-4517-8C80-9FBD4EDC24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9912" y="1862137"/>
                <a:ext cx="7027693" cy="4383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6E84AEFB-9C94-483E-8E35-F6F13EAF615E}"/>
              </a:ext>
            </a:extLst>
          </p:cNvPr>
          <p:cNvSpPr/>
          <p:nvPr/>
        </p:nvSpPr>
        <p:spPr>
          <a:xfrm>
            <a:off x="4191645" y="3536112"/>
            <a:ext cx="3086854" cy="1408137"/>
          </a:xfrm>
          <a:custGeom>
            <a:avLst/>
            <a:gdLst>
              <a:gd name="connsiteX0" fmla="*/ 0 w 3086854"/>
              <a:gd name="connsiteY0" fmla="*/ 1271546 h 1408137"/>
              <a:gd name="connsiteX1" fmla="*/ 466725 w 3086854"/>
              <a:gd name="connsiteY1" fmla="*/ 4721 h 1408137"/>
              <a:gd name="connsiteX2" fmla="*/ 1524000 w 3086854"/>
              <a:gd name="connsiteY2" fmla="*/ 823871 h 1408137"/>
              <a:gd name="connsiteX3" fmla="*/ 2181225 w 3086854"/>
              <a:gd name="connsiteY3" fmla="*/ 366671 h 1408137"/>
              <a:gd name="connsiteX4" fmla="*/ 2752725 w 3086854"/>
              <a:gd name="connsiteY4" fmla="*/ 1233446 h 1408137"/>
              <a:gd name="connsiteX5" fmla="*/ 3057525 w 3086854"/>
              <a:gd name="connsiteY5" fmla="*/ 1395371 h 1408137"/>
              <a:gd name="connsiteX6" fmla="*/ 3057525 w 3086854"/>
              <a:gd name="connsiteY6" fmla="*/ 1385846 h 1408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86854" h="1408137">
                <a:moveTo>
                  <a:pt x="0" y="1271546"/>
                </a:moveTo>
                <a:cubicBezTo>
                  <a:pt x="106362" y="675439"/>
                  <a:pt x="212725" y="79333"/>
                  <a:pt x="466725" y="4721"/>
                </a:cubicBezTo>
                <a:cubicBezTo>
                  <a:pt x="720725" y="-69892"/>
                  <a:pt x="1238250" y="763546"/>
                  <a:pt x="1524000" y="823871"/>
                </a:cubicBezTo>
                <a:cubicBezTo>
                  <a:pt x="1809750" y="884196"/>
                  <a:pt x="1976437" y="298408"/>
                  <a:pt x="2181225" y="366671"/>
                </a:cubicBezTo>
                <a:cubicBezTo>
                  <a:pt x="2386013" y="434934"/>
                  <a:pt x="2606675" y="1061996"/>
                  <a:pt x="2752725" y="1233446"/>
                </a:cubicBezTo>
                <a:cubicBezTo>
                  <a:pt x="2898775" y="1404896"/>
                  <a:pt x="3057525" y="1395371"/>
                  <a:pt x="3057525" y="1395371"/>
                </a:cubicBezTo>
                <a:cubicBezTo>
                  <a:pt x="3108325" y="1420771"/>
                  <a:pt x="3082925" y="1403308"/>
                  <a:pt x="3057525" y="1385846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C3E86FF-238C-481F-9EEC-7674DD2ED3B1}"/>
              </a:ext>
            </a:extLst>
          </p:cNvPr>
          <p:cNvCxnSpPr/>
          <p:nvPr/>
        </p:nvCxnSpPr>
        <p:spPr>
          <a:xfrm flipV="1">
            <a:off x="3920560" y="3198715"/>
            <a:ext cx="0" cy="18478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5D4CA26-973B-4951-BDBB-CAA23AE69458}"/>
              </a:ext>
            </a:extLst>
          </p:cNvPr>
          <p:cNvCxnSpPr>
            <a:cxnSpLocks/>
          </p:cNvCxnSpPr>
          <p:nvPr/>
        </p:nvCxnSpPr>
        <p:spPr>
          <a:xfrm>
            <a:off x="3920560" y="5046565"/>
            <a:ext cx="362902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657B775-5C67-4040-B2CB-BA1F49822F74}"/>
                  </a:ext>
                </a:extLst>
              </p:cNvPr>
              <p:cNvSpPr txBox="1"/>
              <p:nvPr/>
            </p:nvSpPr>
            <p:spPr>
              <a:xfrm>
                <a:off x="7549585" y="5078003"/>
                <a:ext cx="1894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657B775-5C67-4040-B2CB-BA1F49822F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9585" y="5078003"/>
                <a:ext cx="189475" cy="276999"/>
              </a:xfrm>
              <a:prstGeom prst="rect">
                <a:avLst/>
              </a:prstGeom>
              <a:blipFill>
                <a:blip r:embed="rId6"/>
                <a:stretch>
                  <a:fillRect l="-28125" r="-21875" b="-88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B83BE23-C334-4068-B3C1-B52918F83232}"/>
                  </a:ext>
                </a:extLst>
              </p:cNvPr>
              <p:cNvSpPr txBox="1"/>
              <p:nvPr/>
            </p:nvSpPr>
            <p:spPr>
              <a:xfrm>
                <a:off x="3061295" y="3300076"/>
                <a:ext cx="7237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B83BE23-C334-4068-B3C1-B52918F832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1295" y="3300076"/>
                <a:ext cx="723723" cy="276999"/>
              </a:xfrm>
              <a:prstGeom prst="rect">
                <a:avLst/>
              </a:prstGeom>
              <a:blipFill>
                <a:blip r:embed="rId7"/>
                <a:stretch>
                  <a:fillRect l="-7563" t="-2174" b="-326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" name="Picture 2">
            <a:extLst>
              <a:ext uri="{FF2B5EF4-FFF2-40B4-BE49-F238E27FC236}">
                <a16:creationId xmlns:a16="http://schemas.microsoft.com/office/drawing/2014/main" id="{4A5AF49D-22BB-4363-A3DA-C61B409183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417" y="3705999"/>
            <a:ext cx="118110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1" name="Speech Bubble: Rectangle 30">
                <a:extLst>
                  <a:ext uri="{FF2B5EF4-FFF2-40B4-BE49-F238E27FC236}">
                    <a16:creationId xmlns:a16="http://schemas.microsoft.com/office/drawing/2014/main" id="{19D2563F-5686-4B94-947D-4082CDDB7289}"/>
                  </a:ext>
                </a:extLst>
              </p:cNvPr>
              <p:cNvSpPr/>
              <p:nvPr/>
            </p:nvSpPr>
            <p:spPr>
              <a:xfrm>
                <a:off x="1670517" y="3927282"/>
                <a:ext cx="1439388" cy="648563"/>
              </a:xfrm>
              <a:prstGeom prst="wedgeRectCallout">
                <a:avLst>
                  <a:gd name="adj1" fmla="val -83376"/>
                  <a:gd name="adj2" fmla="val 15799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How do I find the best </a:t>
                </a:r>
                <a14:m>
                  <m:oMath xmlns:m="http://schemas.openxmlformats.org/officeDocument/2006/math">
                    <m:r>
                      <a:rPr lang="en-I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IN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?</a:t>
                </a:r>
              </a:p>
            </p:txBody>
          </p:sp>
        </mc:Choice>
        <mc:Fallback xmlns="">
          <p:sp>
            <p:nvSpPr>
              <p:cNvPr id="31" name="Speech Bubble: Rectangle 30">
                <a:extLst>
                  <a:ext uri="{FF2B5EF4-FFF2-40B4-BE49-F238E27FC236}">
                    <a16:creationId xmlns:a16="http://schemas.microsoft.com/office/drawing/2014/main" id="{19D2563F-5686-4B94-947D-4082CDDB72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0517" y="3927282"/>
                <a:ext cx="1439388" cy="648563"/>
              </a:xfrm>
              <a:prstGeom prst="wedgeRectCallout">
                <a:avLst>
                  <a:gd name="adj1" fmla="val -83376"/>
                  <a:gd name="adj2" fmla="val 15799"/>
                </a:avLst>
              </a:prstGeom>
              <a:blipFill>
                <a:blip r:embed="rId9"/>
                <a:stretch>
                  <a:fillRect t="-3636" r="-2454" b="-11818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Speech Bubble: Rectangle 31">
                <a:extLst>
                  <a:ext uri="{FF2B5EF4-FFF2-40B4-BE49-F238E27FC236}">
                    <a16:creationId xmlns:a16="http://schemas.microsoft.com/office/drawing/2014/main" id="{F1ADFCA1-86BA-43DF-A110-F0ECDEFDF413}"/>
                  </a:ext>
                </a:extLst>
              </p:cNvPr>
              <p:cNvSpPr/>
              <p:nvPr/>
            </p:nvSpPr>
            <p:spPr>
              <a:xfrm>
                <a:off x="7789154" y="3178434"/>
                <a:ext cx="3278729" cy="1746489"/>
              </a:xfrm>
              <a:prstGeom prst="wedgeRectCallout">
                <a:avLst>
                  <a:gd name="adj1" fmla="val 61882"/>
                  <a:gd name="adj2" fmla="val -34625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Well, one option is to find the </a:t>
                </a:r>
                <a14:m>
                  <m:oMath xmlns:m="http://schemas.openxmlformats.org/officeDocument/2006/math">
                    <m:r>
                      <a:rPr lang="en-IN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IN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6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that </a:t>
                </a:r>
                <a:r>
                  <a:rPr lang="en-IN" sz="1600" b="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maximizes the likelihood </a:t>
                </a:r>
                <a:r>
                  <a:rPr lang="en-IN" sz="16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(probability of the observed data) – basically, which value of </a:t>
                </a:r>
                <a14:m>
                  <m:oMath xmlns:m="http://schemas.openxmlformats.org/officeDocument/2006/math">
                    <m:r>
                      <a:rPr lang="en-IN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IN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6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makes the observed data most likely to have come from th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e assumed distribution </a:t>
                </a:r>
                <a14:m>
                  <m:oMath xmlns:m="http://schemas.openxmlformats.org/officeDocument/2006/math"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I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I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IN" sz="16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--- </a:t>
                </a:r>
                <a:r>
                  <a:rPr lang="en-IN" sz="1600" b="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Maximum Likelihood Estimation (MLE)</a:t>
                </a:r>
              </a:p>
            </p:txBody>
          </p:sp>
        </mc:Choice>
        <mc:Fallback xmlns="">
          <p:sp>
            <p:nvSpPr>
              <p:cNvPr id="32" name="Speech Bubble: Rectangle 31">
                <a:extLst>
                  <a:ext uri="{FF2B5EF4-FFF2-40B4-BE49-F238E27FC236}">
                    <a16:creationId xmlns:a16="http://schemas.microsoft.com/office/drawing/2014/main" id="{F1ADFCA1-86BA-43DF-A110-F0ECDEFDF4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9154" y="3178434"/>
                <a:ext cx="3278729" cy="1746489"/>
              </a:xfrm>
              <a:prstGeom prst="wedgeRectCallout">
                <a:avLst>
                  <a:gd name="adj1" fmla="val 61882"/>
                  <a:gd name="adj2" fmla="val -34625"/>
                </a:avLst>
              </a:prstGeom>
              <a:blipFill>
                <a:blip r:embed="rId10"/>
                <a:stretch>
                  <a:fillRect l="-825" t="-2076" b="-5536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Speech Bubble: Rectangle 33">
                <a:extLst>
                  <a:ext uri="{FF2B5EF4-FFF2-40B4-BE49-F238E27FC236}">
                    <a16:creationId xmlns:a16="http://schemas.microsoft.com/office/drawing/2014/main" id="{499B86E5-BC3F-42CB-87AB-163624DCE045}"/>
                  </a:ext>
                </a:extLst>
              </p:cNvPr>
              <p:cNvSpPr/>
              <p:nvPr/>
            </p:nvSpPr>
            <p:spPr>
              <a:xfrm>
                <a:off x="10569208" y="1059336"/>
                <a:ext cx="1480737" cy="1536214"/>
              </a:xfrm>
              <a:prstGeom prst="wedgeRectCallout">
                <a:avLst>
                  <a:gd name="adj1" fmla="val 12035"/>
                  <a:gd name="adj2" fmla="val 80788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This now is an </a:t>
                </a:r>
                <a:r>
                  <a:rPr lang="en-IN" sz="16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optimization problem 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essentially (</a:t>
                </a:r>
                <a14:m>
                  <m:oMath xmlns:m="http://schemas.openxmlformats.org/officeDocument/2006/math"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being the unknown)</a:t>
                </a:r>
                <a:endParaRPr lang="en-IN" sz="1600" b="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34" name="Speech Bubble: Rectangle 33">
                <a:extLst>
                  <a:ext uri="{FF2B5EF4-FFF2-40B4-BE49-F238E27FC236}">
                    <a16:creationId xmlns:a16="http://schemas.microsoft.com/office/drawing/2014/main" id="{499B86E5-BC3F-42CB-87AB-163624DCE0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9208" y="1059336"/>
                <a:ext cx="1480737" cy="1536214"/>
              </a:xfrm>
              <a:prstGeom prst="wedgeRectCallout">
                <a:avLst>
                  <a:gd name="adj1" fmla="val 12035"/>
                  <a:gd name="adj2" fmla="val 80788"/>
                </a:avLst>
              </a:prstGeom>
              <a:blipFill>
                <a:blip r:embed="rId11"/>
                <a:stretch>
                  <a:fillRect l="-2041" t="-1198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E29F44C-1059-40D7-A9BF-A376D8DCE2C8}"/>
              </a:ext>
            </a:extLst>
          </p:cNvPr>
          <p:cNvCxnSpPr/>
          <p:nvPr/>
        </p:nvCxnSpPr>
        <p:spPr>
          <a:xfrm>
            <a:off x="4675351" y="3536112"/>
            <a:ext cx="0" cy="1541891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434131E-E9F8-4CE8-9374-2331E8D974CF}"/>
                  </a:ext>
                </a:extLst>
              </p:cNvPr>
              <p:cNvSpPr txBox="1"/>
              <p:nvPr/>
            </p:nvSpPr>
            <p:spPr>
              <a:xfrm>
                <a:off x="4119562" y="5056587"/>
                <a:ext cx="1252971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𝑜𝑝𝑡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𝑀𝐿𝐸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434131E-E9F8-4CE8-9374-2331E8D974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9562" y="5056587"/>
                <a:ext cx="1252971" cy="298415"/>
              </a:xfrm>
              <a:prstGeom prst="rect">
                <a:avLst/>
              </a:prstGeom>
              <a:blipFill>
                <a:blip r:embed="rId12"/>
                <a:stretch>
                  <a:fillRect l="-4390" r="-1463" b="-244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Star: 5 Points 38">
            <a:extLst>
              <a:ext uri="{FF2B5EF4-FFF2-40B4-BE49-F238E27FC236}">
                <a16:creationId xmlns:a16="http://schemas.microsoft.com/office/drawing/2014/main" id="{748F1C17-678B-4F15-8F34-D12E0FE7C991}"/>
              </a:ext>
            </a:extLst>
          </p:cNvPr>
          <p:cNvSpPr/>
          <p:nvPr/>
        </p:nvSpPr>
        <p:spPr>
          <a:xfrm>
            <a:off x="4565815" y="4918261"/>
            <a:ext cx="219071" cy="205202"/>
          </a:xfrm>
          <a:prstGeom prst="star5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27498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8231"/>
    </mc:Choice>
    <mc:Fallback xmlns="">
      <p:transition spd="slow" advTm="34823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8" grpId="0"/>
      <p:bldP spid="29" grpId="0"/>
      <p:bldP spid="31" grpId="0" animBg="1"/>
      <p:bldP spid="32" grpId="0" animBg="1"/>
      <p:bldP spid="34" grpId="0" animBg="1"/>
      <p:bldP spid="38" grpId="0"/>
      <p:bldP spid="3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565492-80F2-4DB4-B6D4-FE2192C91BC3}"/>
              </a:ext>
            </a:extLst>
          </p:cNvPr>
          <p:cNvSpPr/>
          <p:nvPr/>
        </p:nvSpPr>
        <p:spPr>
          <a:xfrm>
            <a:off x="2813901" y="5443504"/>
            <a:ext cx="7348756" cy="56742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Maximum Likelihood Estimation (MLE)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The goal in MLE is to find the optimal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by maximizing the likelihood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In practice, we maximize the log of the likelihood (</a:t>
                </a:r>
                <a:r>
                  <a:rPr lang="en-GB" sz="26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log-likelihood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 in short)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Thus the MLE problem is</a:t>
                </a:r>
              </a:p>
              <a:p>
                <a:pPr marL="0" indent="0">
                  <a:buNone/>
                </a:pPr>
                <a:r>
                  <a:rPr lang="en-GB" sz="2600" dirty="0">
                    <a:latin typeface="Abadi Extra Light" panose="020B0204020104020204" pitchFamily="34" charset="0"/>
                  </a:rPr>
                  <a:t>	                  </a:t>
                </a:r>
                <a14:m>
                  <m:oMath xmlns:m="http://schemas.openxmlformats.org/officeDocument/2006/math">
                    <m:r>
                      <a:rPr lang="en-IN" sz="26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𝑀𝐿𝐸</m:t>
                        </m:r>
                      </m:sub>
                    </m:sSub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n-IN" sz="2600" b="0" i="1" smtClean="0">
                        <a:latin typeface="Cambria Math" panose="02040503050406030204" pitchFamily="18" charset="0"/>
                      </a:rPr>
                      <m:t>arg</m:t>
                    </m:r>
                    <m:limLow>
                      <m:limLow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IN" sz="26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lim>
                    </m:limLow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𝐿𝐿</m:t>
                    </m:r>
                    <m:d>
                      <m:d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IN" sz="2600" b="0" i="1" smtClean="0">
                        <a:latin typeface="Cambria Math" panose="02040503050406030204" pitchFamily="18" charset="0"/>
                      </a:rPr>
                      <m:t>arg</m:t>
                    </m:r>
                    <m:limLow>
                      <m:limLow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IN" sz="26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  <m:r>
                          <a:rPr lang="en-IN" sz="26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lim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lim>
                    </m:limLow>
                    <m:nary>
                      <m:naryPr>
                        <m:chr m:val="∑"/>
                        <m:limLoc m:val="subSup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IN" sz="2400" i="1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This is now an optimization (maximization problem). Note: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may have constraints</a:t>
                </a: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831" t="-1645" b="-307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5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" name="Speech Bubble: Rectangle 19">
            <a:extLst>
              <a:ext uri="{FF2B5EF4-FFF2-40B4-BE49-F238E27FC236}">
                <a16:creationId xmlns:a16="http://schemas.microsoft.com/office/drawing/2014/main" id="{EFFE7525-03B2-433C-AEB5-E7756AE4571B}"/>
              </a:ext>
            </a:extLst>
          </p:cNvPr>
          <p:cNvSpPr/>
          <p:nvPr/>
        </p:nvSpPr>
        <p:spPr>
          <a:xfrm>
            <a:off x="3253229" y="2260839"/>
            <a:ext cx="2136914" cy="851840"/>
          </a:xfrm>
          <a:prstGeom prst="wedgeRectCallout">
            <a:avLst>
              <a:gd name="adj1" fmla="val -70942"/>
              <a:gd name="adj2" fmla="val 37568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Taking log doesn’t affect the optima since log is a monotonic function</a:t>
            </a:r>
            <a:endParaRPr lang="en-IN" sz="16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B31BAF2-86D5-4E2B-926F-5A13D391A31E}"/>
              </a:ext>
            </a:extLst>
          </p:cNvPr>
          <p:cNvSpPr/>
          <p:nvPr/>
        </p:nvSpPr>
        <p:spPr>
          <a:xfrm>
            <a:off x="1842728" y="2576364"/>
            <a:ext cx="3086854" cy="1705272"/>
          </a:xfrm>
          <a:custGeom>
            <a:avLst/>
            <a:gdLst>
              <a:gd name="connsiteX0" fmla="*/ 0 w 3086854"/>
              <a:gd name="connsiteY0" fmla="*/ 1271546 h 1408137"/>
              <a:gd name="connsiteX1" fmla="*/ 466725 w 3086854"/>
              <a:gd name="connsiteY1" fmla="*/ 4721 h 1408137"/>
              <a:gd name="connsiteX2" fmla="*/ 1524000 w 3086854"/>
              <a:gd name="connsiteY2" fmla="*/ 823871 h 1408137"/>
              <a:gd name="connsiteX3" fmla="*/ 2181225 w 3086854"/>
              <a:gd name="connsiteY3" fmla="*/ 366671 h 1408137"/>
              <a:gd name="connsiteX4" fmla="*/ 2752725 w 3086854"/>
              <a:gd name="connsiteY4" fmla="*/ 1233446 h 1408137"/>
              <a:gd name="connsiteX5" fmla="*/ 3057525 w 3086854"/>
              <a:gd name="connsiteY5" fmla="*/ 1395371 h 1408137"/>
              <a:gd name="connsiteX6" fmla="*/ 3057525 w 3086854"/>
              <a:gd name="connsiteY6" fmla="*/ 1385846 h 1408137"/>
              <a:gd name="connsiteX0" fmla="*/ 0 w 3086854"/>
              <a:gd name="connsiteY0" fmla="*/ 1271846 h 1408437"/>
              <a:gd name="connsiteX1" fmla="*/ 170630 w 3086854"/>
              <a:gd name="connsiteY1" fmla="*/ 517066 h 1408437"/>
              <a:gd name="connsiteX2" fmla="*/ 466725 w 3086854"/>
              <a:gd name="connsiteY2" fmla="*/ 5021 h 1408437"/>
              <a:gd name="connsiteX3" fmla="*/ 1524000 w 3086854"/>
              <a:gd name="connsiteY3" fmla="*/ 824171 h 1408437"/>
              <a:gd name="connsiteX4" fmla="*/ 2181225 w 3086854"/>
              <a:gd name="connsiteY4" fmla="*/ 366971 h 1408437"/>
              <a:gd name="connsiteX5" fmla="*/ 2752725 w 3086854"/>
              <a:gd name="connsiteY5" fmla="*/ 1233746 h 1408437"/>
              <a:gd name="connsiteX6" fmla="*/ 3057525 w 3086854"/>
              <a:gd name="connsiteY6" fmla="*/ 1395671 h 1408437"/>
              <a:gd name="connsiteX7" fmla="*/ 3057525 w 3086854"/>
              <a:gd name="connsiteY7" fmla="*/ 1386146 h 1408437"/>
              <a:gd name="connsiteX0" fmla="*/ 0 w 3086854"/>
              <a:gd name="connsiteY0" fmla="*/ 1341136 h 1477727"/>
              <a:gd name="connsiteX1" fmla="*/ 170630 w 3086854"/>
              <a:gd name="connsiteY1" fmla="*/ 586356 h 1477727"/>
              <a:gd name="connsiteX2" fmla="*/ 466725 w 3086854"/>
              <a:gd name="connsiteY2" fmla="*/ 74311 h 1477727"/>
              <a:gd name="connsiteX3" fmla="*/ 1524000 w 3086854"/>
              <a:gd name="connsiteY3" fmla="*/ 893461 h 1477727"/>
              <a:gd name="connsiteX4" fmla="*/ 2181225 w 3086854"/>
              <a:gd name="connsiteY4" fmla="*/ 436261 h 1477727"/>
              <a:gd name="connsiteX5" fmla="*/ 2752725 w 3086854"/>
              <a:gd name="connsiteY5" fmla="*/ 1303036 h 1477727"/>
              <a:gd name="connsiteX6" fmla="*/ 3057525 w 3086854"/>
              <a:gd name="connsiteY6" fmla="*/ 1464961 h 1477727"/>
              <a:gd name="connsiteX7" fmla="*/ 3057525 w 3086854"/>
              <a:gd name="connsiteY7" fmla="*/ 1455436 h 1477727"/>
              <a:gd name="connsiteX0" fmla="*/ 0 w 3086854"/>
              <a:gd name="connsiteY0" fmla="*/ 1449897 h 1586488"/>
              <a:gd name="connsiteX1" fmla="*/ 170630 w 3086854"/>
              <a:gd name="connsiteY1" fmla="*/ 695117 h 1586488"/>
              <a:gd name="connsiteX2" fmla="*/ 693227 w 3086854"/>
              <a:gd name="connsiteY2" fmla="*/ 32070 h 1586488"/>
              <a:gd name="connsiteX3" fmla="*/ 1524000 w 3086854"/>
              <a:gd name="connsiteY3" fmla="*/ 1002222 h 1586488"/>
              <a:gd name="connsiteX4" fmla="*/ 2181225 w 3086854"/>
              <a:gd name="connsiteY4" fmla="*/ 545022 h 1586488"/>
              <a:gd name="connsiteX5" fmla="*/ 2752725 w 3086854"/>
              <a:gd name="connsiteY5" fmla="*/ 1411797 h 1586488"/>
              <a:gd name="connsiteX6" fmla="*/ 3057525 w 3086854"/>
              <a:gd name="connsiteY6" fmla="*/ 1573722 h 1586488"/>
              <a:gd name="connsiteX7" fmla="*/ 3057525 w 3086854"/>
              <a:gd name="connsiteY7" fmla="*/ 1564197 h 1586488"/>
              <a:gd name="connsiteX0" fmla="*/ 0 w 3086854"/>
              <a:gd name="connsiteY0" fmla="*/ 1447713 h 1584304"/>
              <a:gd name="connsiteX1" fmla="*/ 170630 w 3086854"/>
              <a:gd name="connsiteY1" fmla="*/ 701322 h 1584304"/>
              <a:gd name="connsiteX2" fmla="*/ 693227 w 3086854"/>
              <a:gd name="connsiteY2" fmla="*/ 29886 h 1584304"/>
              <a:gd name="connsiteX3" fmla="*/ 1524000 w 3086854"/>
              <a:gd name="connsiteY3" fmla="*/ 1000038 h 1584304"/>
              <a:gd name="connsiteX4" fmla="*/ 2181225 w 3086854"/>
              <a:gd name="connsiteY4" fmla="*/ 542838 h 1584304"/>
              <a:gd name="connsiteX5" fmla="*/ 2752725 w 3086854"/>
              <a:gd name="connsiteY5" fmla="*/ 1409613 h 1584304"/>
              <a:gd name="connsiteX6" fmla="*/ 3057525 w 3086854"/>
              <a:gd name="connsiteY6" fmla="*/ 1571538 h 1584304"/>
              <a:gd name="connsiteX7" fmla="*/ 3057525 w 3086854"/>
              <a:gd name="connsiteY7" fmla="*/ 1562013 h 1584304"/>
              <a:gd name="connsiteX0" fmla="*/ 0 w 3086854"/>
              <a:gd name="connsiteY0" fmla="*/ 1449103 h 1585694"/>
              <a:gd name="connsiteX1" fmla="*/ 170630 w 3086854"/>
              <a:gd name="connsiteY1" fmla="*/ 702712 h 1585694"/>
              <a:gd name="connsiteX2" fmla="*/ 693227 w 3086854"/>
              <a:gd name="connsiteY2" fmla="*/ 31276 h 1585694"/>
              <a:gd name="connsiteX3" fmla="*/ 1524000 w 3086854"/>
              <a:gd name="connsiteY3" fmla="*/ 1001428 h 1585694"/>
              <a:gd name="connsiteX4" fmla="*/ 2181225 w 3086854"/>
              <a:gd name="connsiteY4" fmla="*/ 544228 h 1585694"/>
              <a:gd name="connsiteX5" fmla="*/ 2752725 w 3086854"/>
              <a:gd name="connsiteY5" fmla="*/ 1411003 h 1585694"/>
              <a:gd name="connsiteX6" fmla="*/ 3057525 w 3086854"/>
              <a:gd name="connsiteY6" fmla="*/ 1572928 h 1585694"/>
              <a:gd name="connsiteX7" fmla="*/ 3057525 w 3086854"/>
              <a:gd name="connsiteY7" fmla="*/ 1563403 h 1585694"/>
              <a:gd name="connsiteX0" fmla="*/ 0 w 3086854"/>
              <a:gd name="connsiteY0" fmla="*/ 1449103 h 1585694"/>
              <a:gd name="connsiteX1" fmla="*/ 170630 w 3086854"/>
              <a:gd name="connsiteY1" fmla="*/ 702712 h 1585694"/>
              <a:gd name="connsiteX2" fmla="*/ 693227 w 3086854"/>
              <a:gd name="connsiteY2" fmla="*/ 31276 h 1585694"/>
              <a:gd name="connsiteX3" fmla="*/ 1524000 w 3086854"/>
              <a:gd name="connsiteY3" fmla="*/ 1001428 h 1585694"/>
              <a:gd name="connsiteX4" fmla="*/ 2181225 w 3086854"/>
              <a:gd name="connsiteY4" fmla="*/ 544228 h 1585694"/>
              <a:gd name="connsiteX5" fmla="*/ 2752725 w 3086854"/>
              <a:gd name="connsiteY5" fmla="*/ 1411003 h 1585694"/>
              <a:gd name="connsiteX6" fmla="*/ 3057525 w 3086854"/>
              <a:gd name="connsiteY6" fmla="*/ 1572928 h 1585694"/>
              <a:gd name="connsiteX7" fmla="*/ 3057525 w 3086854"/>
              <a:gd name="connsiteY7" fmla="*/ 1563403 h 1585694"/>
              <a:gd name="connsiteX0" fmla="*/ 0 w 3086854"/>
              <a:gd name="connsiteY0" fmla="*/ 1449103 h 1585694"/>
              <a:gd name="connsiteX1" fmla="*/ 170630 w 3086854"/>
              <a:gd name="connsiteY1" fmla="*/ 702712 h 1585694"/>
              <a:gd name="connsiteX2" fmla="*/ 693227 w 3086854"/>
              <a:gd name="connsiteY2" fmla="*/ 31276 h 1585694"/>
              <a:gd name="connsiteX3" fmla="*/ 1524000 w 3086854"/>
              <a:gd name="connsiteY3" fmla="*/ 1001428 h 1585694"/>
              <a:gd name="connsiteX4" fmla="*/ 2181225 w 3086854"/>
              <a:gd name="connsiteY4" fmla="*/ 544228 h 1585694"/>
              <a:gd name="connsiteX5" fmla="*/ 2752725 w 3086854"/>
              <a:gd name="connsiteY5" fmla="*/ 1411003 h 1585694"/>
              <a:gd name="connsiteX6" fmla="*/ 3057525 w 3086854"/>
              <a:gd name="connsiteY6" fmla="*/ 1572928 h 1585694"/>
              <a:gd name="connsiteX7" fmla="*/ 3057525 w 3086854"/>
              <a:gd name="connsiteY7" fmla="*/ 1563403 h 1585694"/>
              <a:gd name="connsiteX0" fmla="*/ 0 w 3086854"/>
              <a:gd name="connsiteY0" fmla="*/ 1449103 h 1585694"/>
              <a:gd name="connsiteX1" fmla="*/ 170630 w 3086854"/>
              <a:gd name="connsiteY1" fmla="*/ 702712 h 1585694"/>
              <a:gd name="connsiteX2" fmla="*/ 693227 w 3086854"/>
              <a:gd name="connsiteY2" fmla="*/ 31276 h 1585694"/>
              <a:gd name="connsiteX3" fmla="*/ 1524000 w 3086854"/>
              <a:gd name="connsiteY3" fmla="*/ 1001428 h 1585694"/>
              <a:gd name="connsiteX4" fmla="*/ 2181225 w 3086854"/>
              <a:gd name="connsiteY4" fmla="*/ 544228 h 1585694"/>
              <a:gd name="connsiteX5" fmla="*/ 2685613 w 3086854"/>
              <a:gd name="connsiteY5" fmla="*/ 1444559 h 1585694"/>
              <a:gd name="connsiteX6" fmla="*/ 3057525 w 3086854"/>
              <a:gd name="connsiteY6" fmla="*/ 1572928 h 1585694"/>
              <a:gd name="connsiteX7" fmla="*/ 3057525 w 3086854"/>
              <a:gd name="connsiteY7" fmla="*/ 1563403 h 1585694"/>
              <a:gd name="connsiteX0" fmla="*/ 0 w 3086854"/>
              <a:gd name="connsiteY0" fmla="*/ 1447713 h 1584304"/>
              <a:gd name="connsiteX1" fmla="*/ 170630 w 3086854"/>
              <a:gd name="connsiteY1" fmla="*/ 701322 h 1584304"/>
              <a:gd name="connsiteX2" fmla="*/ 693227 w 3086854"/>
              <a:gd name="connsiteY2" fmla="*/ 29886 h 1584304"/>
              <a:gd name="connsiteX3" fmla="*/ 1524000 w 3086854"/>
              <a:gd name="connsiteY3" fmla="*/ 1000038 h 1584304"/>
              <a:gd name="connsiteX4" fmla="*/ 2181225 w 3086854"/>
              <a:gd name="connsiteY4" fmla="*/ 542838 h 1584304"/>
              <a:gd name="connsiteX5" fmla="*/ 2685613 w 3086854"/>
              <a:gd name="connsiteY5" fmla="*/ 1443169 h 1584304"/>
              <a:gd name="connsiteX6" fmla="*/ 3057525 w 3086854"/>
              <a:gd name="connsiteY6" fmla="*/ 1571538 h 1584304"/>
              <a:gd name="connsiteX7" fmla="*/ 3057525 w 3086854"/>
              <a:gd name="connsiteY7" fmla="*/ 1562013 h 1584304"/>
              <a:gd name="connsiteX0" fmla="*/ 0 w 3086854"/>
              <a:gd name="connsiteY0" fmla="*/ 1447713 h 1584304"/>
              <a:gd name="connsiteX1" fmla="*/ 170630 w 3086854"/>
              <a:gd name="connsiteY1" fmla="*/ 701322 h 1584304"/>
              <a:gd name="connsiteX2" fmla="*/ 693227 w 3086854"/>
              <a:gd name="connsiteY2" fmla="*/ 29886 h 1584304"/>
              <a:gd name="connsiteX3" fmla="*/ 1524000 w 3086854"/>
              <a:gd name="connsiteY3" fmla="*/ 1000038 h 1584304"/>
              <a:gd name="connsiteX4" fmla="*/ 2181225 w 3086854"/>
              <a:gd name="connsiteY4" fmla="*/ 542838 h 1584304"/>
              <a:gd name="connsiteX5" fmla="*/ 2685613 w 3086854"/>
              <a:gd name="connsiteY5" fmla="*/ 1443169 h 1584304"/>
              <a:gd name="connsiteX6" fmla="*/ 3057525 w 3086854"/>
              <a:gd name="connsiteY6" fmla="*/ 1571538 h 1584304"/>
              <a:gd name="connsiteX7" fmla="*/ 3057525 w 3086854"/>
              <a:gd name="connsiteY7" fmla="*/ 1562013 h 1584304"/>
              <a:gd name="connsiteX0" fmla="*/ 0 w 3086854"/>
              <a:gd name="connsiteY0" fmla="*/ 1531664 h 1668255"/>
              <a:gd name="connsiteX1" fmla="*/ 170630 w 3086854"/>
              <a:gd name="connsiteY1" fmla="*/ 785273 h 1668255"/>
              <a:gd name="connsiteX2" fmla="*/ 693227 w 3086854"/>
              <a:gd name="connsiteY2" fmla="*/ 113837 h 1668255"/>
              <a:gd name="connsiteX3" fmla="*/ 1524000 w 3086854"/>
              <a:gd name="connsiteY3" fmla="*/ 1083989 h 1668255"/>
              <a:gd name="connsiteX4" fmla="*/ 2181225 w 3086854"/>
              <a:gd name="connsiteY4" fmla="*/ 626789 h 1668255"/>
              <a:gd name="connsiteX5" fmla="*/ 2685613 w 3086854"/>
              <a:gd name="connsiteY5" fmla="*/ 1527120 h 1668255"/>
              <a:gd name="connsiteX6" fmla="*/ 3057525 w 3086854"/>
              <a:gd name="connsiteY6" fmla="*/ 1655489 h 1668255"/>
              <a:gd name="connsiteX7" fmla="*/ 3057525 w 3086854"/>
              <a:gd name="connsiteY7" fmla="*/ 1645964 h 1668255"/>
              <a:gd name="connsiteX0" fmla="*/ 0 w 3086854"/>
              <a:gd name="connsiteY0" fmla="*/ 1526739 h 1663330"/>
              <a:gd name="connsiteX1" fmla="*/ 170630 w 3086854"/>
              <a:gd name="connsiteY1" fmla="*/ 780348 h 1663330"/>
              <a:gd name="connsiteX2" fmla="*/ 676449 w 3086854"/>
              <a:gd name="connsiteY2" fmla="*/ 117301 h 1663330"/>
              <a:gd name="connsiteX3" fmla="*/ 1524000 w 3086854"/>
              <a:gd name="connsiteY3" fmla="*/ 1079064 h 1663330"/>
              <a:gd name="connsiteX4" fmla="*/ 2181225 w 3086854"/>
              <a:gd name="connsiteY4" fmla="*/ 621864 h 1663330"/>
              <a:gd name="connsiteX5" fmla="*/ 2685613 w 3086854"/>
              <a:gd name="connsiteY5" fmla="*/ 1522195 h 1663330"/>
              <a:gd name="connsiteX6" fmla="*/ 3057525 w 3086854"/>
              <a:gd name="connsiteY6" fmla="*/ 1650564 h 1663330"/>
              <a:gd name="connsiteX7" fmla="*/ 3057525 w 3086854"/>
              <a:gd name="connsiteY7" fmla="*/ 1641039 h 1663330"/>
              <a:gd name="connsiteX0" fmla="*/ 0 w 3086854"/>
              <a:gd name="connsiteY0" fmla="*/ 1558113 h 1694704"/>
              <a:gd name="connsiteX1" fmla="*/ 170630 w 3086854"/>
              <a:gd name="connsiteY1" fmla="*/ 811722 h 1694704"/>
              <a:gd name="connsiteX2" fmla="*/ 676449 w 3086854"/>
              <a:gd name="connsiteY2" fmla="*/ 148675 h 1694704"/>
              <a:gd name="connsiteX3" fmla="*/ 1524000 w 3086854"/>
              <a:gd name="connsiteY3" fmla="*/ 1110438 h 1694704"/>
              <a:gd name="connsiteX4" fmla="*/ 2181225 w 3086854"/>
              <a:gd name="connsiteY4" fmla="*/ 653238 h 1694704"/>
              <a:gd name="connsiteX5" fmla="*/ 2685613 w 3086854"/>
              <a:gd name="connsiteY5" fmla="*/ 1553569 h 1694704"/>
              <a:gd name="connsiteX6" fmla="*/ 3057525 w 3086854"/>
              <a:gd name="connsiteY6" fmla="*/ 1681938 h 1694704"/>
              <a:gd name="connsiteX7" fmla="*/ 3057525 w 3086854"/>
              <a:gd name="connsiteY7" fmla="*/ 1672413 h 1694704"/>
              <a:gd name="connsiteX0" fmla="*/ 0 w 3086854"/>
              <a:gd name="connsiteY0" fmla="*/ 1565153 h 1701744"/>
              <a:gd name="connsiteX1" fmla="*/ 170630 w 3086854"/>
              <a:gd name="connsiteY1" fmla="*/ 818762 h 1701744"/>
              <a:gd name="connsiteX2" fmla="*/ 676449 w 3086854"/>
              <a:gd name="connsiteY2" fmla="*/ 155715 h 1701744"/>
              <a:gd name="connsiteX3" fmla="*/ 1524000 w 3086854"/>
              <a:gd name="connsiteY3" fmla="*/ 1117478 h 1701744"/>
              <a:gd name="connsiteX4" fmla="*/ 2181225 w 3086854"/>
              <a:gd name="connsiteY4" fmla="*/ 660278 h 1701744"/>
              <a:gd name="connsiteX5" fmla="*/ 2685613 w 3086854"/>
              <a:gd name="connsiteY5" fmla="*/ 1560609 h 1701744"/>
              <a:gd name="connsiteX6" fmla="*/ 3057525 w 3086854"/>
              <a:gd name="connsiteY6" fmla="*/ 1688978 h 1701744"/>
              <a:gd name="connsiteX7" fmla="*/ 3057525 w 3086854"/>
              <a:gd name="connsiteY7" fmla="*/ 1679453 h 1701744"/>
              <a:gd name="connsiteX0" fmla="*/ 0 w 3086854"/>
              <a:gd name="connsiteY0" fmla="*/ 1561632 h 1698223"/>
              <a:gd name="connsiteX1" fmla="*/ 170630 w 3086854"/>
              <a:gd name="connsiteY1" fmla="*/ 815241 h 1698223"/>
              <a:gd name="connsiteX2" fmla="*/ 676449 w 3086854"/>
              <a:gd name="connsiteY2" fmla="*/ 152194 h 1698223"/>
              <a:gd name="connsiteX3" fmla="*/ 1524000 w 3086854"/>
              <a:gd name="connsiteY3" fmla="*/ 1113957 h 1698223"/>
              <a:gd name="connsiteX4" fmla="*/ 2181225 w 3086854"/>
              <a:gd name="connsiteY4" fmla="*/ 656757 h 1698223"/>
              <a:gd name="connsiteX5" fmla="*/ 2685613 w 3086854"/>
              <a:gd name="connsiteY5" fmla="*/ 1557088 h 1698223"/>
              <a:gd name="connsiteX6" fmla="*/ 3057525 w 3086854"/>
              <a:gd name="connsiteY6" fmla="*/ 1685457 h 1698223"/>
              <a:gd name="connsiteX7" fmla="*/ 3057525 w 3086854"/>
              <a:gd name="connsiteY7" fmla="*/ 1675932 h 1698223"/>
              <a:gd name="connsiteX0" fmla="*/ 0 w 3086854"/>
              <a:gd name="connsiteY0" fmla="*/ 1568681 h 1705272"/>
              <a:gd name="connsiteX1" fmla="*/ 170630 w 3086854"/>
              <a:gd name="connsiteY1" fmla="*/ 822290 h 1705272"/>
              <a:gd name="connsiteX2" fmla="*/ 676449 w 3086854"/>
              <a:gd name="connsiteY2" fmla="*/ 159243 h 1705272"/>
              <a:gd name="connsiteX3" fmla="*/ 1524000 w 3086854"/>
              <a:gd name="connsiteY3" fmla="*/ 1121006 h 1705272"/>
              <a:gd name="connsiteX4" fmla="*/ 2181225 w 3086854"/>
              <a:gd name="connsiteY4" fmla="*/ 663806 h 1705272"/>
              <a:gd name="connsiteX5" fmla="*/ 2685613 w 3086854"/>
              <a:gd name="connsiteY5" fmla="*/ 1564137 h 1705272"/>
              <a:gd name="connsiteX6" fmla="*/ 3057525 w 3086854"/>
              <a:gd name="connsiteY6" fmla="*/ 1692506 h 1705272"/>
              <a:gd name="connsiteX7" fmla="*/ 3057525 w 3086854"/>
              <a:gd name="connsiteY7" fmla="*/ 1682981 h 1705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86854" h="1705272">
                <a:moveTo>
                  <a:pt x="0" y="1568681"/>
                </a:moveTo>
                <a:cubicBezTo>
                  <a:pt x="28438" y="1442884"/>
                  <a:pt x="151566" y="1033427"/>
                  <a:pt x="170630" y="822290"/>
                </a:cubicBezTo>
                <a:cubicBezTo>
                  <a:pt x="474920" y="-311636"/>
                  <a:pt x="467665" y="8788"/>
                  <a:pt x="676449" y="159243"/>
                </a:cubicBezTo>
                <a:cubicBezTo>
                  <a:pt x="885233" y="309698"/>
                  <a:pt x="1273204" y="1036912"/>
                  <a:pt x="1524000" y="1121006"/>
                </a:cubicBezTo>
                <a:cubicBezTo>
                  <a:pt x="1774796" y="1205100"/>
                  <a:pt x="1987623" y="589951"/>
                  <a:pt x="2181225" y="663806"/>
                </a:cubicBezTo>
                <a:cubicBezTo>
                  <a:pt x="2374827" y="737661"/>
                  <a:pt x="2539563" y="1392687"/>
                  <a:pt x="2685613" y="1564137"/>
                </a:cubicBezTo>
                <a:cubicBezTo>
                  <a:pt x="2831663" y="1735587"/>
                  <a:pt x="3057525" y="1692506"/>
                  <a:pt x="3057525" y="1692506"/>
                </a:cubicBezTo>
                <a:cubicBezTo>
                  <a:pt x="3108325" y="1717906"/>
                  <a:pt x="3082925" y="1700443"/>
                  <a:pt x="3057525" y="1682981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A37D73E-D011-46A2-A739-B73CE2882DFD}"/>
              </a:ext>
            </a:extLst>
          </p:cNvPr>
          <p:cNvCxnSpPr/>
          <p:nvPr/>
        </p:nvCxnSpPr>
        <p:spPr>
          <a:xfrm flipV="1">
            <a:off x="1571643" y="2536102"/>
            <a:ext cx="0" cy="18478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81223F7-6555-4468-87D8-C24CE6B7B2FA}"/>
              </a:ext>
            </a:extLst>
          </p:cNvPr>
          <p:cNvCxnSpPr>
            <a:cxnSpLocks/>
          </p:cNvCxnSpPr>
          <p:nvPr/>
        </p:nvCxnSpPr>
        <p:spPr>
          <a:xfrm>
            <a:off x="1571643" y="4383952"/>
            <a:ext cx="362902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033B373-A6E2-4128-A4E9-1D69AAC28E64}"/>
                  </a:ext>
                </a:extLst>
              </p:cNvPr>
              <p:cNvSpPr txBox="1"/>
              <p:nvPr/>
            </p:nvSpPr>
            <p:spPr>
              <a:xfrm>
                <a:off x="5200668" y="4415390"/>
                <a:ext cx="1894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033B373-A6E2-4128-A4E9-1D69AAC28E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0668" y="4415390"/>
                <a:ext cx="189475" cy="276999"/>
              </a:xfrm>
              <a:prstGeom prst="rect">
                <a:avLst/>
              </a:prstGeom>
              <a:blipFill>
                <a:blip r:embed="rId4"/>
                <a:stretch>
                  <a:fillRect l="-29032" r="-25806" b="-65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5AC2B0F-FD3E-47E9-AB49-EF025A837140}"/>
                  </a:ext>
                </a:extLst>
              </p:cNvPr>
              <p:cNvSpPr txBox="1"/>
              <p:nvPr/>
            </p:nvSpPr>
            <p:spPr>
              <a:xfrm>
                <a:off x="443697" y="2734999"/>
                <a:ext cx="10731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b="0" i="1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5AC2B0F-FD3E-47E9-AB49-EF025A8371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697" y="2734999"/>
                <a:ext cx="1073179" cy="276999"/>
              </a:xfrm>
              <a:prstGeom prst="rect">
                <a:avLst/>
              </a:prstGeom>
              <a:blipFill>
                <a:blip r:embed="rId5"/>
                <a:stretch>
                  <a:fillRect l="-7386" t="-4444" b="-355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DCD5D35-8792-4799-97C7-786CB78325C6}"/>
              </a:ext>
            </a:extLst>
          </p:cNvPr>
          <p:cNvCxnSpPr>
            <a:cxnSpLocks/>
          </p:cNvCxnSpPr>
          <p:nvPr/>
        </p:nvCxnSpPr>
        <p:spPr>
          <a:xfrm>
            <a:off x="2326434" y="2576364"/>
            <a:ext cx="0" cy="1839026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69FF655-47C3-49D8-A009-1463D09C4D69}"/>
                  </a:ext>
                </a:extLst>
              </p:cNvPr>
              <p:cNvSpPr txBox="1"/>
              <p:nvPr/>
            </p:nvSpPr>
            <p:spPr>
              <a:xfrm>
                <a:off x="1770645" y="4393974"/>
                <a:ext cx="1252971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𝑜𝑝𝑡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𝑀𝐿𝐸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69FF655-47C3-49D8-A009-1463D09C4D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0645" y="4393974"/>
                <a:ext cx="1252971" cy="298415"/>
              </a:xfrm>
              <a:prstGeom prst="rect">
                <a:avLst/>
              </a:prstGeom>
              <a:blipFill>
                <a:blip r:embed="rId6"/>
                <a:stretch>
                  <a:fillRect l="-3883" r="-1456" b="-2244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Star: 5 Points 40">
            <a:extLst>
              <a:ext uri="{FF2B5EF4-FFF2-40B4-BE49-F238E27FC236}">
                <a16:creationId xmlns:a16="http://schemas.microsoft.com/office/drawing/2014/main" id="{0BFA10F5-07C9-44E2-BC5E-5AC27B912C15}"/>
              </a:ext>
            </a:extLst>
          </p:cNvPr>
          <p:cNvSpPr/>
          <p:nvPr/>
        </p:nvSpPr>
        <p:spPr>
          <a:xfrm>
            <a:off x="2216898" y="4255648"/>
            <a:ext cx="219071" cy="205202"/>
          </a:xfrm>
          <a:prstGeom prst="star5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8D41F6A-1AF2-4404-A562-71A312786263}"/>
                  </a:ext>
                </a:extLst>
              </p:cNvPr>
              <p:cNvSpPr txBox="1"/>
              <p:nvPr/>
            </p:nvSpPr>
            <p:spPr>
              <a:xfrm>
                <a:off x="5314165" y="3179368"/>
                <a:ext cx="6259149" cy="8818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𝐿𝐿</m:t>
                      </m:r>
                      <m:d>
                        <m:d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 sz="28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I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800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en-IN" sz="28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IN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IN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IN" sz="2800">
                          <a:latin typeface="Cambria Math" panose="02040503050406030204" pitchFamily="18" charset="0"/>
                        </a:rPr>
                        <m:t>log</m:t>
                      </m:r>
                      <m:nary>
                        <m:naryPr>
                          <m:chr m:val="∏"/>
                          <m:limLoc m:val="subSup"/>
                          <m:ctrlPr>
                            <a:rPr lang="en-IN" sz="28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IN" sz="28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2800" i="1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2800" i="1" dirty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IN" sz="2800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IN" sz="28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IN" sz="2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800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IN" sz="28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IN" sz="2800" i="1" dirty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IN" sz="2800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IN" sz="28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8D41F6A-1AF2-4404-A562-71A3127862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4165" y="3179368"/>
                <a:ext cx="6259149" cy="88184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D01A626-83F8-41E2-A5C4-FD1DABA5E1B8}"/>
                  </a:ext>
                </a:extLst>
              </p:cNvPr>
              <p:cNvSpPr txBox="1"/>
              <p:nvPr/>
            </p:nvSpPr>
            <p:spPr>
              <a:xfrm>
                <a:off x="8358983" y="4186103"/>
                <a:ext cx="3253263" cy="8818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IN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IN" sz="2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D01A626-83F8-41E2-A5C4-FD1DABA5E1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8983" y="4186103"/>
                <a:ext cx="3253263" cy="88184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Speech Bubble: Rectangle 41">
            <a:extLst>
              <a:ext uri="{FF2B5EF4-FFF2-40B4-BE49-F238E27FC236}">
                <a16:creationId xmlns:a16="http://schemas.microsoft.com/office/drawing/2014/main" id="{1672D5B9-425D-4CAF-9051-270288ADDFAC}"/>
              </a:ext>
            </a:extLst>
          </p:cNvPr>
          <p:cNvSpPr/>
          <p:nvPr/>
        </p:nvSpPr>
        <p:spPr>
          <a:xfrm>
            <a:off x="5551058" y="2060008"/>
            <a:ext cx="3303722" cy="992722"/>
          </a:xfrm>
          <a:prstGeom prst="wedgeRectCallout">
            <a:avLst>
              <a:gd name="adj1" fmla="val -57082"/>
              <a:gd name="adj2" fmla="val 24309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Leads to simpler algebra/calculus, and also yields better numerical stability when implementing it om computer (dealing with log of probabilities)</a:t>
            </a:r>
            <a:endParaRPr lang="en-IN" sz="16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7017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4167"/>
    </mc:Choice>
    <mc:Fallback xmlns="">
      <p:transition spd="slow" advTm="19416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0" grpId="0" animBg="1"/>
      <p:bldP spid="21" grpId="0" animBg="1"/>
      <p:bldP spid="27" grpId="0"/>
      <p:bldP spid="35" grpId="0"/>
      <p:bldP spid="40" grpId="0"/>
      <p:bldP spid="41" grpId="0" animBg="1"/>
      <p:bldP spid="6" grpId="0"/>
      <p:bldP spid="9" grpId="0"/>
      <p:bldP spid="4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Maximum Likelihood Estimation (MLE)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The MLE problem can also be easily written as a </a:t>
                </a:r>
                <a:r>
                  <a:rPr lang="en-GB" sz="2600" u="sng" dirty="0">
                    <a:latin typeface="Abadi Extra Light" panose="020B0204020104020204" pitchFamily="34" charset="0"/>
                  </a:rPr>
                  <a:t>minimization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 problem</a:t>
                </a:r>
              </a:p>
              <a:p>
                <a:pPr marL="0" indent="0">
                  <a:buNone/>
                </a:pPr>
                <a:endParaRPr lang="en-IN" sz="8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N" dirty="0"/>
                  <a:t>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𝑀𝐿𝐸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n-IN" i="1">
                        <a:latin typeface="Cambria Math" panose="02040503050406030204" pitchFamily="18" charset="0"/>
                      </a:rPr>
                      <m:t>arg</m:t>
                    </m:r>
                    <m:limLow>
                      <m:limLow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m:rPr>
                            <m:sty m:val="p"/>
                          </m:rPr>
                          <a:rPr lang="en-IN" smtClean="0">
                            <a:latin typeface="Cambria Math" panose="02040503050406030204" pitchFamily="18" charset="0"/>
                          </a:rPr>
                          <m:t>ax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lim>
                        <m:r>
                          <a:rPr lang="en-IN" i="1">
                            <a:latin typeface="Cambria Math" panose="02040503050406030204" pitchFamily="18" charset="0"/>
                          </a:rPr>
                          <m:t>𝜃</m:t>
                        </m:r>
                      </m:lim>
                    </m:limLow>
                    <m:nary>
                      <m:naryPr>
                        <m:chr m:val="∑"/>
                        <m:limLoc m:val="subSup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IN" i="1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en-IN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arg</m:t>
                    </m:r>
                    <m:limLow>
                      <m:limLowPr>
                        <m:ctrlPr>
                          <a:rPr lang="en-I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IN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min</m:t>
                        </m:r>
                        <m:r>
                          <a:rPr lang="en-IN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lim>
                        <m:r>
                          <a:rPr lang="en-I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lim>
                    </m:limLow>
                    <m:nary>
                      <m:naryPr>
                        <m:chr m:val="∑"/>
                        <m:limLoc m:val="subSup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IN" i="1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en-IN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9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Thus MLE can also be seen as minimizing the negative log-likelihood  (NLL)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NLL is analogous to a loss function</a:t>
                </a:r>
              </a:p>
              <a:p>
                <a:pPr marL="0" indent="0">
                  <a:buNone/>
                </a:pPr>
                <a:endParaRPr lang="en-GB" sz="2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latin typeface="Abadi Extra Light" panose="020B0204020104020204" pitchFamily="34" charset="0"/>
                  </a:rPr>
                  <a:t>The negative log-</a:t>
                </a:r>
                <a:r>
                  <a:rPr lang="en-GB" sz="2200" dirty="0" err="1">
                    <a:latin typeface="Abadi Extra Light" panose="020B0204020104020204" pitchFamily="34" charset="0"/>
                  </a:rPr>
                  <a:t>lik</a:t>
                </a:r>
                <a:r>
                  <a:rPr lang="en-GB" sz="2200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2000" b="0" i="0" smtClean="0">
                        <a:latin typeface="Cambria Math" panose="02040503050406030204" pitchFamily="18" charset="0"/>
                      </a:rPr>
                      <m:t>(−</m:t>
                    </m:r>
                    <m:r>
                      <m:rPr>
                        <m:sty m:val="p"/>
                      </m:rPr>
                      <a:rPr lang="en-IN" sz="2000" i="1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IN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0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  <m:e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GB" sz="2200" dirty="0">
                    <a:latin typeface="Abadi Extra Light" panose="020B0204020104020204" pitchFamily="34" charset="0"/>
                  </a:rPr>
                  <a:t>) is akin to the loss on each data point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Thus doing MLE is akin to </a:t>
                </a:r>
                <a:r>
                  <a:rPr lang="en-GB" sz="2600" u="sng" dirty="0">
                    <a:latin typeface="Abadi Extra Light" panose="020B0204020104020204" pitchFamily="34" charset="0"/>
                  </a:rPr>
                  <a:t>minimizing training loss</a:t>
                </a: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831" t="-16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6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E1C66DC-3149-4DB8-A27F-BA99E54DD8E5}"/>
              </a:ext>
            </a:extLst>
          </p:cNvPr>
          <p:cNvSpPr/>
          <p:nvPr/>
        </p:nvSpPr>
        <p:spPr>
          <a:xfrm>
            <a:off x="7841673" y="1588656"/>
            <a:ext cx="3131127" cy="997526"/>
          </a:xfrm>
          <a:prstGeom prst="ellipse">
            <a:avLst/>
          </a:prstGeom>
          <a:solidFill>
            <a:schemeClr val="accent1">
              <a:alpha val="0"/>
            </a:schemeClr>
          </a:solidFill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809EA49-A55F-4CBF-AC89-A02E0E1F6A87}"/>
              </a:ext>
            </a:extLst>
          </p:cNvPr>
          <p:cNvCxnSpPr/>
          <p:nvPr/>
        </p:nvCxnSpPr>
        <p:spPr>
          <a:xfrm flipH="1">
            <a:off x="10353964" y="1130786"/>
            <a:ext cx="350981" cy="4578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616FCBA-15AC-47FA-A578-622CBB2D9E85}"/>
              </a:ext>
            </a:extLst>
          </p:cNvPr>
          <p:cNvSpPr txBox="1"/>
          <p:nvPr/>
        </p:nvSpPr>
        <p:spPr>
          <a:xfrm>
            <a:off x="9496152" y="519326"/>
            <a:ext cx="24175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Abadi Extra Light" panose="020B0204020104020204" pitchFamily="34" charset="0"/>
              </a:rPr>
              <a:t>Negative Log-Likelihood</a:t>
            </a:r>
          </a:p>
          <a:p>
            <a:r>
              <a:rPr lang="en-IN" dirty="0">
                <a:latin typeface="Abadi Extra Light" panose="020B0204020104020204" pitchFamily="34" charset="0"/>
              </a:rPr>
              <a:t>             (NLL)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F0FC0C3-A325-4955-BB6D-4122D52004A2}"/>
                  </a:ext>
                </a:extLst>
              </p:cNvPr>
              <p:cNvSpPr txBox="1"/>
              <p:nvPr/>
            </p:nvSpPr>
            <p:spPr>
              <a:xfrm>
                <a:off x="3447695" y="3426396"/>
                <a:ext cx="3567323" cy="5609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𝑀𝐿𝐸</m:t>
                        </m:r>
                      </m:sub>
                    </m:sSub>
                    <m:r>
                      <a:rPr lang="en-IN" sz="28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IN" sz="2800" b="0" i="1" smtClean="0">
                        <a:latin typeface="Cambria Math" panose="02040503050406030204" pitchFamily="18" charset="0"/>
                      </a:rPr>
                      <m:t>arg</m:t>
                    </m:r>
                    <m:limLow>
                      <m:limLow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IN" sz="2800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lim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lim>
                    </m:limLow>
                  </m:oMath>
                </a14:m>
                <a:r>
                  <a:rPr lang="en-IN" sz="2800" dirty="0"/>
                  <a:t> </a:t>
                </a:r>
                <a14:m>
                  <m:oMath xmlns:m="http://schemas.openxmlformats.org/officeDocument/2006/math">
                    <m:r>
                      <a:rPr lang="en-IN" sz="2800" i="1" dirty="0" smtClean="0">
                        <a:latin typeface="Cambria Math" panose="02040503050406030204" pitchFamily="18" charset="0"/>
                      </a:rPr>
                      <m:t>𝑁𝐿𝐿</m:t>
                    </m:r>
                    <m:r>
                      <a:rPr lang="en-IN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800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IN" sz="28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F0FC0C3-A325-4955-BB6D-4122D52004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7695" y="3426396"/>
                <a:ext cx="3567323" cy="56092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>
            <a:extLst>
              <a:ext uri="{FF2B5EF4-FFF2-40B4-BE49-F238E27FC236}">
                <a16:creationId xmlns:a16="http://schemas.microsoft.com/office/drawing/2014/main" id="{F268A2F5-6360-4057-9FA5-CBA0420CA5EE}"/>
              </a:ext>
            </a:extLst>
          </p:cNvPr>
          <p:cNvSpPr/>
          <p:nvPr/>
        </p:nvSpPr>
        <p:spPr>
          <a:xfrm>
            <a:off x="3273322" y="3346491"/>
            <a:ext cx="3796146" cy="720732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3F40A3E2-DDDB-4BE1-9852-1DC7CC0064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3523" y="5209486"/>
            <a:ext cx="118110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Speech Bubble: Rectangle 25">
            <a:extLst>
              <a:ext uri="{FF2B5EF4-FFF2-40B4-BE49-F238E27FC236}">
                <a16:creationId xmlns:a16="http://schemas.microsoft.com/office/drawing/2014/main" id="{47E47CA7-153F-4997-AAAF-9C5E787C5AD8}"/>
              </a:ext>
            </a:extLst>
          </p:cNvPr>
          <p:cNvSpPr/>
          <p:nvPr/>
        </p:nvSpPr>
        <p:spPr>
          <a:xfrm>
            <a:off x="8676986" y="5539831"/>
            <a:ext cx="2388178" cy="907905"/>
          </a:xfrm>
          <a:prstGeom prst="wedgeRectCallout">
            <a:avLst>
              <a:gd name="adj1" fmla="val -75254"/>
              <a:gd name="adj2" fmla="val 5626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  <a:latin typeface="Abadi Extra Light" panose="020B0204020104020204" pitchFamily="34" charset="0"/>
              </a:rPr>
              <a:t>Does it mean MLE could overfit? If so, how to prevent this? 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5E091B39-DFC9-4575-8FE5-8FE362035C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87178" y="3276717"/>
            <a:ext cx="1004822" cy="9652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9" name="Speech Bubble: Rectangle 28">
                <a:extLst>
                  <a:ext uri="{FF2B5EF4-FFF2-40B4-BE49-F238E27FC236}">
                    <a16:creationId xmlns:a16="http://schemas.microsoft.com/office/drawing/2014/main" id="{9748ABBA-0666-42F6-9FCD-7F943A3B8FB9}"/>
                  </a:ext>
                </a:extLst>
              </p:cNvPr>
              <p:cNvSpPr/>
              <p:nvPr/>
            </p:nvSpPr>
            <p:spPr>
              <a:xfrm>
                <a:off x="7176656" y="3140364"/>
                <a:ext cx="4051372" cy="1401942"/>
              </a:xfrm>
              <a:prstGeom prst="wedgeRectCallout">
                <a:avLst>
                  <a:gd name="adj1" fmla="val 56264"/>
                  <a:gd name="adj2" fmla="val -14423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Indeed. It may overfit. Several ways to prevent it: Use </a:t>
                </a:r>
                <a:r>
                  <a:rPr lang="en-IN" sz="1600" b="0" dirty="0" err="1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regularizer</a:t>
                </a:r>
                <a:r>
                  <a:rPr lang="en-IN" sz="16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or other strategies to prevent overfitting. Alternatives, use </a:t>
                </a:r>
                <a:r>
                  <a:rPr lang="en-IN" sz="1600" b="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“prior” distributions </a:t>
                </a:r>
                <a:r>
                  <a:rPr lang="en-IN" sz="16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on the parameters </a:t>
                </a:r>
                <a14:m>
                  <m:oMath xmlns:m="http://schemas.openxmlformats.org/officeDocument/2006/math">
                    <m:r>
                      <a:rPr lang="en-IN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IN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6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that we are trying to estimate (which 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will kind of act as a </a:t>
                </a:r>
                <a:r>
                  <a:rPr lang="en-IN" sz="1600" dirty="0" err="1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regularizer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as we will see shortly)</a:t>
                </a:r>
                <a:endParaRPr lang="en-IN" sz="1600" b="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29" name="Speech Bubble: Rectangle 28">
                <a:extLst>
                  <a:ext uri="{FF2B5EF4-FFF2-40B4-BE49-F238E27FC236}">
                    <a16:creationId xmlns:a16="http://schemas.microsoft.com/office/drawing/2014/main" id="{9748ABBA-0666-42F6-9FCD-7F943A3B8F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6656" y="3140364"/>
                <a:ext cx="4051372" cy="1401942"/>
              </a:xfrm>
              <a:prstGeom prst="wedgeRectCallout">
                <a:avLst>
                  <a:gd name="adj1" fmla="val 56264"/>
                  <a:gd name="adj2" fmla="val -14423"/>
                </a:avLst>
              </a:prstGeom>
              <a:blipFill>
                <a:blip r:embed="rId7"/>
                <a:stretch>
                  <a:fillRect l="-563" t="-6034" b="-10776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Speech Bubble: Rectangle 29">
            <a:extLst>
              <a:ext uri="{FF2B5EF4-FFF2-40B4-BE49-F238E27FC236}">
                <a16:creationId xmlns:a16="http://schemas.microsoft.com/office/drawing/2014/main" id="{DE2D4A4E-0675-429F-99DA-C326940E75EB}"/>
              </a:ext>
            </a:extLst>
          </p:cNvPr>
          <p:cNvSpPr/>
          <p:nvPr/>
        </p:nvSpPr>
        <p:spPr>
          <a:xfrm>
            <a:off x="9225868" y="4792676"/>
            <a:ext cx="2826175" cy="607623"/>
          </a:xfrm>
          <a:prstGeom prst="wedgeRectCallout">
            <a:avLst>
              <a:gd name="adj1" fmla="val -2294"/>
              <a:gd name="adj2" fmla="val -99812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Such priors have various other benefits as we will see later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2810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9749"/>
    </mc:Choice>
    <mc:Fallback xmlns="">
      <p:transition spd="slow" advTm="27974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/>
      <p:bldP spid="13" grpId="0"/>
      <p:bldP spid="23" grpId="0" animBg="1"/>
      <p:bldP spid="26" grpId="0" animBg="1"/>
      <p:bldP spid="29" grpId="0" animBg="1"/>
      <p:bldP spid="3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MLE: An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Consider a sequence of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coin toss outcomes (observations)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Each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sz="26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is a binary </a:t>
                </a:r>
                <a:r>
                  <a:rPr lang="en-GB" sz="26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random variable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. Head: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, Tail: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2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sz="2600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is assumed generated by a </a:t>
                </a:r>
                <a:r>
                  <a:rPr lang="en-GB" sz="2600" b="1" dirty="0">
                    <a:latin typeface="Abadi Extra Light" panose="020B0204020104020204" pitchFamily="34" charset="0"/>
                  </a:rPr>
                  <a:t>Bernoulli distribution 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with param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∈ (0,1)</m:t>
                    </m:r>
                  </m:oMath>
                </a14:m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Here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the unknown param (probability of head). Want to estimate it using MLE</a:t>
                </a:r>
              </a:p>
              <a:p>
                <a:pPr marL="0" indent="0">
                  <a:buNone/>
                </a:pPr>
                <a:endParaRPr lang="en-GB" sz="2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Log-likelihood: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IN" i="1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en-IN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m:rPr>
                        <m:sty m:val="p"/>
                      </m:rPr>
                      <a:rPr lang="en-IN" sz="2400" b="0" i="1" smtClean="0">
                        <a:latin typeface="Cambria Math" panose="02040503050406030204" pitchFamily="18" charset="0"/>
                      </a:rPr>
                      <m:t>log</m:t>
                    </m:r>
                    <m:r>
                      <m:rPr>
                        <m:nor/>
                      </m:rPr>
                      <a:rPr lang="en-IN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sz="2400" b="0" i="1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IN" sz="2400" dirty="0"/>
                      <m:t> </m:t>
                    </m:r>
                    <m:r>
                      <m:rPr>
                        <m:nor/>
                      </m:rPr>
                      <a:rPr lang="en-IN" sz="2400" b="0" i="0" dirty="0" smtClean="0"/>
                      <m:t>(</m:t>
                    </m:r>
                    <m:r>
                      <a:rPr lang="en-IN" sz="2400" b="0" i="1" dirty="0" smtClean="0">
                        <a:latin typeface="Cambria Math" panose="02040503050406030204" pitchFamily="18" charset="0"/>
                      </a:rPr>
                      <m:t>1−</m:t>
                    </m:r>
                    <m:sSub>
                      <m:sSubPr>
                        <m:ctrlPr>
                          <a:rPr lang="en-I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sz="2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2400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sty m:val="p"/>
                      </m:rPr>
                      <a:rPr lang="en-IN" sz="2400" b="0" i="0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IN" sz="2400" b="0" i="1" dirty="0" smtClean="0">
                        <a:latin typeface="Cambria Math" panose="02040503050406030204" pitchFamily="18" charset="0"/>
                      </a:rPr>
                      <m:t>⁡ (1−</m:t>
                    </m:r>
                    <m:r>
                      <a:rPr lang="en-IN" sz="2400" b="0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IN" sz="2400" b="0" i="1" dirty="0" smtClean="0"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Maximizing log-</a:t>
                </a:r>
                <a:r>
                  <a:rPr lang="en-GB" sz="2600" dirty="0" err="1">
                    <a:latin typeface="Abadi Extra Light" panose="020B0204020104020204" pitchFamily="34" charset="0"/>
                  </a:rPr>
                  <a:t>lik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 (or minimizing NLL) </a:t>
                </a:r>
                <a:r>
                  <a:rPr lang="en-GB" sz="2600" dirty="0" err="1">
                    <a:latin typeface="Abadi Extra Light" panose="020B0204020104020204" pitchFamily="34" charset="0"/>
                  </a:rPr>
                  <a:t>w.r.t.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will give a closed form expression</a:t>
                </a:r>
              </a:p>
              <a:p>
                <a:pPr marL="0" indent="0">
                  <a:buNone/>
                </a:pPr>
                <a:endParaRPr lang="en-IN" sz="8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N" dirty="0"/>
                  <a:t>           </a:t>
                </a: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831" t="-16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7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464CF04-78A8-42D6-B96F-F0175A90C1D0}"/>
                  </a:ext>
                </a:extLst>
              </p:cNvPr>
              <p:cNvSpPr txBox="1"/>
              <p:nvPr/>
            </p:nvSpPr>
            <p:spPr>
              <a:xfrm>
                <a:off x="2978726" y="3059668"/>
                <a:ext cx="602652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IN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IN" sz="2400" b="0" i="0" smtClean="0">
                        <a:latin typeface="Cambria Math" panose="02040503050406030204" pitchFamily="18" charset="0"/>
                      </a:rPr>
                      <m:t>Bernoulli</m:t>
                    </m:r>
                    <m:d>
                      <m:d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IN" sz="2400" b="0" i="0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</m:sub>
                        </m:sSub>
                      </m:e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sSub>
                          <m:sSub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IN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p>
                    </m:sSup>
                  </m:oMath>
                </a14:m>
                <a:endParaRPr lang="en-IN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464CF04-78A8-42D6-B96F-F0175A90C1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8726" y="3059668"/>
                <a:ext cx="6026522" cy="369332"/>
              </a:xfrm>
              <a:prstGeom prst="rect">
                <a:avLst/>
              </a:prstGeom>
              <a:blipFill>
                <a:blip r:embed="rId4"/>
                <a:stretch>
                  <a:fillRect l="-1822" b="-3278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DFCC69E1-6AF7-436C-8F75-D9249044DB4D}"/>
              </a:ext>
            </a:extLst>
          </p:cNvPr>
          <p:cNvSpPr txBox="1"/>
          <p:nvPr/>
        </p:nvSpPr>
        <p:spPr>
          <a:xfrm>
            <a:off x="4584678" y="5838050"/>
            <a:ext cx="5290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IN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67A7AAE-F007-4438-ABE6-0DBDEC77E9DF}"/>
                  </a:ext>
                </a:extLst>
              </p:cNvPr>
              <p:cNvSpPr txBox="1"/>
              <p:nvPr/>
            </p:nvSpPr>
            <p:spPr>
              <a:xfrm>
                <a:off x="4462135" y="5522912"/>
                <a:ext cx="2573590" cy="8683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𝑀𝐿𝐸</m:t>
                          </m:r>
                        </m:sub>
                      </m:sSub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I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IN" sz="2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67A7AAE-F007-4438-ABE6-0DBDEC77E9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2135" y="5522912"/>
                <a:ext cx="2573590" cy="86831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67ED03CB-487F-45B5-A4AE-6470BA3FD67C}"/>
              </a:ext>
            </a:extLst>
          </p:cNvPr>
          <p:cNvSpPr/>
          <p:nvPr/>
        </p:nvSpPr>
        <p:spPr>
          <a:xfrm>
            <a:off x="7158268" y="5322695"/>
            <a:ext cx="1390651" cy="1099830"/>
          </a:xfrm>
          <a:prstGeom prst="wedgeRectCallout">
            <a:avLst>
              <a:gd name="adj1" fmla="val -61092"/>
              <a:gd name="adj2" fmla="val 13764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Thus MLE solution is simply the fraction of heads! </a:t>
            </a:r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  <a:sym typeface="Wingdings" panose="05000000000000000000" pitchFamily="2" charset="2"/>
              </a:rPr>
              <a:t> Makes intuitive sense!</a:t>
            </a:r>
            <a:endParaRPr lang="en-IN" sz="140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19" name="Speech Bubble: Rectangle 18">
            <a:extLst>
              <a:ext uri="{FF2B5EF4-FFF2-40B4-BE49-F238E27FC236}">
                <a16:creationId xmlns:a16="http://schemas.microsoft.com/office/drawing/2014/main" id="{A5804242-0B31-4020-9C0A-679236CEF667}"/>
              </a:ext>
            </a:extLst>
          </p:cNvPr>
          <p:cNvSpPr/>
          <p:nvPr/>
        </p:nvSpPr>
        <p:spPr>
          <a:xfrm>
            <a:off x="10642901" y="1231327"/>
            <a:ext cx="1283854" cy="593556"/>
          </a:xfrm>
          <a:prstGeom prst="wedgeRectCallout">
            <a:avLst>
              <a:gd name="adj1" fmla="val -47352"/>
              <a:gd name="adj2" fmla="val 148293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  <a:latin typeface="Abadi Extra Light" panose="020B0204020104020204" pitchFamily="34" charset="0"/>
              </a:rPr>
              <a:t>Probability of a head</a:t>
            </a:r>
          </a:p>
        </p:txBody>
      </p:sp>
      <p:pic>
        <p:nvPicPr>
          <p:cNvPr id="20" name="Picture 2">
            <a:extLst>
              <a:ext uri="{FF2B5EF4-FFF2-40B4-BE49-F238E27FC236}">
                <a16:creationId xmlns:a16="http://schemas.microsoft.com/office/drawing/2014/main" id="{992E8E0B-6A32-4A4D-A934-143B295E25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138" y="5450068"/>
            <a:ext cx="118110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Speech Bubble: Rectangle 20">
                <a:extLst>
                  <a:ext uri="{FF2B5EF4-FFF2-40B4-BE49-F238E27FC236}">
                    <a16:creationId xmlns:a16="http://schemas.microsoft.com/office/drawing/2014/main" id="{51075AEC-434E-49B4-9203-FAD749A239E5}"/>
                  </a:ext>
                </a:extLst>
              </p:cNvPr>
              <p:cNvSpPr/>
              <p:nvPr/>
            </p:nvSpPr>
            <p:spPr>
              <a:xfrm>
                <a:off x="1320835" y="5395206"/>
                <a:ext cx="3140363" cy="961105"/>
              </a:xfrm>
              <a:prstGeom prst="wedgeRectCallout">
                <a:avLst>
                  <a:gd name="adj1" fmla="val -67826"/>
                  <a:gd name="adj2" fmla="val 29651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I tossed a coin 5 times – gave 1 head and 4 tails. Does it means </a:t>
                </a:r>
                <a14:m>
                  <m:oMath xmlns:m="http://schemas.openxmlformats.org/officeDocument/2006/math"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 = 0.2?? The MLE approach says so. What is I see 0 head and 5 tails. Does it mean </a:t>
                </a:r>
                <a14:m>
                  <m:oMath xmlns:m="http://schemas.openxmlformats.org/officeDocument/2006/math">
                    <m:r>
                      <a:rPr lang="en-IN" sz="1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 = 0? </a:t>
                </a:r>
              </a:p>
            </p:txBody>
          </p:sp>
        </mc:Choice>
        <mc:Fallback xmlns="">
          <p:sp>
            <p:nvSpPr>
              <p:cNvPr id="21" name="Speech Bubble: Rectangle 20">
                <a:extLst>
                  <a:ext uri="{FF2B5EF4-FFF2-40B4-BE49-F238E27FC236}">
                    <a16:creationId xmlns:a16="http://schemas.microsoft.com/office/drawing/2014/main" id="{51075AEC-434E-49B4-9203-FAD749A239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0835" y="5395206"/>
                <a:ext cx="3140363" cy="961105"/>
              </a:xfrm>
              <a:prstGeom prst="wedgeRectCallout">
                <a:avLst>
                  <a:gd name="adj1" fmla="val -67826"/>
                  <a:gd name="adj2" fmla="val 29651"/>
                </a:avLst>
              </a:prstGeom>
              <a:blipFill>
                <a:blip r:embed="rId7"/>
                <a:stretch>
                  <a:fillRect r="-974" b="-4348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Picture 21">
            <a:extLst>
              <a:ext uri="{FF2B5EF4-FFF2-40B4-BE49-F238E27FC236}">
                <a16:creationId xmlns:a16="http://schemas.microsoft.com/office/drawing/2014/main" id="{F71F0E46-C66A-4247-94BA-8583A3633EC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22931" y="5355438"/>
            <a:ext cx="1004822" cy="965223"/>
          </a:xfrm>
          <a:prstGeom prst="rect">
            <a:avLst/>
          </a:prstGeom>
        </p:spPr>
      </p:pic>
      <p:sp>
        <p:nvSpPr>
          <p:cNvPr id="24" name="Speech Bubble: Rectangle 23">
            <a:extLst>
              <a:ext uri="{FF2B5EF4-FFF2-40B4-BE49-F238E27FC236}">
                <a16:creationId xmlns:a16="http://schemas.microsoft.com/office/drawing/2014/main" id="{4B4B16B0-3BC9-4697-AA68-EEB3F070BD5A}"/>
              </a:ext>
            </a:extLst>
          </p:cNvPr>
          <p:cNvSpPr/>
          <p:nvPr/>
        </p:nvSpPr>
        <p:spPr>
          <a:xfrm>
            <a:off x="8739327" y="5276944"/>
            <a:ext cx="2383604" cy="1505228"/>
          </a:xfrm>
          <a:prstGeom prst="wedgeRectCallout">
            <a:avLst>
              <a:gd name="adj1" fmla="val 60733"/>
              <a:gd name="adj2" fmla="val -11246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Indeed – if you want to trust MLE solution. But with small number of training observations, MLE may overfit and may not be reliable. We will soon see better alternatives that use </a:t>
            </a:r>
            <a:r>
              <a:rPr lang="en-IN" sz="1400" dirty="0">
                <a:solidFill>
                  <a:srgbClr val="0000FF"/>
                </a:solidFill>
                <a:latin typeface="Abadi Extra Light" panose="020B0204020104020204" pitchFamily="34" charset="0"/>
              </a:rPr>
              <a:t>prior distributions</a:t>
            </a:r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!</a:t>
            </a:r>
          </a:p>
        </p:txBody>
      </p:sp>
      <p:sp>
        <p:nvSpPr>
          <p:cNvPr id="27" name="Speech Bubble: Rectangle 26">
            <a:extLst>
              <a:ext uri="{FF2B5EF4-FFF2-40B4-BE49-F238E27FC236}">
                <a16:creationId xmlns:a16="http://schemas.microsoft.com/office/drawing/2014/main" id="{13619AB2-B712-4E67-8E63-CF3E914FBDAE}"/>
              </a:ext>
            </a:extLst>
          </p:cNvPr>
          <p:cNvSpPr/>
          <p:nvPr/>
        </p:nvSpPr>
        <p:spPr>
          <a:xfrm>
            <a:off x="10636273" y="4032619"/>
            <a:ext cx="1448695" cy="593556"/>
          </a:xfrm>
          <a:prstGeom prst="wedgeRectCallout">
            <a:avLst>
              <a:gd name="adj1" fmla="val -51815"/>
              <a:gd name="adj2" fmla="val 98498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Take deriv. set it to zero and solve. Easy optimization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9752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2559"/>
    </mc:Choice>
    <mc:Fallback xmlns="">
      <p:transition spd="slow" advTm="38255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18" grpId="0" animBg="1"/>
      <p:bldP spid="19" grpId="0" animBg="1"/>
      <p:bldP spid="21" grpId="0" animBg="1"/>
      <p:bldP spid="24" grpId="0" animBg="1"/>
      <p:bldP spid="2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Coming up next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2600" dirty="0">
                <a:latin typeface="Abadi Extra Light" panose="020B0204020104020204" pitchFamily="34" charset="0"/>
              </a:rPr>
              <a:t>Prior distributions and their role in parameter estimation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200" dirty="0">
                <a:latin typeface="Abadi Extra Light" panose="020B0204020104020204" pitchFamily="34" charset="0"/>
              </a:rPr>
              <a:t>Maximum-a-Posteriori (MAP) Estimation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200" dirty="0">
                <a:latin typeface="Abadi Extra Light" panose="020B0204020104020204" pitchFamily="34" charset="0"/>
              </a:rPr>
              <a:t>Fully Bayesian inference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2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800" i="1" dirty="0">
              <a:latin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IN" dirty="0"/>
              <a:t>           </a:t>
            </a: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800" dirty="0">
              <a:latin typeface="Abadi Extra Light" panose="020B0204020104020204" pitchFamily="34" charset="0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8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09577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8246"/>
    </mc:Choice>
    <mc:Fallback xmlns="">
      <p:transition spd="slow" advTm="58246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1|11.7|15.5|31.1|41.4|20.2|18.7|29.9|22.4|51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4|47.3|41.3|51.3|27.1|31.4|46.5|48.7|67.2|12.5|32.2|114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4|13.6|53.3|31.9|35.9|15.9|35.2|28.3|14|15.8|2.5|3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|5.6|9.4|10.2|13.4|12.9|26.4|20.8|3|23|49.3|6.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2.1|25.8|4.8|9.1|6.8|14.7|38.6|27.6|10.2|33.3|57.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1|17.4|15.7|21.9|11|28.7|7.2|33.5|31.2|15.7|19.3|52.4|28.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8.4|26.1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5079A3EC7D05E48A26E4471E7A62B6A" ma:contentTypeVersion="11" ma:contentTypeDescription="Create a new document." ma:contentTypeScope="" ma:versionID="2dde37f5db1cf7b03ea35f5a5692b7ba">
  <xsd:schema xmlns:xsd="http://www.w3.org/2001/XMLSchema" xmlns:xs="http://www.w3.org/2001/XMLSchema" xmlns:p="http://schemas.microsoft.com/office/2006/metadata/properties" xmlns:ns2="8cf5328a-8617-474c-9909-cc45ad579cc9" xmlns:ns3="ed1fd18c-690e-4f08-92f4-aa6f50b5c677" targetNamespace="http://schemas.microsoft.com/office/2006/metadata/properties" ma:root="true" ma:fieldsID="528f55dff209735393200d9c6d45c750" ns2:_="" ns3:_="">
    <xsd:import namespace="8cf5328a-8617-474c-9909-cc45ad579cc9"/>
    <xsd:import namespace="ed1fd18c-690e-4f08-92f4-aa6f50b5c6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f5328a-8617-474c-9909-cc45ad579cc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337c2620-d1ec-4608-ab47-b8d402b41a8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1fd18c-690e-4f08-92f4-aa6f50b5c677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1af5c1cf-cb2a-4f4a-a9ae-e1baf0ae920b}" ma:internalName="TaxCatchAll" ma:showField="CatchAllData" ma:web="ed1fd18c-690e-4f08-92f4-aa6f50b5c67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d1fd18c-690e-4f08-92f4-aa6f50b5c677" xsi:nil="true"/>
    <lcf76f155ced4ddcb4097134ff3c332f xmlns="8cf5328a-8617-474c-9909-cc45ad579cc9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E7AD8CF1-3F37-4FCE-92E6-9FC23F6449F1}"/>
</file>

<file path=customXml/itemProps2.xml><?xml version="1.0" encoding="utf-8"?>
<ds:datastoreItem xmlns:ds="http://schemas.openxmlformats.org/officeDocument/2006/customXml" ds:itemID="{7F81015D-D2C9-4439-B075-6D81D740FC0E}"/>
</file>

<file path=customXml/itemProps3.xml><?xml version="1.0" encoding="utf-8"?>
<ds:datastoreItem xmlns:ds="http://schemas.openxmlformats.org/officeDocument/2006/customXml" ds:itemID="{400CEFC7-C94E-4855-BB2E-433270EFFDDB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</TotalTime>
  <Words>1168</Words>
  <Application>Microsoft Office PowerPoint</Application>
  <PresentationFormat>Widescreen</PresentationFormat>
  <Paragraphs>155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Abadi Extra Light</vt:lpstr>
      <vt:lpstr>Arial</vt:lpstr>
      <vt:lpstr>Calibri</vt:lpstr>
      <vt:lpstr>Calibri Light</vt:lpstr>
      <vt:lpstr>Cambria Math</vt:lpstr>
      <vt:lpstr>Garamond</vt:lpstr>
      <vt:lpstr>Wingdings</vt:lpstr>
      <vt:lpstr>Office Theme</vt:lpstr>
      <vt:lpstr>      Probabilistic Machine Learning  Parameter Estimation via Maximum Likelihood</vt:lpstr>
      <vt:lpstr>Probabilistic ML: Some Motivation</vt:lpstr>
      <vt:lpstr>Probabilistic Modeling: The Basic Idea</vt:lpstr>
      <vt:lpstr>Parameter Estimation in Probabilistic Models</vt:lpstr>
      <vt:lpstr>Maximum Likelihood Estimation (MLE)</vt:lpstr>
      <vt:lpstr>Maximum Likelihood Estimation (MLE)</vt:lpstr>
      <vt:lpstr>MLE: An Example</vt:lpstr>
      <vt:lpstr>Coming up next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Anvit Gupta</dc:creator>
  <cp:lastModifiedBy>Pravendra Singh</cp:lastModifiedBy>
  <cp:revision>9</cp:revision>
  <dcterms:created xsi:type="dcterms:W3CDTF">2022-01-22T23:47:33Z</dcterms:created>
  <dcterms:modified xsi:type="dcterms:W3CDTF">2025-01-21T17:30:47Z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0x01010075079A3EC7D05E48A26E4471E7A62B6A</vt:lpwstr>
  </property>
</Properties>
</file>